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charts/chart68.xml" ContentType="application/vnd.openxmlformats-officedocument.drawingml.chart+xml"/>
  <Override PartName="/ppt/slides/slide120.xml" ContentType="application/vnd.openxmlformats-officedocument.presentationml.slide+xml"/>
  <Override PartName="/ppt/notesSlides/notesSlide38.xml" ContentType="application/vnd.openxmlformats-officedocument.presentationml.notesSlide+xml"/>
  <Override PartName="/ppt/charts/chart46.xml" ContentType="application/vnd.openxmlformats-officedocument.drawingml.chart+xml"/>
  <Override PartName="/ppt/notesSlides/notesSlide85.xml" ContentType="application/vnd.openxmlformats-officedocument.presentationml.notesSlide+xml"/>
  <Override PartName="/ppt/charts/chart93.xml" ContentType="application/vnd.openxmlformats-officedocument.drawingml.chart+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charts/chart24.xml" ContentType="application/vnd.openxmlformats-officedocument.drawingml.chart+xml"/>
  <Override PartName="/ppt/drawings/drawing17.xml" ContentType="application/vnd.openxmlformats-officedocument.drawingml.chartshapes+xml"/>
  <Override PartName="/ppt/notesSlides/notesSlide63.xml" ContentType="application/vnd.openxmlformats-officedocument.presentationml.notesSlide+xml"/>
  <Override PartName="/ppt/charts/chart71.xml" ContentType="application/vnd.openxmlformats-officedocument.drawingml.chart+xml"/>
  <Override PartName="/ppt/charts/chart108.xml" ContentType="application/vnd.openxmlformats-officedocument.drawingml.chart+xml"/>
  <Override PartName="/ppt/charts/chart155.xml" ContentType="application/vnd.openxmlformats-officedocument.drawingml.chart+xml"/>
  <Override PartName="/ppt/notesSlides/notesSlide41.xml" ContentType="application/vnd.openxmlformats-officedocument.presentationml.notesSlide+xml"/>
  <Override PartName="/ppt/charts/chart133.xml" ContentType="application/vnd.openxmlformats-officedocument.drawingml.chart+xml"/>
  <Override PartName="/ppt/notesSlides/notesSlide179.xml" ContentType="application/vnd.openxmlformats-officedocument.presentationml.notesSlide+xml"/>
  <Override PartName="/ppt/slides/slide158.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drawings/drawing20.xml" ContentType="application/vnd.openxmlformats-officedocument.drawingml.chartshapes+xml"/>
  <Override PartName="/ppt/charts/chart111.xml" ContentType="application/vnd.openxmlformats-officedocument.drawingml.chart+xml"/>
  <Override PartName="/ppt/notesSlides/notesSlide157.xml" ContentType="application/vnd.openxmlformats-officedocument.presentationml.notesSlide+xml"/>
  <Override PartName="/ppt/slides/slide88.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drawings/drawing3.xml" ContentType="application/vnd.openxmlformats-officedocument.drawingml.chartshapes+xml"/>
  <Override PartName="/ppt/notesSlides/notesSlide79.xml" ContentType="application/vnd.openxmlformats-officedocument.presentationml.notesSlide+xml"/>
  <Override PartName="/ppt/charts/chart87.xml" ContentType="application/vnd.openxmlformats-officedocument.drawingml.chart+xml"/>
  <Override PartName="/ppt/theme/theme2.xml" ContentType="application/vnd.openxmlformats-officedocument.theme+xml"/>
  <Override PartName="/ppt/charts/chart18.xml" ContentType="application/vnd.openxmlformats-officedocument.drawingml.chart+xml"/>
  <Override PartName="/ppt/notesSlides/notesSlide57.xml" ContentType="application/vnd.openxmlformats-officedocument.presentationml.notesSlide+xml"/>
  <Override PartName="/ppt/charts/chart65.xml" ContentType="application/vnd.openxmlformats-officedocument.drawingml.chart+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charts/chart149.xml" ContentType="application/vnd.openxmlformats-officedocument.drawingml.chart+xml"/>
  <Override PartName="/ppt/slides/slide44.xml" ContentType="application/vnd.openxmlformats-officedocument.presentationml.slide+xml"/>
  <Override PartName="/ppt/slides/slide91.xml" ContentType="application/vnd.openxmlformats-officedocument.presentationml.slide+xml"/>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charts/chart43.xml" ContentType="application/vnd.openxmlformats-officedocument.drawingml.chart+xml"/>
  <Override PartName="/ppt/notesSlides/notesSlide82.xml" ContentType="application/vnd.openxmlformats-officedocument.presentationml.notesSlide+xml"/>
  <Override PartName="/ppt/charts/chart90.xml" ContentType="application/vnd.openxmlformats-officedocument.drawingml.chart+xml"/>
  <Override PartName="/ppt/charts/chart127.xml" ContentType="application/vnd.openxmlformats-officedocument.drawingml.chart+xml"/>
  <Override PartName="/ppt/notesSlides/notesSlide13.xml" ContentType="application/vnd.openxmlformats-officedocument.presentationml.notesSlide+xml"/>
  <Override PartName="/ppt/charts/chart21.xml" ContentType="application/vnd.openxmlformats-officedocument.drawingml.chart+xml"/>
  <Override PartName="/ppt/notesSlides/notesSlide60.xml" ContentType="application/vnd.openxmlformats-officedocument.presentationml.notesSlide+xml"/>
  <Override PartName="/ppt/charts/chart105.xml" ContentType="application/vnd.openxmlformats-officedocument.drawingml.chart+xml"/>
  <Override PartName="/ppt/charts/chart152.xml" ContentType="application/vnd.openxmlformats-officedocument.drawingml.chart+xml"/>
  <Override PartName="/ppt/notesSlides/notesSlide198.xml" ContentType="application/vnd.openxmlformats-officedocument.presentationml.notesSlide+xml"/>
  <Override PartName="/ppt/slides/slide177.xml" ContentType="application/vnd.openxmlformats-officedocument.presentationml.slide+xml"/>
  <Override PartName="/ppt/drawings/drawing14.xml" ContentType="application/vnd.openxmlformats-officedocument.drawingml.chartshapes+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charts/chart130.xml" ContentType="application/vnd.openxmlformats-officedocument.drawingml.chart+xml"/>
  <Override PartName="/ppt/notesSlides/notesSlide4.xml" ContentType="application/vnd.openxmlformats-officedocument.presentationml.notesSlide+xml"/>
  <Override PartName="/ppt/charts/chart59.xml" ContentType="application/vnd.openxmlformats-officedocument.drawingml.chart+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111.xml" ContentType="application/vnd.openxmlformats-officedocument.presentationml.slide+xml"/>
  <Override PartName="/ppt/notesSlides/notesSlide29.xml" ContentType="application/vnd.openxmlformats-officedocument.presentationml.notesSlide+xml"/>
  <Override PartName="/ppt/charts/chart37.xml" ContentType="application/vnd.openxmlformats-officedocument.drawingml.chart+xml"/>
  <Override PartName="/ppt/notesSlides/notesSlide76.xml" ContentType="application/vnd.openxmlformats-officedocument.presentationml.notesSlide+xml"/>
  <Override PartName="/ppt/charts/chart84.xml" ContentType="application/vnd.openxmlformats-officedocument.drawingml.chart+xml"/>
  <Override PartName="/ppt/slides/slide16.xml" ContentType="application/vnd.openxmlformats-officedocument.presentationml.slide+xml"/>
  <Override PartName="/ppt/slides/slide63.xml" ContentType="application/vnd.openxmlformats-officedocument.presentationml.slide+xml"/>
  <Override PartName="/ppt/notesSlides/notesSlide110.xml" ContentType="application/vnd.openxmlformats-officedocument.presentationml.notesSlide+xml"/>
  <Override PartName="/ppt/slides/slide41.xml" ContentType="application/vnd.openxmlformats-officedocument.presentationml.slide+xml"/>
  <Override PartName="/ppt/charts/chart15.xml" ContentType="application/vnd.openxmlformats-officedocument.drawingml.chart+xml"/>
  <Override PartName="/ppt/notesSlides/notesSlide54.xml" ContentType="application/vnd.openxmlformats-officedocument.presentationml.notesSlide+xml"/>
  <Override PartName="/ppt/charts/chart62.xml" ContentType="application/vnd.openxmlformats-officedocument.drawingml.chart+xml"/>
  <Override PartName="/ppt/charts/chart146.xml" ContentType="application/vnd.openxmlformats-officedocument.drawingml.chart+xml"/>
  <Override PartName="/ppt/slides/slide149.xml" ContentType="application/vnd.openxmlformats-officedocument.presentationml.slide+xml"/>
  <Override PartName="/ppt/slides/slide196.xml" ContentType="application/vnd.openxmlformats-officedocument.presentationml.slide+xml"/>
  <Override PartName="/ppt/notesSlides/notesSlide32.xml" ContentType="application/vnd.openxmlformats-officedocument.presentationml.notesSlide+xml"/>
  <Override PartName="/ppt/charts/chart40.xml" ContentType="application/vnd.openxmlformats-officedocument.drawingml.chart+xml"/>
  <Override PartName="/ppt/charts/chart124.xml" ContentType="application/vnd.openxmlformats-officedocument.drawingml.chart+xml"/>
  <Override PartName="/ppt/notesSlides/notesSlide148.xml" ContentType="application/vnd.openxmlformats-officedocument.presentationml.notesSlide+xml"/>
  <Override PartName="/ppt/notesSlides/notesSlide195.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drawings/drawing11.xml" ContentType="application/vnd.openxmlformats-officedocument.drawingml.chartshapes+xml"/>
  <Override PartName="/ppt/charts/chart102.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78.xml" ContentType="application/vnd.openxmlformats-officedocument.drawingml.char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104.xml" ContentType="application/vnd.openxmlformats-officedocument.presentationml.notesSlide+xml"/>
  <Override PartName="/ppt/notesSlides/notesSlide151.xml" ContentType="application/vnd.openxmlformats-officedocument.presentationml.notesSlide+xml"/>
  <Override PartName="/ppt/slides/slide130.xml" ContentType="application/vnd.openxmlformats-officedocument.presentationml.slide+xml"/>
  <Override PartName="/ppt/notesSlides/notesSlide48.xml" ContentType="application/vnd.openxmlformats-officedocument.presentationml.notesSlide+xml"/>
  <Override PartName="/ppt/charts/chart56.xml" ContentType="application/vnd.openxmlformats-officedocument.drawingml.chart+xml"/>
  <Override PartName="/ppt/notesSlides/notesSlide95.xml" ContentType="application/vnd.openxmlformats-officedocument.presentationml.notesSlide+xml"/>
  <Override PartName="/ppt/slides/slide35.xml" ContentType="application/vnd.openxmlformats-officedocument.presentationml.slide+xml"/>
  <Override PartName="/ppt/slides/slide82.xml" ContentType="application/vnd.openxmlformats-officedocument.presentationml.slide+xml"/>
  <Override PartName="/ppt/charts/chart34.xml" ContentType="application/vnd.openxmlformats-officedocument.drawingml.chart+xml"/>
  <Override PartName="/ppt/charts/chart81.xml" ContentType="application/vnd.openxmlformats-officedocument.drawingml.chart+xml"/>
  <Override PartName="/ppt/slides/slide13.xml" ContentType="application/vnd.openxmlformats-officedocument.presentationml.slide+xml"/>
  <Override PartName="/ppt/slides/slide60.xml" ContentType="application/vnd.openxmlformats-officedocument.presentationml.slide+xml"/>
  <Override PartName="/ppt/notesSlides/notesSlide26.xml" ContentType="application/vnd.openxmlformats-officedocument.presentationml.notesSlide+xml"/>
  <Override PartName="/ppt/notesSlides/notesSlide73.xml" ContentType="application/vnd.openxmlformats-officedocument.presentationml.notesSlide+xml"/>
  <Override PartName="/ppt/drawings/drawing27.xml" ContentType="application/vnd.openxmlformats-officedocument.drawingml.chartshapes+xml"/>
  <Override PartName="/ppt/charts/chart118.xml" ContentType="application/vnd.openxmlformats-officedocument.drawingml.chart+xml"/>
  <Override PartName="/ppt/slides/slide168.xml" ContentType="application/vnd.openxmlformats-officedocument.presentationml.slide+xml"/>
  <Override PartName="/ppt/charts/chart12.xml" ContentType="application/vnd.openxmlformats-officedocument.drawingml.chart+xml"/>
  <Override PartName="/ppt/notesSlides/notesSlide51.xml" ContentType="application/vnd.openxmlformats-officedocument.presentationml.notesSlide+xml"/>
  <Override PartName="/ppt/charts/chart143.xml" ContentType="application/vnd.openxmlformats-officedocument.drawingml.chart+xml"/>
  <Override PartName="/ppt/notesSlides/notesSlide189.xml" ContentType="application/vnd.openxmlformats-officedocument.presentationml.notesSlide+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charts/chart121.xml" ContentType="application/vnd.openxmlformats-officedocument.drawingml.chart+xml"/>
  <Override PartName="/ppt/slides/slide124.xml" ContentType="application/vnd.openxmlformats-officedocument.presentationml.slide+xml"/>
  <Override PartName="/ppt/slides/slide171.xml" ContentType="application/vnd.openxmlformats-officedocument.presentationml.slide+xml"/>
  <Override PartName="/ppt/notesSlides/notesSlide89.xml" ContentType="application/vnd.openxmlformats-officedocument.presentationml.notesSlide+xml"/>
  <Override PartName="/ppt/charts/chart97.xml" ContentType="application/vnd.openxmlformats-officedocument.drawingml.chart+xml"/>
  <Override PartName="/ppt/notesSlides/notesSlide145.xml" ContentType="application/vnd.openxmlformats-officedocument.presentationml.notesSlide+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123.xml" ContentType="application/vnd.openxmlformats-officedocument.presentationml.notesSlide+xml"/>
  <Override PartName="/ppt/notesSlides/notesSlide170.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charts/chart28.xml" ContentType="application/vnd.openxmlformats-officedocument.drawingml.chart+xml"/>
  <Override PartName="/ppt/notesSlides/notesSlide67.xml" ContentType="application/vnd.openxmlformats-officedocument.presentationml.notesSlide+xml"/>
  <Override PartName="/ppt/charts/chart75.xml" ContentType="application/vnd.openxmlformats-officedocument.drawingml.chart+xml"/>
  <Override PartName="/ppt/notesSlides/notesSlide45.xml" ContentType="application/vnd.openxmlformats-officedocument.presentationml.notesSlide+xml"/>
  <Override PartName="/ppt/charts/chart53.xml" ContentType="application/vnd.openxmlformats-officedocument.drawingml.chart+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charts/chart137.xml" ContentType="application/vnd.openxmlformats-officedocument.drawingml.chart+xml"/>
  <Override PartName="/ppt/slides/slide10.xml" ContentType="application/vnd.openxmlformats-officedocument.presentationml.slide+xml"/>
  <Override PartName="/ppt/slides/slide187.xml" ContentType="application/vnd.openxmlformats-officedocument.presentationml.slide+xml"/>
  <Override PartName="/ppt/notesSlides/notesSlide23.xml" ContentType="application/vnd.openxmlformats-officedocument.presentationml.notesSlide+xml"/>
  <Override PartName="/ppt/charts/chart31.xml" ContentType="application/vnd.openxmlformats-officedocument.drawingml.chart+xml"/>
  <Override PartName="/ppt/notesSlides/notesSlide70.xml" ContentType="application/vnd.openxmlformats-officedocument.presentationml.notesSlide+xml"/>
  <Override PartName="/ppt/charts/chart115.xml" ContentType="application/vnd.openxmlformats-officedocument.drawingml.chart+xml"/>
  <Override PartName="/ppt/charts/chart7.xml" ContentType="application/vnd.openxmlformats-officedocument.drawingml.chart+xml"/>
  <Override PartName="/ppt/drawings/drawing24.xml" ContentType="application/vnd.openxmlformats-officedocument.drawingml.chartshapes+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drawings/drawing7.xml" ContentType="application/vnd.openxmlformats-officedocument.drawingml.chartshapes+xml"/>
  <Override PartName="/ppt/charts/chart140.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charts/chart69.xml" ContentType="application/vnd.openxmlformats-officedocument.drawingml.chart+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charts/chart58.xml" ContentType="application/vnd.openxmlformats-officedocument.drawingml.chart+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charts/chart36.xml" ContentType="application/vnd.openxmlformats-officedocument.drawingml.chart+xml"/>
  <Override PartName="/ppt/notesSlides/notesSlide39.xml" ContentType="application/vnd.openxmlformats-officedocument.presentationml.notesSlide+xml"/>
  <Override PartName="/ppt/charts/chart47.xml" ContentType="application/vnd.openxmlformats-officedocument.drawingml.chart+xml"/>
  <Override PartName="/ppt/notesSlides/notesSlide86.xml" ContentType="application/vnd.openxmlformats-officedocument.presentationml.notesSlide+xml"/>
  <Override PartName="/ppt/charts/chart83.xml" ContentType="application/vnd.openxmlformats-officedocument.drawingml.chart+xml"/>
  <Override PartName="/ppt/charts/chart94.xml" ContentType="application/vnd.openxmlformats-officedocument.drawingml.chart+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charts/chart25.xml" ContentType="application/vnd.openxmlformats-officedocument.drawingml.chart+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charts/chart72.xml" ContentType="application/vnd.openxmlformats-officedocument.drawingml.chart+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charts/chart109.xml" ContentType="application/vnd.openxmlformats-officedocument.drawingml.chart+xml"/>
  <Override PartName="/ppt/charts/chart156.xml" ContentType="application/vnd.openxmlformats-officedocument.drawingml.chart+xml"/>
  <Override PartName="/ppt/slides/slide51.xml" ContentType="application/vnd.openxmlformats-officedocument.presentationml.slide+xml"/>
  <Override PartName="/ppt/charts/chart14.xml" ContentType="application/vnd.openxmlformats-officedocument.drawingml.chart+xml"/>
  <Override PartName="/ppt/drawings/drawing18.xml" ContentType="application/vnd.openxmlformats-officedocument.drawingml.chartshapes+xml"/>
  <Override PartName="/ppt/notesSlides/notesSlide53.xml" ContentType="application/vnd.openxmlformats-officedocument.presentationml.notesSlide+xml"/>
  <Override PartName="/ppt/charts/chart61.xml" ContentType="application/vnd.openxmlformats-officedocument.drawingml.chart+xml"/>
  <Override PartName="/ppt/charts/chart145.xml" ContentType="application/vnd.openxmlformats-officedocument.drawingml.chart+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charts/chart50.xml" ContentType="application/vnd.openxmlformats-officedocument.drawingml.chart+xml"/>
  <Override PartName="/ppt/charts/chart134.xml" ContentType="application/vnd.openxmlformats-officedocument.drawingml.chart+xml"/>
  <Override PartName="/ppt/notesSlides/notesSlide169.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112.xml" ContentType="application/vnd.openxmlformats-officedocument.drawingml.chart+xml"/>
  <Override PartName="/ppt/charts/chart123.xml" ContentType="application/vnd.openxmlformats-officedocument.drawingml.chart+xml"/>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charts/chart4.xml" ContentType="application/vnd.openxmlformats-officedocument.drawingml.chart+xml"/>
  <Override PartName="/ppt/drawings/drawing21.xml" ContentType="application/vnd.openxmlformats-officedocument.drawingml.chartshapes+xml"/>
  <Override PartName="/ppt/charts/chart99.xml" ContentType="application/vnd.openxmlformats-officedocument.drawingml.chart+xml"/>
  <Override PartName="/ppt/charts/chart101.xml" ContentType="application/vnd.openxmlformats-officedocument.drawingml.chart+xml"/>
  <Override PartName="/ppt/notesSlides/notesSlide147.xml" ContentType="application/vnd.openxmlformats-officedocument.presentationml.notesSlide+xml"/>
  <Override PartName="/ppt/notesSlides/notesSlide194.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drawings/drawing10.xml" ContentType="application/vnd.openxmlformats-officedocument.drawingml.chartshapes+xml"/>
  <Override PartName="/ppt/charts/chart88.xml" ContentType="application/vnd.openxmlformats-officedocument.drawingml.chart+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notesSlides/notesSlide69.xml" ContentType="application/vnd.openxmlformats-officedocument.presentationml.notesSlide+xml"/>
  <Override PartName="/ppt/charts/chart77.xml" ContentType="application/vnd.openxmlformats-officedocument.drawingml.chart+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charts/chart19.xml" ContentType="application/vnd.openxmlformats-officedocument.drawingml.chart+xml"/>
  <Override PartName="/ppt/notesSlides/notesSlide47.xml" ContentType="application/vnd.openxmlformats-officedocument.presentationml.notesSlide+xml"/>
  <Override PartName="/ppt/charts/chart55.xml" ContentType="application/vnd.openxmlformats-officedocument.drawingml.chart+xml"/>
  <Override PartName="/ppt/notesSlides/notesSlide58.xml" ContentType="application/vnd.openxmlformats-officedocument.presentationml.notesSlide+xml"/>
  <Override PartName="/ppt/charts/chart66.xml" ContentType="application/vnd.openxmlformats-officedocument.drawingml.chart+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charts/chart44.xml" ContentType="application/vnd.openxmlformats-officedocument.drawingml.chart+xml"/>
  <Override PartName="/ppt/notesSlides/notesSlide83.xml" ContentType="application/vnd.openxmlformats-officedocument.presentationml.notesSlide+xml"/>
  <Override PartName="/ppt/charts/chart91.xml" ContentType="application/vnd.openxmlformats-officedocument.drawingml.chart+xml"/>
  <Override PartName="/ppt/charts/chart128.xml" ContentType="application/vnd.openxmlformats-officedocument.drawingml.chart+xml"/>
  <Override PartName="/ppt/charts/chart139.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notesSlides/notesSlide25.xml" ContentType="application/vnd.openxmlformats-officedocument.presentationml.notesSlide+xml"/>
  <Override PartName="/ppt/charts/chart33.xml" ContentType="application/vnd.openxmlformats-officedocument.drawingml.chart+xml"/>
  <Override PartName="/ppt/notesSlides/notesSlide72.xml" ContentType="application/vnd.openxmlformats-officedocument.presentationml.notesSlide+xml"/>
  <Override PartName="/ppt/charts/chart80.xml" ContentType="application/vnd.openxmlformats-officedocument.drawingml.chart+xml"/>
  <Override PartName="/ppt/charts/chart117.xml" ContentType="application/vnd.openxmlformats-officedocument.drawingml.chart+xml"/>
  <Override PartName="/ppt/notesSlides/notesSlide199.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notesSlides/notesSlide14.xml" ContentType="application/vnd.openxmlformats-officedocument.presentationml.notesSlide+xml"/>
  <Override PartName="/ppt/charts/chart22.xml" ContentType="application/vnd.openxmlformats-officedocument.drawingml.chart+xml"/>
  <Override PartName="/ppt/drawings/drawing15.xml" ContentType="application/vnd.openxmlformats-officedocument.drawingml.chartshapes+xml"/>
  <Override PartName="/ppt/notesSlides/notesSlide61.xml" ContentType="application/vnd.openxmlformats-officedocument.presentationml.notesSlide+xml"/>
  <Override PartName="/ppt/drawings/drawing26.xml" ContentType="application/vnd.openxmlformats-officedocument.drawingml.chartshapes+xml"/>
  <Override PartName="/ppt/charts/chart106.xml" ContentType="application/vnd.openxmlformats-officedocument.drawingml.chart+xml"/>
  <Override PartName="/ppt/notesSlides/notesSlide188.xml" ContentType="application/vnd.openxmlformats-officedocument.presentationml.notesSlide+xml"/>
  <Override PartName="/ppt/charts/chart153.xml" ContentType="application/vnd.openxmlformats-officedocument.drawingml.chart+xml"/>
  <Override PartName="/ppt/slides/slide167.xml" ContentType="application/vnd.openxmlformats-officedocument.presentationml.slide+xml"/>
  <Override PartName="/ppt/commentAuthors.xml" ContentType="application/vnd.openxmlformats-officedocument.presentationml.commentAuthors+xml"/>
  <Override PartName="/ppt/drawings/drawing9.xml" ContentType="application/vnd.openxmlformats-officedocument.drawingml.chartshapes+xml"/>
  <Override PartName="/ppt/notesSlides/notesSlide50.xml" ContentType="application/vnd.openxmlformats-officedocument.presentationml.notesSlide+xml"/>
  <Override PartName="/ppt/charts/chart131.xml" ContentType="application/vnd.openxmlformats-officedocument.drawingml.chart+xml"/>
  <Override PartName="/ppt/charts/chart142.xml" ContentType="application/vnd.openxmlformats-officedocument.drawingml.chart+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charts/chart120.xml" ContentType="application/vnd.openxmlformats-officedocument.drawingml.chart+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notesSlides/notesSlide191.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charts/chart49.xml" ContentType="application/vnd.openxmlformats-officedocument.drawingml.chart+xml"/>
  <Override PartName="/ppt/notesSlides/notesSlide88.xml" ContentType="application/vnd.openxmlformats-officedocument.presentationml.notesSlide+xml"/>
  <Override PartName="/ppt/charts/chart96.xml" ContentType="application/vnd.openxmlformats-officedocument.drawingml.chart+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charts/chart27.xml" ContentType="application/vnd.openxmlformats-officedocument.drawingml.chart+xml"/>
  <Override PartName="/ppt/charts/chart38.xml" ContentType="application/vnd.openxmlformats-officedocument.drawingml.chart+xml"/>
  <Override PartName="/ppt/notesSlides/notesSlide66.xml" ContentType="application/vnd.openxmlformats-officedocument.presentationml.notesSlide+xml"/>
  <Override PartName="/ppt/charts/chart74.xml" ContentType="application/vnd.openxmlformats-officedocument.drawingml.chart+xml"/>
  <Override PartName="/ppt/notesSlides/notesSlide77.xml" ContentType="application/vnd.openxmlformats-officedocument.presentationml.notesSlide+xml"/>
  <Override PartName="/ppt/charts/chart85.xml" ContentType="application/vnd.openxmlformats-officedocument.drawingml.chart+xml"/>
  <Override PartName="/ppt/notesSlides/notesSlide122.xml" ContentType="application/vnd.openxmlformats-officedocument.presentationml.notesSlide+xml"/>
  <Override PartName="/ppt/slides/slide53.xml" ContentType="application/vnd.openxmlformats-officedocument.presentationml.slide+xml"/>
  <Override PartName="/ppt/charts/chart16.xml" ContentType="application/vnd.openxmlformats-officedocument.drawingml.chart+xml"/>
  <Override PartName="/ppt/notesSlides/notesSlide55.xml" ContentType="application/vnd.openxmlformats-officedocument.presentationml.notesSlide+xml"/>
  <Override PartName="/ppt/charts/chart63.xml" ContentType="application/vnd.openxmlformats-officedocument.drawingml.chart+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charts/chart147.xml" ContentType="application/vnd.openxmlformats-officedocument.drawingml.chart+xml"/>
  <Default Extension="jpeg" ContentType="image/jpeg"/>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charts/chart52.xml" ContentType="application/vnd.openxmlformats-officedocument.drawingml.chart+xml"/>
  <Override PartName="/ppt/notesSlides/notesSlide91.xml" ContentType="application/vnd.openxmlformats-officedocument.presentationml.notesSlide+xml"/>
  <Override PartName="/ppt/charts/chart136.xml" ContentType="application/vnd.openxmlformats-officedocument.drawingml.chart+xml"/>
  <Override PartName="/ppt/slides/slide20.xml" ContentType="application/vnd.openxmlformats-officedocument.presentationml.slide+xml"/>
  <Override PartName="/ppt/slides/slide197.xml" ContentType="application/vnd.openxmlformats-officedocument.presentationml.slide+xml"/>
  <Override PartName="/ppt/notesSlides/notesSlide22.xml" ContentType="application/vnd.openxmlformats-officedocument.presentationml.notesSlide+xml"/>
  <Override PartName="/ppt/charts/chart30.xml" ContentType="application/vnd.openxmlformats-officedocument.drawingml.chart+xml"/>
  <Override PartName="/ppt/notesSlides/notesSlide33.xml" ContentType="application/vnd.openxmlformats-officedocument.presentationml.notesSlide+xml"/>
  <Override PartName="/ppt/charts/chart41.xml" ContentType="application/vnd.openxmlformats-officedocument.drawingml.chart+xml"/>
  <Override PartName="/ppt/notesSlides/notesSlide80.xml" ContentType="application/vnd.openxmlformats-officedocument.presentationml.notesSlide+xml"/>
  <Override PartName="/ppt/charts/chart125.xml" ContentType="application/vnd.openxmlformats-officedocument.drawingml.chart+xml"/>
  <Override PartName="/ppt/slides/slide139.xml" ContentType="application/vnd.openxmlformats-officedocument.presentationml.slide+xml"/>
  <Override PartName="/ppt/slides/slide186.xml" ContentType="application/vnd.openxmlformats-officedocument.presentationml.slide+xml"/>
  <Override PartName="/ppt/charts/chart6.xml" ContentType="application/vnd.openxmlformats-officedocument.drawingml.chart+xml"/>
  <Override PartName="/ppt/notesSlides/notesSlide11.xml" ContentType="application/vnd.openxmlformats-officedocument.presentationml.notesSlide+xml"/>
  <Override PartName="/ppt/drawings/drawing23.xml" ContentType="application/vnd.openxmlformats-officedocument.drawingml.chartshapes+xml"/>
  <Override PartName="/ppt/charts/chart103.xml" ContentType="application/vnd.openxmlformats-officedocument.drawingml.chart+xml"/>
  <Override PartName="/ppt/charts/chart114.xml" ContentType="application/vnd.openxmlformats-officedocument.drawingml.chart+xml"/>
  <Override PartName="/ppt/notesSlides/notesSlide149.xml" ContentType="application/vnd.openxmlformats-officedocument.presentationml.notesSlide+xml"/>
  <Override PartName="/ppt/charts/chart150.xml" ContentType="application/vnd.openxmlformats-officedocument.drawingml.chart+xml"/>
  <Override PartName="/ppt/notesSlides/notesSlide196.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drawings/drawing12.xml" ContentType="application/vnd.openxmlformats-officedocument.drawingml.chartshapes+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drawings/drawing6.xml" ContentType="application/vnd.openxmlformats-officedocument.drawingml.chartshapes+xml"/>
  <Override PartName="/ppt/charts/chart79.xml" ContentType="application/vnd.openxmlformats-officedocument.drawingml.chart+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notesSlides/notesSlide2.xml" ContentType="application/vnd.openxmlformats-officedocument.presentationml.notesSlide+xml"/>
  <Override PartName="/ppt/charts/chart57.xml" ContentType="application/vnd.openxmlformats-officedocument.drawingml.chart+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7.xml" ContentType="application/vnd.openxmlformats-officedocument.presentationml.notesSlide+xml"/>
  <Override PartName="/ppt/charts/chart35.xml" ContentType="application/vnd.openxmlformats-officedocument.drawingml.chart+xml"/>
  <Override PartName="/ppt/notesSlides/notesSlide74.xml" ContentType="application/vnd.openxmlformats-officedocument.presentationml.notesSlide+xml"/>
  <Override PartName="/ppt/charts/chart82.xml" ContentType="application/vnd.openxmlformats-officedocument.drawingml.chart+xml"/>
  <Override PartName="/ppt/charts/chart119.xml" ContentType="application/vnd.openxmlformats-officedocument.drawingml.chart+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60.xml" ContentType="application/vnd.openxmlformats-officedocument.drawingml.chart+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charts/chart144.xml" ContentType="application/vnd.openxmlformats-officedocument.drawingml.chart+xml"/>
  <Override PartName="/ppt/slides/slide147.xml" ContentType="application/vnd.openxmlformats-officedocument.presentationml.slide+xml"/>
  <Override PartName="/ppt/slides/slide194.xml" ContentType="application/vnd.openxmlformats-officedocument.presentationml.slide+xml"/>
  <Override PartName="/ppt/notesSlides/notesSlide30.xml" ContentType="application/vnd.openxmlformats-officedocument.presentationml.notesSlide+xml"/>
  <Override PartName="/ppt/charts/chart122.xml" ContentType="application/vnd.openxmlformats-officedocument.drawingml.chart+xml"/>
  <Override PartName="/ppt/notesSlides/notesSlide168.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charts/chart98.xml" ContentType="application/vnd.openxmlformats-officedocument.drawingml.chart+xml"/>
  <Override PartName="/ppt/charts/chart100.xml" ContentType="application/vnd.openxmlformats-officedocument.drawingml.chart+xml"/>
  <Override PartName="/customXml/itemProps2.xml" ContentType="application/vnd.openxmlformats-officedocument.customXmlProperties+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charts/chart29.xml" ContentType="application/vnd.openxmlformats-officedocument.drawingml.chart+xml"/>
  <Override PartName="/ppt/notesSlides/notesSlide68.xml" ContentType="application/vnd.openxmlformats-officedocument.presentationml.notesSlide+xml"/>
  <Override PartName="/ppt/charts/chart76.xml" ContentType="application/vnd.openxmlformats-officedocument.drawingml.chart+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notesSlides/notesSlide46.xml" ContentType="application/vnd.openxmlformats-officedocument.presentationml.notesSlide+xml"/>
  <Override PartName="/ppt/charts/chart54.xml" ContentType="application/vnd.openxmlformats-officedocument.drawingml.chart+xml"/>
  <Override PartName="/ppt/notesSlides/notesSlide93.xml" ContentType="application/vnd.openxmlformats-officedocument.presentationml.notesSlide+xml"/>
  <Override PartName="/ppt/charts/chart138.xml" ContentType="application/vnd.openxmlformats-officedocument.drawingml.chart+xml"/>
  <Override PartName="/ppt/presentation.xml" ContentType="application/vnd.openxmlformats-officedocument.presentationml.presentation.main+xml"/>
  <Override PartName="/ppt/notesSlides/notesSlide24.xml" ContentType="application/vnd.openxmlformats-officedocument.presentationml.notesSlide+xml"/>
  <Override PartName="/ppt/charts/chart32.xml" ContentType="application/vnd.openxmlformats-officedocument.drawingml.chart+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charts/chart8.xml" ContentType="application/vnd.openxmlformats-officedocument.drawingml.chart+xml"/>
  <Override PartName="/ppt/drawings/drawing25.xml" ContentType="application/vnd.openxmlformats-officedocument.drawingml.chartshapes+xml"/>
  <Override PartName="/ppt/charts/chart116.xml" ContentType="application/vnd.openxmlformats-officedocument.drawingml.chart+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charts/chart10.xml" ContentType="application/vnd.openxmlformats-officedocument.drawingml.chart+xml"/>
  <Override PartName="/ppt/charts/chart141.xml" ContentType="application/vnd.openxmlformats-officedocument.drawingml.chart+xml"/>
  <Override PartName="/ppt/notesSlides/notesSlide187.xml" ContentType="application/vnd.openxmlformats-officedocument.presentationml.notesSlide+xml"/>
  <Override PartName="/ppt/drawings/drawing8.xml" ContentType="application/vnd.openxmlformats-officedocument.drawingml.chartshapes+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122.xml" ContentType="application/vnd.openxmlformats-officedocument.presentationml.slide+xml"/>
  <Override PartName="/ppt/charts/chart48.xml" ContentType="application/vnd.openxmlformats-officedocument.drawingml.chart+xml"/>
  <Override PartName="/ppt/notesSlides/notesSlide87.xml" ContentType="application/vnd.openxmlformats-officedocument.presentationml.notesSlide+xml"/>
  <Override PartName="/ppt/charts/chart95.xml" ContentType="application/vnd.openxmlformats-officedocument.drawingml.chart+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charts/chart26.xml" ContentType="application/vnd.openxmlformats-officedocument.drawingml.chart+xml"/>
  <Override PartName="/ppt/drawings/drawing19.xml" ContentType="application/vnd.openxmlformats-officedocument.drawingml.chartshapes+xml"/>
  <Override PartName="/ppt/notesSlides/notesSlide65.xml" ContentType="application/vnd.openxmlformats-officedocument.presentationml.notesSlide+xml"/>
  <Default Extension="wmf" ContentType="image/x-wmf"/>
  <Override PartName="/ppt/charts/chart73.xml" ContentType="application/vnd.openxmlformats-officedocument.drawingml.chart+xml"/>
  <Override PartName="/ppt/charts/chart157.xml" ContentType="application/vnd.openxmlformats-officedocument.drawingml.chart+xml"/>
  <Override PartName="/ppt/notesSlides/notesSlide43.xml" ContentType="application/vnd.openxmlformats-officedocument.presentationml.notesSlide+xml"/>
  <Override PartName="/ppt/charts/chart51.xml" ContentType="application/vnd.openxmlformats-officedocument.drawingml.chart+xml"/>
  <Override PartName="/ppt/notesSlides/notesSlide90.xml" ContentType="application/vnd.openxmlformats-officedocument.presentationml.notesSlide+xml"/>
  <Override PartName="/ppt/charts/chart135.xml" ContentType="application/vnd.openxmlformats-officedocument.drawingml.chart+xml"/>
  <Override PartName="/ppt/slides/slide30.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rawings/drawing22.xml" ContentType="application/vnd.openxmlformats-officedocument.drawingml.chartshapes+xml"/>
  <Override PartName="/ppt/charts/chart113.xml" ContentType="application/vnd.openxmlformats-officedocument.drawingml.chart+xml"/>
  <Override PartName="/ppt/notesSlides/notesSlide159.xml" ContentType="application/vnd.openxmlformats-officedocument.presentationml.notesSlide+xml"/>
  <Override PartName="/ppt/charts/chart5.xml" ContentType="application/vnd.openxmlformats-officedocument.drawingml.chart+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drawings/drawing5.xml" ContentType="application/vnd.openxmlformats-officedocument.drawingml.chartshapes+xml"/>
  <Override PartName="/ppt/charts/chart89.xml" ContentType="application/vnd.openxmlformats-officedocument.drawingml.chart+xml"/>
  <Override PartName="/ppt/slides/slide141.xml" ContentType="application/vnd.openxmlformats-officedocument.presentationml.slide+xml"/>
  <Override PartName="/ppt/notesSlides/notesSlide59.xml" ContentType="application/vnd.openxmlformats-officedocument.presentationml.notesSlide+xml"/>
  <Override PartName="/ppt/charts/chart67.xml" ContentType="application/vnd.openxmlformats-officedocument.drawingml.chart+xml"/>
  <Override PartName="/ppt/notesSlides/notesSlide115.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71.xml" ContentType="application/vnd.openxmlformats-officedocument.presentationml.slide+xml"/>
  <Override PartName="/ppt/notesSlides/notesSlide37.xml" ContentType="application/vnd.openxmlformats-officedocument.presentationml.notesSlide+xml"/>
  <Override PartName="/ppt/charts/chart45.xml" ContentType="application/vnd.openxmlformats-officedocument.drawingml.chart+xml"/>
  <Override PartName="/ppt/notesSlides/notesSlide84.xml" ContentType="application/vnd.openxmlformats-officedocument.presentationml.notesSlide+xml"/>
  <Override PartName="/ppt/charts/chart92.xml" ContentType="application/vnd.openxmlformats-officedocument.drawingml.chart+xml"/>
  <Override PartName="/ppt/charts/chart129.xml" ContentType="application/vnd.openxmlformats-officedocument.drawingml.chart+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charts/chart23.xml" ContentType="application/vnd.openxmlformats-officedocument.drawingml.chart+xml"/>
  <Override PartName="/ppt/notesSlides/notesSlide62.xml" ContentType="application/vnd.openxmlformats-officedocument.presentationml.notesSlide+xml"/>
  <Override PartName="/ppt/charts/chart70.xml" ContentType="application/vnd.openxmlformats-officedocument.drawingml.chart+xml"/>
  <Override PartName="/ppt/charts/chart107.xml" ContentType="application/vnd.openxmlformats-officedocument.drawingml.chart+xml"/>
  <Override PartName="/ppt/charts/chart154.xml" ContentType="application/vnd.openxmlformats-officedocument.drawingml.chart+xml"/>
  <Override PartName="/ppt/slides/slide179.xml" ContentType="application/vnd.openxmlformats-officedocument.presentationml.slide+xml"/>
  <Override PartName="/ppt/drawings/drawing16.xml" ContentType="application/vnd.openxmlformats-officedocument.drawingml.chartshapes+xml"/>
  <Override PartName="/ppt/notesSlides/notesSlide178.xml" ContentType="application/vnd.openxmlformats-officedocument.presentationml.notesSlide+xml"/>
  <Override PartName="/ppt/slides/slide157.xml" ContentType="application/vnd.openxmlformats-officedocument.presentationml.slide+xml"/>
  <Override PartName="/ppt/notesSlides/notesSlide40.xml" ContentType="application/vnd.openxmlformats-officedocument.presentationml.notesSlide+xml"/>
  <Override PartName="/ppt/charts/chart132.xml" ContentType="application/vnd.openxmlformats-officedocument.drawingml.chart+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charts/chart110.xml" ContentType="application/vnd.openxmlformats-officedocument.drawingml.chart+xml"/>
  <Override PartName="/ppt/notesSlides/notesSlide156.xml" ContentType="application/vnd.openxmlformats-officedocument.presentationml.notesSlide+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charts/chart2.xml" ContentType="application/vnd.openxmlformats-officedocument.drawingml.chart+xml"/>
  <Override PartName="/ppt/slides/slide113.xml" ContentType="application/vnd.openxmlformats-officedocument.presentationml.slide+xml"/>
  <Override PartName="/ppt/slides/slide160.xml" ContentType="application/vnd.openxmlformats-officedocument.presentationml.slide+xml"/>
  <Override PartName="/ppt/charts/chart39.xml" ContentType="application/vnd.openxmlformats-officedocument.drawingml.chart+xml"/>
  <Override PartName="/ppt/notesSlides/notesSlide78.xml" ContentType="application/vnd.openxmlformats-officedocument.presentationml.notesSlide+xml"/>
  <Override PartName="/ppt/charts/chart86.xml" ContentType="application/vnd.openxmlformats-officedocument.drawingml.chart+xml"/>
  <Override PartName="/ppt/notesSlides/notesSlide134.xml" ContentType="application/vnd.openxmlformats-officedocument.presentationml.notesSlide+xml"/>
  <Override PartName="/ppt/notesSlides/notesSlide181.xml" ContentType="application/vnd.openxmlformats-officedocument.presentationml.notesSlide+xml"/>
  <Override PartName="/ppt/slides/slide18.xml" ContentType="application/vnd.openxmlformats-officedocument.presentationml.slide+xml"/>
  <Override PartName="/ppt/slides/slide65.xml" ContentType="application/vnd.openxmlformats-officedocument.presentationml.slide+xml"/>
  <Override PartName="/ppt/drawings/drawing2.xml" ContentType="application/vnd.openxmlformats-officedocument.drawingml.chartshapes+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notesSlides/notesSlide56.xml" ContentType="application/vnd.openxmlformats-officedocument.presentationml.notesSlide+xml"/>
  <Override PartName="/ppt/charts/chart64.xml" ContentType="application/vnd.openxmlformats-officedocument.drawingml.chart+xml"/>
  <Override PartName="/ppt/charts/chart148.xml" ContentType="application/vnd.openxmlformats-officedocument.drawingml.chart+xml"/>
  <Override PartName="/ppt/notesSlides/notesSlide34.xml" ContentType="application/vnd.openxmlformats-officedocument.presentationml.notesSlide+xml"/>
  <Override PartName="/ppt/charts/chart42.xml" ContentType="application/vnd.openxmlformats-officedocument.drawingml.chart+xml"/>
  <Override PartName="/ppt/notesSlides/notesSlide81.xml" ContentType="application/vnd.openxmlformats-officedocument.presentationml.notesSlide+xml"/>
  <Override PartName="/ppt/charts/chart126.xml" ContentType="application/vnd.openxmlformats-officedocument.drawingml.chart+xml"/>
  <Override PartName="/ppt/slides/slide21.xml" ContentType="application/vnd.openxmlformats-officedocument.presentationml.slide+xml"/>
  <Override PartName="/ppt/slides/slide198.xml" ContentType="application/vnd.openxmlformats-officedocument.presentationml.slide+xml"/>
  <Override PartName="/ppt/notesSlides/notesSlide197.xml" ContentType="application/vnd.openxmlformats-officedocument.presentationml.notesSlide+xml"/>
  <Override PartName="/docProps/custom.xml" ContentType="application/vnd.openxmlformats-officedocument.custom-properties+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charts/chart20.xml" ContentType="application/vnd.openxmlformats-officedocument.drawingml.chart+xml"/>
  <Override PartName="/ppt/drawings/drawing13.xml" ContentType="application/vnd.openxmlformats-officedocument.drawingml.chartshapes+xml"/>
  <Override PartName="/ppt/charts/chart104.xml" ContentType="application/vnd.openxmlformats-officedocument.drawingml.chart+xml"/>
  <Override PartName="/ppt/charts/chart151.xml" ContentType="application/vnd.openxmlformats-officedocument.drawingml.chart+xml"/>
  <Override PartName="/ppt/notesSlides/notesSlide128.xml" ContentType="application/vnd.openxmlformats-officedocument.presentationml.notesSlide+xml"/>
  <Override PartName="/ppt/notesSlides/notesSlide17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6"/>
  </p:notesMasterIdLst>
  <p:sldIdLst>
    <p:sldId id="256" r:id="rId5"/>
    <p:sldId id="257" r:id="rId6"/>
    <p:sldId id="268" r:id="rId7"/>
    <p:sldId id="258" r:id="rId8"/>
    <p:sldId id="269" r:id="rId9"/>
    <p:sldId id="387" r:id="rId10"/>
    <p:sldId id="260" r:id="rId11"/>
    <p:sldId id="270" r:id="rId12"/>
    <p:sldId id="267" r:id="rId13"/>
    <p:sldId id="271" r:id="rId14"/>
    <p:sldId id="273" r:id="rId15"/>
    <p:sldId id="274" r:id="rId16"/>
    <p:sldId id="275" r:id="rId17"/>
    <p:sldId id="284" r:id="rId18"/>
    <p:sldId id="285" r:id="rId19"/>
    <p:sldId id="286" r:id="rId20"/>
    <p:sldId id="287" r:id="rId21"/>
    <p:sldId id="386" r:id="rId22"/>
    <p:sldId id="389" r:id="rId23"/>
    <p:sldId id="280" r:id="rId24"/>
    <p:sldId id="279" r:id="rId25"/>
    <p:sldId id="281" r:id="rId26"/>
    <p:sldId id="282" r:id="rId27"/>
    <p:sldId id="283" r:id="rId28"/>
    <p:sldId id="290" r:id="rId29"/>
    <p:sldId id="291" r:id="rId30"/>
    <p:sldId id="292" r:id="rId31"/>
    <p:sldId id="293" r:id="rId32"/>
    <p:sldId id="294" r:id="rId33"/>
    <p:sldId id="295" r:id="rId34"/>
    <p:sldId id="296" r:id="rId35"/>
    <p:sldId id="297" r:id="rId36"/>
    <p:sldId id="300" r:id="rId37"/>
    <p:sldId id="301" r:id="rId38"/>
    <p:sldId id="302" r:id="rId39"/>
    <p:sldId id="303" r:id="rId40"/>
    <p:sldId id="304" r:id="rId41"/>
    <p:sldId id="305" r:id="rId42"/>
    <p:sldId id="306" r:id="rId43"/>
    <p:sldId id="307" r:id="rId44"/>
    <p:sldId id="308" r:id="rId45"/>
    <p:sldId id="309" r:id="rId46"/>
    <p:sldId id="310" r:id="rId47"/>
    <p:sldId id="390" r:id="rId48"/>
    <p:sldId id="311" r:id="rId49"/>
    <p:sldId id="312" r:id="rId50"/>
    <p:sldId id="313" r:id="rId51"/>
    <p:sldId id="314" r:id="rId52"/>
    <p:sldId id="315" r:id="rId53"/>
    <p:sldId id="316" r:id="rId54"/>
    <p:sldId id="317" r:id="rId55"/>
    <p:sldId id="319" r:id="rId56"/>
    <p:sldId id="318" r:id="rId57"/>
    <p:sldId id="320" r:id="rId58"/>
    <p:sldId id="321" r:id="rId59"/>
    <p:sldId id="322" r:id="rId60"/>
    <p:sldId id="323" r:id="rId61"/>
    <p:sldId id="324" r:id="rId62"/>
    <p:sldId id="325" r:id="rId63"/>
    <p:sldId id="326" r:id="rId64"/>
    <p:sldId id="327" r:id="rId65"/>
    <p:sldId id="347" r:id="rId66"/>
    <p:sldId id="328" r:id="rId67"/>
    <p:sldId id="329" r:id="rId68"/>
    <p:sldId id="348" r:id="rId69"/>
    <p:sldId id="330" r:id="rId70"/>
    <p:sldId id="332" r:id="rId71"/>
    <p:sldId id="334" r:id="rId72"/>
    <p:sldId id="336" r:id="rId73"/>
    <p:sldId id="338" r:id="rId74"/>
    <p:sldId id="349" r:id="rId75"/>
    <p:sldId id="350" r:id="rId76"/>
    <p:sldId id="351" r:id="rId77"/>
    <p:sldId id="345" r:id="rId78"/>
    <p:sldId id="352" r:id="rId79"/>
    <p:sldId id="289" r:id="rId80"/>
    <p:sldId id="355" r:id="rId81"/>
    <p:sldId id="356" r:id="rId82"/>
    <p:sldId id="359" r:id="rId83"/>
    <p:sldId id="357" r:id="rId84"/>
    <p:sldId id="353" r:id="rId85"/>
    <p:sldId id="360" r:id="rId86"/>
    <p:sldId id="361" r:id="rId87"/>
    <p:sldId id="362" r:id="rId88"/>
    <p:sldId id="363" r:id="rId89"/>
    <p:sldId id="364" r:id="rId90"/>
    <p:sldId id="365" r:id="rId91"/>
    <p:sldId id="366" r:id="rId92"/>
    <p:sldId id="367" r:id="rId93"/>
    <p:sldId id="368" r:id="rId94"/>
    <p:sldId id="369" r:id="rId95"/>
    <p:sldId id="371" r:id="rId96"/>
    <p:sldId id="370" r:id="rId97"/>
    <p:sldId id="372" r:id="rId98"/>
    <p:sldId id="375" r:id="rId99"/>
    <p:sldId id="374" r:id="rId100"/>
    <p:sldId id="376" r:id="rId101"/>
    <p:sldId id="377" r:id="rId102"/>
    <p:sldId id="378" r:id="rId103"/>
    <p:sldId id="380" r:id="rId104"/>
    <p:sldId id="379" r:id="rId105"/>
    <p:sldId id="382" r:id="rId106"/>
    <p:sldId id="383" r:id="rId107"/>
    <p:sldId id="384" r:id="rId108"/>
    <p:sldId id="391" r:id="rId109"/>
    <p:sldId id="392" r:id="rId110"/>
    <p:sldId id="393" r:id="rId111"/>
    <p:sldId id="394" r:id="rId112"/>
    <p:sldId id="395" r:id="rId113"/>
    <p:sldId id="396" r:id="rId114"/>
    <p:sldId id="397" r:id="rId115"/>
    <p:sldId id="398" r:id="rId116"/>
    <p:sldId id="399" r:id="rId117"/>
    <p:sldId id="400" r:id="rId118"/>
    <p:sldId id="401" r:id="rId119"/>
    <p:sldId id="402" r:id="rId120"/>
    <p:sldId id="403" r:id="rId121"/>
    <p:sldId id="404" r:id="rId122"/>
    <p:sldId id="405" r:id="rId123"/>
    <p:sldId id="406" r:id="rId124"/>
    <p:sldId id="407" r:id="rId125"/>
    <p:sldId id="408" r:id="rId126"/>
    <p:sldId id="409" r:id="rId127"/>
    <p:sldId id="410" r:id="rId128"/>
    <p:sldId id="411" r:id="rId129"/>
    <p:sldId id="412" r:id="rId130"/>
    <p:sldId id="413" r:id="rId131"/>
    <p:sldId id="414" r:id="rId132"/>
    <p:sldId id="415" r:id="rId133"/>
    <p:sldId id="416" r:id="rId134"/>
    <p:sldId id="417" r:id="rId135"/>
    <p:sldId id="418" r:id="rId136"/>
    <p:sldId id="419" r:id="rId137"/>
    <p:sldId id="420" r:id="rId138"/>
    <p:sldId id="421" r:id="rId139"/>
    <p:sldId id="422" r:id="rId140"/>
    <p:sldId id="423" r:id="rId141"/>
    <p:sldId id="424" r:id="rId142"/>
    <p:sldId id="425" r:id="rId143"/>
    <p:sldId id="426" r:id="rId144"/>
    <p:sldId id="427" r:id="rId145"/>
    <p:sldId id="428" r:id="rId146"/>
    <p:sldId id="429" r:id="rId147"/>
    <p:sldId id="430" r:id="rId148"/>
    <p:sldId id="431" r:id="rId149"/>
    <p:sldId id="432" r:id="rId150"/>
    <p:sldId id="433" r:id="rId151"/>
    <p:sldId id="434" r:id="rId152"/>
    <p:sldId id="435" r:id="rId153"/>
    <p:sldId id="436" r:id="rId154"/>
    <p:sldId id="437" r:id="rId155"/>
    <p:sldId id="438" r:id="rId156"/>
    <p:sldId id="439" r:id="rId157"/>
    <p:sldId id="440" r:id="rId158"/>
    <p:sldId id="441" r:id="rId159"/>
    <p:sldId id="442" r:id="rId160"/>
    <p:sldId id="443" r:id="rId161"/>
    <p:sldId id="444" r:id="rId162"/>
    <p:sldId id="445" r:id="rId163"/>
    <p:sldId id="446" r:id="rId164"/>
    <p:sldId id="447" r:id="rId165"/>
    <p:sldId id="448" r:id="rId166"/>
    <p:sldId id="449" r:id="rId167"/>
    <p:sldId id="450" r:id="rId168"/>
    <p:sldId id="451" r:id="rId169"/>
    <p:sldId id="452" r:id="rId170"/>
    <p:sldId id="453" r:id="rId171"/>
    <p:sldId id="454" r:id="rId172"/>
    <p:sldId id="455" r:id="rId173"/>
    <p:sldId id="456" r:id="rId174"/>
    <p:sldId id="457" r:id="rId175"/>
    <p:sldId id="458" r:id="rId176"/>
    <p:sldId id="459" r:id="rId177"/>
    <p:sldId id="460" r:id="rId178"/>
    <p:sldId id="461" r:id="rId179"/>
    <p:sldId id="462" r:id="rId180"/>
    <p:sldId id="463" r:id="rId181"/>
    <p:sldId id="464" r:id="rId182"/>
    <p:sldId id="465" r:id="rId183"/>
    <p:sldId id="466" r:id="rId184"/>
    <p:sldId id="467" r:id="rId185"/>
    <p:sldId id="468" r:id="rId186"/>
    <p:sldId id="469" r:id="rId187"/>
    <p:sldId id="470" r:id="rId188"/>
    <p:sldId id="471" r:id="rId189"/>
    <p:sldId id="472" r:id="rId190"/>
    <p:sldId id="473" r:id="rId191"/>
    <p:sldId id="474" r:id="rId192"/>
    <p:sldId id="475" r:id="rId193"/>
    <p:sldId id="476" r:id="rId194"/>
    <p:sldId id="477" r:id="rId195"/>
    <p:sldId id="479" r:id="rId196"/>
    <p:sldId id="480" r:id="rId197"/>
    <p:sldId id="481" r:id="rId198"/>
    <p:sldId id="482" r:id="rId199"/>
    <p:sldId id="483" r:id="rId200"/>
    <p:sldId id="484" r:id="rId201"/>
    <p:sldId id="485" r:id="rId202"/>
    <p:sldId id="486" r:id="rId203"/>
    <p:sldId id="487" r:id="rId204"/>
    <p:sldId id="488" r:id="rId20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ah Edwards" initials="LBE"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FFFF"/>
    <a:srgbClr val="008080"/>
    <a:srgbClr val="FF9900"/>
    <a:srgbClr val="00CC99"/>
    <a:srgbClr val="CC99FF"/>
    <a:srgbClr val="9900FF"/>
    <a:srgbClr val="FF00FF"/>
    <a:srgbClr val="663300"/>
    <a:srgbClr val="6600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30" autoAdjust="0"/>
    <p:restoredTop sz="84024" autoAdjust="0"/>
  </p:normalViewPr>
  <p:slideViewPr>
    <p:cSldViewPr>
      <p:cViewPr>
        <p:scale>
          <a:sx n="75" d="100"/>
          <a:sy n="75" d="100"/>
        </p:scale>
        <p:origin x="-1032" y="-3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slide" Target="slides/slide161.xml"/><Relationship Id="rId181" Type="http://schemas.openxmlformats.org/officeDocument/2006/relationships/slide" Target="slides/slide177.xml"/><Relationship Id="rId186" Type="http://schemas.openxmlformats.org/officeDocument/2006/relationships/slide" Target="slides/slide182.xml"/><Relationship Id="rId211" Type="http://schemas.openxmlformats.org/officeDocument/2006/relationships/tableStyles" Target="tableStyle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slide" Target="slides/slide188.xml"/><Relationship Id="rId197" Type="http://schemas.openxmlformats.org/officeDocument/2006/relationships/slide" Target="slides/slide193.xml"/><Relationship Id="rId206" Type="http://schemas.openxmlformats.org/officeDocument/2006/relationships/notesMaster" Target="notesMasters/notesMaster1.xml"/><Relationship Id="rId201" Type="http://schemas.openxmlformats.org/officeDocument/2006/relationships/slide" Target="slides/slide197.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commentAuthors" Target="commentAuthor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viewProps" Target="viewProps.xml"/><Relationship Id="rId190" Type="http://schemas.openxmlformats.org/officeDocument/2006/relationships/slide" Target="slides/slide186.xml"/><Relationship Id="rId204" Type="http://schemas.openxmlformats.org/officeDocument/2006/relationships/slide" Target="slides/slide200.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theme" Target="theme/theme1.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Office_Excel_Worksheet10.xlsx"/></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Office_Excel_Worksheet100.xlsx"/></Relationships>
</file>

<file path=ppt/charts/_rels/chart101.xml.rels><?xml version="1.0" encoding="UTF-8" standalone="yes"?>
<Relationships xmlns="http://schemas.openxmlformats.org/package/2006/relationships"><Relationship Id="rId1" Type="http://schemas.openxmlformats.org/officeDocument/2006/relationships/package" Target="../embeddings/Microsoft_Office_Excel_Worksheet101.xlsx"/></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Office_Excel_Worksheet102.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Office_Excel_Worksheet103.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Office_Excel_Worksheet104.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Office_Excel_Worksheet105.xlsx"/></Relationships>
</file>

<file path=ppt/charts/_rels/chart106.xml.rels><?xml version="1.0" encoding="UTF-8" standalone="yes"?>
<Relationships xmlns="http://schemas.openxmlformats.org/package/2006/relationships"><Relationship Id="rId1" Type="http://schemas.openxmlformats.org/officeDocument/2006/relationships/package" Target="../embeddings/Microsoft_Office_Excel_Worksheet106.xlsx"/></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Office_Excel_Worksheet107.xlsx"/></Relationships>
</file>

<file path=ppt/charts/_rels/chart108.xml.rels><?xml version="1.0" encoding="UTF-8" standalone="yes"?>
<Relationships xmlns="http://schemas.openxmlformats.org/package/2006/relationships"><Relationship Id="rId1" Type="http://schemas.openxmlformats.org/officeDocument/2006/relationships/package" Target="../embeddings/Microsoft_Office_Excel_Worksheet108.xlsx"/></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Office_Excel_Worksheet10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Office_Excel_Worksheet11.xlsx"/></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Office_Excel_Worksheet110.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Office_Excel_Worksheet111.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Office_Excel_Worksheet112.xlsx"/></Relationships>
</file>

<file path=ppt/charts/_rels/chart113.xml.rels><?xml version="1.0" encoding="UTF-8" standalone="yes"?>
<Relationships xmlns="http://schemas.openxmlformats.org/package/2006/relationships"><Relationship Id="rId1" Type="http://schemas.openxmlformats.org/officeDocument/2006/relationships/package" Target="../embeddings/Microsoft_Office_Excel_Worksheet113.xlsx"/></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Office_Excel_Worksheet114.xlsx"/></Relationships>
</file>

<file path=ppt/charts/_rels/chart115.xml.rels><?xml version="1.0" encoding="UTF-8" standalone="yes"?>
<Relationships xmlns="http://schemas.openxmlformats.org/package/2006/relationships"><Relationship Id="rId1" Type="http://schemas.openxmlformats.org/officeDocument/2006/relationships/package" Target="../embeddings/Microsoft_Office_Excel_Worksheet115.xlsx"/></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Office_Excel_Worksheet116.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Office_Excel_Worksheet117.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Office_Excel_Worksheet118.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Office_Excel_Worksheet119.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Office_Excel_Worksheet12.xlsx"/></Relationships>
</file>

<file path=ppt/charts/_rels/chart120.xml.rels><?xml version="1.0" encoding="UTF-8" standalone="yes"?>
<Relationships xmlns="http://schemas.openxmlformats.org/package/2006/relationships"><Relationship Id="rId1" Type="http://schemas.openxmlformats.org/officeDocument/2006/relationships/package" Target="../embeddings/Microsoft_Office_Excel_Worksheet120.xlsx"/></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Office_Excel_Worksheet121.xlsx"/></Relationships>
</file>

<file path=ppt/charts/_rels/chart122.xml.rels><?xml version="1.0" encoding="UTF-8" standalone="yes"?>
<Relationships xmlns="http://schemas.openxmlformats.org/package/2006/relationships"><Relationship Id="rId1" Type="http://schemas.openxmlformats.org/officeDocument/2006/relationships/package" Target="../embeddings/Microsoft_Office_Excel_Worksheet122.xlsx"/></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Office_Excel_Worksheet123.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Office_Excel_Worksheet124.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Office_Excel_Worksheet125.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Office_Excel_Worksheet126.xlsx"/></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Office_Excel_Worksheet127.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Office_Excel_Worksheet128.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Office_Excel_Worksheet129.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Office_Excel_Worksheet13.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Office_Excel_Worksheet130.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Office_Excel_Worksheet131.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Office_Excel_Worksheet132.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Office_Excel_Worksheet133.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Office_Excel_Worksheet134.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Office_Excel_Worksheet135.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Office_Excel_Worksheet136.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Office_Excel_Worksheet137.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Office_Excel_Worksheet138.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Office_Excel_Worksheet139.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Office_Excel_Worksheet14.xlsx"/></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Office_Excel_Worksheet140.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Office_Excel_Worksheet141.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Office_Excel_Worksheet142.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Office_Excel_Worksheet143.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Office_Excel_Worksheet144.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Office_Excel_Worksheet145.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Office_Excel_Worksheet146.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Office_Excel_Worksheet147.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Office_Excel_Worksheet148.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Office_Excel_Worksheet149.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Office_Excel_Worksheet15.xlsx"/></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Office_Excel_Worksheet150.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Office_Excel_Worksheet151.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Office_Excel_Worksheet152.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Office_Excel_Worksheet153.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Office_Excel_Worksheet154.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Office_Excel_Worksheet155.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Office_Excel_Worksheet156.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Office_Excel_Worksheet157.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Office_Excel_Worksheet16.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Office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Office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Office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Office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Office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Office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Office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Office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Office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Office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Office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Office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Office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Office_Excel_Worksheet30.xlsx"/></Relationships>
</file>

<file path=ppt/charts/_rels/chart31.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Office_Excel_Worksheet31.xlsx"/></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Office_Excel_Worksheet32.xlsx"/></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Office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Office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Office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Office_Excel_Worksheet36.xlsx"/></Relationships>
</file>

<file path=ppt/charts/_rels/chart37.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Office_Excel_Worksheet37.xlsx"/></Relationships>
</file>

<file path=ppt/charts/_rels/chart38.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Office_Excel_Worksheet38.xlsx"/></Relationships>
</file>

<file path=ppt/charts/_rels/chart39.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Office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40.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Office_Excel_Worksheet40.xlsx"/></Relationships>
</file>

<file path=ppt/charts/_rels/chart41.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package" Target="../embeddings/Microsoft_Office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Office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Office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Office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Office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Office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Office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Office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Office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Office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Office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Office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Office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Office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Office_Excel_Worksheet55.xlsx"/></Relationships>
</file>

<file path=ppt/charts/_rels/chart56.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package" Target="../embeddings/Microsoft_Office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Office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Office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Office_Excel_Worksheet59.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Office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Office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Office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Office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Office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Office_Excel_Worksheet65.xlsx"/></Relationships>
</file>

<file path=ppt/charts/_rels/chart66.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package" Target="../embeddings/Microsoft_Office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Office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Office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Office_Excel_Worksheet69.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7.xlsx"/></Relationships>
</file>

<file path=ppt/charts/_rels/chart70.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package" Target="../embeddings/Microsoft_Office_Excel_Worksheet70.xlsx"/></Relationships>
</file>

<file path=ppt/charts/_rels/chart7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chartUserShapes" Target="../drawings/drawing24.xml"/><Relationship Id="rId5" Type="http://schemas.openxmlformats.org/officeDocument/2006/relationships/package" Target="../embeddings/Microsoft_Office_Excel_Worksheet71.xlsx"/><Relationship Id="rId4" Type="http://schemas.openxmlformats.org/officeDocument/2006/relationships/image" Target="../media/image5.wmf"/></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Office_Excel_Worksheet72.xlsx"/><Relationship Id="rId2" Type="http://schemas.openxmlformats.org/officeDocument/2006/relationships/image" Target="../media/image4.wmf"/><Relationship Id="rId1" Type="http://schemas.openxmlformats.org/officeDocument/2006/relationships/image" Target="../media/image2.wmf"/><Relationship Id="rId4" Type="http://schemas.openxmlformats.org/officeDocument/2006/relationships/chartUserShapes" Target="../drawings/drawing25.xml"/></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Office_Excel_Worksheet73.xlsx"/></Relationships>
</file>

<file path=ppt/charts/_rels/chart74.xml.rels><?xml version="1.0" encoding="UTF-8" standalone="yes"?>
<Relationships xmlns="http://schemas.openxmlformats.org/package/2006/relationships"><Relationship Id="rId2" Type="http://schemas.openxmlformats.org/officeDocument/2006/relationships/chartUserShapes" Target="../drawings/drawing26.xml"/><Relationship Id="rId1" Type="http://schemas.openxmlformats.org/officeDocument/2006/relationships/package" Target="../embeddings/Microsoft_Office_Excel_Worksheet74.xlsx"/></Relationships>
</file>

<file path=ppt/charts/_rels/chart75.xml.rels><?xml version="1.0" encoding="UTF-8" standalone="yes"?>
<Relationships xmlns="http://schemas.openxmlformats.org/package/2006/relationships"><Relationship Id="rId2" Type="http://schemas.openxmlformats.org/officeDocument/2006/relationships/chartUserShapes" Target="../drawings/drawing27.xml"/><Relationship Id="rId1" Type="http://schemas.openxmlformats.org/officeDocument/2006/relationships/package" Target="../embeddings/Microsoft_Office_Excel_Worksheet75.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Office_Excel_Worksheet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Office_Excel_Worksheet77.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Office_Excel_Worksheet78.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Office_Excel_Worksheet79.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Worksheet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Office_Excel_Worksheet80.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Office_Excel_Worksheet81.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Office_Excel_Worksheet82.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Office_Excel_Worksheet83.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Office_Excel_Worksheet84.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Office_Excel_Worksheet85.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Office_Excel_Worksheet86.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Office_Excel_Worksheet87.xlsx"/></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Office_Excel_Worksheet88.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Office_Excel_Worksheet89.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Office_Excel_Worksheet9.xlsx"/></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Office_Excel_Worksheet90.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Office_Excel_Worksheet91.xlsx"/></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Office_Excel_Worksheet92.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Office_Excel_Worksheet93.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Office_Excel_Worksheet94.xlsx"/></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Office_Excel_Worksheet95.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Office_Excel_Worksheet96.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Office_Excel_Worksheet97.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Office_Excel_Worksheet98.xlsx"/></Relationships>
</file>

<file path=ppt/charts/_rels/chart99.xml.rels><?xml version="1.0" encoding="UTF-8" standalone="yes"?>
<Relationships xmlns="http://schemas.openxmlformats.org/package/2006/relationships"><Relationship Id="rId1" Type="http://schemas.openxmlformats.org/officeDocument/2006/relationships/package" Target="../embeddings/Microsoft_Office_Excel_Worksheet9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stacked"/>
        <c:ser>
          <c:idx val="0"/>
          <c:order val="0"/>
          <c:tx>
            <c:strRef>
              <c:f>Sheet1!$B$1</c:f>
              <c:strCache>
                <c:ptCount val="1"/>
                <c:pt idx="0">
                  <c:v>Heart transplants</c:v>
                </c:pt>
              </c:strCache>
            </c:strRef>
          </c:tx>
          <c:spPr>
            <a:gradFill flip="none" rotWithShape="1">
              <a:gsLst>
                <a:gs pos="0">
                  <a:srgbClr val="208C03"/>
                </a:gs>
                <a:gs pos="50000">
                  <a:srgbClr val="20F703"/>
                </a:gs>
                <a:gs pos="100000">
                  <a:srgbClr val="208C03"/>
                </a:gs>
              </a:gsLst>
              <a:lin ang="10800000" scaled="1"/>
              <a:tileRect/>
            </a:gradFill>
          </c:spPr>
          <c:dLbls>
            <c:dLbl>
              <c:idx val="0"/>
              <c:layout>
                <c:manualLayout>
                  <c:x val="1.4749262536873156E-3"/>
                  <c:y val="-5.2631578947368432E-2"/>
                </c:manualLayout>
              </c:layout>
              <c:numFmt formatCode="#,##0" sourceLinked="0"/>
              <c:spPr/>
              <c:txPr>
                <a:bodyPr rot="-5400000" vert="horz"/>
                <a:lstStyle/>
                <a:p>
                  <a:pPr>
                    <a:defRPr sz="1400" b="1">
                      <a:solidFill>
                        <a:schemeClr val="tx1"/>
                      </a:solidFill>
                    </a:defRPr>
                  </a:pPr>
                  <a:endParaRPr lang="en-US"/>
                </a:p>
              </c:txPr>
              <c:showVal val="1"/>
            </c:dLbl>
            <c:numFmt formatCode="#,##0" sourceLinked="0"/>
            <c:txPr>
              <a:bodyPr rot="-5400000" vert="horz"/>
              <a:lstStyle/>
              <a:p>
                <a:pPr>
                  <a:defRPr sz="1400" b="1">
                    <a:solidFill>
                      <a:schemeClr val="bg2"/>
                    </a:solidFill>
                  </a:defRPr>
                </a:pPr>
                <a:endParaRPr lang="en-US"/>
              </a:p>
            </c:txPr>
            <c:showVal val="1"/>
          </c:dLbls>
          <c:cat>
            <c:numRef>
              <c:f>Sheet1!$A$2:$A$30</c:f>
              <c:numCache>
                <c:formatCode>General</c:formatCode>
                <c:ptCount val="29"/>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numCache>
            </c:numRef>
          </c:cat>
          <c:val>
            <c:numRef>
              <c:f>Sheet1!$B$2:$B$30</c:f>
              <c:numCache>
                <c:formatCode>General</c:formatCode>
                <c:ptCount val="29"/>
                <c:pt idx="0">
                  <c:v>187</c:v>
                </c:pt>
                <c:pt idx="1">
                  <c:v>322</c:v>
                </c:pt>
                <c:pt idx="2">
                  <c:v>670</c:v>
                </c:pt>
                <c:pt idx="3">
                  <c:v>1255</c:v>
                </c:pt>
                <c:pt idx="4">
                  <c:v>2352</c:v>
                </c:pt>
                <c:pt idx="5">
                  <c:v>2991</c:v>
                </c:pt>
                <c:pt idx="6">
                  <c:v>3508</c:v>
                </c:pt>
                <c:pt idx="7">
                  <c:v>3801</c:v>
                </c:pt>
                <c:pt idx="8">
                  <c:v>4464</c:v>
                </c:pt>
                <c:pt idx="9">
                  <c:v>4679</c:v>
                </c:pt>
                <c:pt idx="10">
                  <c:v>4646</c:v>
                </c:pt>
                <c:pt idx="11">
                  <c:v>4851</c:v>
                </c:pt>
                <c:pt idx="12">
                  <c:v>4761</c:v>
                </c:pt>
                <c:pt idx="13">
                  <c:v>4755</c:v>
                </c:pt>
                <c:pt idx="14">
                  <c:v>4630</c:v>
                </c:pt>
                <c:pt idx="15">
                  <c:v>4538</c:v>
                </c:pt>
                <c:pt idx="16">
                  <c:v>4281</c:v>
                </c:pt>
                <c:pt idx="17">
                  <c:v>3995</c:v>
                </c:pt>
                <c:pt idx="18">
                  <c:v>3858</c:v>
                </c:pt>
                <c:pt idx="19">
                  <c:v>3836</c:v>
                </c:pt>
                <c:pt idx="20">
                  <c:v>3726</c:v>
                </c:pt>
                <c:pt idx="21">
                  <c:v>3650</c:v>
                </c:pt>
                <c:pt idx="22">
                  <c:v>3610</c:v>
                </c:pt>
                <c:pt idx="23">
                  <c:v>3709</c:v>
                </c:pt>
                <c:pt idx="24">
                  <c:v>3772</c:v>
                </c:pt>
                <c:pt idx="25">
                  <c:v>3777</c:v>
                </c:pt>
                <c:pt idx="26">
                  <c:v>3745</c:v>
                </c:pt>
                <c:pt idx="27">
                  <c:v>3774</c:v>
                </c:pt>
                <c:pt idx="28">
                  <c:v>3892</c:v>
                </c:pt>
              </c:numCache>
            </c:numRef>
          </c:val>
        </c:ser>
        <c:gapWidth val="25"/>
        <c:overlap val="100"/>
        <c:axId val="132313088"/>
        <c:axId val="132314624"/>
      </c:barChart>
      <c:catAx>
        <c:axId val="132313088"/>
        <c:scaling>
          <c:orientation val="minMax"/>
        </c:scaling>
        <c:axPos val="b"/>
        <c:numFmt formatCode="General" sourceLinked="1"/>
        <c:tickLblPos val="nextTo"/>
        <c:txPr>
          <a:bodyPr rot="-2700000"/>
          <a:lstStyle/>
          <a:p>
            <a:pPr>
              <a:defRPr sz="1500" b="1"/>
            </a:pPr>
            <a:endParaRPr lang="en-US"/>
          </a:p>
        </c:txPr>
        <c:crossAx val="132314624"/>
        <c:crosses val="autoZero"/>
        <c:auto val="1"/>
        <c:lblAlgn val="ctr"/>
        <c:lblOffset val="100"/>
        <c:tickLblSkip val="1"/>
      </c:catAx>
      <c:valAx>
        <c:axId val="132314624"/>
        <c:scaling>
          <c:orientation val="minMax"/>
          <c:max val="5000"/>
        </c:scaling>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layout/>
        </c:title>
        <c:numFmt formatCode="General" sourceLinked="0"/>
        <c:tickLblPos val="nextTo"/>
        <c:txPr>
          <a:bodyPr/>
          <a:lstStyle/>
          <a:p>
            <a:pPr>
              <a:defRPr sz="1500" b="1"/>
            </a:pPr>
            <a:endParaRPr lang="en-US"/>
          </a:p>
        </c:txPr>
        <c:crossAx val="132313088"/>
        <c:crosses val="autoZero"/>
        <c:crossBetween val="between"/>
        <c:majorUnit val="500"/>
      </c:valAx>
      <c:spPr>
        <a:solidFill>
          <a:schemeClr val="bg2"/>
        </a:solidFill>
        <a:ln>
          <a:solidFill>
            <a:schemeClr val="tx1"/>
          </a:solidFill>
        </a:ln>
      </c:spPr>
    </c:plotArea>
    <c:plotVisOnly val="1"/>
  </c:chart>
  <c:txPr>
    <a:bodyPr/>
    <a:lstStyle/>
    <a:p>
      <a:pPr>
        <a:defRPr sz="1800"/>
      </a:pPr>
      <a:endParaRPr lang="en-US"/>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040382134436497"/>
          <c:y val="4.4665541807274091E-2"/>
          <c:w val="0.85913007696071964"/>
          <c:h val="0.83128730436473219"/>
        </c:manualLayout>
      </c:layout>
      <c:lineChart>
        <c:grouping val="standard"/>
        <c:ser>
          <c:idx val="0"/>
          <c:order val="0"/>
          <c:tx>
            <c:strRef>
              <c:f>Sheet1!$B$1</c:f>
              <c:strCache>
                <c:ptCount val="1"/>
                <c:pt idx="0">
                  <c:v>Myopathy</c:v>
                </c:pt>
              </c:strCache>
            </c:strRef>
          </c:tx>
          <c:spPr>
            <a:ln w="41275">
              <a:solidFill>
                <a:srgbClr val="FFFF00"/>
              </a:solidFill>
            </a:ln>
          </c:spPr>
          <c:marker>
            <c:symbol val="none"/>
          </c:marker>
          <c:cat>
            <c:numRef>
              <c:f>Sheet1!$A$2:$A$30</c:f>
              <c:numCache>
                <c:formatCode>General</c:formatCode>
                <c:ptCount val="29"/>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numCache>
            </c:numRef>
          </c:cat>
          <c:val>
            <c:numRef>
              <c:f>Sheet1!$B$2:$B$30</c:f>
              <c:numCache>
                <c:formatCode>General</c:formatCode>
                <c:ptCount val="29"/>
                <c:pt idx="0">
                  <c:v>58.108100000000213</c:v>
                </c:pt>
                <c:pt idx="1">
                  <c:v>50.561800000000005</c:v>
                </c:pt>
                <c:pt idx="2">
                  <c:v>54.678900000000013</c:v>
                </c:pt>
                <c:pt idx="3">
                  <c:v>49.8035</c:v>
                </c:pt>
                <c:pt idx="4">
                  <c:v>48.981799999999993</c:v>
                </c:pt>
                <c:pt idx="5">
                  <c:v>45.736700000000013</c:v>
                </c:pt>
                <c:pt idx="6">
                  <c:v>40.956699999999998</c:v>
                </c:pt>
                <c:pt idx="7">
                  <c:v>44.614899999999999</c:v>
                </c:pt>
                <c:pt idx="8">
                  <c:v>44.619</c:v>
                </c:pt>
                <c:pt idx="9">
                  <c:v>47.285600000000002</c:v>
                </c:pt>
                <c:pt idx="10">
                  <c:v>47.1068</c:v>
                </c:pt>
                <c:pt idx="11">
                  <c:v>45.730100000000213</c:v>
                </c:pt>
                <c:pt idx="12">
                  <c:v>46.908800000000006</c:v>
                </c:pt>
                <c:pt idx="13">
                  <c:v>45.199100000000264</c:v>
                </c:pt>
                <c:pt idx="14">
                  <c:v>45.921500000000002</c:v>
                </c:pt>
                <c:pt idx="15">
                  <c:v>46.266800000000003</c:v>
                </c:pt>
                <c:pt idx="16">
                  <c:v>46.712300000000013</c:v>
                </c:pt>
                <c:pt idx="17">
                  <c:v>48.034700000000001</c:v>
                </c:pt>
                <c:pt idx="18">
                  <c:v>45.755600000000001</c:v>
                </c:pt>
                <c:pt idx="19">
                  <c:v>46.815599999999996</c:v>
                </c:pt>
                <c:pt idx="20">
                  <c:v>46.156200000000005</c:v>
                </c:pt>
                <c:pt idx="21">
                  <c:v>49.169900000000013</c:v>
                </c:pt>
                <c:pt idx="22">
                  <c:v>50.540100000000002</c:v>
                </c:pt>
                <c:pt idx="23">
                  <c:v>50.240200000000002</c:v>
                </c:pt>
                <c:pt idx="24">
                  <c:v>51.786800000000007</c:v>
                </c:pt>
                <c:pt idx="25">
                  <c:v>54.144500000000001</c:v>
                </c:pt>
                <c:pt idx="26">
                  <c:v>53.870799999999996</c:v>
                </c:pt>
                <c:pt idx="27">
                  <c:v>55.772300000000264</c:v>
                </c:pt>
                <c:pt idx="28">
                  <c:v>52.758100000000013</c:v>
                </c:pt>
              </c:numCache>
            </c:numRef>
          </c:val>
        </c:ser>
        <c:ser>
          <c:idx val="1"/>
          <c:order val="1"/>
          <c:tx>
            <c:strRef>
              <c:f>Sheet1!$C$1</c:f>
              <c:strCache>
                <c:ptCount val="1"/>
                <c:pt idx="0">
                  <c:v>CAD</c:v>
                </c:pt>
              </c:strCache>
            </c:strRef>
          </c:tx>
          <c:spPr>
            <a:ln w="41275">
              <a:solidFill>
                <a:srgbClr val="FF0000"/>
              </a:solidFill>
            </a:ln>
          </c:spPr>
          <c:marker>
            <c:symbol val="none"/>
          </c:marker>
          <c:cat>
            <c:numRef>
              <c:f>Sheet1!$A$2:$A$30</c:f>
              <c:numCache>
                <c:formatCode>General</c:formatCode>
                <c:ptCount val="29"/>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numCache>
            </c:numRef>
          </c:cat>
          <c:val>
            <c:numRef>
              <c:f>Sheet1!$C$2:$C$30</c:f>
              <c:numCache>
                <c:formatCode>General</c:formatCode>
                <c:ptCount val="29"/>
                <c:pt idx="0">
                  <c:v>37.837799999999994</c:v>
                </c:pt>
                <c:pt idx="1">
                  <c:v>39.325800000000001</c:v>
                </c:pt>
                <c:pt idx="2">
                  <c:v>34.862400000000001</c:v>
                </c:pt>
                <c:pt idx="3">
                  <c:v>43.025500000000257</c:v>
                </c:pt>
                <c:pt idx="4">
                  <c:v>42.818899999999999</c:v>
                </c:pt>
                <c:pt idx="5">
                  <c:v>46.6798</c:v>
                </c:pt>
                <c:pt idx="6">
                  <c:v>50</c:v>
                </c:pt>
                <c:pt idx="7">
                  <c:v>48.6462</c:v>
                </c:pt>
                <c:pt idx="8">
                  <c:v>47.551699999999997</c:v>
                </c:pt>
                <c:pt idx="9">
                  <c:v>44.825000000000003</c:v>
                </c:pt>
                <c:pt idx="10">
                  <c:v>44.379300000000001</c:v>
                </c:pt>
                <c:pt idx="11">
                  <c:v>45.633900000000011</c:v>
                </c:pt>
                <c:pt idx="12">
                  <c:v>45.273000000000003</c:v>
                </c:pt>
                <c:pt idx="13">
                  <c:v>47.153700000000001</c:v>
                </c:pt>
                <c:pt idx="14">
                  <c:v>46.7774</c:v>
                </c:pt>
                <c:pt idx="15">
                  <c:v>46.342700000000001</c:v>
                </c:pt>
                <c:pt idx="16">
                  <c:v>45.397200000000005</c:v>
                </c:pt>
                <c:pt idx="17">
                  <c:v>44.884399999999999</c:v>
                </c:pt>
                <c:pt idx="18">
                  <c:v>46.417799999999993</c:v>
                </c:pt>
                <c:pt idx="19">
                  <c:v>44.732900000000249</c:v>
                </c:pt>
                <c:pt idx="20">
                  <c:v>44.699300000000257</c:v>
                </c:pt>
                <c:pt idx="21">
                  <c:v>43.0715</c:v>
                </c:pt>
                <c:pt idx="22">
                  <c:v>40.229100000000308</c:v>
                </c:pt>
                <c:pt idx="23">
                  <c:v>39.897500000000001</c:v>
                </c:pt>
                <c:pt idx="24">
                  <c:v>38.463900000000002</c:v>
                </c:pt>
                <c:pt idx="25">
                  <c:v>37.660300000000063</c:v>
                </c:pt>
                <c:pt idx="26">
                  <c:v>37.907899999999998</c:v>
                </c:pt>
                <c:pt idx="27">
                  <c:v>35.273400000000002</c:v>
                </c:pt>
                <c:pt idx="28">
                  <c:v>37.657899999999998</c:v>
                </c:pt>
              </c:numCache>
            </c:numRef>
          </c:val>
        </c:ser>
        <c:marker val="1"/>
        <c:axId val="133729280"/>
        <c:axId val="133736320"/>
      </c:lineChart>
      <c:catAx>
        <c:axId val="133729280"/>
        <c:scaling>
          <c:orientation val="minMax"/>
        </c:scaling>
        <c:axPos val="b"/>
        <c:numFmt formatCode="General" sourceLinked="1"/>
        <c:tickLblPos val="nextTo"/>
        <c:txPr>
          <a:bodyPr/>
          <a:lstStyle/>
          <a:p>
            <a:pPr>
              <a:defRPr sz="1300" b="1"/>
            </a:pPr>
            <a:endParaRPr lang="en-US"/>
          </a:p>
        </c:txPr>
        <c:crossAx val="133736320"/>
        <c:crosses val="autoZero"/>
        <c:auto val="1"/>
        <c:lblAlgn val="ctr"/>
        <c:lblOffset val="100"/>
        <c:tickLblSkip val="2"/>
      </c:catAx>
      <c:valAx>
        <c:axId val="133736320"/>
        <c:scaling>
          <c:orientation val="minMax"/>
          <c:max val="70"/>
          <c:min val="20"/>
        </c:scaling>
        <c:axPos val="l"/>
        <c:majorGridlines>
          <c:spPr>
            <a:ln>
              <a:prstDash val="sysDash"/>
            </a:ln>
          </c:spPr>
        </c:majorGridlines>
        <c:title>
          <c:tx>
            <c:rich>
              <a:bodyPr rot="-5400000" vert="horz"/>
              <a:lstStyle/>
              <a:p>
                <a:pPr>
                  <a:defRPr sz="1500"/>
                </a:pPr>
                <a:r>
                  <a:rPr lang="en-US" sz="1500" dirty="0" smtClean="0"/>
                  <a:t>% of cases</a:t>
                </a:r>
                <a:endParaRPr lang="en-US" sz="1500" dirty="0"/>
              </a:p>
            </c:rich>
          </c:tx>
          <c:layout>
            <c:manualLayout>
              <c:xMode val="edge"/>
              <c:yMode val="edge"/>
              <c:x val="3.251301214466841E-2"/>
              <c:y val="0.16430866141732417"/>
            </c:manualLayout>
          </c:layout>
        </c:title>
        <c:numFmt formatCode="General" sourceLinked="1"/>
        <c:tickLblPos val="nextTo"/>
        <c:spPr>
          <a:ln>
            <a:solidFill>
              <a:srgbClr val="FFFFFF">
                <a:tint val="75000"/>
                <a:shade val="95000"/>
                <a:satMod val="105000"/>
              </a:srgbClr>
            </a:solidFill>
            <a:prstDash val="solid"/>
          </a:ln>
        </c:spPr>
        <c:txPr>
          <a:bodyPr/>
          <a:lstStyle/>
          <a:p>
            <a:pPr>
              <a:defRPr sz="1300" b="1"/>
            </a:pPr>
            <a:endParaRPr lang="en-US"/>
          </a:p>
        </c:txPr>
        <c:crossAx val="133729280"/>
        <c:crosses val="autoZero"/>
        <c:crossBetween val="midCat"/>
        <c:majorUnit val="10"/>
      </c:valAx>
      <c:spPr>
        <a:solidFill>
          <a:schemeClr val="bg2"/>
        </a:solidFill>
        <a:ln>
          <a:solidFill>
            <a:schemeClr val="tx1"/>
          </a:solidFill>
        </a:ln>
      </c:spPr>
    </c:plotArea>
    <c:legend>
      <c:legendPos val="r"/>
      <c:layout>
        <c:manualLayout>
          <c:xMode val="edge"/>
          <c:yMode val="edge"/>
          <c:x val="0.33056225037088194"/>
          <c:y val="7.5779830405814652E-2"/>
          <c:w val="0.31744208604359231"/>
          <c:h val="0.18573148465137773"/>
        </c:manualLayout>
      </c:layout>
      <c:spPr>
        <a:solidFill>
          <a:srgbClr val="000000"/>
        </a:solidFill>
        <a:ln>
          <a:solidFill>
            <a:schemeClr val="tx1"/>
          </a:solidFill>
        </a:ln>
      </c:spPr>
      <c:txPr>
        <a:bodyPr/>
        <a:lstStyle/>
        <a:p>
          <a:pPr>
            <a:defRPr sz="1400" b="1"/>
          </a:pPr>
          <a:endParaRPr lang="en-US"/>
        </a:p>
      </c:txPr>
    </c:legend>
    <c:plotVisOnly val="1"/>
  </c:chart>
  <c:txPr>
    <a:bodyPr/>
    <a:lstStyle/>
    <a:p>
      <a:pPr>
        <a:defRPr sz="1800"/>
      </a:pPr>
      <a:endParaRPr lang="en-US"/>
    </a:p>
  </c:txPr>
  <c:externalData r:id="rId1"/>
  <c:userShapes r:id="rId2"/>
</c:chartSpace>
</file>

<file path=ppt/charts/chart10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6"/>
          <c:y val="3.3590508847684365E-2"/>
          <c:w val="0.85083095254686314"/>
          <c:h val="0.77074260114040238"/>
        </c:manualLayout>
      </c:layout>
      <c:scatterChart>
        <c:scatterStyle val="smoothMarker"/>
        <c:ser>
          <c:idx val="0"/>
          <c:order val="0"/>
          <c:tx>
            <c:strRef>
              <c:f>Sheet1!$A$1</c:f>
              <c:strCache>
                <c:ptCount val="1"/>
                <c:pt idx="0">
                  <c:v>Recipient weight</c:v>
                </c:pt>
              </c:strCache>
            </c:strRef>
          </c:tx>
          <c:spPr>
            <a:ln w="38100">
              <a:solidFill>
                <a:srgbClr val="00FF00"/>
              </a:solidFill>
            </a:ln>
          </c:spPr>
          <c:marker>
            <c:symbol val="none"/>
          </c:marker>
          <c:xVal>
            <c:numRef>
              <c:f>Sheet1!$A$2:$A$82</c:f>
              <c:numCache>
                <c:formatCode>General</c:formatCode>
                <c:ptCount val="8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numCache>
            </c:numRef>
          </c:xVal>
          <c:yVal>
            <c:numRef>
              <c:f>Sheet1!$B$2:$B$82</c:f>
              <c:numCache>
                <c:formatCode>General</c:formatCode>
                <c:ptCount val="81"/>
                <c:pt idx="0">
                  <c:v>0.93841941988761257</c:v>
                </c:pt>
                <c:pt idx="1">
                  <c:v>0.939351489491698</c:v>
                </c:pt>
                <c:pt idx="2">
                  <c:v>0.94028448485853899</c:v>
                </c:pt>
                <c:pt idx="3">
                  <c:v>0.94121840690763159</c:v>
                </c:pt>
                <c:pt idx="4">
                  <c:v>0.94215325655939275</c:v>
                </c:pt>
                <c:pt idx="5">
                  <c:v>0.94308903473513805</c:v>
                </c:pt>
                <c:pt idx="6">
                  <c:v>0.94402574235712078</c:v>
                </c:pt>
                <c:pt idx="7">
                  <c:v>0.94496338034848804</c:v>
                </c:pt>
                <c:pt idx="8">
                  <c:v>0.94590194963332164</c:v>
                </c:pt>
                <c:pt idx="9">
                  <c:v>0.94684145113661078</c:v>
                </c:pt>
                <c:pt idx="10">
                  <c:v>0.94778189319695205</c:v>
                </c:pt>
                <c:pt idx="11">
                  <c:v>0.94872857252299103</c:v>
                </c:pt>
                <c:pt idx="12">
                  <c:v>0.94970139851413604</c:v>
                </c:pt>
                <c:pt idx="13">
                  <c:v>0.95072285879805463</c:v>
                </c:pt>
                <c:pt idx="14">
                  <c:v>0.95181554302654203</c:v>
                </c:pt>
                <c:pt idx="15">
                  <c:v>0.95300215701437963</c:v>
                </c:pt>
                <c:pt idx="16">
                  <c:v>0.95430554242730303</c:v>
                </c:pt>
                <c:pt idx="17">
                  <c:v>0.95574870183639005</c:v>
                </c:pt>
                <c:pt idx="18">
                  <c:v>0.95735482913302361</c:v>
                </c:pt>
                <c:pt idx="19">
                  <c:v>0.95914734608590502</c:v>
                </c:pt>
                <c:pt idx="20">
                  <c:v>0.96114994380865004</c:v>
                </c:pt>
                <c:pt idx="21">
                  <c:v>0.96338663103787303</c:v>
                </c:pt>
                <c:pt idx="22">
                  <c:v>0.96588178797067403</c:v>
                </c:pt>
                <c:pt idx="23">
                  <c:v>0.96866022730531964</c:v>
                </c:pt>
                <c:pt idx="24">
                  <c:v>0.97174725809951934</c:v>
                </c:pt>
                <c:pt idx="25">
                  <c:v>0.97516876427589305</c:v>
                </c:pt>
                <c:pt idx="26">
                  <c:v>0.97895127872212595</c:v>
                </c:pt>
                <c:pt idx="27">
                  <c:v>0.98312208027639858</c:v>
                </c:pt>
                <c:pt idx="28">
                  <c:v>0.98770927918599705</c:v>
                </c:pt>
                <c:pt idx="29">
                  <c:v>0.99274193277610978</c:v>
                </c:pt>
                <c:pt idx="30">
                  <c:v>0.99825015103208958</c:v>
                </c:pt>
                <c:pt idx="31">
                  <c:v>1.0042624705694698</c:v>
                </c:pt>
                <c:pt idx="32">
                  <c:v>1.0107813936664598</c:v>
                </c:pt>
                <c:pt idx="33">
                  <c:v>1.0177944481938761</c:v>
                </c:pt>
                <c:pt idx="34">
                  <c:v>1.02528911675643</c:v>
                </c:pt>
                <c:pt idx="35">
                  <c:v>1.0332529359354201</c:v>
                </c:pt>
                <c:pt idx="36">
                  <c:v>1.0416734071073961</c:v>
                </c:pt>
                <c:pt idx="37">
                  <c:v>1.0505379268433945</c:v>
                </c:pt>
                <c:pt idx="38">
                  <c:v>1.0598336980819258</c:v>
                </c:pt>
                <c:pt idx="39">
                  <c:v>1.0695476498074699</c:v>
                </c:pt>
                <c:pt idx="40">
                  <c:v>1.0796663765864098</c:v>
                </c:pt>
                <c:pt idx="41">
                  <c:v>1.0901760583159898</c:v>
                </c:pt>
                <c:pt idx="42">
                  <c:v>1.1010623887422299</c:v>
                </c:pt>
                <c:pt idx="43">
                  <c:v>1.1123104905413201</c:v>
                </c:pt>
                <c:pt idx="44">
                  <c:v>1.1239049001406298</c:v>
                </c:pt>
                <c:pt idx="45">
                  <c:v>1.13582942627354</c:v>
                </c:pt>
                <c:pt idx="46">
                  <c:v>1.148067138682294</c:v>
                </c:pt>
                <c:pt idx="47">
                  <c:v>1.1606003071477899</c:v>
                </c:pt>
                <c:pt idx="48">
                  <c:v>1.1734102631087631</c:v>
                </c:pt>
                <c:pt idx="49">
                  <c:v>1.1864775011245545</c:v>
                </c:pt>
                <c:pt idx="50">
                  <c:v>1.1997814671191098</c:v>
                </c:pt>
                <c:pt idx="51">
                  <c:v>1.21330057053107</c:v>
                </c:pt>
                <c:pt idx="52">
                  <c:v>1.22701215425487</c:v>
                </c:pt>
                <c:pt idx="53">
                  <c:v>1.2408929768232531</c:v>
                </c:pt>
                <c:pt idx="54">
                  <c:v>1.2549314273142198</c:v>
                </c:pt>
                <c:pt idx="55">
                  <c:v>1.2691287319540798</c:v>
                </c:pt>
                <c:pt idx="56">
                  <c:v>1.2834866187363998</c:v>
                </c:pt>
                <c:pt idx="57">
                  <c:v>1.298006938932813</c:v>
                </c:pt>
                <c:pt idx="58">
                  <c:v>1.3126915301824098</c:v>
                </c:pt>
                <c:pt idx="59">
                  <c:v>1.3275422509138299</c:v>
                </c:pt>
                <c:pt idx="60">
                  <c:v>1.3425610171573661</c:v>
                </c:pt>
                <c:pt idx="61">
                  <c:v>1.3577496568889968</c:v>
                </c:pt>
                <c:pt idx="62">
                  <c:v>1.3731101284956331</c:v>
                </c:pt>
                <c:pt idx="63">
                  <c:v>1.3886443759428899</c:v>
                </c:pt>
                <c:pt idx="64">
                  <c:v>1.40435436518881</c:v>
                </c:pt>
                <c:pt idx="65">
                  <c:v>1.4202421231259701</c:v>
                </c:pt>
                <c:pt idx="66">
                  <c:v>1.43630958349773</c:v>
                </c:pt>
                <c:pt idx="67">
                  <c:v>1.4525588180040399</c:v>
                </c:pt>
                <c:pt idx="68">
                  <c:v>1.4689918830891242</c:v>
                </c:pt>
                <c:pt idx="69">
                  <c:v>1.4856108584621466</c:v>
                </c:pt>
                <c:pt idx="70">
                  <c:v>1.5024178882924699</c:v>
                </c:pt>
                <c:pt idx="71">
                  <c:v>1.5194150182105899</c:v>
                </c:pt>
                <c:pt idx="72">
                  <c:v>1.53660443978584</c:v>
                </c:pt>
                <c:pt idx="73">
                  <c:v>1.5539883284491098</c:v>
                </c:pt>
                <c:pt idx="74">
                  <c:v>1.5715689270583899</c:v>
                </c:pt>
                <c:pt idx="75">
                  <c:v>1.5893483753973898</c:v>
                </c:pt>
                <c:pt idx="76">
                  <c:v>1.6073289659057231</c:v>
                </c:pt>
                <c:pt idx="77">
                  <c:v>1.6255129741417469</c:v>
                </c:pt>
                <c:pt idx="78">
                  <c:v>1.64390270140761</c:v>
                </c:pt>
                <c:pt idx="79">
                  <c:v>1.6625004750405601</c:v>
                </c:pt>
                <c:pt idx="80">
                  <c:v>1.6813086487074198</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Sheet1!$A$2:$A$82</c:f>
              <c:numCache>
                <c:formatCode>General</c:formatCode>
                <c:ptCount val="8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numCache>
            </c:numRef>
          </c:xVal>
          <c:yVal>
            <c:numRef>
              <c:f>Sheet1!$C$2:$C$82</c:f>
              <c:numCache>
                <c:formatCode>General</c:formatCode>
                <c:ptCount val="81"/>
                <c:pt idx="0">
                  <c:v>0.73249405167736503</c:v>
                </c:pt>
                <c:pt idx="1">
                  <c:v>0.74024882460221664</c:v>
                </c:pt>
                <c:pt idx="2">
                  <c:v>0.74808301588183201</c:v>
                </c:pt>
                <c:pt idx="3">
                  <c:v>0.75599705607127976</c:v>
                </c:pt>
                <c:pt idx="4">
                  <c:v>0.76399130339202004</c:v>
                </c:pt>
                <c:pt idx="5">
                  <c:v>0.77206602448911765</c:v>
                </c:pt>
                <c:pt idx="6">
                  <c:v>0.78022136944251996</c:v>
                </c:pt>
                <c:pt idx="7">
                  <c:v>0.7884573389453795</c:v>
                </c:pt>
                <c:pt idx="8">
                  <c:v>0.796773740652997</c:v>
                </c:pt>
                <c:pt idx="9">
                  <c:v>0.80517013032794749</c:v>
                </c:pt>
                <c:pt idx="10">
                  <c:v>0.81364573009660479</c:v>
                </c:pt>
                <c:pt idx="11">
                  <c:v>0.82219850800598504</c:v>
                </c:pt>
                <c:pt idx="12">
                  <c:v>0.83082385735736664</c:v>
                </c:pt>
                <c:pt idx="13">
                  <c:v>0.83951674839853996</c:v>
                </c:pt>
                <c:pt idx="14">
                  <c:v>0.84827222614262399</c:v>
                </c:pt>
                <c:pt idx="15">
                  <c:v>0.85708552122430504</c:v>
                </c:pt>
                <c:pt idx="16">
                  <c:v>0.8659521880073372</c:v>
                </c:pt>
                <c:pt idx="17">
                  <c:v>0.87486827755902641</c:v>
                </c:pt>
                <c:pt idx="18">
                  <c:v>0.88383055520505749</c:v>
                </c:pt>
                <c:pt idx="19">
                  <c:v>0.89283677505856696</c:v>
                </c:pt>
                <c:pt idx="20">
                  <c:v>0.90188602752820801</c:v>
                </c:pt>
                <c:pt idx="21">
                  <c:v>0.91097917984190957</c:v>
                </c:pt>
                <c:pt idx="22">
                  <c:v>0.92011943493974502</c:v>
                </c:pt>
                <c:pt idx="23">
                  <c:v>0.92931303971530244</c:v>
                </c:pt>
                <c:pt idx="24">
                  <c:v>0.93857017902540896</c:v>
                </c:pt>
                <c:pt idx="25">
                  <c:v>0.94790609763905165</c:v>
                </c:pt>
                <c:pt idx="26">
                  <c:v>0.95734249054348275</c:v>
                </c:pt>
                <c:pt idx="27">
                  <c:v>0.96690920074010955</c:v>
                </c:pt>
                <c:pt idx="28">
                  <c:v>0.97664623306735054</c:v>
                </c:pt>
                <c:pt idx="29">
                  <c:v>0.98660606602254397</c:v>
                </c:pt>
                <c:pt idx="30">
                  <c:v>0.99685615231878455</c:v>
                </c:pt>
                <c:pt idx="31">
                  <c:v>1.0010556759511999</c:v>
                </c:pt>
                <c:pt idx="32">
                  <c:v>1.0030663080636866</c:v>
                </c:pt>
                <c:pt idx="33">
                  <c:v>1.0055812016333898</c:v>
                </c:pt>
                <c:pt idx="34">
                  <c:v>1.00851003786785</c:v>
                </c:pt>
                <c:pt idx="35">
                  <c:v>1.0117707279577099</c:v>
                </c:pt>
                <c:pt idx="36">
                  <c:v>1.0152904398599099</c:v>
                </c:pt>
                <c:pt idx="37">
                  <c:v>1.0190060892144763</c:v>
                </c:pt>
                <c:pt idx="38">
                  <c:v>1.0228642757854844</c:v>
                </c:pt>
                <c:pt idx="39">
                  <c:v>1.0268207892489698</c:v>
                </c:pt>
                <c:pt idx="40">
                  <c:v>1.0308398199042998</c:v>
                </c:pt>
                <c:pt idx="41">
                  <c:v>1.0348929874506299</c:v>
                </c:pt>
                <c:pt idx="42">
                  <c:v>1.038958323131504</c:v>
                </c:pt>
                <c:pt idx="43">
                  <c:v>1.0430192781982299</c:v>
                </c:pt>
                <c:pt idx="44">
                  <c:v>1.04706383416119</c:v>
                </c:pt>
                <c:pt idx="45">
                  <c:v>1.0510836802488099</c:v>
                </c:pt>
                <c:pt idx="46">
                  <c:v>1.0550735435463401</c:v>
                </c:pt>
                <c:pt idx="47">
                  <c:v>1.0590306080598368</c:v>
                </c:pt>
                <c:pt idx="48">
                  <c:v>1.0629540237067741</c:v>
                </c:pt>
                <c:pt idx="49">
                  <c:v>1.0668445301028699</c:v>
                </c:pt>
                <c:pt idx="50">
                  <c:v>1.0707041092873999</c:v>
                </c:pt>
                <c:pt idx="51">
                  <c:v>1.0745357261927801</c:v>
                </c:pt>
                <c:pt idx="52">
                  <c:v>1.0783431056124599</c:v>
                </c:pt>
                <c:pt idx="53">
                  <c:v>1.0821305481812133</c:v>
                </c:pt>
                <c:pt idx="54">
                  <c:v>1.0859026806701668</c:v>
                </c:pt>
                <c:pt idx="55">
                  <c:v>1.0896636287420598</c:v>
                </c:pt>
                <c:pt idx="56">
                  <c:v>1.0934167473785099</c:v>
                </c:pt>
                <c:pt idx="57">
                  <c:v>1.0971647832667399</c:v>
                </c:pt>
                <c:pt idx="58">
                  <c:v>1.10091000764477</c:v>
                </c:pt>
                <c:pt idx="59">
                  <c:v>1.1046543153319099</c:v>
                </c:pt>
                <c:pt idx="60">
                  <c:v>1.1083992983479745</c:v>
                </c:pt>
                <c:pt idx="61">
                  <c:v>1.1121463116800401</c:v>
                </c:pt>
                <c:pt idx="62">
                  <c:v>1.1158965075592668</c:v>
                </c:pt>
                <c:pt idx="63">
                  <c:v>1.1196508781396599</c:v>
                </c:pt>
                <c:pt idx="64">
                  <c:v>1.1234102819825</c:v>
                </c:pt>
                <c:pt idx="65">
                  <c:v>1.1271754637095401</c:v>
                </c:pt>
                <c:pt idx="66">
                  <c:v>1.1309470835194899</c:v>
                </c:pt>
                <c:pt idx="67">
                  <c:v>1.1347257150935099</c:v>
                </c:pt>
                <c:pt idx="68">
                  <c:v>1.1385118686654501</c:v>
                </c:pt>
                <c:pt idx="69">
                  <c:v>1.1423059981872701</c:v>
                </c:pt>
                <c:pt idx="70">
                  <c:v>1.1461085059423401</c:v>
                </c:pt>
                <c:pt idx="71">
                  <c:v>1.1499197634680101</c:v>
                </c:pt>
                <c:pt idx="72">
                  <c:v>1.15374009623</c:v>
                </c:pt>
                <c:pt idx="73">
                  <c:v>1.1575698022813599</c:v>
                </c:pt>
                <c:pt idx="74">
                  <c:v>1.1614091488651599</c:v>
                </c:pt>
                <c:pt idx="75">
                  <c:v>1.1652583917048001</c:v>
                </c:pt>
                <c:pt idx="76">
                  <c:v>1.16911775426243</c:v>
                </c:pt>
                <c:pt idx="77">
                  <c:v>1.1729874459003631</c:v>
                </c:pt>
                <c:pt idx="78">
                  <c:v>1.1768676601307231</c:v>
                </c:pt>
                <c:pt idx="79">
                  <c:v>1.1807585764604833</c:v>
                </c:pt>
                <c:pt idx="80">
                  <c:v>1.184660361987333</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Sheet1!$A$2:$A$82</c:f>
              <c:numCache>
                <c:formatCode>General</c:formatCode>
                <c:ptCount val="8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numCache>
            </c:numRef>
          </c:xVal>
          <c:yVal>
            <c:numRef>
              <c:f>Sheet1!$D$2:$D$82</c:f>
              <c:numCache>
                <c:formatCode>General</c:formatCode>
                <c:ptCount val="81"/>
                <c:pt idx="0">
                  <c:v>1.2022363944193268</c:v>
                </c:pt>
                <c:pt idx="1">
                  <c:v>1.19200624369033</c:v>
                </c:pt>
                <c:pt idx="2">
                  <c:v>1.1818673779453199</c:v>
                </c:pt>
                <c:pt idx="3">
                  <c:v>1.1718194963688</c:v>
                </c:pt>
                <c:pt idx="4">
                  <c:v>1.1618623862659199</c:v>
                </c:pt>
                <c:pt idx="5">
                  <c:v>1.1519959423498698</c:v>
                </c:pt>
                <c:pt idx="6">
                  <c:v>1.1422201917766901</c:v>
                </c:pt>
                <c:pt idx="7">
                  <c:v>1.1325353270147001</c:v>
                </c:pt>
                <c:pt idx="8">
                  <c:v>1.1229417495446599</c:v>
                </c:pt>
                <c:pt idx="9">
                  <c:v>1.11344012876549</c:v>
                </c:pt>
                <c:pt idx="10">
                  <c:v>1.1040315014808033</c:v>
                </c:pt>
                <c:pt idx="11">
                  <c:v>1.0947306466225699</c:v>
                </c:pt>
                <c:pt idx="12">
                  <c:v>1.0855884052349098</c:v>
                </c:pt>
                <c:pt idx="13">
                  <c:v>1.076659823601344</c:v>
                </c:pt>
                <c:pt idx="14">
                  <c:v>1.0679977488672199</c:v>
                </c:pt>
                <c:pt idx="15">
                  <c:v>1.0596528453505101</c:v>
                </c:pt>
                <c:pt idx="16">
                  <c:v>1.0516736153794932</c:v>
                </c:pt>
                <c:pt idx="17">
                  <c:v>1.0441064152086799</c:v>
                </c:pt>
                <c:pt idx="18">
                  <c:v>1.0369954551431766</c:v>
                </c:pt>
                <c:pt idx="19">
                  <c:v>1.0303827723082901</c:v>
                </c:pt>
                <c:pt idx="20">
                  <c:v>1.02430815678035</c:v>
                </c:pt>
                <c:pt idx="21">
                  <c:v>1.01880901495857</c:v>
                </c:pt>
                <c:pt idx="22">
                  <c:v>1.0139201422199242</c:v>
                </c:pt>
                <c:pt idx="23">
                  <c:v>1.0096733779293954</c:v>
                </c:pt>
                <c:pt idx="24">
                  <c:v>1.0060970982526398</c:v>
                </c:pt>
                <c:pt idx="25">
                  <c:v>1.0032155307238901</c:v>
                </c:pt>
                <c:pt idx="26">
                  <c:v>1.00104781264606</c:v>
                </c:pt>
                <c:pt idx="27">
                  <c:v>0.99960681311872779</c:v>
                </c:pt>
                <c:pt idx="28">
                  <c:v>0.99889764293274796</c:v>
                </c:pt>
                <c:pt idx="29">
                  <c:v>0.99891595950264656</c:v>
                </c:pt>
                <c:pt idx="30">
                  <c:v>0.99964609910630398</c:v>
                </c:pt>
                <c:pt idx="31">
                  <c:v>1.0074795378748198</c:v>
                </c:pt>
                <c:pt idx="32">
                  <c:v>1.0185558198585538</c:v>
                </c:pt>
                <c:pt idx="33">
                  <c:v>1.0301560302555801</c:v>
                </c:pt>
                <c:pt idx="34">
                  <c:v>1.04234735745578</c:v>
                </c:pt>
                <c:pt idx="35">
                  <c:v>1.0551912603502198</c:v>
                </c:pt>
                <c:pt idx="36">
                  <c:v>1.0687419525238999</c:v>
                </c:pt>
                <c:pt idx="37">
                  <c:v>1.0830454767813633</c:v>
                </c:pt>
                <c:pt idx="38">
                  <c:v>1.0981393076099268</c:v>
                </c:pt>
                <c:pt idx="39">
                  <c:v>1.1140524102997238</c:v>
                </c:pt>
                <c:pt idx="40">
                  <c:v>1.1308056423736599</c:v>
                </c:pt>
                <c:pt idx="41">
                  <c:v>1.1484123020807333</c:v>
                </c:pt>
                <c:pt idx="42">
                  <c:v>1.166878744711014</c:v>
                </c:pt>
                <c:pt idx="43">
                  <c:v>1.1862049467633533</c:v>
                </c:pt>
                <c:pt idx="44">
                  <c:v>1.2063851155474699</c:v>
                </c:pt>
                <c:pt idx="45">
                  <c:v>1.2274079693478801</c:v>
                </c:pt>
                <c:pt idx="46">
                  <c:v>1.2492571375563601</c:v>
                </c:pt>
                <c:pt idx="47">
                  <c:v>1.2719113713051668</c:v>
                </c:pt>
                <c:pt idx="48">
                  <c:v>1.2953444973729054</c:v>
                </c:pt>
                <c:pt idx="49">
                  <c:v>1.31952577995503</c:v>
                </c:pt>
                <c:pt idx="50">
                  <c:v>1.3444195799346601</c:v>
                </c:pt>
                <c:pt idx="51">
                  <c:v>1.3699854165545899</c:v>
                </c:pt>
                <c:pt idx="52">
                  <c:v>1.3961779129974501</c:v>
                </c:pt>
                <c:pt idx="53">
                  <c:v>1.4229478897137831</c:v>
                </c:pt>
                <c:pt idx="54">
                  <c:v>1.4502707427602799</c:v>
                </c:pt>
                <c:pt idx="55">
                  <c:v>1.4781513265068831</c:v>
                </c:pt>
                <c:pt idx="56">
                  <c:v>1.5065965510633699</c:v>
                </c:pt>
                <c:pt idx="57">
                  <c:v>1.5356143755373466</c:v>
                </c:pt>
                <c:pt idx="58">
                  <c:v>1.5652133611711501</c:v>
                </c:pt>
                <c:pt idx="59">
                  <c:v>1.5954026553834766</c:v>
                </c:pt>
                <c:pt idx="60">
                  <c:v>1.62619201173904</c:v>
                </c:pt>
                <c:pt idx="61">
                  <c:v>1.6575913721256366</c:v>
                </c:pt>
                <c:pt idx="62">
                  <c:v>1.6896113682631499</c:v>
                </c:pt>
                <c:pt idx="63">
                  <c:v>1.7222629307823201</c:v>
                </c:pt>
                <c:pt idx="64">
                  <c:v>1.75555735482898</c:v>
                </c:pt>
                <c:pt idx="65">
                  <c:v>1.7895063840931498</c:v>
                </c:pt>
                <c:pt idx="66">
                  <c:v>1.8241217911163798</c:v>
                </c:pt>
                <c:pt idx="67">
                  <c:v>1.8594159731256301</c:v>
                </c:pt>
                <c:pt idx="68">
                  <c:v>1.89540154299073</c:v>
                </c:pt>
                <c:pt idx="69">
                  <c:v>1.932091424086904</c:v>
                </c:pt>
                <c:pt idx="70">
                  <c:v>1.96949896048914</c:v>
                </c:pt>
                <c:pt idx="71">
                  <c:v>2.0076374638534502</c:v>
                </c:pt>
                <c:pt idx="72">
                  <c:v>2.0465208863633402</c:v>
                </c:pt>
                <c:pt idx="73">
                  <c:v>2.0861633745082067</c:v>
                </c:pt>
                <c:pt idx="74">
                  <c:v>2.12657950465502</c:v>
                </c:pt>
                <c:pt idx="75">
                  <c:v>2.1677837948737602</c:v>
                </c:pt>
                <c:pt idx="76">
                  <c:v>2.2097914390748588</c:v>
                </c:pt>
                <c:pt idx="77">
                  <c:v>2.25261782497165</c:v>
                </c:pt>
                <c:pt idx="78">
                  <c:v>2.29627865837955</c:v>
                </c:pt>
                <c:pt idx="79">
                  <c:v>2.340789967239</c:v>
                </c:pt>
                <c:pt idx="80">
                  <c:v>2.3861681060014877</c:v>
                </c:pt>
              </c:numCache>
            </c:numRef>
          </c:yVal>
          <c:smooth val="1"/>
        </c:ser>
        <c:axId val="209746176"/>
        <c:axId val="209760640"/>
      </c:scatterChart>
      <c:valAx>
        <c:axId val="209746176"/>
        <c:scaling>
          <c:orientation val="minMax"/>
          <c:max val="130"/>
          <c:min val="50"/>
        </c:scaling>
        <c:axPos val="b"/>
        <c:title>
          <c:tx>
            <c:rich>
              <a:bodyPr/>
              <a:lstStyle/>
              <a:p>
                <a:pPr>
                  <a:defRPr sz="1700"/>
                </a:pPr>
                <a:r>
                  <a:rPr lang="en-US" sz="1700" dirty="0" smtClean="0"/>
                  <a:t>Recipient</a:t>
                </a:r>
                <a:r>
                  <a:rPr lang="en-US" sz="1700" baseline="0" dirty="0" smtClean="0"/>
                  <a:t> Weight (kg)</a:t>
                </a:r>
                <a:endParaRPr lang="en-US" sz="1700" dirty="0"/>
              </a:p>
            </c:rich>
          </c:tx>
        </c:title>
        <c:numFmt formatCode="#,##0" sourceLinked="0"/>
        <c:tickLblPos val="nextTo"/>
        <c:txPr>
          <a:bodyPr rot="0"/>
          <a:lstStyle/>
          <a:p>
            <a:pPr>
              <a:defRPr sz="1500" b="1"/>
            </a:pPr>
            <a:endParaRPr lang="en-US"/>
          </a:p>
        </c:txPr>
        <c:crossAx val="209760640"/>
        <c:crosses val="autoZero"/>
        <c:crossBetween val="midCat"/>
        <c:majorUnit val="10"/>
      </c:valAx>
      <c:valAx>
        <c:axId val="209760640"/>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09746176"/>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0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9"/>
          <c:y val="3.3590508847684365E-2"/>
          <c:w val="0.85083095254686292"/>
          <c:h val="0.77074260114040205"/>
        </c:manualLayout>
      </c:layout>
      <c:scatterChart>
        <c:scatterStyle val="smoothMarker"/>
        <c:ser>
          <c:idx val="0"/>
          <c:order val="0"/>
          <c:tx>
            <c:strRef>
              <c:f>Sheet1!$A$1</c:f>
              <c:strCache>
                <c:ptCount val="1"/>
                <c:pt idx="0">
                  <c:v>Donor Bmi</c:v>
                </c:pt>
              </c:strCache>
            </c:strRef>
          </c:tx>
          <c:spPr>
            <a:ln w="38100">
              <a:solidFill>
                <a:srgbClr val="00FF00"/>
              </a:solidFill>
            </a:ln>
          </c:spPr>
          <c:marker>
            <c:symbol val="none"/>
          </c:marker>
          <c:xVal>
            <c:numRef>
              <c:f>Sheet1!$A$2:$A$22</c:f>
              <c:numCache>
                <c:formatCode>General</c:formatCode>
                <c:ptCount val="2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numCache>
            </c:numRef>
          </c:xVal>
          <c:yVal>
            <c:numRef>
              <c:f>Sheet1!$B$2:$B$22</c:f>
              <c:numCache>
                <c:formatCode>General</c:formatCode>
                <c:ptCount val="21"/>
                <c:pt idx="0">
                  <c:v>1.0157691815206498</c:v>
                </c:pt>
                <c:pt idx="1">
                  <c:v>1.0172151546049899</c:v>
                </c:pt>
                <c:pt idx="2">
                  <c:v>1.0185346630289598</c:v>
                </c:pt>
                <c:pt idx="3">
                  <c:v>1.0186393332476198</c:v>
                </c:pt>
                <c:pt idx="4">
                  <c:v>1.0160110695967859</c:v>
                </c:pt>
                <c:pt idx="5">
                  <c:v>1.0091614150723938</c:v>
                </c:pt>
                <c:pt idx="6">
                  <c:v>0.99669072272336801</c:v>
                </c:pt>
                <c:pt idx="7">
                  <c:v>0.97811290041646759</c:v>
                </c:pt>
                <c:pt idx="8">
                  <c:v>0.95457471499617164</c:v>
                </c:pt>
                <c:pt idx="9">
                  <c:v>0.92739849452069789</c:v>
                </c:pt>
                <c:pt idx="10">
                  <c:v>0.89784529281055914</c:v>
                </c:pt>
                <c:pt idx="11">
                  <c:v>0.86707855457155913</c:v>
                </c:pt>
                <c:pt idx="12">
                  <c:v>0.83614257787890101</c:v>
                </c:pt>
                <c:pt idx="13">
                  <c:v>0.80592918207834663</c:v>
                </c:pt>
                <c:pt idx="14">
                  <c:v>0.77679678331420865</c:v>
                </c:pt>
                <c:pt idx="15">
                  <c:v>0.74871747303106695</c:v>
                </c:pt>
                <c:pt idx="16">
                  <c:v>0.72165313974836998</c:v>
                </c:pt>
                <c:pt idx="17">
                  <c:v>0.69556713776810597</c:v>
                </c:pt>
                <c:pt idx="18">
                  <c:v>0.67042406108680963</c:v>
                </c:pt>
                <c:pt idx="19">
                  <c:v>0.64618986542984214</c:v>
                </c:pt>
                <c:pt idx="20">
                  <c:v>0.62283165821304987</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Sheet1!$A$2:$A$22</c:f>
              <c:numCache>
                <c:formatCode>General</c:formatCode>
                <c:ptCount val="2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numCache>
            </c:numRef>
          </c:xVal>
          <c:yVal>
            <c:numRef>
              <c:f>Sheet1!$C$2:$C$22</c:f>
              <c:numCache>
                <c:formatCode>General</c:formatCode>
                <c:ptCount val="21"/>
                <c:pt idx="0">
                  <c:v>0.84042968401895402</c:v>
                </c:pt>
                <c:pt idx="1">
                  <c:v>0.87479485134621016</c:v>
                </c:pt>
                <c:pt idx="2">
                  <c:v>0.91018712718073358</c:v>
                </c:pt>
                <c:pt idx="3">
                  <c:v>0.94412445860343186</c:v>
                </c:pt>
                <c:pt idx="4">
                  <c:v>0.97288048579158404</c:v>
                </c:pt>
                <c:pt idx="5">
                  <c:v>0.99270121231829556</c:v>
                </c:pt>
                <c:pt idx="6">
                  <c:v>0.99272474040859016</c:v>
                </c:pt>
                <c:pt idx="7">
                  <c:v>0.9590628214135779</c:v>
                </c:pt>
                <c:pt idx="8">
                  <c:v>0.92191261923152001</c:v>
                </c:pt>
                <c:pt idx="9">
                  <c:v>0.87975587303743485</c:v>
                </c:pt>
                <c:pt idx="10">
                  <c:v>0.83321605575662239</c:v>
                </c:pt>
                <c:pt idx="11">
                  <c:v>0.78426456451285709</c:v>
                </c:pt>
                <c:pt idx="12">
                  <c:v>0.7351934331153579</c:v>
                </c:pt>
                <c:pt idx="13">
                  <c:v>0.68801100664856163</c:v>
                </c:pt>
                <c:pt idx="14">
                  <c:v>0.643564682886684</c:v>
                </c:pt>
                <c:pt idx="15">
                  <c:v>0.60183914315651565</c:v>
                </c:pt>
                <c:pt idx="16">
                  <c:v>0.56272937368420017</c:v>
                </c:pt>
                <c:pt idx="17">
                  <c:v>0.5261047891105165</c:v>
                </c:pt>
                <c:pt idx="18">
                  <c:v>0.49182671062230943</c:v>
                </c:pt>
                <c:pt idx="19">
                  <c:v>0.45975667264137299</c:v>
                </c:pt>
                <c:pt idx="20">
                  <c:v>0.42975992429547438</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Sheet1!$A$2:$A$22</c:f>
              <c:numCache>
                <c:formatCode>General</c:formatCode>
                <c:ptCount val="2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numCache>
            </c:numRef>
          </c:xVal>
          <c:yVal>
            <c:numRef>
              <c:f>Sheet1!$D$2:$D$22</c:f>
              <c:numCache>
                <c:formatCode>General</c:formatCode>
                <c:ptCount val="21"/>
                <c:pt idx="0">
                  <c:v>1.2276898945228798</c:v>
                </c:pt>
                <c:pt idx="1">
                  <c:v>1.18282208584759</c:v>
                </c:pt>
                <c:pt idx="2">
                  <c:v>1.1397797538675998</c:v>
                </c:pt>
                <c:pt idx="3">
                  <c:v>1.0990352826723964</c:v>
                </c:pt>
                <c:pt idx="4">
                  <c:v>1.0610537559536799</c:v>
                </c:pt>
                <c:pt idx="5">
                  <c:v>1.0258945481617798</c:v>
                </c:pt>
                <c:pt idx="6">
                  <c:v>1.00067254932517</c:v>
                </c:pt>
                <c:pt idx="7">
                  <c:v>0.99754137539292109</c:v>
                </c:pt>
                <c:pt idx="8">
                  <c:v>0.98839398387840949</c:v>
                </c:pt>
                <c:pt idx="9">
                  <c:v>0.97762117196193898</c:v>
                </c:pt>
                <c:pt idx="10">
                  <c:v>0.96748756130251257</c:v>
                </c:pt>
                <c:pt idx="11">
                  <c:v>0.95863724286063001</c:v>
                </c:pt>
                <c:pt idx="12">
                  <c:v>0.95095301324906789</c:v>
                </c:pt>
                <c:pt idx="13">
                  <c:v>0.94405734828200449</c:v>
                </c:pt>
                <c:pt idx="14">
                  <c:v>0.9376108705355225</c:v>
                </c:pt>
                <c:pt idx="15">
                  <c:v>0.93144133411116703</c:v>
                </c:pt>
                <c:pt idx="16">
                  <c:v>0.92545951653297664</c:v>
                </c:pt>
                <c:pt idx="17">
                  <c:v>0.91961459609766349</c:v>
                </c:pt>
                <c:pt idx="18">
                  <c:v>0.91387558255105195</c:v>
                </c:pt>
                <c:pt idx="19">
                  <c:v>0.90822247295570802</c:v>
                </c:pt>
                <c:pt idx="20">
                  <c:v>0.90264180660481486</c:v>
                </c:pt>
              </c:numCache>
            </c:numRef>
          </c:yVal>
          <c:smooth val="1"/>
        </c:ser>
        <c:axId val="213165184"/>
        <c:axId val="213167104"/>
      </c:scatterChart>
      <c:valAx>
        <c:axId val="213165184"/>
        <c:scaling>
          <c:orientation val="minMax"/>
          <c:max val="40"/>
          <c:min val="20"/>
        </c:scaling>
        <c:axPos val="b"/>
        <c:title>
          <c:tx>
            <c:rich>
              <a:bodyPr/>
              <a:lstStyle/>
              <a:p>
                <a:pPr>
                  <a:defRPr sz="1700"/>
                </a:pPr>
                <a:r>
                  <a:rPr lang="en-US" sz="1700" dirty="0" smtClean="0"/>
                  <a:t>Donor BMI (kg/m</a:t>
                </a:r>
                <a:r>
                  <a:rPr lang="en-US" sz="1700" baseline="30000" dirty="0" smtClean="0"/>
                  <a:t>2</a:t>
                </a:r>
                <a:r>
                  <a:rPr lang="en-US" sz="1700" dirty="0" smtClean="0"/>
                  <a:t>)</a:t>
                </a:r>
                <a:endParaRPr lang="en-US" sz="1700" dirty="0"/>
              </a:p>
            </c:rich>
          </c:tx>
        </c:title>
        <c:numFmt formatCode="#,##0" sourceLinked="0"/>
        <c:tickLblPos val="nextTo"/>
        <c:txPr>
          <a:bodyPr rot="0"/>
          <a:lstStyle/>
          <a:p>
            <a:pPr>
              <a:defRPr sz="1500" b="1"/>
            </a:pPr>
            <a:endParaRPr lang="en-US"/>
          </a:p>
        </c:txPr>
        <c:crossAx val="213167104"/>
        <c:crosses val="autoZero"/>
        <c:crossBetween val="midCat"/>
        <c:majorUnit val="5"/>
      </c:valAx>
      <c:valAx>
        <c:axId val="213167104"/>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13165184"/>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0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6358"/>
          <c:h val="0.77074260114040283"/>
        </c:manualLayout>
      </c:layout>
      <c:scatterChart>
        <c:scatterStyle val="smoothMarker"/>
        <c:ser>
          <c:idx val="0"/>
          <c:order val="0"/>
          <c:tx>
            <c:strRef>
              <c:f>Sheet1!$A$1</c:f>
              <c:strCache>
                <c:ptCount val="1"/>
                <c:pt idx="0">
                  <c:v>Ischemia time</c:v>
                </c:pt>
              </c:strCache>
            </c:strRef>
          </c:tx>
          <c:spPr>
            <a:ln w="38100">
              <a:solidFill>
                <a:srgbClr val="00FF00"/>
              </a:solidFill>
            </a:ln>
          </c:spPr>
          <c:marker>
            <c:symbol val="none"/>
          </c:marker>
          <c:xVal>
            <c:numRef>
              <c:f>Sheet1!$A$2:$A$57</c:f>
              <c:numCache>
                <c:formatCode>General</c:formatCode>
                <c:ptCount val="56"/>
                <c:pt idx="0">
                  <c:v>30</c:v>
                </c:pt>
                <c:pt idx="1">
                  <c:v>36</c:v>
                </c:pt>
                <c:pt idx="2">
                  <c:v>42</c:v>
                </c:pt>
                <c:pt idx="3">
                  <c:v>48</c:v>
                </c:pt>
                <c:pt idx="4">
                  <c:v>54</c:v>
                </c:pt>
                <c:pt idx="5">
                  <c:v>60</c:v>
                </c:pt>
                <c:pt idx="6">
                  <c:v>66</c:v>
                </c:pt>
                <c:pt idx="7">
                  <c:v>72</c:v>
                </c:pt>
                <c:pt idx="8">
                  <c:v>78</c:v>
                </c:pt>
                <c:pt idx="9">
                  <c:v>84</c:v>
                </c:pt>
                <c:pt idx="10">
                  <c:v>90</c:v>
                </c:pt>
                <c:pt idx="11">
                  <c:v>96</c:v>
                </c:pt>
                <c:pt idx="12">
                  <c:v>102</c:v>
                </c:pt>
                <c:pt idx="13">
                  <c:v>108</c:v>
                </c:pt>
                <c:pt idx="14">
                  <c:v>114</c:v>
                </c:pt>
                <c:pt idx="15">
                  <c:v>120</c:v>
                </c:pt>
                <c:pt idx="16">
                  <c:v>126</c:v>
                </c:pt>
                <c:pt idx="17">
                  <c:v>132</c:v>
                </c:pt>
                <c:pt idx="18">
                  <c:v>138</c:v>
                </c:pt>
                <c:pt idx="19">
                  <c:v>144</c:v>
                </c:pt>
                <c:pt idx="20">
                  <c:v>150</c:v>
                </c:pt>
                <c:pt idx="21">
                  <c:v>156</c:v>
                </c:pt>
                <c:pt idx="22">
                  <c:v>162</c:v>
                </c:pt>
                <c:pt idx="23">
                  <c:v>168</c:v>
                </c:pt>
                <c:pt idx="24">
                  <c:v>174</c:v>
                </c:pt>
                <c:pt idx="25">
                  <c:v>180</c:v>
                </c:pt>
                <c:pt idx="26">
                  <c:v>186</c:v>
                </c:pt>
                <c:pt idx="27">
                  <c:v>192</c:v>
                </c:pt>
                <c:pt idx="28">
                  <c:v>198</c:v>
                </c:pt>
                <c:pt idx="29">
                  <c:v>204</c:v>
                </c:pt>
                <c:pt idx="30">
                  <c:v>210</c:v>
                </c:pt>
                <c:pt idx="31">
                  <c:v>216</c:v>
                </c:pt>
                <c:pt idx="32">
                  <c:v>222</c:v>
                </c:pt>
                <c:pt idx="33">
                  <c:v>228</c:v>
                </c:pt>
                <c:pt idx="34">
                  <c:v>234</c:v>
                </c:pt>
                <c:pt idx="35">
                  <c:v>240</c:v>
                </c:pt>
                <c:pt idx="36">
                  <c:v>245.99999999999997</c:v>
                </c:pt>
                <c:pt idx="37">
                  <c:v>252</c:v>
                </c:pt>
                <c:pt idx="38">
                  <c:v>258</c:v>
                </c:pt>
                <c:pt idx="39">
                  <c:v>264</c:v>
                </c:pt>
                <c:pt idx="40">
                  <c:v>270</c:v>
                </c:pt>
                <c:pt idx="41">
                  <c:v>276</c:v>
                </c:pt>
                <c:pt idx="42">
                  <c:v>282</c:v>
                </c:pt>
                <c:pt idx="43">
                  <c:v>288</c:v>
                </c:pt>
                <c:pt idx="44">
                  <c:v>294</c:v>
                </c:pt>
                <c:pt idx="45">
                  <c:v>300</c:v>
                </c:pt>
                <c:pt idx="46">
                  <c:v>306</c:v>
                </c:pt>
                <c:pt idx="47">
                  <c:v>312</c:v>
                </c:pt>
                <c:pt idx="48">
                  <c:v>318</c:v>
                </c:pt>
                <c:pt idx="49">
                  <c:v>324</c:v>
                </c:pt>
                <c:pt idx="50">
                  <c:v>330</c:v>
                </c:pt>
                <c:pt idx="51">
                  <c:v>336</c:v>
                </c:pt>
                <c:pt idx="52">
                  <c:v>342</c:v>
                </c:pt>
                <c:pt idx="53">
                  <c:v>348</c:v>
                </c:pt>
                <c:pt idx="54">
                  <c:v>354</c:v>
                </c:pt>
                <c:pt idx="55">
                  <c:v>360</c:v>
                </c:pt>
              </c:numCache>
            </c:numRef>
          </c:xVal>
          <c:yVal>
            <c:numRef>
              <c:f>Sheet1!$B$2:$B$57</c:f>
              <c:numCache>
                <c:formatCode>General</c:formatCode>
                <c:ptCount val="56"/>
                <c:pt idx="0">
                  <c:v>1.0823467237727433</c:v>
                </c:pt>
                <c:pt idx="1">
                  <c:v>1.0763242462040361</c:v>
                </c:pt>
                <c:pt idx="2">
                  <c:v>1.07033528293178</c:v>
                </c:pt>
                <c:pt idx="3">
                  <c:v>1.0643796403535999</c:v>
                </c:pt>
                <c:pt idx="4">
                  <c:v>1.0584571401439333</c:v>
                </c:pt>
                <c:pt idx="5">
                  <c:v>1.05256759084892</c:v>
                </c:pt>
                <c:pt idx="6">
                  <c:v>1.04671081264079</c:v>
                </c:pt>
                <c:pt idx="7">
                  <c:v>1.0408866231721199</c:v>
                </c:pt>
                <c:pt idx="8">
                  <c:v>1.0350948479952098</c:v>
                </c:pt>
                <c:pt idx="9">
                  <c:v>1.0293352929777568</c:v>
                </c:pt>
                <c:pt idx="10">
                  <c:v>1.0236077857229398</c:v>
                </c:pt>
                <c:pt idx="11">
                  <c:v>1.0179121479081199</c:v>
                </c:pt>
                <c:pt idx="12">
                  <c:v>1.0122482022028898</c:v>
                </c:pt>
                <c:pt idx="13">
                  <c:v>1.0066157789592101</c:v>
                </c:pt>
                <c:pt idx="14">
                  <c:v>1.0010146893860299</c:v>
                </c:pt>
                <c:pt idx="15">
                  <c:v>0.99544600876652556</c:v>
                </c:pt>
                <c:pt idx="16">
                  <c:v>0.98998434511094136</c:v>
                </c:pt>
                <c:pt idx="17">
                  <c:v>0.98481572654840155</c:v>
                </c:pt>
                <c:pt idx="18">
                  <c:v>0.9801321137194775</c:v>
                </c:pt>
                <c:pt idx="19">
                  <c:v>0.97612222182372699</c:v>
                </c:pt>
                <c:pt idx="20">
                  <c:v>0.97297276165764557</c:v>
                </c:pt>
                <c:pt idx="21">
                  <c:v>0.970869849026605</c:v>
                </c:pt>
                <c:pt idx="22">
                  <c:v>0.97000091148484979</c:v>
                </c:pt>
                <c:pt idx="23">
                  <c:v>0.970556967304401</c:v>
                </c:pt>
                <c:pt idx="24">
                  <c:v>0.97273518204609455</c:v>
                </c:pt>
                <c:pt idx="25">
                  <c:v>0.97674204875668402</c:v>
                </c:pt>
                <c:pt idx="26">
                  <c:v>0.98279685517646898</c:v>
                </c:pt>
                <c:pt idx="27">
                  <c:v>0.9911358732043728</c:v>
                </c:pt>
                <c:pt idx="28">
                  <c:v>1.0020168322967333</c:v>
                </c:pt>
                <c:pt idx="29">
                  <c:v>1.0156136222735999</c:v>
                </c:pt>
                <c:pt idx="30">
                  <c:v>1.03185102144647</c:v>
                </c:pt>
                <c:pt idx="31">
                  <c:v>1.0506217003427099</c:v>
                </c:pt>
                <c:pt idx="32">
                  <c:v>1.0718216664908398</c:v>
                </c:pt>
                <c:pt idx="33">
                  <c:v>1.0953462085635599</c:v>
                </c:pt>
                <c:pt idx="34">
                  <c:v>1.12108591718226</c:v>
                </c:pt>
                <c:pt idx="35">
                  <c:v>1.1489230397485501</c:v>
                </c:pt>
                <c:pt idx="36">
                  <c:v>1.1787274687421601</c:v>
                </c:pt>
                <c:pt idx="37">
                  <c:v>1.2103535344766045</c:v>
                </c:pt>
                <c:pt idx="38">
                  <c:v>1.2436361115012999</c:v>
                </c:pt>
                <c:pt idx="39">
                  <c:v>1.2783877427493699</c:v>
                </c:pt>
                <c:pt idx="40">
                  <c:v>1.3143951761952701</c:v>
                </c:pt>
                <c:pt idx="41">
                  <c:v>1.35146562969866</c:v>
                </c:pt>
                <c:pt idx="42">
                  <c:v>1.3895815971752099</c:v>
                </c:pt>
                <c:pt idx="43">
                  <c:v>1.42877252769116</c:v>
                </c:pt>
                <c:pt idx="44">
                  <c:v>1.4690687399056299</c:v>
                </c:pt>
                <c:pt idx="45">
                  <c:v>1.5105015185723998</c:v>
                </c:pt>
                <c:pt idx="46">
                  <c:v>1.5531028437485501</c:v>
                </c:pt>
                <c:pt idx="47">
                  <c:v>1.5969056724547799</c:v>
                </c:pt>
                <c:pt idx="48">
                  <c:v>1.64194384752627</c:v>
                </c:pt>
                <c:pt idx="49">
                  <c:v>1.6882522111333833</c:v>
                </c:pt>
                <c:pt idx="50">
                  <c:v>1.7358667156813856</c:v>
                </c:pt>
                <c:pt idx="51">
                  <c:v>1.7848241126173854</c:v>
                </c:pt>
                <c:pt idx="52">
                  <c:v>1.8351622761140498</c:v>
                </c:pt>
                <c:pt idx="53">
                  <c:v>1.8869200983210199</c:v>
                </c:pt>
                <c:pt idx="54">
                  <c:v>1.9401376198229001</c:v>
                </c:pt>
                <c:pt idx="55">
                  <c:v>1.99485625895009</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Sheet1!$A$2:$A$57</c:f>
              <c:numCache>
                <c:formatCode>General</c:formatCode>
                <c:ptCount val="56"/>
                <c:pt idx="0">
                  <c:v>30</c:v>
                </c:pt>
                <c:pt idx="1">
                  <c:v>36</c:v>
                </c:pt>
                <c:pt idx="2">
                  <c:v>42</c:v>
                </c:pt>
                <c:pt idx="3">
                  <c:v>48</c:v>
                </c:pt>
                <c:pt idx="4">
                  <c:v>54</c:v>
                </c:pt>
                <c:pt idx="5">
                  <c:v>60</c:v>
                </c:pt>
                <c:pt idx="6">
                  <c:v>66</c:v>
                </c:pt>
                <c:pt idx="7">
                  <c:v>72</c:v>
                </c:pt>
                <c:pt idx="8">
                  <c:v>78</c:v>
                </c:pt>
                <c:pt idx="9">
                  <c:v>84</c:v>
                </c:pt>
                <c:pt idx="10">
                  <c:v>90</c:v>
                </c:pt>
                <c:pt idx="11">
                  <c:v>96</c:v>
                </c:pt>
                <c:pt idx="12">
                  <c:v>102</c:v>
                </c:pt>
                <c:pt idx="13">
                  <c:v>108</c:v>
                </c:pt>
                <c:pt idx="14">
                  <c:v>114</c:v>
                </c:pt>
                <c:pt idx="15">
                  <c:v>120</c:v>
                </c:pt>
                <c:pt idx="16">
                  <c:v>126</c:v>
                </c:pt>
                <c:pt idx="17">
                  <c:v>132</c:v>
                </c:pt>
                <c:pt idx="18">
                  <c:v>138</c:v>
                </c:pt>
                <c:pt idx="19">
                  <c:v>144</c:v>
                </c:pt>
                <c:pt idx="20">
                  <c:v>150</c:v>
                </c:pt>
                <c:pt idx="21">
                  <c:v>156</c:v>
                </c:pt>
                <c:pt idx="22">
                  <c:v>162</c:v>
                </c:pt>
                <c:pt idx="23">
                  <c:v>168</c:v>
                </c:pt>
                <c:pt idx="24">
                  <c:v>174</c:v>
                </c:pt>
                <c:pt idx="25">
                  <c:v>180</c:v>
                </c:pt>
                <c:pt idx="26">
                  <c:v>186</c:v>
                </c:pt>
                <c:pt idx="27">
                  <c:v>192</c:v>
                </c:pt>
                <c:pt idx="28">
                  <c:v>198</c:v>
                </c:pt>
                <c:pt idx="29">
                  <c:v>204</c:v>
                </c:pt>
                <c:pt idx="30">
                  <c:v>210</c:v>
                </c:pt>
                <c:pt idx="31">
                  <c:v>216</c:v>
                </c:pt>
                <c:pt idx="32">
                  <c:v>222</c:v>
                </c:pt>
                <c:pt idx="33">
                  <c:v>228</c:v>
                </c:pt>
                <c:pt idx="34">
                  <c:v>234</c:v>
                </c:pt>
                <c:pt idx="35">
                  <c:v>240</c:v>
                </c:pt>
                <c:pt idx="36">
                  <c:v>245.99999999999997</c:v>
                </c:pt>
                <c:pt idx="37">
                  <c:v>252</c:v>
                </c:pt>
                <c:pt idx="38">
                  <c:v>258</c:v>
                </c:pt>
                <c:pt idx="39">
                  <c:v>264</c:v>
                </c:pt>
                <c:pt idx="40">
                  <c:v>270</c:v>
                </c:pt>
                <c:pt idx="41">
                  <c:v>276</c:v>
                </c:pt>
                <c:pt idx="42">
                  <c:v>282</c:v>
                </c:pt>
                <c:pt idx="43">
                  <c:v>288</c:v>
                </c:pt>
                <c:pt idx="44">
                  <c:v>294</c:v>
                </c:pt>
                <c:pt idx="45">
                  <c:v>300</c:v>
                </c:pt>
                <c:pt idx="46">
                  <c:v>306</c:v>
                </c:pt>
                <c:pt idx="47">
                  <c:v>312</c:v>
                </c:pt>
                <c:pt idx="48">
                  <c:v>318</c:v>
                </c:pt>
                <c:pt idx="49">
                  <c:v>324</c:v>
                </c:pt>
                <c:pt idx="50">
                  <c:v>330</c:v>
                </c:pt>
                <c:pt idx="51">
                  <c:v>336</c:v>
                </c:pt>
                <c:pt idx="52">
                  <c:v>342</c:v>
                </c:pt>
                <c:pt idx="53">
                  <c:v>348</c:v>
                </c:pt>
                <c:pt idx="54">
                  <c:v>354</c:v>
                </c:pt>
                <c:pt idx="55">
                  <c:v>360</c:v>
                </c:pt>
              </c:numCache>
            </c:numRef>
          </c:xVal>
          <c:yVal>
            <c:numRef>
              <c:f>Sheet1!$C$2:$C$57</c:f>
              <c:numCache>
                <c:formatCode>General</c:formatCode>
                <c:ptCount val="56"/>
                <c:pt idx="0">
                  <c:v>0.74635925352012711</c:v>
                </c:pt>
                <c:pt idx="1">
                  <c:v>0.75347247564381303</c:v>
                </c:pt>
                <c:pt idx="2">
                  <c:v>0.76065189858349902</c:v>
                </c:pt>
                <c:pt idx="3">
                  <c:v>0.76789790974114402</c:v>
                </c:pt>
                <c:pt idx="4">
                  <c:v>0.77521083288438275</c:v>
                </c:pt>
                <c:pt idx="5">
                  <c:v>0.78259094940838403</c:v>
                </c:pt>
                <c:pt idx="6">
                  <c:v>0.790038450360948</c:v>
                </c:pt>
                <c:pt idx="7">
                  <c:v>0.79755343032050563</c:v>
                </c:pt>
                <c:pt idx="8">
                  <c:v>0.80513584202255895</c:v>
                </c:pt>
                <c:pt idx="9">
                  <c:v>0.81278548846179965</c:v>
                </c:pt>
                <c:pt idx="10">
                  <c:v>0.82050190658658528</c:v>
                </c:pt>
                <c:pt idx="11">
                  <c:v>0.82828431427851879</c:v>
                </c:pt>
                <c:pt idx="12">
                  <c:v>0.83613147049092063</c:v>
                </c:pt>
                <c:pt idx="13">
                  <c:v>0.8440414684781391</c:v>
                </c:pt>
                <c:pt idx="14">
                  <c:v>0.85201146704801878</c:v>
                </c:pt>
                <c:pt idx="15">
                  <c:v>0.86003757299331995</c:v>
                </c:pt>
                <c:pt idx="16">
                  <c:v>0.86813997686506561</c:v>
                </c:pt>
                <c:pt idx="17">
                  <c:v>0.87637989435668728</c:v>
                </c:pt>
                <c:pt idx="18">
                  <c:v>0.88482553772401162</c:v>
                </c:pt>
                <c:pt idx="19">
                  <c:v>0.89354991532685302</c:v>
                </c:pt>
                <c:pt idx="20">
                  <c:v>0.90263210522531856</c:v>
                </c:pt>
                <c:pt idx="21">
                  <c:v>0.91215949468632795</c:v>
                </c:pt>
                <c:pt idx="22">
                  <c:v>0.92223087832680295</c:v>
                </c:pt>
                <c:pt idx="23">
                  <c:v>0.932961224284234</c:v>
                </c:pt>
                <c:pt idx="24">
                  <c:v>0.94448929274427362</c:v>
                </c:pt>
                <c:pt idx="25">
                  <c:v>0.95698917476446799</c:v>
                </c:pt>
                <c:pt idx="26">
                  <c:v>0.97068853141486178</c:v>
                </c:pt>
                <c:pt idx="27">
                  <c:v>0.98589569402672395</c:v>
                </c:pt>
                <c:pt idx="28">
                  <c:v>1.0009977496996898</c:v>
                </c:pt>
                <c:pt idx="29">
                  <c:v>1.008675129335953</c:v>
                </c:pt>
                <c:pt idx="30">
                  <c:v>1.0189358070920298</c:v>
                </c:pt>
                <c:pt idx="31">
                  <c:v>1.0312912347185399</c:v>
                </c:pt>
                <c:pt idx="32">
                  <c:v>1.04533602402305</c:v>
                </c:pt>
                <c:pt idx="33">
                  <c:v>1.0607515527671398</c:v>
                </c:pt>
                <c:pt idx="34">
                  <c:v>1.0772947001952669</c:v>
                </c:pt>
                <c:pt idx="35">
                  <c:v>1.094779954868714</c:v>
                </c:pt>
                <c:pt idx="36">
                  <c:v>1.1130611455525998</c:v>
                </c:pt>
                <c:pt idx="37">
                  <c:v>1.132017015193524</c:v>
                </c:pt>
                <c:pt idx="38">
                  <c:v>1.1515401841239001</c:v>
                </c:pt>
                <c:pt idx="39">
                  <c:v>1.1715298028249068</c:v>
                </c:pt>
                <c:pt idx="40">
                  <c:v>1.1918861819760933</c:v>
                </c:pt>
                <c:pt idx="41">
                  <c:v>1.21252942897104</c:v>
                </c:pt>
                <c:pt idx="42">
                  <c:v>1.23346296312113</c:v>
                </c:pt>
                <c:pt idx="43">
                  <c:v>1.2547063930823461</c:v>
                </c:pt>
                <c:pt idx="44">
                  <c:v>1.27627525450806</c:v>
                </c:pt>
                <c:pt idx="45">
                  <c:v>1.2981825947177545</c:v>
                </c:pt>
                <c:pt idx="46">
                  <c:v>1.3204396523992266</c:v>
                </c:pt>
                <c:pt idx="47">
                  <c:v>1.34305654546207</c:v>
                </c:pt>
                <c:pt idx="48">
                  <c:v>1.36604261587816</c:v>
                </c:pt>
                <c:pt idx="49">
                  <c:v>1.3894066069925599</c:v>
                </c:pt>
                <c:pt idx="50">
                  <c:v>1.4131570192146399</c:v>
                </c:pt>
                <c:pt idx="51">
                  <c:v>1.4373020000191561</c:v>
                </c:pt>
                <c:pt idx="52">
                  <c:v>1.4618495695290898</c:v>
                </c:pt>
                <c:pt idx="53">
                  <c:v>1.48680766531358</c:v>
                </c:pt>
                <c:pt idx="54">
                  <c:v>1.5121841038014201</c:v>
                </c:pt>
                <c:pt idx="55">
                  <c:v>1.5379868672523698</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Sheet1!$A$2:$A$57</c:f>
              <c:numCache>
                <c:formatCode>General</c:formatCode>
                <c:ptCount val="56"/>
                <c:pt idx="0">
                  <c:v>30</c:v>
                </c:pt>
                <c:pt idx="1">
                  <c:v>36</c:v>
                </c:pt>
                <c:pt idx="2">
                  <c:v>42</c:v>
                </c:pt>
                <c:pt idx="3">
                  <c:v>48</c:v>
                </c:pt>
                <c:pt idx="4">
                  <c:v>54</c:v>
                </c:pt>
                <c:pt idx="5">
                  <c:v>60</c:v>
                </c:pt>
                <c:pt idx="6">
                  <c:v>66</c:v>
                </c:pt>
                <c:pt idx="7">
                  <c:v>72</c:v>
                </c:pt>
                <c:pt idx="8">
                  <c:v>78</c:v>
                </c:pt>
                <c:pt idx="9">
                  <c:v>84</c:v>
                </c:pt>
                <c:pt idx="10">
                  <c:v>90</c:v>
                </c:pt>
                <c:pt idx="11">
                  <c:v>96</c:v>
                </c:pt>
                <c:pt idx="12">
                  <c:v>102</c:v>
                </c:pt>
                <c:pt idx="13">
                  <c:v>108</c:v>
                </c:pt>
                <c:pt idx="14">
                  <c:v>114</c:v>
                </c:pt>
                <c:pt idx="15">
                  <c:v>120</c:v>
                </c:pt>
                <c:pt idx="16">
                  <c:v>126</c:v>
                </c:pt>
                <c:pt idx="17">
                  <c:v>132</c:v>
                </c:pt>
                <c:pt idx="18">
                  <c:v>138</c:v>
                </c:pt>
                <c:pt idx="19">
                  <c:v>144</c:v>
                </c:pt>
                <c:pt idx="20">
                  <c:v>150</c:v>
                </c:pt>
                <c:pt idx="21">
                  <c:v>156</c:v>
                </c:pt>
                <c:pt idx="22">
                  <c:v>162</c:v>
                </c:pt>
                <c:pt idx="23">
                  <c:v>168</c:v>
                </c:pt>
                <c:pt idx="24">
                  <c:v>174</c:v>
                </c:pt>
                <c:pt idx="25">
                  <c:v>180</c:v>
                </c:pt>
                <c:pt idx="26">
                  <c:v>186</c:v>
                </c:pt>
                <c:pt idx="27">
                  <c:v>192</c:v>
                </c:pt>
                <c:pt idx="28">
                  <c:v>198</c:v>
                </c:pt>
                <c:pt idx="29">
                  <c:v>204</c:v>
                </c:pt>
                <c:pt idx="30">
                  <c:v>210</c:v>
                </c:pt>
                <c:pt idx="31">
                  <c:v>216</c:v>
                </c:pt>
                <c:pt idx="32">
                  <c:v>222</c:v>
                </c:pt>
                <c:pt idx="33">
                  <c:v>228</c:v>
                </c:pt>
                <c:pt idx="34">
                  <c:v>234</c:v>
                </c:pt>
                <c:pt idx="35">
                  <c:v>240</c:v>
                </c:pt>
                <c:pt idx="36">
                  <c:v>245.99999999999997</c:v>
                </c:pt>
                <c:pt idx="37">
                  <c:v>252</c:v>
                </c:pt>
                <c:pt idx="38">
                  <c:v>258</c:v>
                </c:pt>
                <c:pt idx="39">
                  <c:v>264</c:v>
                </c:pt>
                <c:pt idx="40">
                  <c:v>270</c:v>
                </c:pt>
                <c:pt idx="41">
                  <c:v>276</c:v>
                </c:pt>
                <c:pt idx="42">
                  <c:v>282</c:v>
                </c:pt>
                <c:pt idx="43">
                  <c:v>288</c:v>
                </c:pt>
                <c:pt idx="44">
                  <c:v>294</c:v>
                </c:pt>
                <c:pt idx="45">
                  <c:v>300</c:v>
                </c:pt>
                <c:pt idx="46">
                  <c:v>306</c:v>
                </c:pt>
                <c:pt idx="47">
                  <c:v>312</c:v>
                </c:pt>
                <c:pt idx="48">
                  <c:v>318</c:v>
                </c:pt>
                <c:pt idx="49">
                  <c:v>324</c:v>
                </c:pt>
                <c:pt idx="50">
                  <c:v>330</c:v>
                </c:pt>
                <c:pt idx="51">
                  <c:v>336</c:v>
                </c:pt>
                <c:pt idx="52">
                  <c:v>342</c:v>
                </c:pt>
                <c:pt idx="53">
                  <c:v>348</c:v>
                </c:pt>
                <c:pt idx="54">
                  <c:v>354</c:v>
                </c:pt>
                <c:pt idx="55">
                  <c:v>360</c:v>
                </c:pt>
              </c:numCache>
            </c:numRef>
          </c:xVal>
          <c:yVal>
            <c:numRef>
              <c:f>Sheet1!$D$2:$D$57</c:f>
              <c:numCache>
                <c:formatCode>General</c:formatCode>
                <c:ptCount val="56"/>
                <c:pt idx="0">
                  <c:v>1.5695851896207533</c:v>
                </c:pt>
                <c:pt idx="1">
                  <c:v>1.5375132077343954</c:v>
                </c:pt>
                <c:pt idx="2">
                  <c:v>1.506099728433</c:v>
                </c:pt>
                <c:pt idx="3">
                  <c:v>1.475331557004963</c:v>
                </c:pt>
                <c:pt idx="4">
                  <c:v>1.4451959002600199</c:v>
                </c:pt>
                <c:pt idx="5">
                  <c:v>1.4156802275097098</c:v>
                </c:pt>
                <c:pt idx="6">
                  <c:v>1.3867724093664033</c:v>
                </c:pt>
                <c:pt idx="7">
                  <c:v>1.3584606637116001</c:v>
                </c:pt>
                <c:pt idx="8">
                  <c:v>1.3307336332894368</c:v>
                </c:pt>
                <c:pt idx="9">
                  <c:v>1.3035802932145966</c:v>
                </c:pt>
                <c:pt idx="10">
                  <c:v>1.2769902063378769</c:v>
                </c:pt>
                <c:pt idx="11">
                  <c:v>1.2509534745463233</c:v>
                </c:pt>
                <c:pt idx="12">
                  <c:v>1.2254608982261761</c:v>
                </c:pt>
                <c:pt idx="13">
                  <c:v>1.2005041983027898</c:v>
                </c:pt>
                <c:pt idx="14">
                  <c:v>1.1760761998173301</c:v>
                </c:pt>
                <c:pt idx="15">
                  <c:v>1.1521737973846669</c:v>
                </c:pt>
                <c:pt idx="16">
                  <c:v>1.1289296999129861</c:v>
                </c:pt>
                <c:pt idx="17">
                  <c:v>1.1066684910303499</c:v>
                </c:pt>
                <c:pt idx="18">
                  <c:v>1.0857043783063298</c:v>
                </c:pt>
                <c:pt idx="19">
                  <c:v>1.0663249759131299</c:v>
                </c:pt>
                <c:pt idx="20">
                  <c:v>1.0487949513953898</c:v>
                </c:pt>
                <c:pt idx="21">
                  <c:v>1.03335904437752</c:v>
                </c:pt>
                <c:pt idx="22">
                  <c:v>1.02024535329863</c:v>
                </c:pt>
                <c:pt idx="23">
                  <c:v>1.0096677142244566</c:v>
                </c:pt>
                <c:pt idx="24">
                  <c:v>1.0018257926894618</c:v>
                </c:pt>
                <c:pt idx="25">
                  <c:v>0.99690263481215058</c:v>
                </c:pt>
                <c:pt idx="26">
                  <c:v>0.99505621760761098</c:v>
                </c:pt>
                <c:pt idx="27">
                  <c:v>0.99640390469740858</c:v>
                </c:pt>
                <c:pt idx="28">
                  <c:v>1.0030369523879561</c:v>
                </c:pt>
                <c:pt idx="29">
                  <c:v>1.0225998438434398</c:v>
                </c:pt>
                <c:pt idx="30">
                  <c:v>1.0449299387159099</c:v>
                </c:pt>
                <c:pt idx="31">
                  <c:v>1.0703144951409098</c:v>
                </c:pt>
                <c:pt idx="32">
                  <c:v>1.0989783747602531</c:v>
                </c:pt>
                <c:pt idx="33">
                  <c:v>1.1310691117865701</c:v>
                </c:pt>
                <c:pt idx="34">
                  <c:v>1.16665721410918</c:v>
                </c:pt>
                <c:pt idx="35">
                  <c:v>1.2057438075977198</c:v>
                </c:pt>
                <c:pt idx="36">
                  <c:v>1.2482678522369099</c:v>
                </c:pt>
                <c:pt idx="37">
                  <c:v>1.2941110060695999</c:v>
                </c:pt>
                <c:pt idx="38">
                  <c:v>1.3430975307273001</c:v>
                </c:pt>
                <c:pt idx="39">
                  <c:v>1.3949924422503699</c:v>
                </c:pt>
                <c:pt idx="40">
                  <c:v>1.4494963573963437</c:v>
                </c:pt>
                <c:pt idx="41">
                  <c:v>1.5063216649568301</c:v>
                </c:pt>
                <c:pt idx="42">
                  <c:v>1.5654600688795799</c:v>
                </c:pt>
                <c:pt idx="43">
                  <c:v>1.6269869565819701</c:v>
                </c:pt>
                <c:pt idx="44">
                  <c:v>1.690985510331614</c:v>
                </c:pt>
                <c:pt idx="45">
                  <c:v>1.7575453922224245</c:v>
                </c:pt>
                <c:pt idx="46">
                  <c:v>1.8267615932897798</c:v>
                </c:pt>
                <c:pt idx="47">
                  <c:v>1.8987344466877201</c:v>
                </c:pt>
                <c:pt idx="48">
                  <c:v>1.9735691749969901</c:v>
                </c:pt>
                <c:pt idx="49">
                  <c:v>2.0513761155678667</c:v>
                </c:pt>
                <c:pt idx="50">
                  <c:v>2.1322706632310977</c:v>
                </c:pt>
                <c:pt idx="51">
                  <c:v>2.2163728380938768</c:v>
                </c:pt>
                <c:pt idx="52">
                  <c:v>2.3038078950606198</c:v>
                </c:pt>
                <c:pt idx="53">
                  <c:v>2.3947061482877698</c:v>
                </c:pt>
                <c:pt idx="54">
                  <c:v>2.4892035132425701</c:v>
                </c:pt>
                <c:pt idx="55">
                  <c:v>2.5874417906972762</c:v>
                </c:pt>
              </c:numCache>
            </c:numRef>
          </c:yVal>
          <c:smooth val="1"/>
        </c:ser>
        <c:axId val="217845120"/>
        <c:axId val="217867776"/>
      </c:scatterChart>
      <c:valAx>
        <c:axId val="217845120"/>
        <c:scaling>
          <c:orientation val="minMax"/>
          <c:max val="360"/>
          <c:min val="30"/>
        </c:scaling>
        <c:axPos val="b"/>
        <c:title>
          <c:tx>
            <c:rich>
              <a:bodyPr/>
              <a:lstStyle/>
              <a:p>
                <a:pPr>
                  <a:defRPr sz="1700"/>
                </a:pPr>
                <a:r>
                  <a:rPr lang="en-US" sz="1700" dirty="0" smtClean="0"/>
                  <a:t>Ischemia</a:t>
                </a:r>
                <a:r>
                  <a:rPr lang="en-US" sz="1700" baseline="0" dirty="0" smtClean="0"/>
                  <a:t> time (minutes)</a:t>
                </a:r>
                <a:endParaRPr lang="en-US" sz="1700" dirty="0"/>
              </a:p>
            </c:rich>
          </c:tx>
        </c:title>
        <c:numFmt formatCode="#,##0" sourceLinked="0"/>
        <c:tickLblPos val="nextTo"/>
        <c:txPr>
          <a:bodyPr rot="0"/>
          <a:lstStyle/>
          <a:p>
            <a:pPr>
              <a:defRPr sz="1500" b="1"/>
            </a:pPr>
            <a:endParaRPr lang="en-US"/>
          </a:p>
        </c:txPr>
        <c:crossAx val="217867776"/>
        <c:crosses val="autoZero"/>
        <c:crossBetween val="midCat"/>
        <c:majorUnit val="30"/>
      </c:valAx>
      <c:valAx>
        <c:axId val="217867776"/>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1784512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0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6381"/>
          <c:h val="0.77074260114040294"/>
        </c:manualLayout>
      </c:layout>
      <c:scatterChart>
        <c:scatterStyle val="smoothMarker"/>
        <c:ser>
          <c:idx val="0"/>
          <c:order val="0"/>
          <c:tx>
            <c:strRef>
              <c:f>Sheet1!$A$1</c:f>
              <c:strCache>
                <c:ptCount val="1"/>
                <c:pt idx="0">
                  <c:v>Volume</c:v>
                </c:pt>
              </c:strCache>
            </c:strRef>
          </c:tx>
          <c:spPr>
            <a:ln w="38100">
              <a:solidFill>
                <a:srgbClr val="00FF00"/>
              </a:solidFill>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Sheet1!$B$2:$B$67</c:f>
              <c:numCache>
                <c:formatCode>General</c:formatCode>
                <c:ptCount val="66"/>
                <c:pt idx="0">
                  <c:v>1.0508022969920299</c:v>
                </c:pt>
                <c:pt idx="1">
                  <c:v>1.0477437322163698</c:v>
                </c:pt>
                <c:pt idx="2">
                  <c:v>1.0446940699892899</c:v>
                </c:pt>
                <c:pt idx="3">
                  <c:v>1.0416532843981698</c:v>
                </c:pt>
                <c:pt idx="4">
                  <c:v>1.0386213496058498</c:v>
                </c:pt>
                <c:pt idx="5">
                  <c:v>1.0355982398503398</c:v>
                </c:pt>
                <c:pt idx="6">
                  <c:v>1.032583929444663</c:v>
                </c:pt>
                <c:pt idx="7">
                  <c:v>1.0295783927765798</c:v>
                </c:pt>
                <c:pt idx="8">
                  <c:v>1.0265816043084399</c:v>
                </c:pt>
                <c:pt idx="9">
                  <c:v>1.0235935385768999</c:v>
                </c:pt>
                <c:pt idx="10">
                  <c:v>1.02061417019272</c:v>
                </c:pt>
                <c:pt idx="11">
                  <c:v>1.01764347384059</c:v>
                </c:pt>
                <c:pt idx="12">
                  <c:v>1.0146814242788633</c:v>
                </c:pt>
                <c:pt idx="13">
                  <c:v>1.0117279963393768</c:v>
                </c:pt>
                <c:pt idx="14">
                  <c:v>1.0087831649272245</c:v>
                </c:pt>
                <c:pt idx="15">
                  <c:v>1.0058469050205299</c:v>
                </c:pt>
                <c:pt idx="16">
                  <c:v>1.00291919167026</c:v>
                </c:pt>
                <c:pt idx="17">
                  <c:v>1</c:v>
                </c:pt>
                <c:pt idx="18">
                  <c:v>0.99708930520573658</c:v>
                </c:pt>
                <c:pt idx="19">
                  <c:v>0.99418708255565857</c:v>
                </c:pt>
                <c:pt idx="20">
                  <c:v>0.99129330738993959</c:v>
                </c:pt>
                <c:pt idx="21">
                  <c:v>0.98840795512053159</c:v>
                </c:pt>
                <c:pt idx="22">
                  <c:v>0.98553100123095161</c:v>
                </c:pt>
                <c:pt idx="23">
                  <c:v>0.9826624212760865</c:v>
                </c:pt>
                <c:pt idx="24">
                  <c:v>0.97980219088195819</c:v>
                </c:pt>
                <c:pt idx="25">
                  <c:v>0.97695028574555198</c:v>
                </c:pt>
                <c:pt idx="26">
                  <c:v>0.97410668163458103</c:v>
                </c:pt>
                <c:pt idx="27">
                  <c:v>0.97127135438728862</c:v>
                </c:pt>
                <c:pt idx="28">
                  <c:v>0.96844427991225457</c:v>
                </c:pt>
                <c:pt idx="29">
                  <c:v>0.96562543418818625</c:v>
                </c:pt>
                <c:pt idx="30">
                  <c:v>0.96281479326368302</c:v>
                </c:pt>
                <c:pt idx="31">
                  <c:v>0.96001233325708901</c:v>
                </c:pt>
                <c:pt idx="32">
                  <c:v>0.95721803035624897</c:v>
                </c:pt>
                <c:pt idx="33">
                  <c:v>0.95443186081831599</c:v>
                </c:pt>
                <c:pt idx="34">
                  <c:v>0.95165380096955365</c:v>
                </c:pt>
                <c:pt idx="35">
                  <c:v>0.94888382720513065</c:v>
                </c:pt>
                <c:pt idx="36">
                  <c:v>0.94612191598892403</c:v>
                </c:pt>
                <c:pt idx="37">
                  <c:v>0.94336804385331696</c:v>
                </c:pt>
                <c:pt idx="38">
                  <c:v>0.94062218739899861</c:v>
                </c:pt>
                <c:pt idx="39">
                  <c:v>0.93788432329476701</c:v>
                </c:pt>
                <c:pt idx="40">
                  <c:v>0.93515442827733197</c:v>
                </c:pt>
                <c:pt idx="41">
                  <c:v>0.93243247915111249</c:v>
                </c:pt>
                <c:pt idx="42">
                  <c:v>0.92971845278804754</c:v>
                </c:pt>
                <c:pt idx="43">
                  <c:v>0.92701232612738449</c:v>
                </c:pt>
                <c:pt idx="44">
                  <c:v>0.92431407617550965</c:v>
                </c:pt>
                <c:pt idx="45">
                  <c:v>0.92162368000572004</c:v>
                </c:pt>
                <c:pt idx="46">
                  <c:v>0.91894111475805795</c:v>
                </c:pt>
                <c:pt idx="47">
                  <c:v>0.91626635763909703</c:v>
                </c:pt>
                <c:pt idx="48">
                  <c:v>0.9135993859217556</c:v>
                </c:pt>
                <c:pt idx="49">
                  <c:v>0.91094017694511464</c:v>
                </c:pt>
                <c:pt idx="50">
                  <c:v>0.90828870811419404</c:v>
                </c:pt>
                <c:pt idx="51">
                  <c:v>0.9056449568998004</c:v>
                </c:pt>
                <c:pt idx="52">
                  <c:v>0.90300890083829899</c:v>
                </c:pt>
                <c:pt idx="53">
                  <c:v>0.90038051753145598</c:v>
                </c:pt>
                <c:pt idx="54">
                  <c:v>0.89775978464622097</c:v>
                </c:pt>
                <c:pt idx="55">
                  <c:v>0.89514667991455199</c:v>
                </c:pt>
                <c:pt idx="56">
                  <c:v>0.89254118113322256</c:v>
                </c:pt>
                <c:pt idx="57">
                  <c:v>0.88994326616363295</c:v>
                </c:pt>
                <c:pt idx="58">
                  <c:v>0.88735291293161944</c:v>
                </c:pt>
                <c:pt idx="59">
                  <c:v>0.88477009942727602</c:v>
                </c:pt>
                <c:pt idx="60">
                  <c:v>0.88219480370475301</c:v>
                </c:pt>
                <c:pt idx="61">
                  <c:v>0.87962700388208603</c:v>
                </c:pt>
                <c:pt idx="62">
                  <c:v>0.87706667814099104</c:v>
                </c:pt>
                <c:pt idx="63">
                  <c:v>0.87451380472670359</c:v>
                </c:pt>
                <c:pt idx="64">
                  <c:v>0.8719683619477745</c:v>
                </c:pt>
                <c:pt idx="65">
                  <c:v>0.86943032817589105</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Sheet1!$C$2:$C$67</c:f>
              <c:numCache>
                <c:formatCode>General</c:formatCode>
                <c:ptCount val="66"/>
                <c:pt idx="0">
                  <c:v>1.00606594544425</c:v>
                </c:pt>
                <c:pt idx="1">
                  <c:v>1.0057081087319599</c:v>
                </c:pt>
                <c:pt idx="2">
                  <c:v>1.0053503992947399</c:v>
                </c:pt>
                <c:pt idx="3">
                  <c:v>1.0049928170873166</c:v>
                </c:pt>
                <c:pt idx="4">
                  <c:v>1.0046353620644368</c:v>
                </c:pt>
                <c:pt idx="5">
                  <c:v>1.0042780341808801</c:v>
                </c:pt>
                <c:pt idx="6">
                  <c:v>1.0039208333913998</c:v>
                </c:pt>
                <c:pt idx="7">
                  <c:v>1.0035637596508098</c:v>
                </c:pt>
                <c:pt idx="8">
                  <c:v>1.0032068129139198</c:v>
                </c:pt>
                <c:pt idx="9">
                  <c:v>1.0028499931355499</c:v>
                </c:pt>
                <c:pt idx="10">
                  <c:v>1.0024933002705398</c:v>
                </c:pt>
                <c:pt idx="11">
                  <c:v>1.002136734273763</c:v>
                </c:pt>
                <c:pt idx="12">
                  <c:v>1.0017802951000754</c:v>
                </c:pt>
                <c:pt idx="13">
                  <c:v>1.0014239827043954</c:v>
                </c:pt>
                <c:pt idx="14">
                  <c:v>1.0010677970416169</c:v>
                </c:pt>
                <c:pt idx="15">
                  <c:v>1.0007117380666599</c:v>
                </c:pt>
                <c:pt idx="16">
                  <c:v>1.0003558057344699</c:v>
                </c:pt>
                <c:pt idx="17">
                  <c:v>1</c:v>
                </c:pt>
                <c:pt idx="18">
                  <c:v>0.99454082002076849</c:v>
                </c:pt>
                <c:pt idx="19">
                  <c:v>0.98911144268758555</c:v>
                </c:pt>
                <c:pt idx="20">
                  <c:v>0.98371170530243557</c:v>
                </c:pt>
                <c:pt idx="21">
                  <c:v>0.97834144605551676</c:v>
                </c:pt>
                <c:pt idx="22">
                  <c:v>0.97300050402035598</c:v>
                </c:pt>
                <c:pt idx="23">
                  <c:v>0.96768871914902765</c:v>
                </c:pt>
                <c:pt idx="24">
                  <c:v>0.96240593226732163</c:v>
                </c:pt>
                <c:pt idx="25">
                  <c:v>0.95715198506999399</c:v>
                </c:pt>
                <c:pt idx="26">
                  <c:v>0.95192672011601898</c:v>
                </c:pt>
                <c:pt idx="27">
                  <c:v>0.94672998082386695</c:v>
                </c:pt>
                <c:pt idx="28">
                  <c:v>0.94156161146681605</c:v>
                </c:pt>
                <c:pt idx="29">
                  <c:v>0.93642145716828629</c:v>
                </c:pt>
                <c:pt idx="30">
                  <c:v>0.93130936389718899</c:v>
                </c:pt>
                <c:pt idx="31">
                  <c:v>0.92622517846333163</c:v>
                </c:pt>
                <c:pt idx="32">
                  <c:v>0.9211687485128045</c:v>
                </c:pt>
                <c:pt idx="33">
                  <c:v>0.91613992252343179</c:v>
                </c:pt>
                <c:pt idx="34">
                  <c:v>0.91113854980021358</c:v>
                </c:pt>
                <c:pt idx="35">
                  <c:v>0.90616448047084197</c:v>
                </c:pt>
                <c:pt idx="36">
                  <c:v>0.90121756548116361</c:v>
                </c:pt>
                <c:pt idx="37">
                  <c:v>0.89629765659076155</c:v>
                </c:pt>
                <c:pt idx="38">
                  <c:v>0.89140460636846863</c:v>
                </c:pt>
                <c:pt idx="39">
                  <c:v>0.8865382681879852</c:v>
                </c:pt>
                <c:pt idx="40">
                  <c:v>0.88169849622347696</c:v>
                </c:pt>
                <c:pt idx="41">
                  <c:v>0.87688514544517404</c:v>
                </c:pt>
                <c:pt idx="42">
                  <c:v>0.87209807161507646</c:v>
                </c:pt>
                <c:pt idx="43">
                  <c:v>0.86733713128258605</c:v>
                </c:pt>
                <c:pt idx="44">
                  <c:v>0.86260218178024295</c:v>
                </c:pt>
                <c:pt idx="45">
                  <c:v>0.85789308121943064</c:v>
                </c:pt>
                <c:pt idx="46">
                  <c:v>0.85320968848611778</c:v>
                </c:pt>
                <c:pt idx="47">
                  <c:v>0.848551863236647</c:v>
                </c:pt>
                <c:pt idx="48">
                  <c:v>0.84391946589352662</c:v>
                </c:pt>
                <c:pt idx="49">
                  <c:v>0.83931235764123657</c:v>
                </c:pt>
                <c:pt idx="50">
                  <c:v>0.8347304004220828</c:v>
                </c:pt>
                <c:pt idx="51">
                  <c:v>0.83017345693204203</c:v>
                </c:pt>
                <c:pt idx="52">
                  <c:v>0.82564139061667274</c:v>
                </c:pt>
                <c:pt idx="53">
                  <c:v>0.82113406566699099</c:v>
                </c:pt>
                <c:pt idx="54">
                  <c:v>0.81665134701543762</c:v>
                </c:pt>
                <c:pt idx="55">
                  <c:v>0.81219310033179903</c:v>
                </c:pt>
                <c:pt idx="56">
                  <c:v>0.80775919201920066</c:v>
                </c:pt>
                <c:pt idx="57">
                  <c:v>0.80334948921008764</c:v>
                </c:pt>
                <c:pt idx="58">
                  <c:v>0.79896385976226358</c:v>
                </c:pt>
                <c:pt idx="59">
                  <c:v>0.79460217225492302</c:v>
                </c:pt>
                <c:pt idx="60">
                  <c:v>0.7902642959846955</c:v>
                </c:pt>
                <c:pt idx="61">
                  <c:v>0.78595010096175344</c:v>
                </c:pt>
                <c:pt idx="62">
                  <c:v>0.78165945790591163</c:v>
                </c:pt>
                <c:pt idx="63">
                  <c:v>0.77739223824273462</c:v>
                </c:pt>
                <c:pt idx="64">
                  <c:v>0.77314831409971241</c:v>
                </c:pt>
                <c:pt idx="65">
                  <c:v>0.76892755830240278</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Sheet1!$D$2:$D$67</c:f>
              <c:numCache>
                <c:formatCode>General</c:formatCode>
                <c:ptCount val="66"/>
                <c:pt idx="0">
                  <c:v>1.0975279228601</c:v>
                </c:pt>
                <c:pt idx="1">
                  <c:v>1.0915363203969799</c:v>
                </c:pt>
                <c:pt idx="2">
                  <c:v>1.08557742717007</c:v>
                </c:pt>
                <c:pt idx="3">
                  <c:v>1.079651064613754</c:v>
                </c:pt>
                <c:pt idx="4">
                  <c:v>1.0737570551372599</c:v>
                </c:pt>
                <c:pt idx="5">
                  <c:v>1.0678952221192961</c:v>
                </c:pt>
                <c:pt idx="6">
                  <c:v>1.0620653899027901</c:v>
                </c:pt>
                <c:pt idx="7">
                  <c:v>1.0562673837895999</c:v>
                </c:pt>
                <c:pt idx="8">
                  <c:v>1.0505010300352999</c:v>
                </c:pt>
                <c:pt idx="9">
                  <c:v>1.0447661558439698</c:v>
                </c:pt>
                <c:pt idx="10">
                  <c:v>1.0390625893630101</c:v>
                </c:pt>
                <c:pt idx="11">
                  <c:v>1.0333901596779898</c:v>
                </c:pt>
                <c:pt idx="12">
                  <c:v>1.0277486968075398</c:v>
                </c:pt>
                <c:pt idx="13">
                  <c:v>1.0221380316982533</c:v>
                </c:pt>
                <c:pt idx="14">
                  <c:v>1.0165579962195901</c:v>
                </c:pt>
                <c:pt idx="15">
                  <c:v>1.0110084231589</c:v>
                </c:pt>
                <c:pt idx="16">
                  <c:v>1.00548914621636</c:v>
                </c:pt>
                <c:pt idx="17">
                  <c:v>1</c:v>
                </c:pt>
                <c:pt idx="18">
                  <c:v>0.99964432081822097</c:v>
                </c:pt>
                <c:pt idx="19">
                  <c:v>0.99928876814412249</c:v>
                </c:pt>
                <c:pt idx="20">
                  <c:v>0.99893334193270589</c:v>
                </c:pt>
                <c:pt idx="21">
                  <c:v>0.99857804213899903</c:v>
                </c:pt>
                <c:pt idx="22">
                  <c:v>0.99822286871802857</c:v>
                </c:pt>
                <c:pt idx="23">
                  <c:v>0.99786782162485099</c:v>
                </c:pt>
                <c:pt idx="24">
                  <c:v>0.9975129008145297</c:v>
                </c:pt>
                <c:pt idx="25">
                  <c:v>0.99715810624215551</c:v>
                </c:pt>
                <c:pt idx="26">
                  <c:v>0.99680343786282399</c:v>
                </c:pt>
                <c:pt idx="27">
                  <c:v>0.99644889563165051</c:v>
                </c:pt>
                <c:pt idx="28">
                  <c:v>0.99609447950376795</c:v>
                </c:pt>
                <c:pt idx="29">
                  <c:v>0.99574018943432496</c:v>
                </c:pt>
                <c:pt idx="30">
                  <c:v>0.99538602537848198</c:v>
                </c:pt>
                <c:pt idx="31">
                  <c:v>0.9950319872914215</c:v>
                </c:pt>
                <c:pt idx="32">
                  <c:v>0.99467807512833795</c:v>
                </c:pt>
                <c:pt idx="33">
                  <c:v>0.99432428884444357</c:v>
                </c:pt>
                <c:pt idx="34">
                  <c:v>0.99397062839496497</c:v>
                </c:pt>
                <c:pt idx="35">
                  <c:v>0.99361709373514451</c:v>
                </c:pt>
                <c:pt idx="36">
                  <c:v>0.99326368482024041</c:v>
                </c:pt>
                <c:pt idx="37">
                  <c:v>0.99291040160553701</c:v>
                </c:pt>
                <c:pt idx="38">
                  <c:v>0.99255724404631296</c:v>
                </c:pt>
                <c:pt idx="39">
                  <c:v>0.99220421209788479</c:v>
                </c:pt>
                <c:pt idx="40">
                  <c:v>0.99185130571556657</c:v>
                </c:pt>
                <c:pt idx="41">
                  <c:v>0.99149852485470358</c:v>
                </c:pt>
                <c:pt idx="42">
                  <c:v>0.99114586947064998</c:v>
                </c:pt>
                <c:pt idx="43">
                  <c:v>0.9907933395187748</c:v>
                </c:pt>
                <c:pt idx="44">
                  <c:v>0.99044093495446051</c:v>
                </c:pt>
                <c:pt idx="45">
                  <c:v>0.990088655733116</c:v>
                </c:pt>
                <c:pt idx="46">
                  <c:v>0.9897365018101546</c:v>
                </c:pt>
                <c:pt idx="47">
                  <c:v>0.98938447314101596</c:v>
                </c:pt>
                <c:pt idx="48">
                  <c:v>0.98903256968114295</c:v>
                </c:pt>
                <c:pt idx="49">
                  <c:v>0.98868079138600851</c:v>
                </c:pt>
                <c:pt idx="50">
                  <c:v>0.98832913821108803</c:v>
                </c:pt>
                <c:pt idx="51">
                  <c:v>0.98797761011188279</c:v>
                </c:pt>
                <c:pt idx="52">
                  <c:v>0.98762620704390103</c:v>
                </c:pt>
                <c:pt idx="53">
                  <c:v>0.98727492896267544</c:v>
                </c:pt>
                <c:pt idx="54">
                  <c:v>0.98692377582375157</c:v>
                </c:pt>
                <c:pt idx="55">
                  <c:v>0.9865727475826882</c:v>
                </c:pt>
                <c:pt idx="56">
                  <c:v>0.98622184419506498</c:v>
                </c:pt>
                <c:pt idx="57">
                  <c:v>0.98587106561646898</c:v>
                </c:pt>
                <c:pt idx="58">
                  <c:v>0.98552041180251049</c:v>
                </c:pt>
                <c:pt idx="59">
                  <c:v>0.985169882708815</c:v>
                </c:pt>
                <c:pt idx="60">
                  <c:v>0.98481947829102001</c:v>
                </c:pt>
                <c:pt idx="61">
                  <c:v>0.98446919850478198</c:v>
                </c:pt>
                <c:pt idx="62">
                  <c:v>0.98411904330577205</c:v>
                </c:pt>
                <c:pt idx="63">
                  <c:v>0.98376901264967875</c:v>
                </c:pt>
                <c:pt idx="64">
                  <c:v>0.98341910649219699</c:v>
                </c:pt>
                <c:pt idx="65">
                  <c:v>0.98306932478905296</c:v>
                </c:pt>
              </c:numCache>
            </c:numRef>
          </c:yVal>
          <c:smooth val="1"/>
        </c:ser>
        <c:axId val="220494848"/>
        <c:axId val="220513408"/>
      </c:scatterChart>
      <c:valAx>
        <c:axId val="220494848"/>
        <c:scaling>
          <c:orientation val="minMax"/>
          <c:max val="70"/>
          <c:min val="5"/>
        </c:scaling>
        <c:axPos val="b"/>
        <c:title>
          <c:tx>
            <c:rich>
              <a:bodyPr/>
              <a:lstStyle/>
              <a:p>
                <a:pPr>
                  <a:defRPr sz="1700"/>
                </a:pPr>
                <a:r>
                  <a:rPr lang="en-US" sz="1700" dirty="0" smtClean="0"/>
                  <a:t>Center Volume (cases per year)</a:t>
                </a:r>
                <a:endParaRPr lang="en-US" sz="1700" dirty="0"/>
              </a:p>
            </c:rich>
          </c:tx>
        </c:title>
        <c:numFmt formatCode="#,##0" sourceLinked="0"/>
        <c:tickLblPos val="nextTo"/>
        <c:txPr>
          <a:bodyPr rot="0"/>
          <a:lstStyle/>
          <a:p>
            <a:pPr>
              <a:defRPr sz="1500" b="1"/>
            </a:pPr>
            <a:endParaRPr lang="en-US"/>
          </a:p>
        </c:txPr>
        <c:crossAx val="220513408"/>
        <c:crosses val="autoZero"/>
        <c:crossBetween val="midCat"/>
        <c:majorUnit val="5"/>
      </c:valAx>
      <c:valAx>
        <c:axId val="220513408"/>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20494848"/>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0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6336"/>
          <c:h val="0.77074260114040272"/>
        </c:manualLayout>
      </c:layout>
      <c:scatterChart>
        <c:scatterStyle val="smoothMarker"/>
        <c:ser>
          <c:idx val="0"/>
          <c:order val="0"/>
          <c:tx>
            <c:strRef>
              <c:f>Sheet1!$A$1</c:f>
              <c:strCache>
                <c:ptCount val="1"/>
                <c:pt idx="0">
                  <c:v>Bilirubin</c:v>
                </c:pt>
              </c:strCache>
            </c:strRef>
          </c:tx>
          <c:spPr>
            <a:ln w="38100">
              <a:solidFill>
                <a:srgbClr val="00FF00"/>
              </a:solidFill>
            </a:ln>
          </c:spPr>
          <c:marker>
            <c:symbol val="none"/>
          </c:marker>
          <c:xVal>
            <c:numRef>
              <c:f>Sheet1!$A$2:$A$32</c:f>
              <c:numCache>
                <c:formatCode>General</c:formatCode>
                <c:ptCount val="3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numCache>
            </c:numRef>
          </c:xVal>
          <c:yVal>
            <c:numRef>
              <c:f>Sheet1!$B$2:$B$32</c:f>
              <c:numCache>
                <c:formatCode>General</c:formatCode>
                <c:ptCount val="31"/>
                <c:pt idx="0">
                  <c:v>0.96909374361142064</c:v>
                </c:pt>
                <c:pt idx="1">
                  <c:v>0.97928821141782663</c:v>
                </c:pt>
                <c:pt idx="2">
                  <c:v>0.98958992083479957</c:v>
                </c:pt>
                <c:pt idx="3">
                  <c:v>1</c:v>
                </c:pt>
                <c:pt idx="4">
                  <c:v>1.01051958891863</c:v>
                </c:pt>
                <c:pt idx="5">
                  <c:v>1.0211498395882701</c:v>
                </c:pt>
                <c:pt idx="6">
                  <c:v>1.0318919161250666</c:v>
                </c:pt>
                <c:pt idx="7">
                  <c:v>1.0427469948911601</c:v>
                </c:pt>
                <c:pt idx="8">
                  <c:v>1.0537162646235501</c:v>
                </c:pt>
                <c:pt idx="9">
                  <c:v>1.0648009265642631</c:v>
                </c:pt>
                <c:pt idx="10">
                  <c:v>1.0760021945918941</c:v>
                </c:pt>
                <c:pt idx="11">
                  <c:v>1.087321295354533</c:v>
                </c:pt>
                <c:pt idx="12">
                  <c:v>1.09875946840414</c:v>
                </c:pt>
                <c:pt idx="13">
                  <c:v>1.1103179663322069</c:v>
                </c:pt>
                <c:pt idx="14">
                  <c:v>1.1219980549069799</c:v>
                </c:pt>
                <c:pt idx="15">
                  <c:v>1.1338010132120966</c:v>
                </c:pt>
                <c:pt idx="16">
                  <c:v>1.1457281337866201</c:v>
                </c:pt>
                <c:pt idx="17">
                  <c:v>1.1577807227665631</c:v>
                </c:pt>
                <c:pt idx="18">
                  <c:v>1.1699601000279798</c:v>
                </c:pt>
                <c:pt idx="19">
                  <c:v>1.1822675993314731</c:v>
                </c:pt>
                <c:pt idx="20">
                  <c:v>1.1947045684682533</c:v>
                </c:pt>
                <c:pt idx="21">
                  <c:v>1.2072723694077401</c:v>
                </c:pt>
                <c:pt idx="22">
                  <c:v>1.21997237844673</c:v>
                </c:pt>
                <c:pt idx="23">
                  <c:v>1.23280598636007</c:v>
                </c:pt>
                <c:pt idx="24">
                  <c:v>1.2457745985529947</c:v>
                </c:pt>
                <c:pt idx="25">
                  <c:v>1.2588796352150498</c:v>
                </c:pt>
                <c:pt idx="26">
                  <c:v>1.2721225314755433</c:v>
                </c:pt>
                <c:pt idx="27">
                  <c:v>1.2855047375607898</c:v>
                </c:pt>
                <c:pt idx="28">
                  <c:v>1.2990277189528798</c:v>
                </c:pt>
                <c:pt idx="29">
                  <c:v>1.3126929565501599</c:v>
                </c:pt>
                <c:pt idx="30">
                  <c:v>1.3265019468294499</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Sheet1!$A$2:$A$32</c:f>
              <c:numCache>
                <c:formatCode>General</c:formatCode>
                <c:ptCount val="3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numCache>
            </c:numRef>
          </c:xVal>
          <c:yVal>
            <c:numRef>
              <c:f>Sheet1!$C$2:$C$32</c:f>
              <c:numCache>
                <c:formatCode>General</c:formatCode>
                <c:ptCount val="31"/>
                <c:pt idx="0">
                  <c:v>0.94945672987176588</c:v>
                </c:pt>
                <c:pt idx="1">
                  <c:v>0.96601406886064756</c:v>
                </c:pt>
                <c:pt idx="2">
                  <c:v>0.98286014715250658</c:v>
                </c:pt>
                <c:pt idx="3">
                  <c:v>1</c:v>
                </c:pt>
                <c:pt idx="4">
                  <c:v>1.0036474816024898</c:v>
                </c:pt>
                <c:pt idx="5">
                  <c:v>1.0073082673270168</c:v>
                </c:pt>
                <c:pt idx="6">
                  <c:v>1.01098240570013</c:v>
                </c:pt>
                <c:pt idx="7">
                  <c:v>1.0146699454253598</c:v>
                </c:pt>
                <c:pt idx="8">
                  <c:v>1.0183709353839001</c:v>
                </c:pt>
                <c:pt idx="9">
                  <c:v>1.0220854246352269</c:v>
                </c:pt>
                <c:pt idx="10">
                  <c:v>1.02581346241775</c:v>
                </c:pt>
                <c:pt idx="11">
                  <c:v>1.0295550981495099</c:v>
                </c:pt>
                <c:pt idx="12">
                  <c:v>1.0333103814287601</c:v>
                </c:pt>
                <c:pt idx="13">
                  <c:v>1.0370793620346761</c:v>
                </c:pt>
                <c:pt idx="14">
                  <c:v>1.0408620899280201</c:v>
                </c:pt>
                <c:pt idx="15">
                  <c:v>1.0446586152517601</c:v>
                </c:pt>
                <c:pt idx="16">
                  <c:v>1.0484689883317801</c:v>
                </c:pt>
                <c:pt idx="17">
                  <c:v>1.0522932596774965</c:v>
                </c:pt>
                <c:pt idx="18">
                  <c:v>1.05613147998259</c:v>
                </c:pt>
                <c:pt idx="19">
                  <c:v>1.0599837001256398</c:v>
                </c:pt>
                <c:pt idx="20">
                  <c:v>1.0638499711707901</c:v>
                </c:pt>
                <c:pt idx="21">
                  <c:v>1.0677303443684398</c:v>
                </c:pt>
                <c:pt idx="22">
                  <c:v>1.0716248711559369</c:v>
                </c:pt>
                <c:pt idx="23">
                  <c:v>1.0755336031582599</c:v>
                </c:pt>
                <c:pt idx="24">
                  <c:v>1.0794565921886299</c:v>
                </c:pt>
                <c:pt idx="25">
                  <c:v>1.0833938902493261</c:v>
                </c:pt>
                <c:pt idx="26">
                  <c:v>1.0873455495322601</c:v>
                </c:pt>
                <c:pt idx="27">
                  <c:v>1.0913116224197299</c:v>
                </c:pt>
                <c:pt idx="28">
                  <c:v>1.0952921614850901</c:v>
                </c:pt>
                <c:pt idx="29">
                  <c:v>1.09928721949346</c:v>
                </c:pt>
                <c:pt idx="30">
                  <c:v>1.1032968494024098</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Sheet1!$A$2:$A$32</c:f>
              <c:numCache>
                <c:formatCode>General</c:formatCode>
                <c:ptCount val="3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numCache>
            </c:numRef>
          </c:xVal>
          <c:yVal>
            <c:numRef>
              <c:f>Sheet1!$D$2:$D$32</c:f>
              <c:numCache>
                <c:formatCode>General</c:formatCode>
                <c:ptCount val="31"/>
                <c:pt idx="0">
                  <c:v>0.98913689730087395</c:v>
                </c:pt>
                <c:pt idx="1">
                  <c:v>0.99274475593612199</c:v>
                </c:pt>
                <c:pt idx="2">
                  <c:v>0.99636577416936656</c:v>
                </c:pt>
                <c:pt idx="3">
                  <c:v>1</c:v>
                </c:pt>
                <c:pt idx="4">
                  <c:v>1.0174387504642961</c:v>
                </c:pt>
                <c:pt idx="5">
                  <c:v>1.0351816109463499</c:v>
                </c:pt>
                <c:pt idx="6">
                  <c:v>1.0532338847448699</c:v>
                </c:pt>
                <c:pt idx="7">
                  <c:v>1.0716009676414699</c:v>
                </c:pt>
                <c:pt idx="8">
                  <c:v>1.0902883495134701</c:v>
                </c:pt>
                <c:pt idx="9">
                  <c:v>1.1093016159747568</c:v>
                </c:pt>
                <c:pt idx="10">
                  <c:v>1.1286464500453799</c:v>
                </c:pt>
                <c:pt idx="11">
                  <c:v>1.1483286338501399</c:v>
                </c:pt>
                <c:pt idx="12">
                  <c:v>1.1683540503468601</c:v>
                </c:pt>
                <c:pt idx="13">
                  <c:v>1.1887286850847998</c:v>
                </c:pt>
                <c:pt idx="14">
                  <c:v>1.20945862799375</c:v>
                </c:pt>
                <c:pt idx="15">
                  <c:v>1.23055007520422</c:v>
                </c:pt>
                <c:pt idx="16">
                  <c:v>1.2520093308995199</c:v>
                </c:pt>
                <c:pt idx="17">
                  <c:v>1.27384280920005</c:v>
                </c:pt>
                <c:pt idx="18">
                  <c:v>1.2960570360804233</c:v>
                </c:pt>
                <c:pt idx="19">
                  <c:v>1.3186586513201199</c:v>
                </c:pt>
                <c:pt idx="20">
                  <c:v>1.3416544104880799</c:v>
                </c:pt>
                <c:pt idx="21">
                  <c:v>1.3650511869619033</c:v>
                </c:pt>
                <c:pt idx="22">
                  <c:v>1.3888559739823245</c:v>
                </c:pt>
                <c:pt idx="23">
                  <c:v>1.4130758867434399</c:v>
                </c:pt>
                <c:pt idx="24">
                  <c:v>1.4377181645194699</c:v>
                </c:pt>
                <c:pt idx="25">
                  <c:v>1.46279017282851</c:v>
                </c:pt>
                <c:pt idx="26">
                  <c:v>1.4882994056340866</c:v>
                </c:pt>
                <c:pt idx="27">
                  <c:v>1.5142534875850999</c:v>
                </c:pt>
                <c:pt idx="28">
                  <c:v>1.54066017629479</c:v>
                </c:pt>
                <c:pt idx="29">
                  <c:v>1.5675273646594698</c:v>
                </c:pt>
                <c:pt idx="30">
                  <c:v>1.59486308321772</c:v>
                </c:pt>
              </c:numCache>
            </c:numRef>
          </c:yVal>
          <c:smooth val="1"/>
        </c:ser>
        <c:axId val="222571136"/>
        <c:axId val="222589696"/>
      </c:scatterChart>
      <c:valAx>
        <c:axId val="222571136"/>
        <c:scaling>
          <c:orientation val="minMax"/>
          <c:max val="3.5"/>
          <c:min val="0.5"/>
        </c:scaling>
        <c:axPos val="b"/>
        <c:title>
          <c:tx>
            <c:rich>
              <a:bodyPr/>
              <a:lstStyle/>
              <a:p>
                <a:pPr>
                  <a:defRPr sz="1700"/>
                </a:pPr>
                <a:r>
                  <a:rPr lang="en-US" sz="1700" dirty="0" smtClean="0"/>
                  <a:t>Recipient</a:t>
                </a:r>
                <a:r>
                  <a:rPr lang="en-US" sz="1700" baseline="0" dirty="0" smtClean="0"/>
                  <a:t> Bilirubin (mg/</a:t>
                </a:r>
                <a:r>
                  <a:rPr lang="en-US" sz="1700" baseline="0" dirty="0" err="1" smtClean="0"/>
                  <a:t>dL</a:t>
                </a:r>
                <a:r>
                  <a:rPr lang="en-US" sz="1700" baseline="0" dirty="0" smtClean="0"/>
                  <a:t>)</a:t>
                </a:r>
                <a:endParaRPr lang="en-US" sz="1700" dirty="0"/>
              </a:p>
            </c:rich>
          </c:tx>
        </c:title>
        <c:numFmt formatCode="#,##0.0" sourceLinked="0"/>
        <c:tickLblPos val="nextTo"/>
        <c:txPr>
          <a:bodyPr rot="0"/>
          <a:lstStyle/>
          <a:p>
            <a:pPr>
              <a:defRPr sz="1500" b="1"/>
            </a:pPr>
            <a:endParaRPr lang="en-US"/>
          </a:p>
        </c:txPr>
        <c:crossAx val="222589696"/>
        <c:crosses val="autoZero"/>
        <c:crossBetween val="midCat"/>
        <c:majorUnit val="0.5"/>
      </c:valAx>
      <c:valAx>
        <c:axId val="222589696"/>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22571136"/>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0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6325"/>
          <c:h val="0.77074260114040261"/>
        </c:manualLayout>
      </c:layout>
      <c:scatterChart>
        <c:scatterStyle val="smoothMarker"/>
        <c:ser>
          <c:idx val="0"/>
          <c:order val="0"/>
          <c:tx>
            <c:strRef>
              <c:f>Sheet1!$A$1</c:f>
              <c:strCache>
                <c:ptCount val="1"/>
                <c:pt idx="0">
                  <c:v>Creatinine</c:v>
                </c:pt>
              </c:strCache>
            </c:strRef>
          </c:tx>
          <c:spPr>
            <a:ln w="38100">
              <a:solidFill>
                <a:srgbClr val="00FF00"/>
              </a:solidFill>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Sheet1!$B$2:$B$22</c:f>
              <c:numCache>
                <c:formatCode>General</c:formatCode>
                <c:ptCount val="21"/>
                <c:pt idx="0">
                  <c:v>0.6967412215541906</c:v>
                </c:pt>
                <c:pt idx="1">
                  <c:v>0.73365158807170605</c:v>
                </c:pt>
                <c:pt idx="2">
                  <c:v>0.77251730775954297</c:v>
                </c:pt>
                <c:pt idx="3">
                  <c:v>0.81344196685596759</c:v>
                </c:pt>
                <c:pt idx="4">
                  <c:v>0.85653463915460304</c:v>
                </c:pt>
                <c:pt idx="5">
                  <c:v>0.90191017671161056</c:v>
                </c:pt>
                <c:pt idx="6">
                  <c:v>0.94968951595329965</c:v>
                </c:pt>
                <c:pt idx="7">
                  <c:v>1</c:v>
                </c:pt>
                <c:pt idx="8">
                  <c:v>1.0529757180652899</c:v>
                </c:pt>
                <c:pt idx="9">
                  <c:v>1.1087578628351138</c:v>
                </c:pt>
                <c:pt idx="10">
                  <c:v>1.16749510677933</c:v>
                </c:pt>
                <c:pt idx="11">
                  <c:v>1.2293439983986798</c:v>
                </c:pt>
                <c:pt idx="12">
                  <c:v>1.2944693794630999</c:v>
                </c:pt>
                <c:pt idx="13">
                  <c:v>1.3630448243536801</c:v>
                </c:pt>
                <c:pt idx="14">
                  <c:v>1.4352531026789899</c:v>
                </c:pt>
                <c:pt idx="15">
                  <c:v>1.51128666639885</c:v>
                </c:pt>
                <c:pt idx="16">
                  <c:v>1.5913481627538231</c:v>
                </c:pt>
                <c:pt idx="17">
                  <c:v>1.6756509743675838</c:v>
                </c:pt>
                <c:pt idx="18">
                  <c:v>1.7644197879615</c:v>
                </c:pt>
                <c:pt idx="19">
                  <c:v>1.8578911931973658</c:v>
                </c:pt>
                <c:pt idx="20">
                  <c:v>1.9563143132441698</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Sheet1!$C$2:$C$22</c:f>
              <c:numCache>
                <c:formatCode>General</c:formatCode>
                <c:ptCount val="21"/>
                <c:pt idx="0">
                  <c:v>0.64058049542390805</c:v>
                </c:pt>
                <c:pt idx="1">
                  <c:v>0.68266248609490199</c:v>
                </c:pt>
                <c:pt idx="2">
                  <c:v>0.7275089910642295</c:v>
                </c:pt>
                <c:pt idx="3">
                  <c:v>0.77530162102054978</c:v>
                </c:pt>
                <c:pt idx="4">
                  <c:v>0.82623391729879103</c:v>
                </c:pt>
                <c:pt idx="5">
                  <c:v>0.8805121356463772</c:v>
                </c:pt>
                <c:pt idx="6">
                  <c:v>0.93835608147780358</c:v>
                </c:pt>
                <c:pt idx="7">
                  <c:v>1</c:v>
                </c:pt>
                <c:pt idx="8">
                  <c:v>1.0404096834776568</c:v>
                </c:pt>
                <c:pt idx="9">
                  <c:v>1.0824523094740801</c:v>
                </c:pt>
                <c:pt idx="10">
                  <c:v>1.126193864679583</c:v>
                </c:pt>
                <c:pt idx="11">
                  <c:v>1.17170300228577</c:v>
                </c:pt>
                <c:pt idx="12">
                  <c:v>1.2190511497379499</c:v>
                </c:pt>
                <c:pt idx="13">
                  <c:v>1.2683126208419431</c:v>
                </c:pt>
                <c:pt idx="14">
                  <c:v>1.3195647324008766</c:v>
                </c:pt>
                <c:pt idx="15">
                  <c:v>1.3728879255654833</c:v>
                </c:pt>
                <c:pt idx="16">
                  <c:v>1.4283658920878666</c:v>
                </c:pt>
                <c:pt idx="17">
                  <c:v>1.4860857056774299</c:v>
                </c:pt>
                <c:pt idx="18">
                  <c:v>1.5461379586645201</c:v>
                </c:pt>
                <c:pt idx="19">
                  <c:v>1.6086169041869438</c:v>
                </c:pt>
                <c:pt idx="20">
                  <c:v>1.6736206041219499</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Sheet1!$D$2:$D$22</c:f>
              <c:numCache>
                <c:formatCode>General</c:formatCode>
                <c:ptCount val="21"/>
                <c:pt idx="0">
                  <c:v>0.75782564920521678</c:v>
                </c:pt>
                <c:pt idx="1">
                  <c:v>0.78844914382084696</c:v>
                </c:pt>
                <c:pt idx="2">
                  <c:v>0.82031012416087701</c:v>
                </c:pt>
                <c:pt idx="3">
                  <c:v>0.85345859663173562</c:v>
                </c:pt>
                <c:pt idx="4">
                  <c:v>0.88794658838290697</c:v>
                </c:pt>
                <c:pt idx="5">
                  <c:v>0.92382822896452865</c:v>
                </c:pt>
                <c:pt idx="6">
                  <c:v>0.96115983528471105</c:v>
                </c:pt>
                <c:pt idx="7">
                  <c:v>1</c:v>
                </c:pt>
                <c:pt idx="8">
                  <c:v>1.0656935248132233</c:v>
                </c:pt>
                <c:pt idx="9">
                  <c:v>1.13570268882882</c:v>
                </c:pt>
                <c:pt idx="10">
                  <c:v>1.21031100159784</c:v>
                </c:pt>
                <c:pt idx="11">
                  <c:v>1.2898205974130066</c:v>
                </c:pt>
                <c:pt idx="12">
                  <c:v>1.3745534588337633</c:v>
                </c:pt>
                <c:pt idx="13">
                  <c:v>1.4648527205887638</c:v>
                </c:pt>
                <c:pt idx="14">
                  <c:v>1.5610840591364599</c:v>
                </c:pt>
                <c:pt idx="15">
                  <c:v>1.663637173510863</c:v>
                </c:pt>
                <c:pt idx="16">
                  <c:v>1.7729273634490899</c:v>
                </c:pt>
                <c:pt idx="17">
                  <c:v>1.88939721119187</c:v>
                </c:pt>
                <c:pt idx="18">
                  <c:v>2.0135183737673201</c:v>
                </c:pt>
                <c:pt idx="19">
                  <c:v>2.1457934930162788</c:v>
                </c:pt>
                <c:pt idx="20">
                  <c:v>2.2867582310937777</c:v>
                </c:pt>
              </c:numCache>
            </c:numRef>
          </c:yVal>
          <c:smooth val="1"/>
        </c:ser>
        <c:axId val="224842496"/>
        <c:axId val="224844416"/>
      </c:scatterChart>
      <c:valAx>
        <c:axId val="224842496"/>
        <c:scaling>
          <c:orientation val="minMax"/>
          <c:max val="2.5"/>
          <c:min val="0.5"/>
        </c:scaling>
        <c:axPos val="b"/>
        <c:title>
          <c:tx>
            <c:rich>
              <a:bodyPr/>
              <a:lstStyle/>
              <a:p>
                <a:pPr>
                  <a:defRPr sz="1700"/>
                </a:pPr>
                <a:r>
                  <a:rPr lang="en-US" sz="1700" dirty="0" smtClean="0"/>
                  <a:t>Recipient</a:t>
                </a:r>
                <a:r>
                  <a:rPr lang="en-US" sz="1700" baseline="0" dirty="0" smtClean="0"/>
                  <a:t> Creatinine (mg/</a:t>
                </a:r>
                <a:r>
                  <a:rPr lang="en-US" sz="1700" baseline="0" dirty="0" err="1" smtClean="0"/>
                  <a:t>dL</a:t>
                </a:r>
                <a:r>
                  <a:rPr lang="en-US" sz="1700" baseline="0" dirty="0" smtClean="0"/>
                  <a:t>)</a:t>
                </a:r>
                <a:endParaRPr lang="en-US" sz="1700" dirty="0"/>
              </a:p>
            </c:rich>
          </c:tx>
        </c:title>
        <c:numFmt formatCode="#,##0.0" sourceLinked="0"/>
        <c:tickLblPos val="nextTo"/>
        <c:txPr>
          <a:bodyPr rot="0"/>
          <a:lstStyle/>
          <a:p>
            <a:pPr>
              <a:defRPr sz="1500" b="1"/>
            </a:pPr>
            <a:endParaRPr lang="en-US"/>
          </a:p>
        </c:txPr>
        <c:crossAx val="224844416"/>
        <c:crosses val="autoZero"/>
        <c:crossBetween val="midCat"/>
        <c:majorUnit val="0.5"/>
      </c:valAx>
      <c:valAx>
        <c:axId val="224844416"/>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24842496"/>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0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6392"/>
          <c:h val="0.77074260114040305"/>
        </c:manualLayout>
      </c:layout>
      <c:scatterChart>
        <c:scatterStyle val="smoothMarker"/>
        <c:ser>
          <c:idx val="0"/>
          <c:order val="0"/>
          <c:tx>
            <c:strRef>
              <c:f>Sheet1!$A$1</c:f>
              <c:strCache>
                <c:ptCount val="1"/>
                <c:pt idx="0">
                  <c:v>PRA Class II</c:v>
                </c:pt>
              </c:strCache>
            </c:strRef>
          </c:tx>
          <c:spPr>
            <a:ln w="38100">
              <a:solidFill>
                <a:srgbClr val="00FF00"/>
              </a:solidFill>
            </a:ln>
          </c:spPr>
          <c:marker>
            <c:symbol val="none"/>
          </c:marker>
          <c:xVal>
            <c:numRef>
              <c:f>Sheet1!$A$2:$A$101</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xVal>
          <c:yVal>
            <c:numRef>
              <c:f>Sheet1!$B$2:$B$101</c:f>
              <c:numCache>
                <c:formatCode>General</c:formatCode>
                <c:ptCount val="100"/>
                <c:pt idx="0">
                  <c:v>1</c:v>
                </c:pt>
                <c:pt idx="1">
                  <c:v>1.0063002644457331</c:v>
                </c:pt>
                <c:pt idx="2">
                  <c:v>1.01264022222354</c:v>
                </c:pt>
                <c:pt idx="3">
                  <c:v>1.0190201234119201</c:v>
                </c:pt>
                <c:pt idx="4">
                  <c:v>1.0254402196649268</c:v>
                </c:pt>
                <c:pt idx="5">
                  <c:v>1.0319007642221099</c:v>
                </c:pt>
                <c:pt idx="6">
                  <c:v>1.0384020119184501</c:v>
                </c:pt>
                <c:pt idx="7">
                  <c:v>1.0449442191945078</c:v>
                </c:pt>
                <c:pt idx="8">
                  <c:v>1.0515276441064698</c:v>
                </c:pt>
                <c:pt idx="9">
                  <c:v>1.0581525463363362</c:v>
                </c:pt>
                <c:pt idx="10">
                  <c:v>1.0648191872021668</c:v>
                </c:pt>
                <c:pt idx="11">
                  <c:v>1.0715278296684201</c:v>
                </c:pt>
                <c:pt idx="12">
                  <c:v>1.0782787383562931</c:v>
                </c:pt>
                <c:pt idx="13">
                  <c:v>1.08507217955414</c:v>
                </c:pt>
                <c:pt idx="14">
                  <c:v>1.0919084212280301</c:v>
                </c:pt>
                <c:pt idx="15">
                  <c:v>1.0987877330322831</c:v>
                </c:pt>
                <c:pt idx="16">
                  <c:v>1.1057103863200999</c:v>
                </c:pt>
                <c:pt idx="17">
                  <c:v>1.1126766541542998</c:v>
                </c:pt>
                <c:pt idx="18">
                  <c:v>1.11968681131806</c:v>
                </c:pt>
                <c:pt idx="19">
                  <c:v>1.1267411343257545</c:v>
                </c:pt>
                <c:pt idx="20">
                  <c:v>1.13383990143388</c:v>
                </c:pt>
                <c:pt idx="21">
                  <c:v>1.1409833926520299</c:v>
                </c:pt>
                <c:pt idx="22">
                  <c:v>1.1481718897539201</c:v>
                </c:pt>
                <c:pt idx="23">
                  <c:v>1.1554056762885201</c:v>
                </c:pt>
                <c:pt idx="24">
                  <c:v>1.1626850375912345</c:v>
                </c:pt>
                <c:pt idx="25">
                  <c:v>1.1700102607951401</c:v>
                </c:pt>
                <c:pt idx="26">
                  <c:v>1.17738163484236</c:v>
                </c:pt>
                <c:pt idx="27">
                  <c:v>1.1847994504954098</c:v>
                </c:pt>
                <c:pt idx="28">
                  <c:v>1.19226400034868</c:v>
                </c:pt>
                <c:pt idx="29">
                  <c:v>1.1997755788400031</c:v>
                </c:pt>
                <c:pt idx="30">
                  <c:v>1.2073344822622059</c:v>
                </c:pt>
                <c:pt idx="31">
                  <c:v>1.2149410087749068</c:v>
                </c:pt>
                <c:pt idx="32">
                  <c:v>1.2225954584161498</c:v>
                </c:pt>
                <c:pt idx="33">
                  <c:v>1.2302981331143099</c:v>
                </c:pt>
                <c:pt idx="34">
                  <c:v>1.2380493367000101</c:v>
                </c:pt>
                <c:pt idx="35">
                  <c:v>1.2458493749180799</c:v>
                </c:pt>
                <c:pt idx="36">
                  <c:v>1.2536985554396058</c:v>
                </c:pt>
                <c:pt idx="37">
                  <c:v>1.2615971878740966</c:v>
                </c:pt>
                <c:pt idx="38">
                  <c:v>1.26954558378169</c:v>
                </c:pt>
                <c:pt idx="39">
                  <c:v>1.2775440566854168</c:v>
                </c:pt>
                <c:pt idx="40">
                  <c:v>1.2855929220836</c:v>
                </c:pt>
                <c:pt idx="41">
                  <c:v>1.2936924974622761</c:v>
                </c:pt>
                <c:pt idx="42">
                  <c:v>1.3018431023077399</c:v>
                </c:pt>
                <c:pt idx="43">
                  <c:v>1.3100450581191299</c:v>
                </c:pt>
                <c:pt idx="44">
                  <c:v>1.3182986884210899</c:v>
                </c:pt>
                <c:pt idx="45">
                  <c:v>1.3266043187765999</c:v>
                </c:pt>
                <c:pt idx="46">
                  <c:v>1.33496227679973</c:v>
                </c:pt>
                <c:pt idx="47">
                  <c:v>1.3433728921686399</c:v>
                </c:pt>
                <c:pt idx="48">
                  <c:v>1.3518364966385199</c:v>
                </c:pt>
                <c:pt idx="49">
                  <c:v>1.3603534240547357</c:v>
                </c:pt>
                <c:pt idx="50">
                  <c:v>1.3689240103659168</c:v>
                </c:pt>
                <c:pt idx="51">
                  <c:v>1.37754859363733</c:v>
                </c:pt>
                <c:pt idx="52">
                  <c:v>1.3862275140640801</c:v>
                </c:pt>
                <c:pt idx="53">
                  <c:v>1.3949611139846199</c:v>
                </c:pt>
                <c:pt idx="54">
                  <c:v>1.4037497378942259</c:v>
                </c:pt>
                <c:pt idx="55">
                  <c:v>1.4125937324585798</c:v>
                </c:pt>
                <c:pt idx="56">
                  <c:v>1.4214934465274454</c:v>
                </c:pt>
                <c:pt idx="57">
                  <c:v>1.4304492311484298</c:v>
                </c:pt>
                <c:pt idx="58">
                  <c:v>1.4394614395808498</c:v>
                </c:pt>
                <c:pt idx="59">
                  <c:v>1.4485304273096398</c:v>
                </c:pt>
                <c:pt idx="60">
                  <c:v>1.4576565520593656</c:v>
                </c:pt>
                <c:pt idx="61">
                  <c:v>1.46684017380839</c:v>
                </c:pt>
                <c:pt idx="62">
                  <c:v>1.4760816548029898</c:v>
                </c:pt>
                <c:pt idx="63">
                  <c:v>1.48538135957174</c:v>
                </c:pt>
                <c:pt idx="64">
                  <c:v>1.4947396549397898</c:v>
                </c:pt>
                <c:pt idx="65">
                  <c:v>1.50415691004342</c:v>
                </c:pt>
                <c:pt idx="66">
                  <c:v>1.5136334963445566</c:v>
                </c:pt>
                <c:pt idx="67">
                  <c:v>1.5231697876454342</c:v>
                </c:pt>
                <c:pt idx="68">
                  <c:v>1.53276616010335</c:v>
                </c:pt>
                <c:pt idx="69">
                  <c:v>1.5424229922454598</c:v>
                </c:pt>
                <c:pt idx="70">
                  <c:v>1.5521406649837755</c:v>
                </c:pt>
                <c:pt idx="71">
                  <c:v>1.56191956163013</c:v>
                </c:pt>
                <c:pt idx="72">
                  <c:v>1.5717600679113499</c:v>
                </c:pt>
                <c:pt idx="73">
                  <c:v>1.5816625719844299</c:v>
                </c:pt>
                <c:pt idx="74">
                  <c:v>1.5916274644518333</c:v>
                </c:pt>
                <c:pt idx="75">
                  <c:v>1.6016551383769631</c:v>
                </c:pt>
                <c:pt idx="76">
                  <c:v>1.61174598929959</c:v>
                </c:pt>
                <c:pt idx="77">
                  <c:v>1.62190041525152</c:v>
                </c:pt>
                <c:pt idx="78">
                  <c:v>1.6321188167722338</c:v>
                </c:pt>
                <c:pt idx="79">
                  <c:v>1.6424015969247401</c:v>
                </c:pt>
                <c:pt idx="80">
                  <c:v>1.6527491613114533</c:v>
                </c:pt>
                <c:pt idx="81">
                  <c:v>1.6631619180901598</c:v>
                </c:pt>
                <c:pt idx="82">
                  <c:v>1.6736402779901898</c:v>
                </c:pt>
                <c:pt idx="83">
                  <c:v>1.6841846543285501</c:v>
                </c:pt>
                <c:pt idx="84">
                  <c:v>1.6947954630262541</c:v>
                </c:pt>
                <c:pt idx="85">
                  <c:v>1.7054731226247299</c:v>
                </c:pt>
                <c:pt idx="86">
                  <c:v>1.71621805430234</c:v>
                </c:pt>
                <c:pt idx="87">
                  <c:v>1.7270306818909769</c:v>
                </c:pt>
                <c:pt idx="88">
                  <c:v>1.73791143189277</c:v>
                </c:pt>
                <c:pt idx="89">
                  <c:v>1.7488607334969399</c:v>
                </c:pt>
                <c:pt idx="90">
                  <c:v>1.7598790185967199</c:v>
                </c:pt>
                <c:pt idx="91">
                  <c:v>1.7709667218063601</c:v>
                </c:pt>
                <c:pt idx="92">
                  <c:v>1.7821242804783168</c:v>
                </c:pt>
                <c:pt idx="93">
                  <c:v>1.793352134720493</c:v>
                </c:pt>
                <c:pt idx="94">
                  <c:v>1.8046507274135331</c:v>
                </c:pt>
                <c:pt idx="95">
                  <c:v>1.8160205042284101</c:v>
                </c:pt>
                <c:pt idx="96">
                  <c:v>1.8274619136439099</c:v>
                </c:pt>
                <c:pt idx="97">
                  <c:v>1.83897540696435</c:v>
                </c:pt>
                <c:pt idx="98">
                  <c:v>1.8505614383374198</c:v>
                </c:pt>
                <c:pt idx="99">
                  <c:v>1.8622204647720033</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Sheet1!$A$2:$A$101</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xVal>
          <c:yVal>
            <c:numRef>
              <c:f>Sheet1!$C$2:$C$101</c:f>
              <c:numCache>
                <c:formatCode>General</c:formatCode>
                <c:ptCount val="100"/>
                <c:pt idx="0">
                  <c:v>1</c:v>
                </c:pt>
                <c:pt idx="1">
                  <c:v>1.0021623783333</c:v>
                </c:pt>
                <c:pt idx="2">
                  <c:v>1.0043294325466499</c:v>
                </c:pt>
                <c:pt idx="3">
                  <c:v>1.00650117275109</c:v>
                </c:pt>
                <c:pt idx="4">
                  <c:v>1.0086776090794798</c:v>
                </c:pt>
                <c:pt idx="5">
                  <c:v>1.0108587516866401</c:v>
                </c:pt>
                <c:pt idx="6">
                  <c:v>1.0130446107493059</c:v>
                </c:pt>
                <c:pt idx="7">
                  <c:v>1.01523519646626</c:v>
                </c:pt>
                <c:pt idx="8">
                  <c:v>1.0174305190583</c:v>
                </c:pt>
                <c:pt idx="9">
                  <c:v>1.0196305887683499</c:v>
                </c:pt>
                <c:pt idx="10">
                  <c:v>1.0218354158614698</c:v>
                </c:pt>
                <c:pt idx="11">
                  <c:v>1.0240450106249299</c:v>
                </c:pt>
                <c:pt idx="12">
                  <c:v>1.0262593833682301</c:v>
                </c:pt>
                <c:pt idx="13">
                  <c:v>1.0284785444231701</c:v>
                </c:pt>
                <c:pt idx="14">
                  <c:v>1.0307025041438933</c:v>
                </c:pt>
                <c:pt idx="15">
                  <c:v>1.0329312729069298</c:v>
                </c:pt>
                <c:pt idx="16">
                  <c:v>1.0351648611112501</c:v>
                </c:pt>
                <c:pt idx="17">
                  <c:v>1.0374032791783099</c:v>
                </c:pt>
                <c:pt idx="18">
                  <c:v>1.0396465375520998</c:v>
                </c:pt>
                <c:pt idx="19">
                  <c:v>1.041894646699183</c:v>
                </c:pt>
                <c:pt idx="20">
                  <c:v>1.04414761710879</c:v>
                </c:pt>
                <c:pt idx="21">
                  <c:v>1.0464054592928</c:v>
                </c:pt>
                <c:pt idx="22">
                  <c:v>1.0486681837858201</c:v>
                </c:pt>
                <c:pt idx="23">
                  <c:v>1.0509358011452501</c:v>
                </c:pt>
                <c:pt idx="24">
                  <c:v>1.0532083219513431</c:v>
                </c:pt>
                <c:pt idx="25">
                  <c:v>1.0554857568071798</c:v>
                </c:pt>
                <c:pt idx="26">
                  <c:v>1.0577681163388</c:v>
                </c:pt>
                <c:pt idx="27">
                  <c:v>1.0600554111952341</c:v>
                </c:pt>
                <c:pt idx="28">
                  <c:v>1.0623476520484898</c:v>
                </c:pt>
                <c:pt idx="29">
                  <c:v>1.0646448495937133</c:v>
                </c:pt>
                <c:pt idx="30">
                  <c:v>1.06694701454913</c:v>
                </c:pt>
                <c:pt idx="31">
                  <c:v>1.0692541576561698</c:v>
                </c:pt>
                <c:pt idx="32">
                  <c:v>1.0715662896794742</c:v>
                </c:pt>
                <c:pt idx="33">
                  <c:v>1.0738834214069701</c:v>
                </c:pt>
                <c:pt idx="34">
                  <c:v>1.076205563649913</c:v>
                </c:pt>
                <c:pt idx="35">
                  <c:v>1.0785327272429199</c:v>
                </c:pt>
                <c:pt idx="36">
                  <c:v>1.0808649230440699</c:v>
                </c:pt>
                <c:pt idx="37">
                  <c:v>1.0832021619348831</c:v>
                </c:pt>
                <c:pt idx="38">
                  <c:v>1.0855444548204298</c:v>
                </c:pt>
                <c:pt idx="39">
                  <c:v>1.0878918126293637</c:v>
                </c:pt>
                <c:pt idx="40">
                  <c:v>1.0902442463139699</c:v>
                </c:pt>
                <c:pt idx="41">
                  <c:v>1.0926017668501999</c:v>
                </c:pt>
                <c:pt idx="42">
                  <c:v>1.0949643852377668</c:v>
                </c:pt>
                <c:pt idx="43">
                  <c:v>1.0973321125001398</c:v>
                </c:pt>
                <c:pt idx="44">
                  <c:v>1.0997049596846398</c:v>
                </c:pt>
                <c:pt idx="45">
                  <c:v>1.1020829378624801</c:v>
                </c:pt>
                <c:pt idx="46">
                  <c:v>1.1044660581288199</c:v>
                </c:pt>
                <c:pt idx="47">
                  <c:v>1.1068543316027801</c:v>
                </c:pt>
                <c:pt idx="48">
                  <c:v>1.1092477694275533</c:v>
                </c:pt>
                <c:pt idx="49">
                  <c:v>1.1116463827704268</c:v>
                </c:pt>
                <c:pt idx="50">
                  <c:v>1.1140501828228233</c:v>
                </c:pt>
                <c:pt idx="51">
                  <c:v>1.1164591808003601</c:v>
                </c:pt>
                <c:pt idx="52">
                  <c:v>1.1188733879429398</c:v>
                </c:pt>
                <c:pt idx="53">
                  <c:v>1.1212928155147299</c:v>
                </c:pt>
                <c:pt idx="54">
                  <c:v>1.1237174748042831</c:v>
                </c:pt>
                <c:pt idx="55">
                  <c:v>1.12614737712455</c:v>
                </c:pt>
                <c:pt idx="56">
                  <c:v>1.128582533812944</c:v>
                </c:pt>
                <c:pt idx="57">
                  <c:v>1.1310229562314</c:v>
                </c:pt>
                <c:pt idx="58">
                  <c:v>1.1334686557664198</c:v>
                </c:pt>
                <c:pt idx="59">
                  <c:v>1.1359196438291166</c:v>
                </c:pt>
                <c:pt idx="60">
                  <c:v>1.1383759318553162</c:v>
                </c:pt>
                <c:pt idx="61">
                  <c:v>1.1408375313055052</c:v>
                </c:pt>
                <c:pt idx="62">
                  <c:v>1.1433044536650099</c:v>
                </c:pt>
                <c:pt idx="63">
                  <c:v>1.1457767104439798</c:v>
                </c:pt>
                <c:pt idx="64">
                  <c:v>1.1482543131774399</c:v>
                </c:pt>
                <c:pt idx="65">
                  <c:v>1.15073727342537</c:v>
                </c:pt>
                <c:pt idx="66">
                  <c:v>1.1532256027727499</c:v>
                </c:pt>
                <c:pt idx="67">
                  <c:v>1.1557193128295868</c:v>
                </c:pt>
                <c:pt idx="68">
                  <c:v>1.1582184152310333</c:v>
                </c:pt>
                <c:pt idx="69">
                  <c:v>1.1607229216373538</c:v>
                </c:pt>
                <c:pt idx="70">
                  <c:v>1.16323284373406</c:v>
                </c:pt>
                <c:pt idx="71">
                  <c:v>1.16574819323193</c:v>
                </c:pt>
                <c:pt idx="72">
                  <c:v>1.1682689818670631</c:v>
                </c:pt>
                <c:pt idx="73">
                  <c:v>1.1707952214009101</c:v>
                </c:pt>
                <c:pt idx="74">
                  <c:v>1.1733269236204</c:v>
                </c:pt>
                <c:pt idx="75">
                  <c:v>1.1758641003379098</c:v>
                </c:pt>
                <c:pt idx="76">
                  <c:v>1.1784067633913931</c:v>
                </c:pt>
                <c:pt idx="77">
                  <c:v>1.1809549246443638</c:v>
                </c:pt>
                <c:pt idx="78">
                  <c:v>1.1835085959860101</c:v>
                </c:pt>
                <c:pt idx="79">
                  <c:v>1.1860677893312555</c:v>
                </c:pt>
                <c:pt idx="80">
                  <c:v>1.1886325166207254</c:v>
                </c:pt>
                <c:pt idx="81">
                  <c:v>1.1912027898209201</c:v>
                </c:pt>
                <c:pt idx="82">
                  <c:v>1.1937786209241898</c:v>
                </c:pt>
                <c:pt idx="83">
                  <c:v>1.1963600219488362</c:v>
                </c:pt>
                <c:pt idx="84">
                  <c:v>1.1989470049391233</c:v>
                </c:pt>
                <c:pt idx="85">
                  <c:v>1.2015395819653698</c:v>
                </c:pt>
                <c:pt idx="86">
                  <c:v>1.2041377651240199</c:v>
                </c:pt>
                <c:pt idx="87">
                  <c:v>1.20674156653763</c:v>
                </c:pt>
                <c:pt idx="88">
                  <c:v>1.2093509983549968</c:v>
                </c:pt>
                <c:pt idx="89">
                  <c:v>1.2119660727511856</c:v>
                </c:pt>
                <c:pt idx="90">
                  <c:v>1.21458680192761</c:v>
                </c:pt>
                <c:pt idx="91">
                  <c:v>1.2172131981119998</c:v>
                </c:pt>
                <c:pt idx="92">
                  <c:v>1.2198452735586098</c:v>
                </c:pt>
                <c:pt idx="93">
                  <c:v>1.22248304054813</c:v>
                </c:pt>
                <c:pt idx="94">
                  <c:v>1.2251265113878298</c:v>
                </c:pt>
                <c:pt idx="95">
                  <c:v>1.2277756984116068</c:v>
                </c:pt>
                <c:pt idx="96">
                  <c:v>1.2304306139800099</c:v>
                </c:pt>
                <c:pt idx="97">
                  <c:v>1.2330912704802961</c:v>
                </c:pt>
                <c:pt idx="98">
                  <c:v>1.23575768032657</c:v>
                </c:pt>
                <c:pt idx="99">
                  <c:v>1.2384298559597198</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Sheet1!$A$2:$A$101</c:f>
              <c:numCache>
                <c:formatCode>General</c:formatCode>
                <c:ptCount val="1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numCache>
            </c:numRef>
          </c:xVal>
          <c:yVal>
            <c:numRef>
              <c:f>Sheet1!$D$2:$D$101</c:f>
              <c:numCache>
                <c:formatCode>General</c:formatCode>
                <c:ptCount val="100"/>
                <c:pt idx="0">
                  <c:v>1</c:v>
                </c:pt>
                <c:pt idx="1">
                  <c:v>1.01045523571506</c:v>
                </c:pt>
                <c:pt idx="2">
                  <c:v>1.0210197833839698</c:v>
                </c:pt>
                <c:pt idx="3">
                  <c:v>1.0316947858889844</c:v>
                </c:pt>
                <c:pt idx="4">
                  <c:v>1.0424813980614598</c:v>
                </c:pt>
                <c:pt idx="5">
                  <c:v>1.0533807868067531</c:v>
                </c:pt>
                <c:pt idx="6">
                  <c:v>1.0643941312305301</c:v>
                </c:pt>
                <c:pt idx="7">
                  <c:v>1.07552262276627</c:v>
                </c:pt>
                <c:pt idx="8">
                  <c:v>1.0867674653041699</c:v>
                </c:pt>
                <c:pt idx="9">
                  <c:v>1.09812987532138</c:v>
                </c:pt>
                <c:pt idx="10">
                  <c:v>1.1096110820136198</c:v>
                </c:pt>
                <c:pt idx="11">
                  <c:v>1.1212123274281101</c:v>
                </c:pt>
                <c:pt idx="12">
                  <c:v>1.1329348665979999</c:v>
                </c:pt>
                <c:pt idx="13">
                  <c:v>1.1447799676780901</c:v>
                </c:pt>
                <c:pt idx="14">
                  <c:v>1.15674891208204</c:v>
                </c:pt>
                <c:pt idx="15">
                  <c:v>1.1688429946210059</c:v>
                </c:pt>
                <c:pt idx="16">
                  <c:v>1.1810635236436531</c:v>
                </c:pt>
                <c:pt idx="17">
                  <c:v>1.1934118211778033</c:v>
                </c:pt>
                <c:pt idx="18">
                  <c:v>1.2058892230733598</c:v>
                </c:pt>
                <c:pt idx="19">
                  <c:v>1.2184970791468401</c:v>
                </c:pt>
                <c:pt idx="20">
                  <c:v>1.2312367533274242</c:v>
                </c:pt>
                <c:pt idx="21">
                  <c:v>1.24410962380451</c:v>
                </c:pt>
                <c:pt idx="22">
                  <c:v>1.2571170831767631</c:v>
                </c:pt>
                <c:pt idx="23">
                  <c:v>1.2702605386028001</c:v>
                </c:pt>
                <c:pt idx="24">
                  <c:v>1.2835414119534299</c:v>
                </c:pt>
                <c:pt idx="25">
                  <c:v>1.2969611399654399</c:v>
                </c:pt>
                <c:pt idx="26">
                  <c:v>1.31052117439705</c:v>
                </c:pt>
                <c:pt idx="27">
                  <c:v>1.3242229821849398</c:v>
                </c:pt>
                <c:pt idx="28">
                  <c:v>1.3380680456029799</c:v>
                </c:pt>
                <c:pt idx="29">
                  <c:v>1.3520578624225545</c:v>
                </c:pt>
                <c:pt idx="30">
                  <c:v>1.36619394607458</c:v>
                </c:pt>
                <c:pt idx="31">
                  <c:v>1.3804778258132762</c:v>
                </c:pt>
                <c:pt idx="32">
                  <c:v>1.3949110468815633</c:v>
                </c:pt>
                <c:pt idx="33">
                  <c:v>1.4094951706782499</c:v>
                </c:pt>
                <c:pt idx="34">
                  <c:v>1.42423177492692</c:v>
                </c:pt>
                <c:pt idx="35">
                  <c:v>1.4391224538466598</c:v>
                </c:pt>
                <c:pt idx="36">
                  <c:v>1.4541688183244561</c:v>
                </c:pt>
                <c:pt idx="37">
                  <c:v>1.4693724960895298</c:v>
                </c:pt>
                <c:pt idx="38">
                  <c:v>1.48473513188937</c:v>
                </c:pt>
                <c:pt idx="39">
                  <c:v>1.5002583876677</c:v>
                </c:pt>
                <c:pt idx="40">
                  <c:v>1.5159439427442598</c:v>
                </c:pt>
                <c:pt idx="41">
                  <c:v>1.5317934939964666</c:v>
                </c:pt>
                <c:pt idx="42">
                  <c:v>1.5478087560429858</c:v>
                </c:pt>
                <c:pt idx="43">
                  <c:v>1.5639914614292598</c:v>
                </c:pt>
                <c:pt idx="44">
                  <c:v>1.5803433608148401</c:v>
                </c:pt>
                <c:pt idx="45">
                  <c:v>1.5968662231628798</c:v>
                </c:pt>
                <c:pt idx="46">
                  <c:v>1.6135618359314698</c:v>
                </c:pt>
                <c:pt idx="47">
                  <c:v>1.6304320052669501</c:v>
                </c:pt>
                <c:pt idx="48">
                  <c:v>1.6474785561993899</c:v>
                </c:pt>
                <c:pt idx="49">
                  <c:v>1.6647033328399599</c:v>
                </c:pt>
                <c:pt idx="50">
                  <c:v>1.68210819858045</c:v>
                </c:pt>
                <c:pt idx="51">
                  <c:v>1.69969503629484</c:v>
                </c:pt>
                <c:pt idx="52">
                  <c:v>1.7174657485430198</c:v>
                </c:pt>
                <c:pt idx="53">
                  <c:v>1.7354222577765666</c:v>
                </c:pt>
                <c:pt idx="54">
                  <c:v>1.75356650654679</c:v>
                </c:pt>
                <c:pt idx="55">
                  <c:v>1.7719004577147566</c:v>
                </c:pt>
                <c:pt idx="56">
                  <c:v>1.79042609466379</c:v>
                </c:pt>
                <c:pt idx="57">
                  <c:v>1.8091454215138933</c:v>
                </c:pt>
                <c:pt idx="58">
                  <c:v>1.8280604633386401</c:v>
                </c:pt>
                <c:pt idx="59">
                  <c:v>1.84717326638422</c:v>
                </c:pt>
                <c:pt idx="60">
                  <c:v>1.8664858982908201</c:v>
                </c:pt>
                <c:pt idx="61">
                  <c:v>1.8860004483162933</c:v>
                </c:pt>
                <c:pt idx="62">
                  <c:v>1.9057190275621398</c:v>
                </c:pt>
                <c:pt idx="63">
                  <c:v>1.9256437692019701</c:v>
                </c:pt>
                <c:pt idx="64">
                  <c:v>1.9457768287122101</c:v>
                </c:pt>
                <c:pt idx="65">
                  <c:v>1.9661203841053001</c:v>
                </c:pt>
                <c:pt idx="66">
                  <c:v>1.9866766361653001</c:v>
                </c:pt>
                <c:pt idx="67">
                  <c:v>2.0074478086860177</c:v>
                </c:pt>
                <c:pt idx="68">
                  <c:v>2.0284361487115077</c:v>
                </c:pt>
                <c:pt idx="69">
                  <c:v>2.049643926779213</c:v>
                </c:pt>
                <c:pt idx="70">
                  <c:v>2.0710734371656367</c:v>
                </c:pt>
                <c:pt idx="71">
                  <c:v>2.0927269981343999</c:v>
                </c:pt>
                <c:pt idx="72">
                  <c:v>2.11460695218716</c:v>
                </c:pt>
                <c:pt idx="73">
                  <c:v>2.13671566631698</c:v>
                </c:pt>
                <c:pt idx="74">
                  <c:v>2.1590555322643787</c:v>
                </c:pt>
                <c:pt idx="75">
                  <c:v>2.1816289667761102</c:v>
                </c:pt>
                <c:pt idx="76">
                  <c:v>2.2044384118665499</c:v>
                </c:pt>
                <c:pt idx="77">
                  <c:v>2.2274863350819412</c:v>
                </c:pt>
                <c:pt idx="78">
                  <c:v>2.2507752297672998</c:v>
                </c:pt>
                <c:pt idx="79">
                  <c:v>2.2743076153361299</c:v>
                </c:pt>
                <c:pt idx="80">
                  <c:v>2.2980860375430199</c:v>
                </c:pt>
                <c:pt idx="81">
                  <c:v>2.3221130687590201</c:v>
                </c:pt>
                <c:pt idx="82">
                  <c:v>2.3463913082499182</c:v>
                </c:pt>
                <c:pt idx="83">
                  <c:v>2.3709233824574372</c:v>
                </c:pt>
                <c:pt idx="84">
                  <c:v>2.39571194528336</c:v>
                </c:pt>
                <c:pt idx="85">
                  <c:v>2.42075967837668</c:v>
                </c:pt>
                <c:pt idx="86">
                  <c:v>2.4460692914236177</c:v>
                </c:pt>
                <c:pt idx="87">
                  <c:v>2.4716435224408135</c:v>
                </c:pt>
                <c:pt idx="88">
                  <c:v>2.4974851380715277</c:v>
                </c:pt>
                <c:pt idx="89">
                  <c:v>2.5235969338849298</c:v>
                </c:pt>
                <c:pt idx="90">
                  <c:v>2.5499817346784899</c:v>
                </c:pt>
                <c:pt idx="91">
                  <c:v>2.576642394783633</c:v>
                </c:pt>
                <c:pt idx="92">
                  <c:v>2.6035817983745444</c:v>
                </c:pt>
                <c:pt idx="93">
                  <c:v>2.63080285977997</c:v>
                </c:pt>
                <c:pt idx="94">
                  <c:v>2.6583085237988167</c:v>
                </c:pt>
                <c:pt idx="95">
                  <c:v>2.6861017660184872</c:v>
                </c:pt>
                <c:pt idx="96">
                  <c:v>2.7141855931368397</c:v>
                </c:pt>
                <c:pt idx="97">
                  <c:v>2.7425630432875012</c:v>
                </c:pt>
                <c:pt idx="98">
                  <c:v>2.7712371863684799</c:v>
                </c:pt>
                <c:pt idx="99">
                  <c:v>2.800211124374294</c:v>
                </c:pt>
              </c:numCache>
            </c:numRef>
          </c:yVal>
          <c:smooth val="1"/>
        </c:ser>
        <c:axId val="226252672"/>
        <c:axId val="226258944"/>
      </c:scatterChart>
      <c:valAx>
        <c:axId val="226252672"/>
        <c:scaling>
          <c:orientation val="minMax"/>
          <c:max val="100"/>
          <c:min val="0"/>
        </c:scaling>
        <c:axPos val="b"/>
        <c:title>
          <c:tx>
            <c:rich>
              <a:bodyPr/>
              <a:lstStyle/>
              <a:p>
                <a:pPr>
                  <a:defRPr sz="1700"/>
                </a:pPr>
                <a:r>
                  <a:rPr lang="en-US" sz="1700" dirty="0" smtClean="0"/>
                  <a:t>Recipient</a:t>
                </a:r>
                <a:r>
                  <a:rPr lang="en-US" sz="1700" baseline="0" dirty="0" smtClean="0"/>
                  <a:t> PRA Class II (%)</a:t>
                </a:r>
                <a:endParaRPr lang="en-US" sz="1700" dirty="0"/>
              </a:p>
            </c:rich>
          </c:tx>
        </c:title>
        <c:numFmt formatCode="#,##0" sourceLinked="0"/>
        <c:tickLblPos val="nextTo"/>
        <c:txPr>
          <a:bodyPr rot="0"/>
          <a:lstStyle/>
          <a:p>
            <a:pPr>
              <a:defRPr sz="1500" b="1"/>
            </a:pPr>
            <a:endParaRPr lang="en-US"/>
          </a:p>
        </c:txPr>
        <c:crossAx val="226258944"/>
        <c:crosses val="autoZero"/>
        <c:crossBetween val="midCat"/>
        <c:majorUnit val="10"/>
      </c:valAx>
      <c:valAx>
        <c:axId val="226258944"/>
        <c:scaling>
          <c:orientation val="minMax"/>
          <c:max val="3"/>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2625267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0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6403"/>
          <c:h val="0.77074260114040316"/>
        </c:manualLayout>
      </c:layout>
      <c:scatterChart>
        <c:scatterStyle val="smoothMarker"/>
        <c:ser>
          <c:idx val="0"/>
          <c:order val="0"/>
          <c:tx>
            <c:strRef>
              <c:f>Sheet1!$A$1</c:f>
              <c:strCache>
                <c:ptCount val="1"/>
                <c:pt idx="0">
                  <c:v>PA mean</c:v>
                </c:pt>
              </c:strCache>
            </c:strRef>
          </c:tx>
          <c:spPr>
            <a:ln w="38100">
              <a:solidFill>
                <a:srgbClr val="00FF00"/>
              </a:solidFill>
            </a:ln>
          </c:spPr>
          <c:marker>
            <c:symbol val="none"/>
          </c:marker>
          <c:xVal>
            <c:numRef>
              <c:f>Sheet1!$A$2:$A$47</c:f>
              <c:numCache>
                <c:formatCode>General</c:formatCode>
                <c:ptCount val="46"/>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54</c:v>
                </c:pt>
                <c:pt idx="45">
                  <c:v>55</c:v>
                </c:pt>
              </c:numCache>
            </c:numRef>
          </c:xVal>
          <c:yVal>
            <c:numRef>
              <c:f>Sheet1!$B$2:$B$47</c:f>
              <c:numCache>
                <c:formatCode>General</c:formatCode>
                <c:ptCount val="46"/>
                <c:pt idx="0">
                  <c:v>0.85002077568759105</c:v>
                </c:pt>
                <c:pt idx="1">
                  <c:v>0.83811875049648465</c:v>
                </c:pt>
                <c:pt idx="2">
                  <c:v>0.82638337794223249</c:v>
                </c:pt>
                <c:pt idx="3">
                  <c:v>0.81481232454789698</c:v>
                </c:pt>
                <c:pt idx="4">
                  <c:v>0.8034032895099612</c:v>
                </c:pt>
                <c:pt idx="5">
                  <c:v>0.79231746989219975</c:v>
                </c:pt>
                <c:pt idx="6">
                  <c:v>0.7823525779657825</c:v>
                </c:pt>
                <c:pt idx="7">
                  <c:v>0.77442813743422778</c:v>
                </c:pt>
                <c:pt idx="8">
                  <c:v>0.76943636759852863</c:v>
                </c:pt>
                <c:pt idx="9">
                  <c:v>0.76827187484228265</c:v>
                </c:pt>
                <c:pt idx="10">
                  <c:v>0.77187230632628478</c:v>
                </c:pt>
                <c:pt idx="11">
                  <c:v>0.78127143058285964</c:v>
                </c:pt>
                <c:pt idx="12">
                  <c:v>0.79766777382402498</c:v>
                </c:pt>
                <c:pt idx="13">
                  <c:v>0.82194375018707555</c:v>
                </c:pt>
                <c:pt idx="14">
                  <c:v>0.85289014827063103</c:v>
                </c:pt>
                <c:pt idx="15">
                  <c:v>0.88859674492624141</c:v>
                </c:pt>
                <c:pt idx="16">
                  <c:v>0.92684396876056796</c:v>
                </c:pt>
                <c:pt idx="17">
                  <c:v>0.96500263399390163</c:v>
                </c:pt>
                <c:pt idx="18">
                  <c:v>1</c:v>
                </c:pt>
                <c:pt idx="19">
                  <c:v>1.0289994108583698</c:v>
                </c:pt>
                <c:pt idx="20">
                  <c:v>1.0515384726642298</c:v>
                </c:pt>
                <c:pt idx="21">
                  <c:v>1.06793725189822</c:v>
                </c:pt>
                <c:pt idx="22">
                  <c:v>1.0786795538211</c:v>
                </c:pt>
                <c:pt idx="23">
                  <c:v>1.0843785378159401</c:v>
                </c:pt>
                <c:pt idx="24">
                  <c:v>1.0857422776843368</c:v>
                </c:pt>
                <c:pt idx="25">
                  <c:v>1.0835415453645598</c:v>
                </c:pt>
                <c:pt idx="26">
                  <c:v>1.0784927628998999</c:v>
                </c:pt>
                <c:pt idx="27">
                  <c:v>1.0709730694373301</c:v>
                </c:pt>
                <c:pt idx="28">
                  <c:v>1.0612811403920499</c:v>
                </c:pt>
                <c:pt idx="29">
                  <c:v>1.0497215016599368</c:v>
                </c:pt>
                <c:pt idx="30">
                  <c:v>1.03659817858532</c:v>
                </c:pt>
                <c:pt idx="31">
                  <c:v>1.0222115894464801</c:v>
                </c:pt>
                <c:pt idx="32">
                  <c:v>1.00685225113974</c:v>
                </c:pt>
                <c:pt idx="33">
                  <c:v>0.99080117626245101</c:v>
                </c:pt>
                <c:pt idx="34">
                  <c:v>0.97432644295951865</c:v>
                </c:pt>
                <c:pt idx="35">
                  <c:v>0.95767905744324411</c:v>
                </c:pt>
                <c:pt idx="36">
                  <c:v>0.9410975050603495</c:v>
                </c:pt>
                <c:pt idx="37">
                  <c:v>0.92476719995199019</c:v>
                </c:pt>
                <c:pt idx="38">
                  <c:v>0.90872026491262059</c:v>
                </c:pt>
                <c:pt idx="39">
                  <c:v>0.89295178279001697</c:v>
                </c:pt>
                <c:pt idx="40">
                  <c:v>0.87745692175637957</c:v>
                </c:pt>
                <c:pt idx="41">
                  <c:v>0.86223093382773996</c:v>
                </c:pt>
                <c:pt idx="42">
                  <c:v>0.84726915340907205</c:v>
                </c:pt>
                <c:pt idx="43">
                  <c:v>0.83256699586463323</c:v>
                </c:pt>
                <c:pt idx="44">
                  <c:v>0.81811995611316579</c:v>
                </c:pt>
                <c:pt idx="45">
                  <c:v>0.80392360724737255</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54</c:v>
                </c:pt>
                <c:pt idx="45">
                  <c:v>55</c:v>
                </c:pt>
              </c:numCache>
            </c:numRef>
          </c:xVal>
          <c:yVal>
            <c:numRef>
              <c:f>Sheet1!$C$2:$C$47</c:f>
              <c:numCache>
                <c:formatCode>General</c:formatCode>
                <c:ptCount val="46"/>
                <c:pt idx="0">
                  <c:v>0.60075884143547675</c:v>
                </c:pt>
                <c:pt idx="1">
                  <c:v>0.61425201269737828</c:v>
                </c:pt>
                <c:pt idx="2">
                  <c:v>0.62649543165661603</c:v>
                </c:pt>
                <c:pt idx="3">
                  <c:v>0.63675243476804755</c:v>
                </c:pt>
                <c:pt idx="4">
                  <c:v>0.64398789011910829</c:v>
                </c:pt>
                <c:pt idx="5">
                  <c:v>0.64703581337359051</c:v>
                </c:pt>
                <c:pt idx="6">
                  <c:v>0.64560514636727728</c:v>
                </c:pt>
                <c:pt idx="7">
                  <c:v>0.64083261841821404</c:v>
                </c:pt>
                <c:pt idx="8">
                  <c:v>0.63521278262330005</c:v>
                </c:pt>
                <c:pt idx="9">
                  <c:v>0.63191331816358376</c:v>
                </c:pt>
                <c:pt idx="10">
                  <c:v>0.6341159075785866</c:v>
                </c:pt>
                <c:pt idx="11">
                  <c:v>0.64486685845578229</c:v>
                </c:pt>
                <c:pt idx="12">
                  <c:v>0.6673451030541917</c:v>
                </c:pt>
                <c:pt idx="13">
                  <c:v>0.70417996368263902</c:v>
                </c:pt>
                <c:pt idx="14">
                  <c:v>0.75387782667828096</c:v>
                </c:pt>
                <c:pt idx="15">
                  <c:v>0.81322305940665296</c:v>
                </c:pt>
                <c:pt idx="16">
                  <c:v>0.8778553463631511</c:v>
                </c:pt>
                <c:pt idx="17">
                  <c:v>0.94213739206898495</c:v>
                </c:pt>
                <c:pt idx="18">
                  <c:v>1</c:v>
                </c:pt>
                <c:pt idx="19">
                  <c:v>1.0095210794598766</c:v>
                </c:pt>
                <c:pt idx="20">
                  <c:v>1.0114679496050001</c:v>
                </c:pt>
                <c:pt idx="21">
                  <c:v>1.0034312885076637</c:v>
                </c:pt>
                <c:pt idx="22">
                  <c:v>0.98657139507952696</c:v>
                </c:pt>
                <c:pt idx="23">
                  <c:v>0.963920628832311</c:v>
                </c:pt>
                <c:pt idx="24">
                  <c:v>0.93903836494442849</c:v>
                </c:pt>
                <c:pt idx="25">
                  <c:v>0.91537820445934703</c:v>
                </c:pt>
                <c:pt idx="26">
                  <c:v>0.89548314438934395</c:v>
                </c:pt>
                <c:pt idx="27">
                  <c:v>0.87929033353698305</c:v>
                </c:pt>
                <c:pt idx="28">
                  <c:v>0.86606155191004697</c:v>
                </c:pt>
                <c:pt idx="29">
                  <c:v>0.85501666318857428</c:v>
                </c:pt>
                <c:pt idx="30">
                  <c:v>0.84532778094849204</c:v>
                </c:pt>
                <c:pt idx="31">
                  <c:v>0.83611212010472358</c:v>
                </c:pt>
                <c:pt idx="32">
                  <c:v>0.82644001856963878</c:v>
                </c:pt>
                <c:pt idx="33">
                  <c:v>0.81539506302510778</c:v>
                </c:pt>
                <c:pt idx="34">
                  <c:v>0.80219047236640428</c:v>
                </c:pt>
                <c:pt idx="35">
                  <c:v>0.78633109158176251</c:v>
                </c:pt>
                <c:pt idx="36">
                  <c:v>0.76776338775159003</c:v>
                </c:pt>
                <c:pt idx="37">
                  <c:v>0.74687496247101604</c:v>
                </c:pt>
                <c:pt idx="38">
                  <c:v>0.72423656051906149</c:v>
                </c:pt>
                <c:pt idx="39">
                  <c:v>0.70041006908889503</c:v>
                </c:pt>
                <c:pt idx="40">
                  <c:v>0.67589036458570428</c:v>
                </c:pt>
                <c:pt idx="41">
                  <c:v>0.65108173572773298</c:v>
                </c:pt>
                <c:pt idx="42">
                  <c:v>0.6262980401993814</c:v>
                </c:pt>
                <c:pt idx="43">
                  <c:v>0.60177431953358096</c:v>
                </c:pt>
                <c:pt idx="44">
                  <c:v>0.57768173304903803</c:v>
                </c:pt>
                <c:pt idx="45">
                  <c:v>0.55414173474331263</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54</c:v>
                </c:pt>
                <c:pt idx="45">
                  <c:v>55</c:v>
                </c:pt>
              </c:numCache>
            </c:numRef>
          </c:xVal>
          <c:yVal>
            <c:numRef>
              <c:f>Sheet1!$D$2:$D$47</c:f>
              <c:numCache>
                <c:formatCode>General</c:formatCode>
                <c:ptCount val="46"/>
                <c:pt idx="0">
                  <c:v>1.2027044285758299</c:v>
                </c:pt>
                <c:pt idx="1">
                  <c:v>1.1435746654685599</c:v>
                </c:pt>
                <c:pt idx="2">
                  <c:v>1.0900470343948641</c:v>
                </c:pt>
                <c:pt idx="3">
                  <c:v>1.0426644453695666</c:v>
                </c:pt>
                <c:pt idx="4">
                  <c:v>1.0022810296573301</c:v>
                </c:pt>
                <c:pt idx="5">
                  <c:v>0.97021982419066299</c:v>
                </c:pt>
                <c:pt idx="6">
                  <c:v>0.94806486548901603</c:v>
                </c:pt>
                <c:pt idx="7">
                  <c:v>0.93587455259409447</c:v>
                </c:pt>
                <c:pt idx="8">
                  <c:v>0.93202205619705003</c:v>
                </c:pt>
                <c:pt idx="9">
                  <c:v>0.93405480895542903</c:v>
                </c:pt>
                <c:pt idx="10">
                  <c:v>0.93955513519367495</c:v>
                </c:pt>
                <c:pt idx="11">
                  <c:v>0.94652879155029901</c:v>
                </c:pt>
                <c:pt idx="12">
                  <c:v>0.95344054295953995</c:v>
                </c:pt>
                <c:pt idx="13">
                  <c:v>0.95940180538290298</c:v>
                </c:pt>
                <c:pt idx="14">
                  <c:v>0.96490648653542765</c:v>
                </c:pt>
                <c:pt idx="15">
                  <c:v>0.97095645033680278</c:v>
                </c:pt>
                <c:pt idx="16">
                  <c:v>0.97856639591789196</c:v>
                </c:pt>
                <c:pt idx="17">
                  <c:v>0.98842280484180056</c:v>
                </c:pt>
                <c:pt idx="18">
                  <c:v>1</c:v>
                </c:pt>
                <c:pt idx="19">
                  <c:v>1.0488535693711145</c:v>
                </c:pt>
                <c:pt idx="20">
                  <c:v>1.0931964378355599</c:v>
                </c:pt>
                <c:pt idx="21">
                  <c:v>1.1365900057672</c:v>
                </c:pt>
                <c:pt idx="22">
                  <c:v>1.1793871032900638</c:v>
                </c:pt>
                <c:pt idx="23">
                  <c:v>1.2198896652935798</c:v>
                </c:pt>
                <c:pt idx="24">
                  <c:v>1.2553654222859498</c:v>
                </c:pt>
                <c:pt idx="25">
                  <c:v>1.2825980286743399</c:v>
                </c:pt>
                <c:pt idx="26">
                  <c:v>1.2989040016165101</c:v>
                </c:pt>
                <c:pt idx="27">
                  <c:v>1.3044420843866633</c:v>
                </c:pt>
                <c:pt idx="28">
                  <c:v>1.3005053237472701</c:v>
                </c:pt>
                <c:pt idx="29">
                  <c:v>1.2887646270399937</c:v>
                </c:pt>
                <c:pt idx="30">
                  <c:v>1.2711468948065601</c:v>
                </c:pt>
                <c:pt idx="31">
                  <c:v>1.24973255197858</c:v>
                </c:pt>
                <c:pt idx="32">
                  <c:v>1.22664855627359</c:v>
                </c:pt>
                <c:pt idx="33">
                  <c:v>1.2039402927471821</c:v>
                </c:pt>
                <c:pt idx="34">
                  <c:v>1.1833997662048399</c:v>
                </c:pt>
                <c:pt idx="35">
                  <c:v>1.1663651442555441</c:v>
                </c:pt>
                <c:pt idx="36">
                  <c:v>1.1535644029920498</c:v>
                </c:pt>
                <c:pt idx="37">
                  <c:v>1.14503018186292</c:v>
                </c:pt>
                <c:pt idx="38">
                  <c:v>1.1401972295779021</c:v>
                </c:pt>
                <c:pt idx="39">
                  <c:v>1.1384229347603445</c:v>
                </c:pt>
                <c:pt idx="40">
                  <c:v>1.13913541290106</c:v>
                </c:pt>
                <c:pt idx="41">
                  <c:v>1.1418569166565433</c:v>
                </c:pt>
                <c:pt idx="42">
                  <c:v>1.1462035201163938</c:v>
                </c:pt>
                <c:pt idx="43">
                  <c:v>1.1518733520239366</c:v>
                </c:pt>
                <c:pt idx="44">
                  <c:v>1.1586315168006001</c:v>
                </c:pt>
                <c:pt idx="45">
                  <c:v>1.1662957791637933</c:v>
                </c:pt>
              </c:numCache>
            </c:numRef>
          </c:yVal>
          <c:smooth val="1"/>
        </c:ser>
        <c:axId val="226476032"/>
        <c:axId val="226477952"/>
      </c:scatterChart>
      <c:valAx>
        <c:axId val="226476032"/>
        <c:scaling>
          <c:orientation val="minMax"/>
          <c:max val="55"/>
          <c:min val="10"/>
        </c:scaling>
        <c:axPos val="b"/>
        <c:title>
          <c:tx>
            <c:rich>
              <a:bodyPr/>
              <a:lstStyle/>
              <a:p>
                <a:pPr>
                  <a:defRPr sz="1700"/>
                </a:pPr>
                <a:r>
                  <a:rPr lang="en-US" sz="1700" dirty="0" smtClean="0"/>
                  <a:t>Mean</a:t>
                </a:r>
                <a:r>
                  <a:rPr lang="en-US" sz="1700" baseline="0" dirty="0" smtClean="0"/>
                  <a:t> PA Pressure</a:t>
                </a:r>
                <a:endParaRPr lang="en-US" sz="1700" dirty="0"/>
              </a:p>
            </c:rich>
          </c:tx>
        </c:title>
        <c:numFmt formatCode="#,##0" sourceLinked="0"/>
        <c:tickLblPos val="nextTo"/>
        <c:txPr>
          <a:bodyPr rot="0"/>
          <a:lstStyle/>
          <a:p>
            <a:pPr>
              <a:defRPr sz="1500" b="1"/>
            </a:pPr>
            <a:endParaRPr lang="en-US"/>
          </a:p>
        </c:txPr>
        <c:crossAx val="226477952"/>
        <c:crosses val="autoZero"/>
        <c:crossBetween val="midCat"/>
        <c:majorUnit val="5"/>
      </c:valAx>
      <c:valAx>
        <c:axId val="226477952"/>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2647603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0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7"/>
          <c:y val="3.3590508847684365E-2"/>
          <c:w val="0.85083095254686303"/>
          <c:h val="0.77074260114040216"/>
        </c:manualLayout>
      </c:layout>
      <c:scatterChart>
        <c:scatterStyle val="smoothMarker"/>
        <c:ser>
          <c:idx val="0"/>
          <c:order val="0"/>
          <c:tx>
            <c:strRef>
              <c:f>Sheet1!$A$1</c:f>
              <c:strCache>
                <c:ptCount val="1"/>
                <c:pt idx="0">
                  <c:v>Recipient age</c:v>
                </c:pt>
              </c:strCache>
            </c:strRef>
          </c:tx>
          <c:spPr>
            <a:ln w="38100">
              <a:solidFill>
                <a:srgbClr val="00FF00"/>
              </a:solidFill>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Sheet1!$B$2:$B$52</c:f>
              <c:numCache>
                <c:formatCode>General</c:formatCode>
                <c:ptCount val="51"/>
                <c:pt idx="0">
                  <c:v>1.86760225577151</c:v>
                </c:pt>
                <c:pt idx="1">
                  <c:v>1.81870091840979</c:v>
                </c:pt>
                <c:pt idx="2">
                  <c:v>1.7710800147102101</c:v>
                </c:pt>
                <c:pt idx="3">
                  <c:v>1.7247060177703966</c:v>
                </c:pt>
                <c:pt idx="4">
                  <c:v>1.6795462785571198</c:v>
                </c:pt>
                <c:pt idx="5">
                  <c:v>1.6355690029201269</c:v>
                </c:pt>
                <c:pt idx="6">
                  <c:v>1.59274322920787</c:v>
                </c:pt>
                <c:pt idx="7">
                  <c:v>1.5510388064693699</c:v>
                </c:pt>
                <c:pt idx="8">
                  <c:v>1.51042637322676</c:v>
                </c:pt>
                <c:pt idx="9">
                  <c:v>1.4708773368037533</c:v>
                </c:pt>
                <c:pt idx="10">
                  <c:v>1.4323638531953098</c:v>
                </c:pt>
                <c:pt idx="11">
                  <c:v>1.3948588074644199</c:v>
                </c:pt>
                <c:pt idx="12">
                  <c:v>1.3583357946521399</c:v>
                </c:pt>
                <c:pt idx="13">
                  <c:v>1.32276910118757</c:v>
                </c:pt>
                <c:pt idx="14">
                  <c:v>1.2881722804821398</c:v>
                </c:pt>
                <c:pt idx="15">
                  <c:v>1.2547058636184101</c:v>
                </c:pt>
                <c:pt idx="16">
                  <c:v>1.2225483553026866</c:v>
                </c:pt>
                <c:pt idx="17">
                  <c:v>1.1918576107230801</c:v>
                </c:pt>
                <c:pt idx="18">
                  <c:v>1.16277311744894</c:v>
                </c:pt>
                <c:pt idx="19">
                  <c:v>1.13541843547348</c:v>
                </c:pt>
                <c:pt idx="20">
                  <c:v>1.1099037549545199</c:v>
                </c:pt>
                <c:pt idx="21">
                  <c:v>1.0863285420912601</c:v>
                </c:pt>
                <c:pt idx="22">
                  <c:v>1.0647842545272599</c:v>
                </c:pt>
                <c:pt idx="23">
                  <c:v>1.0453571186227331</c:v>
                </c:pt>
                <c:pt idx="24">
                  <c:v>1.0281309719153133</c:v>
                </c:pt>
                <c:pt idx="25">
                  <c:v>1.0131901851960998</c:v>
                </c:pt>
                <c:pt idx="26">
                  <c:v>1.0006226900637798</c:v>
                </c:pt>
                <c:pt idx="27">
                  <c:v>0.99052314987444623</c:v>
                </c:pt>
                <c:pt idx="28">
                  <c:v>0.98299632506724866</c:v>
                </c:pt>
                <c:pt idx="29">
                  <c:v>0.97816069841986064</c:v>
                </c:pt>
                <c:pt idx="30">
                  <c:v>0.97615244251390465</c:v>
                </c:pt>
                <c:pt idx="31">
                  <c:v>0.97712983137602005</c:v>
                </c:pt>
                <c:pt idx="32">
                  <c:v>0.98127822192588299</c:v>
                </c:pt>
                <c:pt idx="33">
                  <c:v>0.98881575980201619</c:v>
                </c:pt>
                <c:pt idx="34">
                  <c:v>1</c:v>
                </c:pt>
                <c:pt idx="35">
                  <c:v>1.01504720183317</c:v>
                </c:pt>
                <c:pt idx="36">
                  <c:v>1.03386280433077</c:v>
                </c:pt>
                <c:pt idx="37">
                  <c:v>1.05628461691778</c:v>
                </c:pt>
                <c:pt idx="38">
                  <c:v>1.0821597066516531</c:v>
                </c:pt>
                <c:pt idx="39">
                  <c:v>1.1113351441355201</c:v>
                </c:pt>
                <c:pt idx="40">
                  <c:v>1.1436496745944698</c:v>
                </c:pt>
                <c:pt idx="41">
                  <c:v>1.1789249830642199</c:v>
                </c:pt>
                <c:pt idx="42">
                  <c:v>1.2169577622087531</c:v>
                </c:pt>
                <c:pt idx="43">
                  <c:v>1.2575115668585131</c:v>
                </c:pt>
                <c:pt idx="44">
                  <c:v>1.3003088564098999</c:v>
                </c:pt>
                <c:pt idx="45">
                  <c:v>1.3450242911934354</c:v>
                </c:pt>
                <c:pt idx="46">
                  <c:v>1.3913569571639</c:v>
                </c:pt>
                <c:pt idx="47">
                  <c:v>1.4392856656370798</c:v>
                </c:pt>
                <c:pt idx="48">
                  <c:v>1.4888653962179066</c:v>
                </c:pt>
                <c:pt idx="49">
                  <c:v>1.5401530224188733</c:v>
                </c:pt>
                <c:pt idx="50">
                  <c:v>1.5932073769003101</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Sheet1!$C$2:$C$52</c:f>
              <c:numCache>
                <c:formatCode>General</c:formatCode>
                <c:ptCount val="51"/>
                <c:pt idx="0">
                  <c:v>1.5712387822941158</c:v>
                </c:pt>
                <c:pt idx="1">
                  <c:v>1.5398995528217099</c:v>
                </c:pt>
                <c:pt idx="2">
                  <c:v>1.5091675184803799</c:v>
                </c:pt>
                <c:pt idx="3">
                  <c:v>1.47902910160325</c:v>
                </c:pt>
                <c:pt idx="4">
                  <c:v>1.4494707411664198</c:v>
                </c:pt>
                <c:pt idx="5">
                  <c:v>1.4204788391791299</c:v>
                </c:pt>
                <c:pt idx="6">
                  <c:v>1.39203969421694</c:v>
                </c:pt>
                <c:pt idx="7">
                  <c:v>1.3641394180096869</c:v>
                </c:pt>
                <c:pt idx="8">
                  <c:v>1.3367638295043001</c:v>
                </c:pt>
                <c:pt idx="9">
                  <c:v>1.3098983187159658</c:v>
                </c:pt>
                <c:pt idx="10">
                  <c:v>1.28352766968476</c:v>
                </c:pt>
                <c:pt idx="11">
                  <c:v>1.25763582756354</c:v>
                </c:pt>
                <c:pt idx="12">
                  <c:v>1.23220558869033</c:v>
                </c:pt>
                <c:pt idx="13">
                  <c:v>1.20721818361001</c:v>
                </c:pt>
                <c:pt idx="14">
                  <c:v>1.1826838994451601</c:v>
                </c:pt>
                <c:pt idx="15">
                  <c:v>1.1587316783426798</c:v>
                </c:pt>
                <c:pt idx="16">
                  <c:v>1.1355100647879601</c:v>
                </c:pt>
                <c:pt idx="17">
                  <c:v>1.11315663355956</c:v>
                </c:pt>
                <c:pt idx="18">
                  <c:v>1.0917998487884168</c:v>
                </c:pt>
                <c:pt idx="19">
                  <c:v>1.0715612844459963</c:v>
                </c:pt>
                <c:pt idx="20">
                  <c:v>1.0525582319305233</c:v>
                </c:pt>
                <c:pt idx="21">
                  <c:v>1.0349067061907999</c:v>
                </c:pt>
                <c:pt idx="22">
                  <c:v>1.0187248245705001</c:v>
                </c:pt>
                <c:pt idx="23">
                  <c:v>1.0041364679917431</c:v>
                </c:pt>
                <c:pt idx="24">
                  <c:v>0.99127505008912964</c:v>
                </c:pt>
                <c:pt idx="25">
                  <c:v>0.98028714551902896</c:v>
                </c:pt>
                <c:pt idx="26">
                  <c:v>0.97133571457718404</c:v>
                </c:pt>
                <c:pt idx="27">
                  <c:v>0.96460275959915465</c:v>
                </c:pt>
                <c:pt idx="28">
                  <c:v>0.96029147274093163</c:v>
                </c:pt>
                <c:pt idx="29">
                  <c:v>0.95862822632200029</c:v>
                </c:pt>
                <c:pt idx="30">
                  <c:v>0.95986500123523899</c:v>
                </c:pt>
                <c:pt idx="31">
                  <c:v>0.96428294460450203</c:v>
                </c:pt>
                <c:pt idx="32">
                  <c:v>0.97219767765630805</c:v>
                </c:pt>
                <c:pt idx="33">
                  <c:v>0.98396681336596459</c:v>
                </c:pt>
                <c:pt idx="34">
                  <c:v>1</c:v>
                </c:pt>
                <c:pt idx="35">
                  <c:v>1.0094579644783257</c:v>
                </c:pt>
                <c:pt idx="36">
                  <c:v>1.0218895821768499</c:v>
                </c:pt>
                <c:pt idx="37">
                  <c:v>1.0370792761723469</c:v>
                </c:pt>
                <c:pt idx="38">
                  <c:v>1.05482982619782</c:v>
                </c:pt>
                <c:pt idx="39">
                  <c:v>1.0749523761208031</c:v>
                </c:pt>
                <c:pt idx="40">
                  <c:v>1.0972586818871399</c:v>
                </c:pt>
                <c:pt idx="41">
                  <c:v>1.1215540805509499</c:v>
                </c:pt>
                <c:pt idx="42">
                  <c:v>1.1476318287810101</c:v>
                </c:pt>
                <c:pt idx="43">
                  <c:v>1.1752678106661301</c:v>
                </c:pt>
                <c:pt idx="44">
                  <c:v>1.2042157868835031</c:v>
                </c:pt>
                <c:pt idx="45">
                  <c:v>1.2342038474694561</c:v>
                </c:pt>
                <c:pt idx="46">
                  <c:v>1.2649880762149899</c:v>
                </c:pt>
                <c:pt idx="47">
                  <c:v>1.2965339199082331</c:v>
                </c:pt>
                <c:pt idx="48">
                  <c:v>1.3288616192375968</c:v>
                </c:pt>
                <c:pt idx="49">
                  <c:v>1.3619915460683298</c:v>
                </c:pt>
                <c:pt idx="50">
                  <c:v>1.3959443354582199</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Sheet1!$D$2:$D$52</c:f>
              <c:numCache>
                <c:formatCode>General</c:formatCode>
                <c:ptCount val="51"/>
                <c:pt idx="0">
                  <c:v>2.2198651313011593</c:v>
                </c:pt>
                <c:pt idx="1">
                  <c:v>2.1479797331999002</c:v>
                </c:pt>
                <c:pt idx="2">
                  <c:v>2.0784468126271198</c:v>
                </c:pt>
                <c:pt idx="3">
                  <c:v>2.0111915610781299</c:v>
                </c:pt>
                <c:pt idx="4">
                  <c:v>1.94614187213262</c:v>
                </c:pt>
                <c:pt idx="5">
                  <c:v>1.8832283097290099</c:v>
                </c:pt>
                <c:pt idx="6">
                  <c:v>1.8223840920100798</c:v>
                </c:pt>
                <c:pt idx="7">
                  <c:v>1.76354509474107</c:v>
                </c:pt>
                <c:pt idx="8">
                  <c:v>1.70664987979584</c:v>
                </c:pt>
                <c:pt idx="9">
                  <c:v>1.6516397563160898</c:v>
                </c:pt>
                <c:pt idx="10">
                  <c:v>1.5984588851477031</c:v>
                </c:pt>
                <c:pt idx="11">
                  <c:v>1.5470544414517831</c:v>
                </c:pt>
                <c:pt idx="12">
                  <c:v>1.4973768565636298</c:v>
                </c:pt>
                <c:pt idx="13">
                  <c:v>1.44938016906296</c:v>
                </c:pt>
                <c:pt idx="14">
                  <c:v>1.4030695987161266</c:v>
                </c:pt>
                <c:pt idx="15">
                  <c:v>1.3586292958263668</c:v>
                </c:pt>
                <c:pt idx="16">
                  <c:v>1.3162582414735531</c:v>
                </c:pt>
                <c:pt idx="17">
                  <c:v>1.2761228037568231</c:v>
                </c:pt>
                <c:pt idx="18">
                  <c:v>1.2383600567102899</c:v>
                </c:pt>
                <c:pt idx="19">
                  <c:v>1.2030810018295499</c:v>
                </c:pt>
                <c:pt idx="20">
                  <c:v>1.1703735792391301</c:v>
                </c:pt>
                <c:pt idx="21">
                  <c:v>1.14030539593831</c:v>
                </c:pt>
                <c:pt idx="22">
                  <c:v>1.1129261615541599</c:v>
                </c:pt>
                <c:pt idx="23">
                  <c:v>1.0882699117986701</c:v>
                </c:pt>
                <c:pt idx="24">
                  <c:v>1.0663572086440301</c:v>
                </c:pt>
                <c:pt idx="25">
                  <c:v>1.0471976053854866</c:v>
                </c:pt>
                <c:pt idx="26">
                  <c:v>1.0307927041541098</c:v>
                </c:pt>
                <c:pt idx="27">
                  <c:v>1.0171400617233501</c:v>
                </c:pt>
                <c:pt idx="28">
                  <c:v>1.00623800431935</c:v>
                </c:pt>
                <c:pt idx="29">
                  <c:v>0.9980911532348814</c:v>
                </c:pt>
                <c:pt idx="30">
                  <c:v>0.99271625676487762</c:v>
                </c:pt>
                <c:pt idx="31">
                  <c:v>0.99014787382403402</c:v>
                </c:pt>
                <c:pt idx="32">
                  <c:v>0.99044358051473458</c:v>
                </c:pt>
                <c:pt idx="33">
                  <c:v>0.99368860163903405</c:v>
                </c:pt>
                <c:pt idx="34">
                  <c:v>1</c:v>
                </c:pt>
                <c:pt idx="35">
                  <c:v>1.02066738606775</c:v>
                </c:pt>
                <c:pt idx="36">
                  <c:v>1.0459763137048066</c:v>
                </c:pt>
                <c:pt idx="37">
                  <c:v>1.0758456152504658</c:v>
                </c:pt>
                <c:pt idx="38">
                  <c:v>1.1101976846081001</c:v>
                </c:pt>
                <c:pt idx="39">
                  <c:v>1.1489493209436101</c:v>
                </c:pt>
                <c:pt idx="40">
                  <c:v>1.192002031782124</c:v>
                </c:pt>
                <c:pt idx="41">
                  <c:v>1.2392305817390499</c:v>
                </c:pt>
                <c:pt idx="42">
                  <c:v>1.2904715239322133</c:v>
                </c:pt>
                <c:pt idx="43">
                  <c:v>1.3455106371769598</c:v>
                </c:pt>
                <c:pt idx="44">
                  <c:v>1.4040698855425398</c:v>
                </c:pt>
                <c:pt idx="45">
                  <c:v>1.4657954175152366</c:v>
                </c:pt>
                <c:pt idx="46">
                  <c:v>1.5303497468851899</c:v>
                </c:pt>
                <c:pt idx="47">
                  <c:v>1.5977547486416599</c:v>
                </c:pt>
                <c:pt idx="48">
                  <c:v>1.6681346921035198</c:v>
                </c:pt>
                <c:pt idx="49">
                  <c:v>1.7416197180617199</c:v>
                </c:pt>
                <c:pt idx="50">
                  <c:v>1.818345962180774</c:v>
                </c:pt>
              </c:numCache>
            </c:numRef>
          </c:yVal>
          <c:smooth val="1"/>
        </c:ser>
        <c:axId val="228763520"/>
        <c:axId val="228773888"/>
      </c:scatterChart>
      <c:valAx>
        <c:axId val="228763520"/>
        <c:scaling>
          <c:orientation val="minMax"/>
          <c:max val="70"/>
          <c:min val="20"/>
        </c:scaling>
        <c:axPos val="b"/>
        <c:title>
          <c:tx>
            <c:rich>
              <a:bodyPr/>
              <a:lstStyle/>
              <a:p>
                <a:pPr>
                  <a:defRPr sz="1700"/>
                </a:pPr>
                <a:r>
                  <a:rPr lang="en-US" sz="1700" dirty="0" smtClean="0"/>
                  <a:t>Recipient</a:t>
                </a:r>
                <a:r>
                  <a:rPr lang="en-US" sz="1700" baseline="0" dirty="0" smtClean="0"/>
                  <a:t> Age (years)</a:t>
                </a:r>
                <a:endParaRPr lang="en-US" sz="1700" dirty="0"/>
              </a:p>
            </c:rich>
          </c:tx>
        </c:title>
        <c:numFmt formatCode="#,##0" sourceLinked="0"/>
        <c:tickLblPos val="nextTo"/>
        <c:txPr>
          <a:bodyPr rot="0"/>
          <a:lstStyle/>
          <a:p>
            <a:pPr>
              <a:defRPr sz="1500" b="1"/>
            </a:pPr>
            <a:endParaRPr lang="en-US"/>
          </a:p>
        </c:txPr>
        <c:crossAx val="228773888"/>
        <c:crosses val="autoZero"/>
        <c:crossBetween val="midCat"/>
        <c:majorUnit val="10"/>
      </c:valAx>
      <c:valAx>
        <c:axId val="228773888"/>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2876352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0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6"/>
          <c:y val="3.3590508847684365E-2"/>
          <c:w val="0.85083095254686314"/>
          <c:h val="0.77074260114040238"/>
        </c:manualLayout>
      </c:layout>
      <c:scatterChart>
        <c:scatterStyle val="smoothMarker"/>
        <c:ser>
          <c:idx val="0"/>
          <c:order val="0"/>
          <c:tx>
            <c:strRef>
              <c:f>Sheet1!$A$1</c:f>
              <c:strCache>
                <c:ptCount val="1"/>
                <c:pt idx="0">
                  <c:v>Donor age</c:v>
                </c:pt>
              </c:strCache>
            </c:strRef>
          </c:tx>
          <c:spPr>
            <a:ln w="38100">
              <a:solidFill>
                <a:srgbClr val="00FF00"/>
              </a:solidFill>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Sheet1!$B$2:$B$47</c:f>
              <c:numCache>
                <c:formatCode>General</c:formatCode>
                <c:ptCount val="46"/>
                <c:pt idx="0">
                  <c:v>0.84924817340557346</c:v>
                </c:pt>
                <c:pt idx="1">
                  <c:v>0.85839271664763395</c:v>
                </c:pt>
                <c:pt idx="2">
                  <c:v>0.86763572659675203</c:v>
                </c:pt>
                <c:pt idx="3">
                  <c:v>0.87697936127153264</c:v>
                </c:pt>
                <c:pt idx="4">
                  <c:v>0.88643027570014332</c:v>
                </c:pt>
                <c:pt idx="5">
                  <c:v>0.89599649801956005</c:v>
                </c:pt>
                <c:pt idx="6">
                  <c:v>0.90568636362078803</c:v>
                </c:pt>
                <c:pt idx="7">
                  <c:v>0.91550852450974951</c:v>
                </c:pt>
                <c:pt idx="8">
                  <c:v>0.92547195945673499</c:v>
                </c:pt>
                <c:pt idx="9">
                  <c:v>0.9355859849569822</c:v>
                </c:pt>
                <c:pt idx="10">
                  <c:v>0.94586026701496151</c:v>
                </c:pt>
                <c:pt idx="11">
                  <c:v>0.95630483406633005</c:v>
                </c:pt>
                <c:pt idx="12">
                  <c:v>0.96693009048239964</c:v>
                </c:pt>
                <c:pt idx="13">
                  <c:v>0.97774683164131904</c:v>
                </c:pt>
                <c:pt idx="14">
                  <c:v>0.9887662595339175</c:v>
                </c:pt>
                <c:pt idx="15">
                  <c:v>1</c:v>
                </c:pt>
                <c:pt idx="16">
                  <c:v>1.0114580318050601</c:v>
                </c:pt>
                <c:pt idx="17">
                  <c:v>1.0231422458452799</c:v>
                </c:pt>
                <c:pt idx="18">
                  <c:v>1.0350523824728899</c:v>
                </c:pt>
                <c:pt idx="19">
                  <c:v>1.0471880648296801</c:v>
                </c:pt>
                <c:pt idx="20">
                  <c:v>1.0595487906877099</c:v>
                </c:pt>
                <c:pt idx="21">
                  <c:v>1.0721339252086701</c:v>
                </c:pt>
                <c:pt idx="22">
                  <c:v>1.0849426918924698</c:v>
                </c:pt>
                <c:pt idx="23">
                  <c:v>1.0979741626467101</c:v>
                </c:pt>
                <c:pt idx="24">
                  <c:v>1.1112272526979559</c:v>
                </c:pt>
                <c:pt idx="25">
                  <c:v>1.1247007090774599</c:v>
                </c:pt>
                <c:pt idx="26">
                  <c:v>1.13839310102289</c:v>
                </c:pt>
                <c:pt idx="27">
                  <c:v>1.1523028139802141</c:v>
                </c:pt>
                <c:pt idx="28">
                  <c:v>1.1664280391939801</c:v>
                </c:pt>
                <c:pt idx="29">
                  <c:v>1.1807667631215801</c:v>
                </c:pt>
                <c:pt idx="30">
                  <c:v>1.1953167628928401</c:v>
                </c:pt>
                <c:pt idx="31">
                  <c:v>1.21007558948211</c:v>
                </c:pt>
                <c:pt idx="32">
                  <c:v>1.22504057097729</c:v>
                </c:pt>
                <c:pt idx="33">
                  <c:v>1.24020878452253</c:v>
                </c:pt>
                <c:pt idx="34">
                  <c:v>1.2555770692805901</c:v>
                </c:pt>
                <c:pt idx="35">
                  <c:v>1.27114199646825</c:v>
                </c:pt>
                <c:pt idx="36">
                  <c:v>1.28690092360917</c:v>
                </c:pt>
                <c:pt idx="37">
                  <c:v>1.3028552213580333</c:v>
                </c:pt>
                <c:pt idx="38">
                  <c:v>1.31900731181338</c:v>
                </c:pt>
                <c:pt idx="39">
                  <c:v>1.3353596471016198</c:v>
                </c:pt>
                <c:pt idx="40">
                  <c:v>1.3519147097492799</c:v>
                </c:pt>
                <c:pt idx="41">
                  <c:v>1.3686750130598999</c:v>
                </c:pt>
                <c:pt idx="42">
                  <c:v>1.3856431050982601</c:v>
                </c:pt>
                <c:pt idx="43">
                  <c:v>1.4028215547106768</c:v>
                </c:pt>
                <c:pt idx="44">
                  <c:v>1.4202129733986131</c:v>
                </c:pt>
                <c:pt idx="45">
                  <c:v>1.4378199976985198</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Sheet1!$C$2:$C$47</c:f>
              <c:numCache>
                <c:formatCode>General</c:formatCode>
                <c:ptCount val="46"/>
                <c:pt idx="0">
                  <c:v>0.74908952247276595</c:v>
                </c:pt>
                <c:pt idx="1">
                  <c:v>0.76480326573785551</c:v>
                </c:pt>
                <c:pt idx="2">
                  <c:v>0.78084103968050333</c:v>
                </c:pt>
                <c:pt idx="3">
                  <c:v>0.79719954043885455</c:v>
                </c:pt>
                <c:pt idx="4">
                  <c:v>0.81384148505265497</c:v>
                </c:pt>
                <c:pt idx="5">
                  <c:v>0.83071805669314047</c:v>
                </c:pt>
                <c:pt idx="6">
                  <c:v>0.8477768586898351</c:v>
                </c:pt>
                <c:pt idx="7">
                  <c:v>0.86496219453231249</c:v>
                </c:pt>
                <c:pt idx="8">
                  <c:v>0.88221554728308405</c:v>
                </c:pt>
                <c:pt idx="9">
                  <c:v>0.89947633899165058</c:v>
                </c:pt>
                <c:pt idx="10">
                  <c:v>0.91668309016212601</c:v>
                </c:pt>
                <c:pt idx="11">
                  <c:v>0.93377515897048391</c:v>
                </c:pt>
                <c:pt idx="12">
                  <c:v>0.95069534244098475</c:v>
                </c:pt>
                <c:pt idx="13">
                  <c:v>0.96739375775444603</c:v>
                </c:pt>
                <c:pt idx="14">
                  <c:v>0.98383364719192556</c:v>
                </c:pt>
                <c:pt idx="15">
                  <c:v>1</c:v>
                </c:pt>
                <c:pt idx="16">
                  <c:v>1.0070140837300998</c:v>
                </c:pt>
                <c:pt idx="17">
                  <c:v>1.01465324948552</c:v>
                </c:pt>
                <c:pt idx="18">
                  <c:v>1.0227753239228601</c:v>
                </c:pt>
                <c:pt idx="19">
                  <c:v>1.0312289474232099</c:v>
                </c:pt>
                <c:pt idx="20">
                  <c:v>1.0398610096568599</c:v>
                </c:pt>
                <c:pt idx="21">
                  <c:v>1.0485262759844454</c:v>
                </c:pt>
                <c:pt idx="22">
                  <c:v>1.0570969852755299</c:v>
                </c:pt>
                <c:pt idx="23">
                  <c:v>1.06547000041139</c:v>
                </c:pt>
                <c:pt idx="24">
                  <c:v>1.0735700447855401</c:v>
                </c:pt>
                <c:pt idx="25">
                  <c:v>1.0813490799763401</c:v>
                </c:pt>
                <c:pt idx="26">
                  <c:v>1.0887830262307145</c:v>
                </c:pt>
                <c:pt idx="27">
                  <c:v>1.0958672906116498</c:v>
                </c:pt>
                <c:pt idx="28">
                  <c:v>1.1026122768684701</c:v>
                </c:pt>
                <c:pt idx="29">
                  <c:v>1.10903950803162</c:v>
                </c:pt>
                <c:pt idx="30">
                  <c:v>1.1151785361576501</c:v>
                </c:pt>
                <c:pt idx="31">
                  <c:v>1.1210646801891238</c:v>
                </c:pt>
                <c:pt idx="32">
                  <c:v>1.1267373070570399</c:v>
                </c:pt>
                <c:pt idx="33">
                  <c:v>1.1322387503911799</c:v>
                </c:pt>
                <c:pt idx="34">
                  <c:v>1.13761336968216</c:v>
                </c:pt>
                <c:pt idx="35">
                  <c:v>1.1429070811363233</c:v>
                </c:pt>
                <c:pt idx="36">
                  <c:v>1.1481607872433399</c:v>
                </c:pt>
                <c:pt idx="37">
                  <c:v>1.1533907762975999</c:v>
                </c:pt>
                <c:pt idx="38">
                  <c:v>1.15860515614266</c:v>
                </c:pt>
                <c:pt idx="39">
                  <c:v>1.1638102500425898</c:v>
                </c:pt>
                <c:pt idx="40">
                  <c:v>1.1690110611676201</c:v>
                </c:pt>
                <c:pt idx="41">
                  <c:v>1.1742116009143</c:v>
                </c:pt>
                <c:pt idx="42">
                  <c:v>1.1794151033283133</c:v>
                </c:pt>
                <c:pt idx="43">
                  <c:v>1.1846242835439798</c:v>
                </c:pt>
                <c:pt idx="44">
                  <c:v>1.18984133669059</c:v>
                </c:pt>
                <c:pt idx="45">
                  <c:v>1.1950681416034201</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Sheet1!$D$2:$D$47</c:f>
              <c:numCache>
                <c:formatCode>General</c:formatCode>
                <c:ptCount val="46"/>
                <c:pt idx="0">
                  <c:v>0.96279875555050176</c:v>
                </c:pt>
                <c:pt idx="1">
                  <c:v>0.96343476682572449</c:v>
                </c:pt>
                <c:pt idx="2">
                  <c:v>0.96407811041168479</c:v>
                </c:pt>
                <c:pt idx="3">
                  <c:v>0.96474315536213595</c:v>
                </c:pt>
                <c:pt idx="4">
                  <c:v>0.96549346292785398</c:v>
                </c:pt>
                <c:pt idx="5">
                  <c:v>0.96640456770505656</c:v>
                </c:pt>
                <c:pt idx="6">
                  <c:v>0.96755152118247401</c:v>
                </c:pt>
                <c:pt idx="7">
                  <c:v>0.96900866159036203</c:v>
                </c:pt>
                <c:pt idx="8">
                  <c:v>0.97084930137357894</c:v>
                </c:pt>
                <c:pt idx="9">
                  <c:v>0.97314525941749774</c:v>
                </c:pt>
                <c:pt idx="10">
                  <c:v>0.97596612648258463</c:v>
                </c:pt>
                <c:pt idx="11">
                  <c:v>0.97937809425870903</c:v>
                </c:pt>
                <c:pt idx="12">
                  <c:v>0.98344207459745758</c:v>
                </c:pt>
                <c:pt idx="13">
                  <c:v>0.9882107044020142</c:v>
                </c:pt>
                <c:pt idx="14">
                  <c:v>0.99372360234186563</c:v>
                </c:pt>
                <c:pt idx="15">
                  <c:v>1</c:v>
                </c:pt>
                <c:pt idx="16">
                  <c:v>1.0159215910004542</c:v>
                </c:pt>
                <c:pt idx="17">
                  <c:v>1.0317022645560101</c:v>
                </c:pt>
                <c:pt idx="18">
                  <c:v>1.0474768107952599</c:v>
                </c:pt>
                <c:pt idx="19">
                  <c:v>1.0633941627238799</c:v>
                </c:pt>
                <c:pt idx="20">
                  <c:v>1.0796093222287799</c:v>
                </c:pt>
                <c:pt idx="21">
                  <c:v>1.0962731024590899</c:v>
                </c:pt>
                <c:pt idx="22">
                  <c:v>1.1135219010997999</c:v>
                </c:pt>
                <c:pt idx="23">
                  <c:v>1.1314699253609</c:v>
                </c:pt>
                <c:pt idx="24">
                  <c:v>1.1502053481618231</c:v>
                </c:pt>
                <c:pt idx="25">
                  <c:v>1.1697903187997598</c:v>
                </c:pt>
                <c:pt idx="26">
                  <c:v>1.1902636441192</c:v>
                </c:pt>
                <c:pt idx="27">
                  <c:v>1.2116446822366642</c:v>
                </c:pt>
                <c:pt idx="28">
                  <c:v>1.2339372589628861</c:v>
                </c:pt>
                <c:pt idx="29">
                  <c:v>1.2571329865129099</c:v>
                </c:pt>
                <c:pt idx="30">
                  <c:v>1.281213830186773</c:v>
                </c:pt>
                <c:pt idx="31">
                  <c:v>1.3061538358459801</c:v>
                </c:pt>
                <c:pt idx="32">
                  <c:v>1.3319203962990742</c:v>
                </c:pt>
                <c:pt idx="33">
                  <c:v>1.35847481697251</c:v>
                </c:pt>
                <c:pt idx="34">
                  <c:v>1.3857728986990399</c:v>
                </c:pt>
                <c:pt idx="35">
                  <c:v>1.4137649524218459</c:v>
                </c:pt>
                <c:pt idx="36">
                  <c:v>1.4424059814500001</c:v>
                </c:pt>
                <c:pt idx="37">
                  <c:v>1.4716883147519799</c:v>
                </c:pt>
                <c:pt idx="38">
                  <c:v>1.5016162144568799</c:v>
                </c:pt>
                <c:pt idx="39">
                  <c:v>1.53219598043762</c:v>
                </c:pt>
                <c:pt idx="40">
                  <c:v>1.5634354910303099</c:v>
                </c:pt>
                <c:pt idx="41">
                  <c:v>1.59534388002629</c:v>
                </c:pt>
                <c:pt idx="42">
                  <c:v>1.6279313443486298</c:v>
                </c:pt>
                <c:pt idx="43">
                  <c:v>1.6612088251927331</c:v>
                </c:pt>
                <c:pt idx="44">
                  <c:v>1.6951881125762533</c:v>
                </c:pt>
                <c:pt idx="45">
                  <c:v>1.7298815639148699</c:v>
                </c:pt>
              </c:numCache>
            </c:numRef>
          </c:yVal>
          <c:smooth val="1"/>
        </c:ser>
        <c:axId val="228974592"/>
        <c:axId val="228976512"/>
      </c:scatterChart>
      <c:valAx>
        <c:axId val="228974592"/>
        <c:scaling>
          <c:orientation val="minMax"/>
          <c:max val="60"/>
          <c:min val="15"/>
        </c:scaling>
        <c:axPos val="b"/>
        <c:title>
          <c:tx>
            <c:rich>
              <a:bodyPr/>
              <a:lstStyle/>
              <a:p>
                <a:pPr>
                  <a:defRPr sz="1700"/>
                </a:pPr>
                <a:r>
                  <a:rPr lang="en-US" sz="1700" dirty="0" smtClean="0"/>
                  <a:t>Donor </a:t>
                </a:r>
                <a:r>
                  <a:rPr lang="en-US" sz="1700" baseline="0" dirty="0" smtClean="0"/>
                  <a:t>Age (years)</a:t>
                </a:r>
                <a:endParaRPr lang="en-US" sz="1700" dirty="0"/>
              </a:p>
            </c:rich>
          </c:tx>
        </c:title>
        <c:numFmt formatCode="#,##0" sourceLinked="0"/>
        <c:tickLblPos val="nextTo"/>
        <c:txPr>
          <a:bodyPr rot="0"/>
          <a:lstStyle/>
          <a:p>
            <a:pPr>
              <a:defRPr sz="1500" b="1"/>
            </a:pPr>
            <a:endParaRPr lang="en-US"/>
          </a:p>
        </c:txPr>
        <c:crossAx val="228976512"/>
        <c:crosses val="autoZero"/>
        <c:crossBetween val="midCat"/>
        <c:majorUnit val="5"/>
      </c:valAx>
      <c:valAx>
        <c:axId val="228976512"/>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2897459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040382134436494"/>
          <c:y val="4.4665541807274091E-2"/>
          <c:w val="0.85913007696071964"/>
          <c:h val="0.83128730436473219"/>
        </c:manualLayout>
      </c:layout>
      <c:lineChart>
        <c:grouping val="standard"/>
        <c:ser>
          <c:idx val="0"/>
          <c:order val="0"/>
          <c:tx>
            <c:strRef>
              <c:f>Sheet1!$B$1</c:f>
              <c:strCache>
                <c:ptCount val="1"/>
                <c:pt idx="0">
                  <c:v>Myopathy</c:v>
                </c:pt>
              </c:strCache>
            </c:strRef>
          </c:tx>
          <c:spPr>
            <a:ln w="41275">
              <a:solidFill>
                <a:srgbClr val="FFFF00"/>
              </a:solidFill>
            </a:ln>
          </c:spPr>
          <c:marker>
            <c:symbol val="none"/>
          </c:marker>
          <c:cat>
            <c:numRef>
              <c:f>Sheet1!$A$2:$A$30</c:f>
              <c:numCache>
                <c:formatCode>General</c:formatCode>
                <c:ptCount val="29"/>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numCache>
            </c:numRef>
          </c:cat>
          <c:val>
            <c:numRef>
              <c:f>Sheet1!$B$2:$B$30</c:f>
              <c:numCache>
                <c:formatCode>General</c:formatCode>
                <c:ptCount val="29"/>
                <c:pt idx="0">
                  <c:v>40.816299999999998</c:v>
                </c:pt>
                <c:pt idx="1">
                  <c:v>42.391300000000001</c:v>
                </c:pt>
                <c:pt idx="2">
                  <c:v>49.302300000000002</c:v>
                </c:pt>
                <c:pt idx="3">
                  <c:v>50.641000000000005</c:v>
                </c:pt>
                <c:pt idx="4">
                  <c:v>44.006600000000006</c:v>
                </c:pt>
                <c:pt idx="5">
                  <c:v>49.097500000000011</c:v>
                </c:pt>
                <c:pt idx="6">
                  <c:v>46.026800000000001</c:v>
                </c:pt>
                <c:pt idx="7">
                  <c:v>49.734700000000011</c:v>
                </c:pt>
                <c:pt idx="8">
                  <c:v>53.882899999999999</c:v>
                </c:pt>
                <c:pt idx="9">
                  <c:v>51.450499999999998</c:v>
                </c:pt>
                <c:pt idx="10">
                  <c:v>49.828200000000002</c:v>
                </c:pt>
                <c:pt idx="11">
                  <c:v>50.566600000000001</c:v>
                </c:pt>
                <c:pt idx="12">
                  <c:v>50</c:v>
                </c:pt>
                <c:pt idx="13">
                  <c:v>49.080500000000001</c:v>
                </c:pt>
                <c:pt idx="14">
                  <c:v>51.769600000000011</c:v>
                </c:pt>
                <c:pt idx="15">
                  <c:v>51.661800000000007</c:v>
                </c:pt>
                <c:pt idx="16">
                  <c:v>55.444200000000002</c:v>
                </c:pt>
                <c:pt idx="17">
                  <c:v>53.863600000000005</c:v>
                </c:pt>
                <c:pt idx="18">
                  <c:v>52.756600000000006</c:v>
                </c:pt>
                <c:pt idx="19">
                  <c:v>50.9499</c:v>
                </c:pt>
                <c:pt idx="20">
                  <c:v>53.391300000000001</c:v>
                </c:pt>
                <c:pt idx="21">
                  <c:v>55.801599999999993</c:v>
                </c:pt>
                <c:pt idx="22">
                  <c:v>55.713000000000001</c:v>
                </c:pt>
                <c:pt idx="23">
                  <c:v>57.617699999999999</c:v>
                </c:pt>
                <c:pt idx="24">
                  <c:v>55.784800000000004</c:v>
                </c:pt>
                <c:pt idx="25">
                  <c:v>58.355899999999998</c:v>
                </c:pt>
                <c:pt idx="26">
                  <c:v>58.023600000000002</c:v>
                </c:pt>
                <c:pt idx="27">
                  <c:v>60.019000000000005</c:v>
                </c:pt>
                <c:pt idx="28">
                  <c:v>56.924500000000002</c:v>
                </c:pt>
              </c:numCache>
            </c:numRef>
          </c:val>
        </c:ser>
        <c:ser>
          <c:idx val="1"/>
          <c:order val="1"/>
          <c:tx>
            <c:strRef>
              <c:f>Sheet1!$C$1</c:f>
              <c:strCache>
                <c:ptCount val="1"/>
                <c:pt idx="0">
                  <c:v>CAD</c:v>
                </c:pt>
              </c:strCache>
            </c:strRef>
          </c:tx>
          <c:spPr>
            <a:ln w="41275">
              <a:solidFill>
                <a:srgbClr val="FF0000"/>
              </a:solidFill>
            </a:ln>
          </c:spPr>
          <c:marker>
            <c:symbol val="none"/>
          </c:marker>
          <c:cat>
            <c:numRef>
              <c:f>Sheet1!$A$2:$A$30</c:f>
              <c:numCache>
                <c:formatCode>General</c:formatCode>
                <c:ptCount val="29"/>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numCache>
            </c:numRef>
          </c:cat>
          <c:val>
            <c:numRef>
              <c:f>Sheet1!$C$2:$C$30</c:f>
              <c:numCache>
                <c:formatCode>General</c:formatCode>
                <c:ptCount val="29"/>
                <c:pt idx="0">
                  <c:v>53.061200000000007</c:v>
                </c:pt>
                <c:pt idx="1">
                  <c:v>50</c:v>
                </c:pt>
                <c:pt idx="2">
                  <c:v>39.5349</c:v>
                </c:pt>
                <c:pt idx="3">
                  <c:v>44.551299999999998</c:v>
                </c:pt>
                <c:pt idx="4">
                  <c:v>48.275900000000163</c:v>
                </c:pt>
                <c:pt idx="5">
                  <c:v>43.8628</c:v>
                </c:pt>
                <c:pt idx="6">
                  <c:v>45.476000000000006</c:v>
                </c:pt>
                <c:pt idx="7">
                  <c:v>44.628600000000013</c:v>
                </c:pt>
                <c:pt idx="8">
                  <c:v>38.649900000000002</c:v>
                </c:pt>
                <c:pt idx="9">
                  <c:v>41.379300000000001</c:v>
                </c:pt>
                <c:pt idx="10">
                  <c:v>41.351699999999994</c:v>
                </c:pt>
                <c:pt idx="11">
                  <c:v>40.906600000000005</c:v>
                </c:pt>
                <c:pt idx="12">
                  <c:v>41.629500000000213</c:v>
                </c:pt>
                <c:pt idx="13">
                  <c:v>41.666700000000013</c:v>
                </c:pt>
                <c:pt idx="14">
                  <c:v>41.031800000000004</c:v>
                </c:pt>
                <c:pt idx="15">
                  <c:v>40.874600000000001</c:v>
                </c:pt>
                <c:pt idx="16">
                  <c:v>37.742200000000011</c:v>
                </c:pt>
                <c:pt idx="17">
                  <c:v>39.469700000000003</c:v>
                </c:pt>
                <c:pt idx="18">
                  <c:v>40.118700000000011</c:v>
                </c:pt>
                <c:pt idx="19">
                  <c:v>40.759900000000002</c:v>
                </c:pt>
                <c:pt idx="20">
                  <c:v>38.173900000000003</c:v>
                </c:pt>
                <c:pt idx="21">
                  <c:v>36.669600000000003</c:v>
                </c:pt>
                <c:pt idx="22">
                  <c:v>36.315300000000001</c:v>
                </c:pt>
                <c:pt idx="23">
                  <c:v>32.5946</c:v>
                </c:pt>
                <c:pt idx="24">
                  <c:v>34.887899999999995</c:v>
                </c:pt>
                <c:pt idx="25">
                  <c:v>32.881699999999995</c:v>
                </c:pt>
                <c:pt idx="26">
                  <c:v>34.814099999999996</c:v>
                </c:pt>
                <c:pt idx="27">
                  <c:v>30.8642</c:v>
                </c:pt>
                <c:pt idx="28">
                  <c:v>33.810899999999997</c:v>
                </c:pt>
              </c:numCache>
            </c:numRef>
          </c:val>
        </c:ser>
        <c:marker val="1"/>
        <c:axId val="135927680"/>
        <c:axId val="135929216"/>
      </c:lineChart>
      <c:catAx>
        <c:axId val="135927680"/>
        <c:scaling>
          <c:orientation val="minMax"/>
        </c:scaling>
        <c:axPos val="b"/>
        <c:numFmt formatCode="General" sourceLinked="1"/>
        <c:tickLblPos val="nextTo"/>
        <c:txPr>
          <a:bodyPr/>
          <a:lstStyle/>
          <a:p>
            <a:pPr>
              <a:defRPr sz="1300" b="1"/>
            </a:pPr>
            <a:endParaRPr lang="en-US"/>
          </a:p>
        </c:txPr>
        <c:crossAx val="135929216"/>
        <c:crosses val="autoZero"/>
        <c:auto val="1"/>
        <c:lblAlgn val="ctr"/>
        <c:lblOffset val="100"/>
        <c:tickLblSkip val="2"/>
      </c:catAx>
      <c:valAx>
        <c:axId val="135929216"/>
        <c:scaling>
          <c:orientation val="minMax"/>
          <c:max val="70"/>
          <c:min val="20"/>
        </c:scaling>
        <c:axPos val="l"/>
        <c:majorGridlines>
          <c:spPr>
            <a:ln>
              <a:prstDash val="sysDash"/>
            </a:ln>
          </c:spPr>
        </c:majorGridlines>
        <c:title>
          <c:tx>
            <c:rich>
              <a:bodyPr rot="-5400000" vert="horz"/>
              <a:lstStyle/>
              <a:p>
                <a:pPr>
                  <a:defRPr sz="1500"/>
                </a:pPr>
                <a:r>
                  <a:rPr lang="en-US" sz="1500" dirty="0" smtClean="0"/>
                  <a:t>% of cases</a:t>
                </a:r>
                <a:endParaRPr lang="en-US" sz="1500" dirty="0"/>
              </a:p>
            </c:rich>
          </c:tx>
          <c:layout>
            <c:manualLayout>
              <c:xMode val="edge"/>
              <c:yMode val="edge"/>
              <c:x val="3.251301214466841E-2"/>
              <c:y val="0.16430866141732425"/>
            </c:manualLayout>
          </c:layout>
        </c:title>
        <c:numFmt formatCode="General" sourceLinked="1"/>
        <c:tickLblPos val="nextTo"/>
        <c:spPr>
          <a:ln>
            <a:solidFill>
              <a:srgbClr val="FFFFFF">
                <a:tint val="75000"/>
                <a:shade val="95000"/>
                <a:satMod val="105000"/>
              </a:srgbClr>
            </a:solidFill>
            <a:prstDash val="solid"/>
          </a:ln>
        </c:spPr>
        <c:txPr>
          <a:bodyPr/>
          <a:lstStyle/>
          <a:p>
            <a:pPr>
              <a:defRPr sz="1300" b="1"/>
            </a:pPr>
            <a:endParaRPr lang="en-US"/>
          </a:p>
        </c:txPr>
        <c:crossAx val="135927680"/>
        <c:crosses val="autoZero"/>
        <c:crossBetween val="midCat"/>
        <c:majorUnit val="10"/>
      </c:valAx>
      <c:spPr>
        <a:solidFill>
          <a:schemeClr val="bg2"/>
        </a:solidFill>
        <a:ln>
          <a:solidFill>
            <a:schemeClr val="tx1"/>
          </a:solidFill>
        </a:ln>
      </c:spPr>
    </c:plotArea>
    <c:legend>
      <c:legendPos val="r"/>
      <c:layout>
        <c:manualLayout>
          <c:xMode val="edge"/>
          <c:yMode val="edge"/>
          <c:x val="0.33056225037088216"/>
          <c:y val="7.5779830405814652E-2"/>
          <c:w val="0.31744208604359231"/>
          <c:h val="0.18573148465137784"/>
        </c:manualLayout>
      </c:layout>
      <c:spPr>
        <a:solidFill>
          <a:srgbClr val="000000"/>
        </a:solidFill>
        <a:ln>
          <a:solidFill>
            <a:schemeClr val="tx1"/>
          </a:solidFill>
        </a:ln>
      </c:spPr>
      <c:txPr>
        <a:bodyPr/>
        <a:lstStyle/>
        <a:p>
          <a:pPr>
            <a:defRPr sz="1400" b="1"/>
          </a:pPr>
          <a:endParaRPr lang="en-US"/>
        </a:p>
      </c:txPr>
    </c:legend>
    <c:plotVisOnly val="1"/>
  </c:chart>
  <c:txPr>
    <a:bodyPr/>
    <a:lstStyle/>
    <a:p>
      <a:pPr>
        <a:defRPr sz="1800"/>
      </a:pPr>
      <a:endParaRPr lang="en-US"/>
    </a:p>
  </c:txPr>
  <c:externalData r:id="rId1"/>
  <c:userShapes r:id="rId2"/>
</c:chartSpace>
</file>

<file path=ppt/charts/chart11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6325"/>
          <c:h val="0.77074260114040261"/>
        </c:manualLayout>
      </c:layout>
      <c:scatterChart>
        <c:scatterStyle val="smoothMarker"/>
        <c:ser>
          <c:idx val="0"/>
          <c:order val="0"/>
          <c:tx>
            <c:strRef>
              <c:f>Sheet1!$A$1</c:f>
              <c:strCache>
                <c:ptCount val="1"/>
                <c:pt idx="0">
                  <c:v>Recipient height</c:v>
                </c:pt>
              </c:strCache>
            </c:strRef>
          </c:tx>
          <c:spPr>
            <a:ln w="38100">
              <a:solidFill>
                <a:srgbClr val="00FF00"/>
              </a:solidFill>
            </a:ln>
          </c:spPr>
          <c:marker>
            <c:symbol val="none"/>
          </c:marker>
          <c:xVal>
            <c:numRef>
              <c:f>Sheet1!$A$2:$A$37</c:f>
              <c:numCache>
                <c:formatCode>General</c:formatCode>
                <c:ptCount val="36"/>
                <c:pt idx="0">
                  <c:v>155</c:v>
                </c:pt>
                <c:pt idx="1">
                  <c:v>156</c:v>
                </c:pt>
                <c:pt idx="2">
                  <c:v>157</c:v>
                </c:pt>
                <c:pt idx="3">
                  <c:v>158</c:v>
                </c:pt>
                <c:pt idx="4">
                  <c:v>159</c:v>
                </c:pt>
                <c:pt idx="5">
                  <c:v>160</c:v>
                </c:pt>
                <c:pt idx="6">
                  <c:v>161</c:v>
                </c:pt>
                <c:pt idx="7">
                  <c:v>162</c:v>
                </c:pt>
                <c:pt idx="8">
                  <c:v>163</c:v>
                </c:pt>
                <c:pt idx="9">
                  <c:v>164</c:v>
                </c:pt>
                <c:pt idx="10">
                  <c:v>165</c:v>
                </c:pt>
                <c:pt idx="11">
                  <c:v>166</c:v>
                </c:pt>
                <c:pt idx="12">
                  <c:v>167</c:v>
                </c:pt>
                <c:pt idx="13">
                  <c:v>168</c:v>
                </c:pt>
                <c:pt idx="14">
                  <c:v>169</c:v>
                </c:pt>
                <c:pt idx="15">
                  <c:v>170</c:v>
                </c:pt>
                <c:pt idx="16">
                  <c:v>171</c:v>
                </c:pt>
                <c:pt idx="17">
                  <c:v>172</c:v>
                </c:pt>
                <c:pt idx="18">
                  <c:v>173</c:v>
                </c:pt>
                <c:pt idx="19">
                  <c:v>174</c:v>
                </c:pt>
                <c:pt idx="20">
                  <c:v>175</c:v>
                </c:pt>
                <c:pt idx="21">
                  <c:v>176</c:v>
                </c:pt>
                <c:pt idx="22">
                  <c:v>177</c:v>
                </c:pt>
                <c:pt idx="23">
                  <c:v>178</c:v>
                </c:pt>
                <c:pt idx="24">
                  <c:v>179</c:v>
                </c:pt>
                <c:pt idx="25">
                  <c:v>180</c:v>
                </c:pt>
                <c:pt idx="26">
                  <c:v>181</c:v>
                </c:pt>
                <c:pt idx="27">
                  <c:v>182</c:v>
                </c:pt>
                <c:pt idx="28">
                  <c:v>183</c:v>
                </c:pt>
                <c:pt idx="29">
                  <c:v>184</c:v>
                </c:pt>
                <c:pt idx="30">
                  <c:v>185</c:v>
                </c:pt>
                <c:pt idx="31">
                  <c:v>186</c:v>
                </c:pt>
                <c:pt idx="32">
                  <c:v>187</c:v>
                </c:pt>
                <c:pt idx="33">
                  <c:v>188</c:v>
                </c:pt>
                <c:pt idx="34">
                  <c:v>189</c:v>
                </c:pt>
                <c:pt idx="35">
                  <c:v>190</c:v>
                </c:pt>
              </c:numCache>
            </c:numRef>
          </c:xVal>
          <c:yVal>
            <c:numRef>
              <c:f>Sheet1!$B$2:$B$37</c:f>
              <c:numCache>
                <c:formatCode>General</c:formatCode>
                <c:ptCount val="36"/>
                <c:pt idx="0">
                  <c:v>1.3819064288244698</c:v>
                </c:pt>
                <c:pt idx="1">
                  <c:v>1.3533376976888698</c:v>
                </c:pt>
                <c:pt idx="2">
                  <c:v>1.32535957991297</c:v>
                </c:pt>
                <c:pt idx="3">
                  <c:v>1.2979598654990698</c:v>
                </c:pt>
                <c:pt idx="4">
                  <c:v>1.2711265968719199</c:v>
                </c:pt>
                <c:pt idx="5">
                  <c:v>1.2448480636602131</c:v>
                </c:pt>
                <c:pt idx="6">
                  <c:v>1.2191449993439099</c:v>
                </c:pt>
                <c:pt idx="7">
                  <c:v>1.1941696828424369</c:v>
                </c:pt>
                <c:pt idx="8">
                  <c:v>1.17009605615662</c:v>
                </c:pt>
                <c:pt idx="9">
                  <c:v>1.147083183801973</c:v>
                </c:pt>
                <c:pt idx="10">
                  <c:v>1.1252767930658099</c:v>
                </c:pt>
                <c:pt idx="11">
                  <c:v>1.10481100658979</c:v>
                </c:pt>
                <c:pt idx="12">
                  <c:v>1.0858102348579399</c:v>
                </c:pt>
                <c:pt idx="13">
                  <c:v>1.0683912123953754</c:v>
                </c:pt>
                <c:pt idx="14">
                  <c:v>1.0526651612051601</c:v>
                </c:pt>
                <c:pt idx="15">
                  <c:v>1.0387400761024299</c:v>
                </c:pt>
                <c:pt idx="16">
                  <c:v>1.0267231352808799</c:v>
                </c:pt>
                <c:pt idx="17">
                  <c:v>1.0167232677817399</c:v>
                </c:pt>
                <c:pt idx="18">
                  <c:v>1.00885384947208</c:v>
                </c:pt>
                <c:pt idx="19">
                  <c:v>1.0032356518854368</c:v>
                </c:pt>
                <c:pt idx="20">
                  <c:v>1</c:v>
                </c:pt>
                <c:pt idx="21">
                  <c:v>0.99922386355776849</c:v>
                </c:pt>
                <c:pt idx="22">
                  <c:v>1.0007277159202999</c:v>
                </c:pt>
                <c:pt idx="23">
                  <c:v>1.0042787361861301</c:v>
                </c:pt>
                <c:pt idx="24">
                  <c:v>1.0096542448424566</c:v>
                </c:pt>
                <c:pt idx="25">
                  <c:v>1.0166372804943098</c:v>
                </c:pt>
                <c:pt idx="26">
                  <c:v>1.025012570686423</c:v>
                </c:pt>
                <c:pt idx="27">
                  <c:v>1.03456322083111</c:v>
                </c:pt>
                <c:pt idx="28">
                  <c:v>1.0450677010595399</c:v>
                </c:pt>
                <c:pt idx="29">
                  <c:v>1.0562974586243998</c:v>
                </c:pt>
                <c:pt idx="30">
                  <c:v>1.068014919038563</c:v>
                </c:pt>
                <c:pt idx="31">
                  <c:v>1.0799806952481759</c:v>
                </c:pt>
                <c:pt idx="32">
                  <c:v>1.0920837764869931</c:v>
                </c:pt>
                <c:pt idx="33">
                  <c:v>1.1043225321533201</c:v>
                </c:pt>
                <c:pt idx="34">
                  <c:v>1.1166984064437731</c:v>
                </c:pt>
                <c:pt idx="35">
                  <c:v>1.1292129741503145</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Sheet1!$A$2:$A$37</c:f>
              <c:numCache>
                <c:formatCode>General</c:formatCode>
                <c:ptCount val="36"/>
                <c:pt idx="0">
                  <c:v>155</c:v>
                </c:pt>
                <c:pt idx="1">
                  <c:v>156</c:v>
                </c:pt>
                <c:pt idx="2">
                  <c:v>157</c:v>
                </c:pt>
                <c:pt idx="3">
                  <c:v>158</c:v>
                </c:pt>
                <c:pt idx="4">
                  <c:v>159</c:v>
                </c:pt>
                <c:pt idx="5">
                  <c:v>160</c:v>
                </c:pt>
                <c:pt idx="6">
                  <c:v>161</c:v>
                </c:pt>
                <c:pt idx="7">
                  <c:v>162</c:v>
                </c:pt>
                <c:pt idx="8">
                  <c:v>163</c:v>
                </c:pt>
                <c:pt idx="9">
                  <c:v>164</c:v>
                </c:pt>
                <c:pt idx="10">
                  <c:v>165</c:v>
                </c:pt>
                <c:pt idx="11">
                  <c:v>166</c:v>
                </c:pt>
                <c:pt idx="12">
                  <c:v>167</c:v>
                </c:pt>
                <c:pt idx="13">
                  <c:v>168</c:v>
                </c:pt>
                <c:pt idx="14">
                  <c:v>169</c:v>
                </c:pt>
                <c:pt idx="15">
                  <c:v>170</c:v>
                </c:pt>
                <c:pt idx="16">
                  <c:v>171</c:v>
                </c:pt>
                <c:pt idx="17">
                  <c:v>172</c:v>
                </c:pt>
                <c:pt idx="18">
                  <c:v>173</c:v>
                </c:pt>
                <c:pt idx="19">
                  <c:v>174</c:v>
                </c:pt>
                <c:pt idx="20">
                  <c:v>175</c:v>
                </c:pt>
                <c:pt idx="21">
                  <c:v>176</c:v>
                </c:pt>
                <c:pt idx="22">
                  <c:v>177</c:v>
                </c:pt>
                <c:pt idx="23">
                  <c:v>178</c:v>
                </c:pt>
                <c:pt idx="24">
                  <c:v>179</c:v>
                </c:pt>
                <c:pt idx="25">
                  <c:v>180</c:v>
                </c:pt>
                <c:pt idx="26">
                  <c:v>181</c:v>
                </c:pt>
                <c:pt idx="27">
                  <c:v>182</c:v>
                </c:pt>
                <c:pt idx="28">
                  <c:v>183</c:v>
                </c:pt>
                <c:pt idx="29">
                  <c:v>184</c:v>
                </c:pt>
                <c:pt idx="30">
                  <c:v>185</c:v>
                </c:pt>
                <c:pt idx="31">
                  <c:v>186</c:v>
                </c:pt>
                <c:pt idx="32">
                  <c:v>187</c:v>
                </c:pt>
                <c:pt idx="33">
                  <c:v>188</c:v>
                </c:pt>
                <c:pt idx="34">
                  <c:v>189</c:v>
                </c:pt>
                <c:pt idx="35">
                  <c:v>190</c:v>
                </c:pt>
              </c:numCache>
            </c:numRef>
          </c:xVal>
          <c:yVal>
            <c:numRef>
              <c:f>Sheet1!$C$2:$C$37</c:f>
              <c:numCache>
                <c:formatCode>General</c:formatCode>
                <c:ptCount val="36"/>
                <c:pt idx="0">
                  <c:v>1.14873745457942</c:v>
                </c:pt>
                <c:pt idx="1">
                  <c:v>1.1378264238460201</c:v>
                </c:pt>
                <c:pt idx="2">
                  <c:v>1.1269947170252466</c:v>
                </c:pt>
                <c:pt idx="3">
                  <c:v>1.1162366200221598</c:v>
                </c:pt>
                <c:pt idx="4">
                  <c:v>1.1055448992046268</c:v>
                </c:pt>
                <c:pt idx="5">
                  <c:v>1.09491014568542</c:v>
                </c:pt>
                <c:pt idx="6">
                  <c:v>1.08433662582001</c:v>
                </c:pt>
                <c:pt idx="7">
                  <c:v>1.0738967473487668</c:v>
                </c:pt>
                <c:pt idx="8">
                  <c:v>1.0636800984392498</c:v>
                </c:pt>
                <c:pt idx="9">
                  <c:v>1.0537758514790798</c:v>
                </c:pt>
                <c:pt idx="10">
                  <c:v>1.0442744287390799</c:v>
                </c:pt>
                <c:pt idx="11">
                  <c:v>1.0352697687655898</c:v>
                </c:pt>
                <c:pt idx="12">
                  <c:v>1.02686241986064</c:v>
                </c:pt>
                <c:pt idx="13">
                  <c:v>1.0191637499761599</c:v>
                </c:pt>
                <c:pt idx="14">
                  <c:v>1.0123015837796798</c:v>
                </c:pt>
                <c:pt idx="15">
                  <c:v>1.0064275082282601</c:v>
                </c:pt>
                <c:pt idx="16">
                  <c:v>1.0017258138447798</c:v>
                </c:pt>
                <c:pt idx="17">
                  <c:v>0.99842346908639157</c:v>
                </c:pt>
                <c:pt idx="18">
                  <c:v>0.99679958854239503</c:v>
                </c:pt>
                <c:pt idx="19">
                  <c:v>0.99719218949274036</c:v>
                </c:pt>
                <c:pt idx="20">
                  <c:v>1</c:v>
                </c:pt>
                <c:pt idx="21">
                  <c:v>0.992891355606912</c:v>
                </c:pt>
                <c:pt idx="22">
                  <c:v>0.98758917543928759</c:v>
                </c:pt>
                <c:pt idx="23">
                  <c:v>0.98372857248636802</c:v>
                </c:pt>
                <c:pt idx="24">
                  <c:v>0.98102152249449304</c:v>
                </c:pt>
                <c:pt idx="25">
                  <c:v>0.97923566827006903</c:v>
                </c:pt>
                <c:pt idx="26">
                  <c:v>0.97817750451661101</c:v>
                </c:pt>
                <c:pt idx="27">
                  <c:v>0.97768013277799704</c:v>
                </c:pt>
                <c:pt idx="28">
                  <c:v>0.97759448341981403</c:v>
                </c:pt>
                <c:pt idx="29">
                  <c:v>0.97778326563241102</c:v>
                </c:pt>
                <c:pt idx="30">
                  <c:v>0.9781167100302095</c:v>
                </c:pt>
                <c:pt idx="31">
                  <c:v>0.97847401033385828</c:v>
                </c:pt>
                <c:pt idx="32">
                  <c:v>0.978806060816791</c:v>
                </c:pt>
                <c:pt idx="33">
                  <c:v>0.97911848430453863</c:v>
                </c:pt>
                <c:pt idx="34">
                  <c:v>0.97941611756855362</c:v>
                </c:pt>
                <c:pt idx="35">
                  <c:v>0.979702371983033</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Sheet1!$A$2:$A$37</c:f>
              <c:numCache>
                <c:formatCode>General</c:formatCode>
                <c:ptCount val="36"/>
                <c:pt idx="0">
                  <c:v>155</c:v>
                </c:pt>
                <c:pt idx="1">
                  <c:v>156</c:v>
                </c:pt>
                <c:pt idx="2">
                  <c:v>157</c:v>
                </c:pt>
                <c:pt idx="3">
                  <c:v>158</c:v>
                </c:pt>
                <c:pt idx="4">
                  <c:v>159</c:v>
                </c:pt>
                <c:pt idx="5">
                  <c:v>160</c:v>
                </c:pt>
                <c:pt idx="6">
                  <c:v>161</c:v>
                </c:pt>
                <c:pt idx="7">
                  <c:v>162</c:v>
                </c:pt>
                <c:pt idx="8">
                  <c:v>163</c:v>
                </c:pt>
                <c:pt idx="9">
                  <c:v>164</c:v>
                </c:pt>
                <c:pt idx="10">
                  <c:v>165</c:v>
                </c:pt>
                <c:pt idx="11">
                  <c:v>166</c:v>
                </c:pt>
                <c:pt idx="12">
                  <c:v>167</c:v>
                </c:pt>
                <c:pt idx="13">
                  <c:v>168</c:v>
                </c:pt>
                <c:pt idx="14">
                  <c:v>169</c:v>
                </c:pt>
                <c:pt idx="15">
                  <c:v>170</c:v>
                </c:pt>
                <c:pt idx="16">
                  <c:v>171</c:v>
                </c:pt>
                <c:pt idx="17">
                  <c:v>172</c:v>
                </c:pt>
                <c:pt idx="18">
                  <c:v>173</c:v>
                </c:pt>
                <c:pt idx="19">
                  <c:v>174</c:v>
                </c:pt>
                <c:pt idx="20">
                  <c:v>175</c:v>
                </c:pt>
                <c:pt idx="21">
                  <c:v>176</c:v>
                </c:pt>
                <c:pt idx="22">
                  <c:v>177</c:v>
                </c:pt>
                <c:pt idx="23">
                  <c:v>178</c:v>
                </c:pt>
                <c:pt idx="24">
                  <c:v>179</c:v>
                </c:pt>
                <c:pt idx="25">
                  <c:v>180</c:v>
                </c:pt>
                <c:pt idx="26">
                  <c:v>181</c:v>
                </c:pt>
                <c:pt idx="27">
                  <c:v>182</c:v>
                </c:pt>
                <c:pt idx="28">
                  <c:v>183</c:v>
                </c:pt>
                <c:pt idx="29">
                  <c:v>184</c:v>
                </c:pt>
                <c:pt idx="30">
                  <c:v>185</c:v>
                </c:pt>
                <c:pt idx="31">
                  <c:v>186</c:v>
                </c:pt>
                <c:pt idx="32">
                  <c:v>187</c:v>
                </c:pt>
                <c:pt idx="33">
                  <c:v>188</c:v>
                </c:pt>
                <c:pt idx="34">
                  <c:v>189</c:v>
                </c:pt>
                <c:pt idx="35">
                  <c:v>190</c:v>
                </c:pt>
              </c:numCache>
            </c:numRef>
          </c:xVal>
          <c:yVal>
            <c:numRef>
              <c:f>Sheet1!$D$2:$D$37</c:f>
              <c:numCache>
                <c:formatCode>General</c:formatCode>
                <c:ptCount val="36"/>
                <c:pt idx="0">
                  <c:v>1.6624036853795898</c:v>
                </c:pt>
                <c:pt idx="1">
                  <c:v>1.6096681230121299</c:v>
                </c:pt>
                <c:pt idx="2">
                  <c:v>1.5586390863513899</c:v>
                </c:pt>
                <c:pt idx="3">
                  <c:v>1.5092676429240466</c:v>
                </c:pt>
                <c:pt idx="4">
                  <c:v>1.4615081001573298</c:v>
                </c:pt>
                <c:pt idx="5">
                  <c:v>1.4153186064674566</c:v>
                </c:pt>
                <c:pt idx="6">
                  <c:v>1.3707132029237301</c:v>
                </c:pt>
                <c:pt idx="7">
                  <c:v>1.3279127950993366</c:v>
                </c:pt>
                <c:pt idx="8">
                  <c:v>1.2871584065944399</c:v>
                </c:pt>
                <c:pt idx="9">
                  <c:v>1.24865248023516</c:v>
                </c:pt>
                <c:pt idx="10">
                  <c:v>1.2125623554159168</c:v>
                </c:pt>
                <c:pt idx="11">
                  <c:v>1.1790234749512243</c:v>
                </c:pt>
                <c:pt idx="12">
                  <c:v>1.1481419938245101</c:v>
                </c:pt>
                <c:pt idx="13">
                  <c:v>1.1199964507669768</c:v>
                </c:pt>
                <c:pt idx="14">
                  <c:v>1.09463815859864</c:v>
                </c:pt>
                <c:pt idx="15">
                  <c:v>1.0720900779041298</c:v>
                </c:pt>
                <c:pt idx="16">
                  <c:v>1.0523442462513399</c:v>
                </c:pt>
                <c:pt idx="17">
                  <c:v>1.03535847789584</c:v>
                </c:pt>
                <c:pt idx="18">
                  <c:v>1.0210538821378599</c:v>
                </c:pt>
                <c:pt idx="19">
                  <c:v>1.0093157405554698</c:v>
                </c:pt>
                <c:pt idx="20">
                  <c:v>1</c:v>
                </c:pt>
                <c:pt idx="21">
                  <c:v>1.0055967592677866</c:v>
                </c:pt>
                <c:pt idx="22">
                  <c:v>1.01404104694201</c:v>
                </c:pt>
                <c:pt idx="23">
                  <c:v>1.0252581943476999</c:v>
                </c:pt>
                <c:pt idx="24">
                  <c:v>1.0391226601596966</c:v>
                </c:pt>
                <c:pt idx="25">
                  <c:v>1.05546743606342</c:v>
                </c:pt>
                <c:pt idx="26">
                  <c:v>1.07409009634135</c:v>
                </c:pt>
                <c:pt idx="27">
                  <c:v>1.0947558634082262</c:v>
                </c:pt>
                <c:pt idx="28">
                  <c:v>1.1171978957750199</c:v>
                </c:pt>
                <c:pt idx="29">
                  <c:v>1.1411161965169401</c:v>
                </c:pt>
                <c:pt idx="30">
                  <c:v>1.1661756266833641</c:v>
                </c:pt>
                <c:pt idx="31">
                  <c:v>1.1920176619824445</c:v>
                </c:pt>
                <c:pt idx="32">
                  <c:v>1.2184711789288001</c:v>
                </c:pt>
                <c:pt idx="33">
                  <c:v>1.2455369544859098</c:v>
                </c:pt>
                <c:pt idx="34">
                  <c:v>1.2732232077718169</c:v>
                </c:pt>
                <c:pt idx="35">
                  <c:v>1.30154011815689</c:v>
                </c:pt>
              </c:numCache>
            </c:numRef>
          </c:yVal>
          <c:smooth val="1"/>
        </c:ser>
        <c:axId val="229600640"/>
        <c:axId val="229619200"/>
      </c:scatterChart>
      <c:valAx>
        <c:axId val="229600640"/>
        <c:scaling>
          <c:orientation val="minMax"/>
          <c:max val="190"/>
          <c:min val="155"/>
        </c:scaling>
        <c:axPos val="b"/>
        <c:title>
          <c:tx>
            <c:rich>
              <a:bodyPr/>
              <a:lstStyle/>
              <a:p>
                <a:pPr>
                  <a:defRPr sz="1700"/>
                </a:pPr>
                <a:r>
                  <a:rPr lang="en-US" sz="1700" dirty="0" smtClean="0"/>
                  <a:t>Recipient</a:t>
                </a:r>
                <a:r>
                  <a:rPr lang="en-US" sz="1700" baseline="0" dirty="0" smtClean="0"/>
                  <a:t> Height (cm)</a:t>
                </a:r>
                <a:endParaRPr lang="en-US" sz="1700" dirty="0"/>
              </a:p>
            </c:rich>
          </c:tx>
        </c:title>
        <c:numFmt formatCode="#,##0" sourceLinked="0"/>
        <c:tickLblPos val="nextTo"/>
        <c:txPr>
          <a:bodyPr rot="0"/>
          <a:lstStyle/>
          <a:p>
            <a:pPr>
              <a:defRPr sz="1500" b="1"/>
            </a:pPr>
            <a:endParaRPr lang="en-US"/>
          </a:p>
        </c:txPr>
        <c:crossAx val="229619200"/>
        <c:crosses val="autoZero"/>
        <c:crossBetween val="midCat"/>
        <c:majorUnit val="5"/>
      </c:valAx>
      <c:valAx>
        <c:axId val="229619200"/>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2960064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1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6336"/>
          <c:h val="0.77074260114040272"/>
        </c:manualLayout>
      </c:layout>
      <c:scatterChart>
        <c:scatterStyle val="smoothMarker"/>
        <c:ser>
          <c:idx val="0"/>
          <c:order val="0"/>
          <c:tx>
            <c:strRef>
              <c:f>Sheet1!$A$1</c:f>
              <c:strCache>
                <c:ptCount val="1"/>
                <c:pt idx="0">
                  <c:v>Recipient BMI</c:v>
                </c:pt>
              </c:strCache>
            </c:strRef>
          </c:tx>
          <c:spPr>
            <a:ln w="38100">
              <a:solidFill>
                <a:srgbClr val="00FF00"/>
              </a:solidFill>
            </a:ln>
          </c:spPr>
          <c:marker>
            <c:symbol val="none"/>
          </c:marker>
          <c:xVal>
            <c:numRef>
              <c:f>Sheet1!$A$2:$A$17</c:f>
              <c:numCache>
                <c:formatCode>General</c:formatCode>
                <c:ptCount val="1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numCache>
            </c:numRef>
          </c:xVal>
          <c:yVal>
            <c:numRef>
              <c:f>Sheet1!$B$2:$B$17</c:f>
              <c:numCache>
                <c:formatCode>General</c:formatCode>
                <c:ptCount val="16"/>
                <c:pt idx="0">
                  <c:v>0.85814440956886429</c:v>
                </c:pt>
                <c:pt idx="1">
                  <c:v>0.880340176027124</c:v>
                </c:pt>
                <c:pt idx="2">
                  <c:v>0.90311003239750165</c:v>
                </c:pt>
                <c:pt idx="3">
                  <c:v>0.92646882742278003</c:v>
                </c:pt>
                <c:pt idx="4">
                  <c:v>0.95043179390608801</c:v>
                </c:pt>
                <c:pt idx="5">
                  <c:v>0.97501455864453979</c:v>
                </c:pt>
                <c:pt idx="6">
                  <c:v>1.0002331526198298</c:v>
                </c:pt>
                <c:pt idx="7">
                  <c:v>1.0261040214524</c:v>
                </c:pt>
                <c:pt idx="8">
                  <c:v>1.0526440361260201</c:v>
                </c:pt>
                <c:pt idx="9">
                  <c:v>1.0798705039897101</c:v>
                </c:pt>
                <c:pt idx="10">
                  <c:v>1.1078011800442968</c:v>
                </c:pt>
                <c:pt idx="11">
                  <c:v>1.13645427852082</c:v>
                </c:pt>
                <c:pt idx="12">
                  <c:v>1.16584848475845</c:v>
                </c:pt>
                <c:pt idx="13">
                  <c:v>1.196002967389673</c:v>
                </c:pt>
                <c:pt idx="14">
                  <c:v>1.2269373908404966</c:v>
                </c:pt>
                <c:pt idx="15">
                  <c:v>1.2586719281542</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Sheet1!$A$2:$A$17</c:f>
              <c:numCache>
                <c:formatCode>General</c:formatCode>
                <c:ptCount val="1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numCache>
            </c:numRef>
          </c:xVal>
          <c:yVal>
            <c:numRef>
              <c:f>Sheet1!$C$2:$C$17</c:f>
              <c:numCache>
                <c:formatCode>General</c:formatCode>
                <c:ptCount val="16"/>
                <c:pt idx="0">
                  <c:v>0.79943253544189996</c:v>
                </c:pt>
                <c:pt idx="1">
                  <c:v>0.82986899799893699</c:v>
                </c:pt>
                <c:pt idx="2">
                  <c:v>0.86146425534091897</c:v>
                </c:pt>
                <c:pt idx="3">
                  <c:v>0.89426242577991977</c:v>
                </c:pt>
                <c:pt idx="4">
                  <c:v>0.92830930732618255</c:v>
                </c:pt>
                <c:pt idx="5">
                  <c:v>0.96365244163852803</c:v>
                </c:pt>
                <c:pt idx="6">
                  <c:v>1.000125136496073</c:v>
                </c:pt>
                <c:pt idx="7">
                  <c:v>1.0139275192040869</c:v>
                </c:pt>
                <c:pt idx="8">
                  <c:v>1.0279203838442761</c:v>
                </c:pt>
                <c:pt idx="9">
                  <c:v>1.0421063591922199</c:v>
                </c:pt>
                <c:pt idx="10">
                  <c:v>1.0564881103023001</c:v>
                </c:pt>
                <c:pt idx="11">
                  <c:v>1.0710683390084299</c:v>
                </c:pt>
                <c:pt idx="12">
                  <c:v>1.08584978443158</c:v>
                </c:pt>
                <c:pt idx="13">
                  <c:v>1.1008352234943799</c:v>
                </c:pt>
                <c:pt idx="14">
                  <c:v>1.1160274714428433</c:v>
                </c:pt>
                <c:pt idx="15">
                  <c:v>1.1314293823751742</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Sheet1!$A$2:$A$17</c:f>
              <c:numCache>
                <c:formatCode>General</c:formatCode>
                <c:ptCount val="1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numCache>
            </c:numRef>
          </c:xVal>
          <c:yVal>
            <c:numRef>
              <c:f>Sheet1!$D$2:$D$17</c:f>
              <c:numCache>
                <c:formatCode>General</c:formatCode>
                <c:ptCount val="16"/>
                <c:pt idx="0">
                  <c:v>0.92116819747300505</c:v>
                </c:pt>
                <c:pt idx="1">
                  <c:v>0.93388092264709754</c:v>
                </c:pt>
                <c:pt idx="2">
                  <c:v>0.94676909176486101</c:v>
                </c:pt>
                <c:pt idx="3">
                  <c:v>0.959835126067769</c:v>
                </c:pt>
                <c:pt idx="4">
                  <c:v>0.97308148021200902</c:v>
                </c:pt>
                <c:pt idx="5">
                  <c:v>0.98651064272963196</c:v>
                </c:pt>
                <c:pt idx="6">
                  <c:v>1.0003411804095999</c:v>
                </c:pt>
                <c:pt idx="7">
                  <c:v>1.0384267542785299</c:v>
                </c:pt>
                <c:pt idx="8">
                  <c:v>1.0779623443672599</c:v>
                </c:pt>
                <c:pt idx="9">
                  <c:v>1.1190031565404699</c:v>
                </c:pt>
                <c:pt idx="10">
                  <c:v>1.1616064984927998</c:v>
                </c:pt>
                <c:pt idx="11">
                  <c:v>1.2058318597708966</c:v>
                </c:pt>
                <c:pt idx="12">
                  <c:v>1.25174099484221</c:v>
                </c:pt>
                <c:pt idx="13">
                  <c:v>1.29939800932632</c:v>
                </c:pt>
                <c:pt idx="14">
                  <c:v>1.3488694495094298</c:v>
                </c:pt>
                <c:pt idx="15">
                  <c:v>1.4002243952668258</c:v>
                </c:pt>
              </c:numCache>
            </c:numRef>
          </c:yVal>
          <c:smooth val="1"/>
        </c:ser>
        <c:axId val="237821952"/>
        <c:axId val="237823872"/>
      </c:scatterChart>
      <c:valAx>
        <c:axId val="237821952"/>
        <c:scaling>
          <c:orientation val="minMax"/>
          <c:max val="35"/>
          <c:min val="20"/>
        </c:scaling>
        <c:axPos val="b"/>
        <c:title>
          <c:tx>
            <c:rich>
              <a:bodyPr/>
              <a:lstStyle/>
              <a:p>
                <a:pPr>
                  <a:defRPr sz="1700"/>
                </a:pPr>
                <a:r>
                  <a:rPr lang="en-US" sz="1700" dirty="0" smtClean="0"/>
                  <a:t>Recipient</a:t>
                </a:r>
                <a:r>
                  <a:rPr lang="en-US" sz="1700" baseline="0" dirty="0" smtClean="0"/>
                  <a:t> BMI (kg/m</a:t>
                </a:r>
                <a:r>
                  <a:rPr lang="en-US" sz="1700" baseline="30000" dirty="0" smtClean="0"/>
                  <a:t>2</a:t>
                </a:r>
                <a:r>
                  <a:rPr lang="en-US" sz="1700" baseline="0" dirty="0" smtClean="0"/>
                  <a:t>)</a:t>
                </a:r>
                <a:endParaRPr lang="en-US" sz="1700" dirty="0"/>
              </a:p>
            </c:rich>
          </c:tx>
        </c:title>
        <c:numFmt formatCode="#,##0" sourceLinked="0"/>
        <c:tickLblPos val="nextTo"/>
        <c:txPr>
          <a:bodyPr rot="0"/>
          <a:lstStyle/>
          <a:p>
            <a:pPr>
              <a:defRPr sz="1500" b="1"/>
            </a:pPr>
            <a:endParaRPr lang="en-US"/>
          </a:p>
        </c:txPr>
        <c:crossAx val="237823872"/>
        <c:crosses val="autoZero"/>
        <c:crossBetween val="midCat"/>
        <c:majorUnit val="5"/>
      </c:valAx>
      <c:valAx>
        <c:axId val="237823872"/>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3782195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1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6"/>
          <c:y val="3.3590508847684365E-2"/>
          <c:w val="0.85083095254686314"/>
          <c:h val="0.77074260114040238"/>
        </c:manualLayout>
      </c:layout>
      <c:scatterChart>
        <c:scatterStyle val="smoothMarker"/>
        <c:ser>
          <c:idx val="0"/>
          <c:order val="0"/>
          <c:tx>
            <c:strRef>
              <c:f>Sheet1!$A$1</c:f>
              <c:strCache>
                <c:ptCount val="1"/>
                <c:pt idx="0">
                  <c:v>Donor weight</c:v>
                </c:pt>
              </c:strCache>
            </c:strRef>
          </c:tx>
          <c:spPr>
            <a:ln w="38100">
              <a:solidFill>
                <a:srgbClr val="00FF00"/>
              </a:solidFill>
            </a:ln>
          </c:spPr>
          <c:marker>
            <c:symbol val="none"/>
          </c:marker>
          <c:xVal>
            <c:numRef>
              <c:f>Sheet1!$A$2:$A$82</c:f>
              <c:numCache>
                <c:formatCode>General</c:formatCode>
                <c:ptCount val="8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numCache>
            </c:numRef>
          </c:xVal>
          <c:yVal>
            <c:numRef>
              <c:f>Sheet1!$B$2:$B$82</c:f>
              <c:numCache>
                <c:formatCode>General</c:formatCode>
                <c:ptCount val="81"/>
                <c:pt idx="0">
                  <c:v>1.1146177243079933</c:v>
                </c:pt>
                <c:pt idx="1">
                  <c:v>1.1101653945046099</c:v>
                </c:pt>
                <c:pt idx="2">
                  <c:v>1.1057308494899099</c:v>
                </c:pt>
                <c:pt idx="3">
                  <c:v>1.1013140182227099</c:v>
                </c:pt>
                <c:pt idx="4">
                  <c:v>1.0969148299456231</c:v>
                </c:pt>
                <c:pt idx="5">
                  <c:v>1.0925332141838899</c:v>
                </c:pt>
                <c:pt idx="6">
                  <c:v>1.08816910074427</c:v>
                </c:pt>
                <c:pt idx="7">
                  <c:v>1.0838224197139099</c:v>
                </c:pt>
                <c:pt idx="8">
                  <c:v>1.07949310145921</c:v>
                </c:pt>
                <c:pt idx="9">
                  <c:v>1.0751810766247301</c:v>
                </c:pt>
                <c:pt idx="10">
                  <c:v>1.0708862761320699</c:v>
                </c:pt>
                <c:pt idx="11">
                  <c:v>1.0666086311787701</c:v>
                </c:pt>
                <c:pt idx="12">
                  <c:v>1.0623480732371799</c:v>
                </c:pt>
                <c:pt idx="13">
                  <c:v>1.0581045340534001</c:v>
                </c:pt>
                <c:pt idx="14">
                  <c:v>1.05387794564617</c:v>
                </c:pt>
                <c:pt idx="15">
                  <c:v>1.0496682403057698</c:v>
                </c:pt>
                <c:pt idx="16">
                  <c:v>1.0454753505929568</c:v>
                </c:pt>
                <c:pt idx="17">
                  <c:v>1.0412992093378666</c:v>
                </c:pt>
                <c:pt idx="18">
                  <c:v>1.0371397496389398</c:v>
                </c:pt>
                <c:pt idx="19">
                  <c:v>1.0329969048618701</c:v>
                </c:pt>
                <c:pt idx="20">
                  <c:v>1.0288706086385</c:v>
                </c:pt>
                <c:pt idx="21">
                  <c:v>1.02476079486579</c:v>
                </c:pt>
                <c:pt idx="22">
                  <c:v>1.0206673977047698</c:v>
                </c:pt>
                <c:pt idx="23">
                  <c:v>1.0165903515794166</c:v>
                </c:pt>
                <c:pt idx="24">
                  <c:v>1.0125295911756869</c:v>
                </c:pt>
                <c:pt idx="25">
                  <c:v>1.00848505144043</c:v>
                </c:pt>
                <c:pt idx="26">
                  <c:v>1.0044566675803199</c:v>
                </c:pt>
                <c:pt idx="27">
                  <c:v>1.0004443750608898</c:v>
                </c:pt>
                <c:pt idx="28">
                  <c:v>0.99644810960542296</c:v>
                </c:pt>
                <c:pt idx="29">
                  <c:v>0.99246780719396543</c:v>
                </c:pt>
                <c:pt idx="30">
                  <c:v>0.9885034040622952</c:v>
                </c:pt>
                <c:pt idx="31">
                  <c:v>0.98455483670089305</c:v>
                </c:pt>
                <c:pt idx="32">
                  <c:v>0.98062204185391944</c:v>
                </c:pt>
                <c:pt idx="33">
                  <c:v>0.97670495651822675</c:v>
                </c:pt>
                <c:pt idx="34">
                  <c:v>0.97280351794231101</c:v>
                </c:pt>
                <c:pt idx="35">
                  <c:v>0.96891766362534903</c:v>
                </c:pt>
                <c:pt idx="36">
                  <c:v>0.96504733131616705</c:v>
                </c:pt>
                <c:pt idx="37">
                  <c:v>0.96119245901225059</c:v>
                </c:pt>
                <c:pt idx="38">
                  <c:v>0.9573529849587592</c:v>
                </c:pt>
                <c:pt idx="39">
                  <c:v>0.95352884764753265</c:v>
                </c:pt>
                <c:pt idx="40">
                  <c:v>0.94971998581609396</c:v>
                </c:pt>
                <c:pt idx="41">
                  <c:v>0.94592633844669105</c:v>
                </c:pt>
                <c:pt idx="42">
                  <c:v>0.942147844765299</c:v>
                </c:pt>
                <c:pt idx="43">
                  <c:v>0.93838444424065659</c:v>
                </c:pt>
                <c:pt idx="44">
                  <c:v>0.93463607658329828</c:v>
                </c:pt>
                <c:pt idx="45">
                  <c:v>0.93090268174457103</c:v>
                </c:pt>
                <c:pt idx="46">
                  <c:v>0.92718419991570156</c:v>
                </c:pt>
                <c:pt idx="47">
                  <c:v>0.92348057152681451</c:v>
                </c:pt>
                <c:pt idx="48">
                  <c:v>0.91979173724598728</c:v>
                </c:pt>
                <c:pt idx="49">
                  <c:v>0.91611763797828905</c:v>
                </c:pt>
                <c:pt idx="50">
                  <c:v>0.91245821486486101</c:v>
                </c:pt>
                <c:pt idx="51">
                  <c:v>0.90881340928194021</c:v>
                </c:pt>
                <c:pt idx="52">
                  <c:v>0.9051831628399436</c:v>
                </c:pt>
                <c:pt idx="53">
                  <c:v>0.90156741738252599</c:v>
                </c:pt>
                <c:pt idx="54">
                  <c:v>0.89796611498563472</c:v>
                </c:pt>
                <c:pt idx="55">
                  <c:v>0.89437919795661158</c:v>
                </c:pt>
                <c:pt idx="56">
                  <c:v>0.89080660883323759</c:v>
                </c:pt>
                <c:pt idx="57">
                  <c:v>0.88724829038283404</c:v>
                </c:pt>
                <c:pt idx="58">
                  <c:v>0.88370418560133157</c:v>
                </c:pt>
                <c:pt idx="59">
                  <c:v>0.88017423771236858</c:v>
                </c:pt>
                <c:pt idx="60">
                  <c:v>0.87665839016637603</c:v>
                </c:pt>
                <c:pt idx="61">
                  <c:v>0.873156586639662</c:v>
                </c:pt>
                <c:pt idx="62">
                  <c:v>0.86966877103353379</c:v>
                </c:pt>
                <c:pt idx="63">
                  <c:v>0.8661948874733737</c:v>
                </c:pt>
                <c:pt idx="64">
                  <c:v>0.86273488030775203</c:v>
                </c:pt>
                <c:pt idx="65">
                  <c:v>0.85928869410755404</c:v>
                </c:pt>
                <c:pt idx="66">
                  <c:v>0.85585627366506278</c:v>
                </c:pt>
                <c:pt idx="67">
                  <c:v>0.85243756399308701</c:v>
                </c:pt>
                <c:pt idx="68">
                  <c:v>0.84903251032409155</c:v>
                </c:pt>
                <c:pt idx="69">
                  <c:v>0.84564105810930046</c:v>
                </c:pt>
                <c:pt idx="70">
                  <c:v>0.8422631530178295</c:v>
                </c:pt>
                <c:pt idx="71">
                  <c:v>0.83889874093583605</c:v>
                </c:pt>
                <c:pt idx="72">
                  <c:v>0.83554776796561558</c:v>
                </c:pt>
                <c:pt idx="73">
                  <c:v>0.83221018042476858</c:v>
                </c:pt>
                <c:pt idx="74">
                  <c:v>0.82888592484532397</c:v>
                </c:pt>
                <c:pt idx="75">
                  <c:v>0.82557494797289099</c:v>
                </c:pt>
                <c:pt idx="76">
                  <c:v>0.82227719676580002</c:v>
                </c:pt>
                <c:pt idx="77">
                  <c:v>0.81899261839426063</c:v>
                </c:pt>
                <c:pt idx="78">
                  <c:v>0.81572116023950703</c:v>
                </c:pt>
                <c:pt idx="79">
                  <c:v>0.81246276989294874</c:v>
                </c:pt>
                <c:pt idx="80">
                  <c:v>0.8092173951553735</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Sheet1!$A$2:$A$82</c:f>
              <c:numCache>
                <c:formatCode>General</c:formatCode>
                <c:ptCount val="8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numCache>
            </c:numRef>
          </c:xVal>
          <c:yVal>
            <c:numRef>
              <c:f>Sheet1!$C$2:$C$82</c:f>
              <c:numCache>
                <c:formatCode>General</c:formatCode>
                <c:ptCount val="81"/>
                <c:pt idx="0">
                  <c:v>1.0267091668261001</c:v>
                </c:pt>
                <c:pt idx="1">
                  <c:v>1.0257114326549466</c:v>
                </c:pt>
                <c:pt idx="2">
                  <c:v>1.0247146680606698</c:v>
                </c:pt>
                <c:pt idx="3">
                  <c:v>1.0237188721010699</c:v>
                </c:pt>
                <c:pt idx="4">
                  <c:v>1.0227240438348368</c:v>
                </c:pt>
                <c:pt idx="5">
                  <c:v>1.0217301823215998</c:v>
                </c:pt>
                <c:pt idx="6">
                  <c:v>1.02073728662188</c:v>
                </c:pt>
                <c:pt idx="7">
                  <c:v>1.0197453557971166</c:v>
                </c:pt>
                <c:pt idx="8">
                  <c:v>1.0187543889096768</c:v>
                </c:pt>
                <c:pt idx="9">
                  <c:v>1.0177643850228137</c:v>
                </c:pt>
                <c:pt idx="10">
                  <c:v>1.01677534320072</c:v>
                </c:pt>
                <c:pt idx="11">
                  <c:v>1.0157872625084698</c:v>
                </c:pt>
                <c:pt idx="12">
                  <c:v>1.0148001420120498</c:v>
                </c:pt>
                <c:pt idx="13">
                  <c:v>1.0138139807783799</c:v>
                </c:pt>
                <c:pt idx="14">
                  <c:v>1.0128287778752498</c:v>
                </c:pt>
                <c:pt idx="15">
                  <c:v>1.0118445323713998</c:v>
                </c:pt>
                <c:pt idx="16">
                  <c:v>1.0108612433364166</c:v>
                </c:pt>
                <c:pt idx="17">
                  <c:v>1.00987890984086</c:v>
                </c:pt>
                <c:pt idx="18">
                  <c:v>1.0088975309561301</c:v>
                </c:pt>
                <c:pt idx="19">
                  <c:v>1.0079171057545699</c:v>
                </c:pt>
                <c:pt idx="20">
                  <c:v>1.0069376333093998</c:v>
                </c:pt>
                <c:pt idx="21">
                  <c:v>1.0059591126947598</c:v>
                </c:pt>
                <c:pt idx="22">
                  <c:v>1.0049815429856799</c:v>
                </c:pt>
                <c:pt idx="23">
                  <c:v>1.0040049232580901</c:v>
                </c:pt>
                <c:pt idx="24">
                  <c:v>1.0030292525888154</c:v>
                </c:pt>
                <c:pt idx="25">
                  <c:v>1.0020545300555901</c:v>
                </c:pt>
                <c:pt idx="26">
                  <c:v>1.00108075473703</c:v>
                </c:pt>
                <c:pt idx="27">
                  <c:v>1.0001079257126431</c:v>
                </c:pt>
                <c:pt idx="28">
                  <c:v>0.99376740837636857</c:v>
                </c:pt>
                <c:pt idx="29">
                  <c:v>0.98680303036572503</c:v>
                </c:pt>
                <c:pt idx="30">
                  <c:v>0.97988745910872155</c:v>
                </c:pt>
                <c:pt idx="31">
                  <c:v>0.97302035256487796</c:v>
                </c:pt>
                <c:pt idx="32">
                  <c:v>0.966201371090745</c:v>
                </c:pt>
                <c:pt idx="33">
                  <c:v>0.95943017742313264</c:v>
                </c:pt>
                <c:pt idx="34">
                  <c:v>0.95270643666239641</c:v>
                </c:pt>
                <c:pt idx="35">
                  <c:v>0.94602981625588867</c:v>
                </c:pt>
                <c:pt idx="36">
                  <c:v>0.93939998598150398</c:v>
                </c:pt>
                <c:pt idx="37">
                  <c:v>0.93281661793137005</c:v>
                </c:pt>
                <c:pt idx="38">
                  <c:v>0.92627938649560004</c:v>
                </c:pt>
                <c:pt idx="39">
                  <c:v>0.91978796834619203</c:v>
                </c:pt>
                <c:pt idx="40">
                  <c:v>0.91334204242105899</c:v>
                </c:pt>
                <c:pt idx="41">
                  <c:v>0.90694128990812894</c:v>
                </c:pt>
                <c:pt idx="42">
                  <c:v>0.90058539422958095</c:v>
                </c:pt>
                <c:pt idx="43">
                  <c:v>0.89427404102619201</c:v>
                </c:pt>
                <c:pt idx="44">
                  <c:v>0.88800691814178601</c:v>
                </c:pt>
                <c:pt idx="45">
                  <c:v>0.881783715607795</c:v>
                </c:pt>
                <c:pt idx="46">
                  <c:v>0.875604125627926</c:v>
                </c:pt>
                <c:pt idx="47">
                  <c:v>0.86946784256294296</c:v>
                </c:pt>
                <c:pt idx="48">
                  <c:v>0.86337456291554504</c:v>
                </c:pt>
                <c:pt idx="49">
                  <c:v>0.85732398531535758</c:v>
                </c:pt>
                <c:pt idx="50">
                  <c:v>0.85131581050402905</c:v>
                </c:pt>
                <c:pt idx="51">
                  <c:v>0.84534974132042062</c:v>
                </c:pt>
                <c:pt idx="52">
                  <c:v>0.83942548268592365</c:v>
                </c:pt>
                <c:pt idx="53">
                  <c:v>0.83354274158985198</c:v>
                </c:pt>
                <c:pt idx="54">
                  <c:v>0.82770122707495764</c:v>
                </c:pt>
                <c:pt idx="55">
                  <c:v>0.82190065022303604</c:v>
                </c:pt>
                <c:pt idx="56">
                  <c:v>0.81614072414063299</c:v>
                </c:pt>
                <c:pt idx="57">
                  <c:v>0.81042116394486996</c:v>
                </c:pt>
                <c:pt idx="58">
                  <c:v>0.80474168674933855</c:v>
                </c:pt>
                <c:pt idx="59">
                  <c:v>0.79910201165010863</c:v>
                </c:pt>
                <c:pt idx="60">
                  <c:v>0.7935018597118485</c:v>
                </c:pt>
                <c:pt idx="61">
                  <c:v>0.78794095395402164</c:v>
                </c:pt>
                <c:pt idx="62">
                  <c:v>0.78241901933717894</c:v>
                </c:pt>
                <c:pt idx="63">
                  <c:v>0.77693578274937203</c:v>
                </c:pt>
                <c:pt idx="64">
                  <c:v>0.77149097299262603</c:v>
                </c:pt>
                <c:pt idx="65">
                  <c:v>0.76608432076954802</c:v>
                </c:pt>
                <c:pt idx="66">
                  <c:v>0.76071555866999341</c:v>
                </c:pt>
                <c:pt idx="67">
                  <c:v>0.755384421157833</c:v>
                </c:pt>
                <c:pt idx="68">
                  <c:v>0.7500906445578458</c:v>
                </c:pt>
                <c:pt idx="69">
                  <c:v>0.74483396704264559</c:v>
                </c:pt>
                <c:pt idx="70">
                  <c:v>0.73961412861976294</c:v>
                </c:pt>
                <c:pt idx="71">
                  <c:v>0.73443087111875804</c:v>
                </c:pt>
                <c:pt idx="72">
                  <c:v>0.72928393817846904</c:v>
                </c:pt>
                <c:pt idx="73">
                  <c:v>0.72417307523432795</c:v>
                </c:pt>
                <c:pt idx="74">
                  <c:v>0.71909802950576895</c:v>
                </c:pt>
                <c:pt idx="75">
                  <c:v>0.71405854998372498</c:v>
                </c:pt>
                <c:pt idx="76">
                  <c:v>0.70905438741821702</c:v>
                </c:pt>
                <c:pt idx="77">
                  <c:v>0.70408529430602362</c:v>
                </c:pt>
                <c:pt idx="78">
                  <c:v>0.69915102487843805</c:v>
                </c:pt>
                <c:pt idx="79">
                  <c:v>0.69425133508911663</c:v>
                </c:pt>
                <c:pt idx="80">
                  <c:v>0.68938598260200401</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Sheet1!$A$2:$A$82</c:f>
              <c:numCache>
                <c:formatCode>General</c:formatCode>
                <c:ptCount val="8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numCache>
            </c:numRef>
          </c:xVal>
          <c:yVal>
            <c:numRef>
              <c:f>Sheet1!$D$2:$D$82</c:f>
              <c:numCache>
                <c:formatCode>General</c:formatCode>
                <c:ptCount val="81"/>
                <c:pt idx="0">
                  <c:v>1.21005315963244</c:v>
                </c:pt>
                <c:pt idx="1">
                  <c:v>1.20157303888626</c:v>
                </c:pt>
                <c:pt idx="2">
                  <c:v>1.19315234730424</c:v>
                </c:pt>
                <c:pt idx="3">
                  <c:v>1.1847906684034499</c:v>
                </c:pt>
                <c:pt idx="4">
                  <c:v>1.176487588619693</c:v>
                </c:pt>
                <c:pt idx="5">
                  <c:v>1.1682426972870599</c:v>
                </c:pt>
                <c:pt idx="6">
                  <c:v>1.1600555866176054</c:v>
                </c:pt>
                <c:pt idx="7">
                  <c:v>1.1519258516811699</c:v>
                </c:pt>
                <c:pt idx="8">
                  <c:v>1.1438530903853898</c:v>
                </c:pt>
                <c:pt idx="9">
                  <c:v>1.1358369034558</c:v>
                </c:pt>
                <c:pt idx="10">
                  <c:v>1.12787689441602</c:v>
                </c:pt>
                <c:pt idx="11">
                  <c:v>1.1199726695682601</c:v>
                </c:pt>
                <c:pt idx="12">
                  <c:v>1.1121238379737501</c:v>
                </c:pt>
                <c:pt idx="13">
                  <c:v>1.10433001143344</c:v>
                </c:pt>
                <c:pt idx="14">
                  <c:v>1.0965908044688231</c:v>
                </c:pt>
                <c:pt idx="15">
                  <c:v>1.0889058343028231</c:v>
                </c:pt>
                <c:pt idx="16">
                  <c:v>1.0812747208408999</c:v>
                </c:pt>
                <c:pt idx="17">
                  <c:v>1.07369708665223</c:v>
                </c:pt>
                <c:pt idx="18">
                  <c:v>1.066172556951074</c:v>
                </c:pt>
                <c:pt idx="19">
                  <c:v>1.0587007595781699</c:v>
                </c:pt>
                <c:pt idx="20">
                  <c:v>1.0512813249824</c:v>
                </c:pt>
                <c:pt idx="21">
                  <c:v>1.0439138862024668</c:v>
                </c:pt>
                <c:pt idx="22">
                  <c:v>1.0365980788487601</c:v>
                </c:pt>
                <c:pt idx="23">
                  <c:v>1.0293335410853399</c:v>
                </c:pt>
                <c:pt idx="24">
                  <c:v>1.02211991361202</c:v>
                </c:pt>
                <c:pt idx="25">
                  <c:v>1.0149568396466233</c:v>
                </c:pt>
                <c:pt idx="26">
                  <c:v>1.0078439649073101</c:v>
                </c:pt>
                <c:pt idx="27">
                  <c:v>1.00078093759509</c:v>
                </c:pt>
                <c:pt idx="28">
                  <c:v>0.99913604206285056</c:v>
                </c:pt>
                <c:pt idx="29">
                  <c:v>0.99816510286895543</c:v>
                </c:pt>
                <c:pt idx="30">
                  <c:v>0.99719510721315863</c:v>
                </c:pt>
                <c:pt idx="31">
                  <c:v>0.99622605417854504</c:v>
                </c:pt>
                <c:pt idx="32">
                  <c:v>0.99525794284909797</c:v>
                </c:pt>
                <c:pt idx="33">
                  <c:v>0.99429077230968765</c:v>
                </c:pt>
                <c:pt idx="34">
                  <c:v>0.99332454164607398</c:v>
                </c:pt>
                <c:pt idx="35">
                  <c:v>0.99235924994490421</c:v>
                </c:pt>
                <c:pt idx="36">
                  <c:v>0.99139489629372179</c:v>
                </c:pt>
                <c:pt idx="37">
                  <c:v>0.99043147978093649</c:v>
                </c:pt>
                <c:pt idx="38">
                  <c:v>0.98946899949587197</c:v>
                </c:pt>
                <c:pt idx="39">
                  <c:v>0.98850745452871203</c:v>
                </c:pt>
                <c:pt idx="40">
                  <c:v>0.98754684397053749</c:v>
                </c:pt>
                <c:pt idx="41">
                  <c:v>0.98658716691330772</c:v>
                </c:pt>
                <c:pt idx="42">
                  <c:v>0.98562842244987547</c:v>
                </c:pt>
                <c:pt idx="43">
                  <c:v>0.98467060967395004</c:v>
                </c:pt>
                <c:pt idx="44">
                  <c:v>0.98371372768014798</c:v>
                </c:pt>
                <c:pt idx="45">
                  <c:v>0.9827577755639535</c:v>
                </c:pt>
                <c:pt idx="46">
                  <c:v>0.98180275242173098</c:v>
                </c:pt>
                <c:pt idx="47">
                  <c:v>0.9808486573507248</c:v>
                </c:pt>
                <c:pt idx="48">
                  <c:v>0.97989548944905003</c:v>
                </c:pt>
                <c:pt idx="49">
                  <c:v>0.97894324781570563</c:v>
                </c:pt>
                <c:pt idx="50">
                  <c:v>0.97799193155056741</c:v>
                </c:pt>
                <c:pt idx="51">
                  <c:v>0.9770415397543768</c:v>
                </c:pt>
                <c:pt idx="52">
                  <c:v>0.97609207152875754</c:v>
                </c:pt>
                <c:pt idx="53">
                  <c:v>0.97514352597619991</c:v>
                </c:pt>
                <c:pt idx="54">
                  <c:v>0.97419590220007846</c:v>
                </c:pt>
                <c:pt idx="55">
                  <c:v>0.97324919930461795</c:v>
                </c:pt>
                <c:pt idx="56">
                  <c:v>0.97230341639493778</c:v>
                </c:pt>
                <c:pt idx="57">
                  <c:v>0.97135855257700665</c:v>
                </c:pt>
                <c:pt idx="58">
                  <c:v>0.97041460695767501</c:v>
                </c:pt>
                <c:pt idx="59">
                  <c:v>0.96947157864465605</c:v>
                </c:pt>
                <c:pt idx="60">
                  <c:v>0.96852946674653195</c:v>
                </c:pt>
                <c:pt idx="61">
                  <c:v>0.96758827037274897</c:v>
                </c:pt>
                <c:pt idx="62">
                  <c:v>0.96664798863362178</c:v>
                </c:pt>
                <c:pt idx="63">
                  <c:v>0.96570862064032603</c:v>
                </c:pt>
                <c:pt idx="64">
                  <c:v>0.96477016550490002</c:v>
                </c:pt>
                <c:pt idx="65">
                  <c:v>0.96383262234025302</c:v>
                </c:pt>
                <c:pt idx="66">
                  <c:v>0.96289599026015205</c:v>
                </c:pt>
                <c:pt idx="67">
                  <c:v>0.961960268379217</c:v>
                </c:pt>
                <c:pt idx="68">
                  <c:v>0.96102545581294296</c:v>
                </c:pt>
                <c:pt idx="69">
                  <c:v>0.96009155167767579</c:v>
                </c:pt>
                <c:pt idx="70">
                  <c:v>0.95915855509061698</c:v>
                </c:pt>
                <c:pt idx="71">
                  <c:v>0.95822646516983501</c:v>
                </c:pt>
                <c:pt idx="72">
                  <c:v>0.95729528103425099</c:v>
                </c:pt>
                <c:pt idx="73">
                  <c:v>0.95636500180363959</c:v>
                </c:pt>
                <c:pt idx="74">
                  <c:v>0.95543562659863679</c:v>
                </c:pt>
                <c:pt idx="75">
                  <c:v>0.95450715454072399</c:v>
                </c:pt>
                <c:pt idx="76">
                  <c:v>0.95357958475224558</c:v>
                </c:pt>
                <c:pt idx="77">
                  <c:v>0.95265291635640104</c:v>
                </c:pt>
                <c:pt idx="78">
                  <c:v>0.95172714847722351</c:v>
                </c:pt>
                <c:pt idx="79">
                  <c:v>0.95080228023961999</c:v>
                </c:pt>
                <c:pt idx="80">
                  <c:v>0.94987831076933404</c:v>
                </c:pt>
              </c:numCache>
            </c:numRef>
          </c:yVal>
          <c:smooth val="1"/>
        </c:ser>
        <c:axId val="238071168"/>
        <c:axId val="238089728"/>
      </c:scatterChart>
      <c:valAx>
        <c:axId val="238071168"/>
        <c:scaling>
          <c:orientation val="minMax"/>
          <c:max val="130"/>
          <c:min val="50"/>
        </c:scaling>
        <c:axPos val="b"/>
        <c:title>
          <c:tx>
            <c:rich>
              <a:bodyPr/>
              <a:lstStyle/>
              <a:p>
                <a:pPr>
                  <a:defRPr sz="1700"/>
                </a:pPr>
                <a:r>
                  <a:rPr lang="en-US" sz="1700" dirty="0" smtClean="0"/>
                  <a:t>Donor Weight (kg)</a:t>
                </a:r>
                <a:endParaRPr lang="en-US" sz="1700" dirty="0"/>
              </a:p>
            </c:rich>
          </c:tx>
        </c:title>
        <c:numFmt formatCode="#,##0" sourceLinked="0"/>
        <c:tickLblPos val="nextTo"/>
        <c:txPr>
          <a:bodyPr rot="0"/>
          <a:lstStyle/>
          <a:p>
            <a:pPr>
              <a:defRPr sz="1500" b="1"/>
            </a:pPr>
            <a:endParaRPr lang="en-US"/>
          </a:p>
        </c:txPr>
        <c:crossAx val="238089728"/>
        <c:crosses val="autoZero"/>
        <c:crossBetween val="midCat"/>
        <c:majorUnit val="10"/>
      </c:valAx>
      <c:valAx>
        <c:axId val="238089728"/>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38071168"/>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1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6392"/>
          <c:h val="0.77074260114040305"/>
        </c:manualLayout>
      </c:layout>
      <c:scatterChart>
        <c:scatterStyle val="smoothMarker"/>
        <c:ser>
          <c:idx val="0"/>
          <c:order val="0"/>
          <c:tx>
            <c:strRef>
              <c:f>Sheet1!$A$1</c:f>
              <c:strCache>
                <c:ptCount val="1"/>
                <c:pt idx="0">
                  <c:v>Ischemia time</c:v>
                </c:pt>
              </c:strCache>
            </c:strRef>
          </c:tx>
          <c:spPr>
            <a:ln w="38100">
              <a:solidFill>
                <a:srgbClr val="00FF00"/>
              </a:solidFill>
            </a:ln>
          </c:spPr>
          <c:marker>
            <c:symbol val="none"/>
          </c:marker>
          <c:xVal>
            <c:numRef>
              <c:f>Sheet1!$A$2:$A$57</c:f>
              <c:numCache>
                <c:formatCode>General</c:formatCode>
                <c:ptCount val="56"/>
                <c:pt idx="0">
                  <c:v>30</c:v>
                </c:pt>
                <c:pt idx="1">
                  <c:v>36</c:v>
                </c:pt>
                <c:pt idx="2">
                  <c:v>42</c:v>
                </c:pt>
                <c:pt idx="3">
                  <c:v>48</c:v>
                </c:pt>
                <c:pt idx="4">
                  <c:v>54</c:v>
                </c:pt>
                <c:pt idx="5">
                  <c:v>60</c:v>
                </c:pt>
                <c:pt idx="6">
                  <c:v>66</c:v>
                </c:pt>
                <c:pt idx="7">
                  <c:v>72</c:v>
                </c:pt>
                <c:pt idx="8">
                  <c:v>78</c:v>
                </c:pt>
                <c:pt idx="9">
                  <c:v>84</c:v>
                </c:pt>
                <c:pt idx="10">
                  <c:v>90</c:v>
                </c:pt>
                <c:pt idx="11">
                  <c:v>96</c:v>
                </c:pt>
                <c:pt idx="12">
                  <c:v>102</c:v>
                </c:pt>
                <c:pt idx="13">
                  <c:v>108</c:v>
                </c:pt>
                <c:pt idx="14">
                  <c:v>114</c:v>
                </c:pt>
                <c:pt idx="15">
                  <c:v>120</c:v>
                </c:pt>
                <c:pt idx="16">
                  <c:v>126</c:v>
                </c:pt>
                <c:pt idx="17">
                  <c:v>132</c:v>
                </c:pt>
                <c:pt idx="18">
                  <c:v>138</c:v>
                </c:pt>
                <c:pt idx="19">
                  <c:v>144</c:v>
                </c:pt>
                <c:pt idx="20">
                  <c:v>150</c:v>
                </c:pt>
                <c:pt idx="21">
                  <c:v>156</c:v>
                </c:pt>
                <c:pt idx="22">
                  <c:v>162</c:v>
                </c:pt>
                <c:pt idx="23">
                  <c:v>168</c:v>
                </c:pt>
                <c:pt idx="24">
                  <c:v>174</c:v>
                </c:pt>
                <c:pt idx="25">
                  <c:v>180</c:v>
                </c:pt>
                <c:pt idx="26">
                  <c:v>186</c:v>
                </c:pt>
                <c:pt idx="27">
                  <c:v>192</c:v>
                </c:pt>
                <c:pt idx="28">
                  <c:v>198</c:v>
                </c:pt>
                <c:pt idx="29">
                  <c:v>204</c:v>
                </c:pt>
                <c:pt idx="30">
                  <c:v>210</c:v>
                </c:pt>
                <c:pt idx="31">
                  <c:v>216</c:v>
                </c:pt>
                <c:pt idx="32">
                  <c:v>222</c:v>
                </c:pt>
                <c:pt idx="33">
                  <c:v>228</c:v>
                </c:pt>
                <c:pt idx="34">
                  <c:v>234</c:v>
                </c:pt>
                <c:pt idx="35">
                  <c:v>240</c:v>
                </c:pt>
                <c:pt idx="36">
                  <c:v>245.99999999999997</c:v>
                </c:pt>
                <c:pt idx="37">
                  <c:v>252</c:v>
                </c:pt>
                <c:pt idx="38">
                  <c:v>258</c:v>
                </c:pt>
                <c:pt idx="39">
                  <c:v>264</c:v>
                </c:pt>
                <c:pt idx="40">
                  <c:v>270</c:v>
                </c:pt>
                <c:pt idx="41">
                  <c:v>276</c:v>
                </c:pt>
                <c:pt idx="42">
                  <c:v>282</c:v>
                </c:pt>
                <c:pt idx="43">
                  <c:v>288</c:v>
                </c:pt>
                <c:pt idx="44">
                  <c:v>294</c:v>
                </c:pt>
                <c:pt idx="45">
                  <c:v>300</c:v>
                </c:pt>
                <c:pt idx="46">
                  <c:v>306</c:v>
                </c:pt>
                <c:pt idx="47">
                  <c:v>312</c:v>
                </c:pt>
                <c:pt idx="48">
                  <c:v>318</c:v>
                </c:pt>
                <c:pt idx="49">
                  <c:v>324</c:v>
                </c:pt>
                <c:pt idx="50">
                  <c:v>330</c:v>
                </c:pt>
                <c:pt idx="51">
                  <c:v>336</c:v>
                </c:pt>
                <c:pt idx="52">
                  <c:v>342</c:v>
                </c:pt>
                <c:pt idx="53">
                  <c:v>348</c:v>
                </c:pt>
                <c:pt idx="54">
                  <c:v>354</c:v>
                </c:pt>
                <c:pt idx="55">
                  <c:v>360</c:v>
                </c:pt>
              </c:numCache>
            </c:numRef>
          </c:xVal>
          <c:yVal>
            <c:numRef>
              <c:f>Sheet1!$B$2:$B$57</c:f>
              <c:numCache>
                <c:formatCode>General</c:formatCode>
                <c:ptCount val="56"/>
                <c:pt idx="0">
                  <c:v>1.0752969131254198</c:v>
                </c:pt>
                <c:pt idx="1">
                  <c:v>1.07040140607052</c:v>
                </c:pt>
                <c:pt idx="2">
                  <c:v>1.06552818970137</c:v>
                </c:pt>
                <c:pt idx="3">
                  <c:v>1.0606771567390301</c:v>
                </c:pt>
                <c:pt idx="4">
                  <c:v>1.05584821195879</c:v>
                </c:pt>
                <c:pt idx="5">
                  <c:v>1.0510412490563099</c:v>
                </c:pt>
                <c:pt idx="6">
                  <c:v>1.0462561708263538</c:v>
                </c:pt>
                <c:pt idx="7">
                  <c:v>1.0414928776344956</c:v>
                </c:pt>
                <c:pt idx="8">
                  <c:v>1.0367512759394966</c:v>
                </c:pt>
                <c:pt idx="9">
                  <c:v>1.0320312557073366</c:v>
                </c:pt>
                <c:pt idx="10">
                  <c:v>1.0273327243235701</c:v>
                </c:pt>
                <c:pt idx="11">
                  <c:v>1.0226555839558633</c:v>
                </c:pt>
                <c:pt idx="12">
                  <c:v>1.0179997372172644</c:v>
                </c:pt>
                <c:pt idx="13">
                  <c:v>1.0133650926765798</c:v>
                </c:pt>
                <c:pt idx="14">
                  <c:v>1.0087515427818501</c:v>
                </c:pt>
                <c:pt idx="15">
                  <c:v>1.00418452642945</c:v>
                </c:pt>
                <c:pt idx="16">
                  <c:v>0.99979039137875403</c:v>
                </c:pt>
                <c:pt idx="17">
                  <c:v>0.99571846109745521</c:v>
                </c:pt>
                <c:pt idx="18">
                  <c:v>0.992115854882888</c:v>
                </c:pt>
                <c:pt idx="19">
                  <c:v>0.98912799850511202</c:v>
                </c:pt>
                <c:pt idx="20">
                  <c:v>0.98689952064402364</c:v>
                </c:pt>
                <c:pt idx="21">
                  <c:v>0.98557520040216751</c:v>
                </c:pt>
                <c:pt idx="22">
                  <c:v>0.98530124444370604</c:v>
                </c:pt>
                <c:pt idx="23">
                  <c:v>0.98622678726520796</c:v>
                </c:pt>
                <c:pt idx="24">
                  <c:v>0.9885055214439612</c:v>
                </c:pt>
                <c:pt idx="25">
                  <c:v>0.99229775889413097</c:v>
                </c:pt>
                <c:pt idx="26">
                  <c:v>0.99777260496948705</c:v>
                </c:pt>
                <c:pt idx="27">
                  <c:v>1.0050956577553845</c:v>
                </c:pt>
                <c:pt idx="28">
                  <c:v>1.0142714571261098</c:v>
                </c:pt>
                <c:pt idx="29">
                  <c:v>1.0251996405028061</c:v>
                </c:pt>
                <c:pt idx="30">
                  <c:v>1.0377811720750898</c:v>
                </c:pt>
                <c:pt idx="31">
                  <c:v>1.0519179614148801</c:v>
                </c:pt>
                <c:pt idx="32">
                  <c:v>1.06751097454444</c:v>
                </c:pt>
                <c:pt idx="33">
                  <c:v>1.0844583661081801</c:v>
                </c:pt>
                <c:pt idx="34">
                  <c:v>1.10265364052896</c:v>
                </c:pt>
                <c:pt idx="35">
                  <c:v>1.1219841143321698</c:v>
                </c:pt>
                <c:pt idx="36">
                  <c:v>1.14232930280372</c:v>
                </c:pt>
                <c:pt idx="37">
                  <c:v>1.1635594806556899</c:v>
                </c:pt>
                <c:pt idx="38">
                  <c:v>1.1855343970819558</c:v>
                </c:pt>
                <c:pt idx="39">
                  <c:v>1.2081023137608</c:v>
                </c:pt>
                <c:pt idx="40">
                  <c:v>1.2311297013320566</c:v>
                </c:pt>
                <c:pt idx="41">
                  <c:v>1.2545960091605699</c:v>
                </c:pt>
                <c:pt idx="42">
                  <c:v>1.2785096034143069</c:v>
                </c:pt>
                <c:pt idx="43">
                  <c:v>1.302878981378303</c:v>
                </c:pt>
                <c:pt idx="44">
                  <c:v>1.32771288734876</c:v>
                </c:pt>
                <c:pt idx="45">
                  <c:v>1.3530201472489198</c:v>
                </c:pt>
                <c:pt idx="46">
                  <c:v>1.3788097835798199</c:v>
                </c:pt>
                <c:pt idx="47">
                  <c:v>1.4050909908185398</c:v>
                </c:pt>
                <c:pt idx="48">
                  <c:v>1.4318731075406963</c:v>
                </c:pt>
                <c:pt idx="49">
                  <c:v>1.4591657437889898</c:v>
                </c:pt>
                <c:pt idx="50">
                  <c:v>1.4869786554603961</c:v>
                </c:pt>
                <c:pt idx="51">
                  <c:v>1.5153216471254518</c:v>
                </c:pt>
                <c:pt idx="52">
                  <c:v>1.5442048786746498</c:v>
                </c:pt>
                <c:pt idx="53">
                  <c:v>1.5736386132682398</c:v>
                </c:pt>
                <c:pt idx="54">
                  <c:v>1.6036333518603498</c:v>
                </c:pt>
                <c:pt idx="55">
                  <c:v>1.6341999361969601</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Sheet1!$A$2:$A$57</c:f>
              <c:numCache>
                <c:formatCode>General</c:formatCode>
                <c:ptCount val="56"/>
                <c:pt idx="0">
                  <c:v>30</c:v>
                </c:pt>
                <c:pt idx="1">
                  <c:v>36</c:v>
                </c:pt>
                <c:pt idx="2">
                  <c:v>42</c:v>
                </c:pt>
                <c:pt idx="3">
                  <c:v>48</c:v>
                </c:pt>
                <c:pt idx="4">
                  <c:v>54</c:v>
                </c:pt>
                <c:pt idx="5">
                  <c:v>60</c:v>
                </c:pt>
                <c:pt idx="6">
                  <c:v>66</c:v>
                </c:pt>
                <c:pt idx="7">
                  <c:v>72</c:v>
                </c:pt>
                <c:pt idx="8">
                  <c:v>78</c:v>
                </c:pt>
                <c:pt idx="9">
                  <c:v>84</c:v>
                </c:pt>
                <c:pt idx="10">
                  <c:v>90</c:v>
                </c:pt>
                <c:pt idx="11">
                  <c:v>96</c:v>
                </c:pt>
                <c:pt idx="12">
                  <c:v>102</c:v>
                </c:pt>
                <c:pt idx="13">
                  <c:v>108</c:v>
                </c:pt>
                <c:pt idx="14">
                  <c:v>114</c:v>
                </c:pt>
                <c:pt idx="15">
                  <c:v>120</c:v>
                </c:pt>
                <c:pt idx="16">
                  <c:v>126</c:v>
                </c:pt>
                <c:pt idx="17">
                  <c:v>132</c:v>
                </c:pt>
                <c:pt idx="18">
                  <c:v>138</c:v>
                </c:pt>
                <c:pt idx="19">
                  <c:v>144</c:v>
                </c:pt>
                <c:pt idx="20">
                  <c:v>150</c:v>
                </c:pt>
                <c:pt idx="21">
                  <c:v>156</c:v>
                </c:pt>
                <c:pt idx="22">
                  <c:v>162</c:v>
                </c:pt>
                <c:pt idx="23">
                  <c:v>168</c:v>
                </c:pt>
                <c:pt idx="24">
                  <c:v>174</c:v>
                </c:pt>
                <c:pt idx="25">
                  <c:v>180</c:v>
                </c:pt>
                <c:pt idx="26">
                  <c:v>186</c:v>
                </c:pt>
                <c:pt idx="27">
                  <c:v>192</c:v>
                </c:pt>
                <c:pt idx="28">
                  <c:v>198</c:v>
                </c:pt>
                <c:pt idx="29">
                  <c:v>204</c:v>
                </c:pt>
                <c:pt idx="30">
                  <c:v>210</c:v>
                </c:pt>
                <c:pt idx="31">
                  <c:v>216</c:v>
                </c:pt>
                <c:pt idx="32">
                  <c:v>222</c:v>
                </c:pt>
                <c:pt idx="33">
                  <c:v>228</c:v>
                </c:pt>
                <c:pt idx="34">
                  <c:v>234</c:v>
                </c:pt>
                <c:pt idx="35">
                  <c:v>240</c:v>
                </c:pt>
                <c:pt idx="36">
                  <c:v>245.99999999999997</c:v>
                </c:pt>
                <c:pt idx="37">
                  <c:v>252</c:v>
                </c:pt>
                <c:pt idx="38">
                  <c:v>258</c:v>
                </c:pt>
                <c:pt idx="39">
                  <c:v>264</c:v>
                </c:pt>
                <c:pt idx="40">
                  <c:v>270</c:v>
                </c:pt>
                <c:pt idx="41">
                  <c:v>276</c:v>
                </c:pt>
                <c:pt idx="42">
                  <c:v>282</c:v>
                </c:pt>
                <c:pt idx="43">
                  <c:v>288</c:v>
                </c:pt>
                <c:pt idx="44">
                  <c:v>294</c:v>
                </c:pt>
                <c:pt idx="45">
                  <c:v>300</c:v>
                </c:pt>
                <c:pt idx="46">
                  <c:v>306</c:v>
                </c:pt>
                <c:pt idx="47">
                  <c:v>312</c:v>
                </c:pt>
                <c:pt idx="48">
                  <c:v>318</c:v>
                </c:pt>
                <c:pt idx="49">
                  <c:v>324</c:v>
                </c:pt>
                <c:pt idx="50">
                  <c:v>330</c:v>
                </c:pt>
                <c:pt idx="51">
                  <c:v>336</c:v>
                </c:pt>
                <c:pt idx="52">
                  <c:v>342</c:v>
                </c:pt>
                <c:pt idx="53">
                  <c:v>348</c:v>
                </c:pt>
                <c:pt idx="54">
                  <c:v>354</c:v>
                </c:pt>
                <c:pt idx="55">
                  <c:v>360</c:v>
                </c:pt>
              </c:numCache>
            </c:numRef>
          </c:xVal>
          <c:yVal>
            <c:numRef>
              <c:f>Sheet1!$C$2:$C$57</c:f>
              <c:numCache>
                <c:formatCode>General</c:formatCode>
                <c:ptCount val="56"/>
                <c:pt idx="0">
                  <c:v>0.83831265126875198</c:v>
                </c:pt>
                <c:pt idx="1">
                  <c:v>0.84349066395749805</c:v>
                </c:pt>
                <c:pt idx="2">
                  <c:v>0.84869913748168246</c:v>
                </c:pt>
                <c:pt idx="3">
                  <c:v>0.85393802074703451</c:v>
                </c:pt>
                <c:pt idx="4">
                  <c:v>0.85920719809023349</c:v>
                </c:pt>
                <c:pt idx="5">
                  <c:v>0.86450649967231397</c:v>
                </c:pt>
                <c:pt idx="6">
                  <c:v>0.86983565989131995</c:v>
                </c:pt>
                <c:pt idx="7">
                  <c:v>0.87519430304989776</c:v>
                </c:pt>
                <c:pt idx="8">
                  <c:v>0.88058189637934203</c:v>
                </c:pt>
                <c:pt idx="9">
                  <c:v>0.88599772269869204</c:v>
                </c:pt>
                <c:pt idx="10">
                  <c:v>0.89144076495114843</c:v>
                </c:pt>
                <c:pt idx="11">
                  <c:v>0.89690961758473375</c:v>
                </c:pt>
                <c:pt idx="12">
                  <c:v>0.90240230559296997</c:v>
                </c:pt>
                <c:pt idx="13">
                  <c:v>0.90791600261489203</c:v>
                </c:pt>
                <c:pt idx="14">
                  <c:v>0.91344660651172405</c:v>
                </c:pt>
                <c:pt idx="15">
                  <c:v>0.91899584432654102</c:v>
                </c:pt>
                <c:pt idx="16">
                  <c:v>0.92459569198078295</c:v>
                </c:pt>
                <c:pt idx="17">
                  <c:v>0.93028770255131799</c:v>
                </c:pt>
                <c:pt idx="18">
                  <c:v>0.93611636519545949</c:v>
                </c:pt>
                <c:pt idx="19">
                  <c:v>0.94213056105982196</c:v>
                </c:pt>
                <c:pt idx="20">
                  <c:v>0.9483855550652085</c:v>
                </c:pt>
                <c:pt idx="21">
                  <c:v>0.95494641210643105</c:v>
                </c:pt>
                <c:pt idx="22">
                  <c:v>0.96189333843473279</c:v>
                </c:pt>
                <c:pt idx="23">
                  <c:v>0.96933043904065297</c:v>
                </c:pt>
                <c:pt idx="24">
                  <c:v>0.97740004717323503</c:v>
                </c:pt>
                <c:pt idx="25">
                  <c:v>0.98630483362792298</c:v>
                </c:pt>
                <c:pt idx="26">
                  <c:v>0.99633921436324901</c:v>
                </c:pt>
                <c:pt idx="27">
                  <c:v>1.0022881546564131</c:v>
                </c:pt>
                <c:pt idx="28">
                  <c:v>1.0072111814465801</c:v>
                </c:pt>
                <c:pt idx="29">
                  <c:v>1.01353736898614</c:v>
                </c:pt>
                <c:pt idx="30">
                  <c:v>1.0209152346465038</c:v>
                </c:pt>
                <c:pt idx="31">
                  <c:v>1.0290856058314499</c:v>
                </c:pt>
                <c:pt idx="32">
                  <c:v>1.0378651951554654</c:v>
                </c:pt>
                <c:pt idx="33">
                  <c:v>1.0471247259718499</c:v>
                </c:pt>
                <c:pt idx="34">
                  <c:v>1.0567700322977001</c:v>
                </c:pt>
                <c:pt idx="35">
                  <c:v>1.0667285893265401</c:v>
                </c:pt>
                <c:pt idx="36">
                  <c:v>1.0769406065868501</c:v>
                </c:pt>
                <c:pt idx="37">
                  <c:v>1.08735340625846</c:v>
                </c:pt>
                <c:pt idx="38">
                  <c:v>1.0979179119808233</c:v>
                </c:pt>
                <c:pt idx="39">
                  <c:v>1.10858640584958</c:v>
                </c:pt>
                <c:pt idx="40">
                  <c:v>1.11932150881078</c:v>
                </c:pt>
                <c:pt idx="41">
                  <c:v>1.1301251117680831</c:v>
                </c:pt>
                <c:pt idx="42">
                  <c:v>1.14100594854747</c:v>
                </c:pt>
                <c:pt idx="43">
                  <c:v>1.1519704383656699</c:v>
                </c:pt>
                <c:pt idx="44">
                  <c:v>1.1630234675008999</c:v>
                </c:pt>
                <c:pt idx="45">
                  <c:v>1.1741689231896331</c:v>
                </c:pt>
                <c:pt idx="46">
                  <c:v>1.1854099827381199</c:v>
                </c:pt>
                <c:pt idx="47">
                  <c:v>1.1967493256477033</c:v>
                </c:pt>
                <c:pt idx="48">
                  <c:v>1.20818928146552</c:v>
                </c:pt>
                <c:pt idx="49">
                  <c:v>1.2197318894035398</c:v>
                </c:pt>
                <c:pt idx="50">
                  <c:v>1.2313790349342399</c:v>
                </c:pt>
                <c:pt idx="51">
                  <c:v>1.2431324009085201</c:v>
                </c:pt>
                <c:pt idx="52">
                  <c:v>1.2549936047184798</c:v>
                </c:pt>
                <c:pt idx="53">
                  <c:v>1.2669641734336798</c:v>
                </c:pt>
                <c:pt idx="54">
                  <c:v>1.2790455206296201</c:v>
                </c:pt>
                <c:pt idx="55">
                  <c:v>1.29123910423105</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Sheet1!$A$2:$A$57</c:f>
              <c:numCache>
                <c:formatCode>General</c:formatCode>
                <c:ptCount val="56"/>
                <c:pt idx="0">
                  <c:v>30</c:v>
                </c:pt>
                <c:pt idx="1">
                  <c:v>36</c:v>
                </c:pt>
                <c:pt idx="2">
                  <c:v>42</c:v>
                </c:pt>
                <c:pt idx="3">
                  <c:v>48</c:v>
                </c:pt>
                <c:pt idx="4">
                  <c:v>54</c:v>
                </c:pt>
                <c:pt idx="5">
                  <c:v>60</c:v>
                </c:pt>
                <c:pt idx="6">
                  <c:v>66</c:v>
                </c:pt>
                <c:pt idx="7">
                  <c:v>72</c:v>
                </c:pt>
                <c:pt idx="8">
                  <c:v>78</c:v>
                </c:pt>
                <c:pt idx="9">
                  <c:v>84</c:v>
                </c:pt>
                <c:pt idx="10">
                  <c:v>90</c:v>
                </c:pt>
                <c:pt idx="11">
                  <c:v>96</c:v>
                </c:pt>
                <c:pt idx="12">
                  <c:v>102</c:v>
                </c:pt>
                <c:pt idx="13">
                  <c:v>108</c:v>
                </c:pt>
                <c:pt idx="14">
                  <c:v>114</c:v>
                </c:pt>
                <c:pt idx="15">
                  <c:v>120</c:v>
                </c:pt>
                <c:pt idx="16">
                  <c:v>126</c:v>
                </c:pt>
                <c:pt idx="17">
                  <c:v>132</c:v>
                </c:pt>
                <c:pt idx="18">
                  <c:v>138</c:v>
                </c:pt>
                <c:pt idx="19">
                  <c:v>144</c:v>
                </c:pt>
                <c:pt idx="20">
                  <c:v>150</c:v>
                </c:pt>
                <c:pt idx="21">
                  <c:v>156</c:v>
                </c:pt>
                <c:pt idx="22">
                  <c:v>162</c:v>
                </c:pt>
                <c:pt idx="23">
                  <c:v>168</c:v>
                </c:pt>
                <c:pt idx="24">
                  <c:v>174</c:v>
                </c:pt>
                <c:pt idx="25">
                  <c:v>180</c:v>
                </c:pt>
                <c:pt idx="26">
                  <c:v>186</c:v>
                </c:pt>
                <c:pt idx="27">
                  <c:v>192</c:v>
                </c:pt>
                <c:pt idx="28">
                  <c:v>198</c:v>
                </c:pt>
                <c:pt idx="29">
                  <c:v>204</c:v>
                </c:pt>
                <c:pt idx="30">
                  <c:v>210</c:v>
                </c:pt>
                <c:pt idx="31">
                  <c:v>216</c:v>
                </c:pt>
                <c:pt idx="32">
                  <c:v>222</c:v>
                </c:pt>
                <c:pt idx="33">
                  <c:v>228</c:v>
                </c:pt>
                <c:pt idx="34">
                  <c:v>234</c:v>
                </c:pt>
                <c:pt idx="35">
                  <c:v>240</c:v>
                </c:pt>
                <c:pt idx="36">
                  <c:v>245.99999999999997</c:v>
                </c:pt>
                <c:pt idx="37">
                  <c:v>252</c:v>
                </c:pt>
                <c:pt idx="38">
                  <c:v>258</c:v>
                </c:pt>
                <c:pt idx="39">
                  <c:v>264</c:v>
                </c:pt>
                <c:pt idx="40">
                  <c:v>270</c:v>
                </c:pt>
                <c:pt idx="41">
                  <c:v>276</c:v>
                </c:pt>
                <c:pt idx="42">
                  <c:v>282</c:v>
                </c:pt>
                <c:pt idx="43">
                  <c:v>288</c:v>
                </c:pt>
                <c:pt idx="44">
                  <c:v>294</c:v>
                </c:pt>
                <c:pt idx="45">
                  <c:v>300</c:v>
                </c:pt>
                <c:pt idx="46">
                  <c:v>306</c:v>
                </c:pt>
                <c:pt idx="47">
                  <c:v>312</c:v>
                </c:pt>
                <c:pt idx="48">
                  <c:v>318</c:v>
                </c:pt>
                <c:pt idx="49">
                  <c:v>324</c:v>
                </c:pt>
                <c:pt idx="50">
                  <c:v>330</c:v>
                </c:pt>
                <c:pt idx="51">
                  <c:v>336</c:v>
                </c:pt>
                <c:pt idx="52">
                  <c:v>342</c:v>
                </c:pt>
                <c:pt idx="53">
                  <c:v>348</c:v>
                </c:pt>
                <c:pt idx="54">
                  <c:v>354</c:v>
                </c:pt>
                <c:pt idx="55">
                  <c:v>360</c:v>
                </c:pt>
              </c:numCache>
            </c:numRef>
          </c:xVal>
          <c:yVal>
            <c:numRef>
              <c:f>Sheet1!$D$2:$D$57</c:f>
              <c:numCache>
                <c:formatCode>General</c:formatCode>
                <c:ptCount val="56"/>
                <c:pt idx="0">
                  <c:v>1.37927472480237</c:v>
                </c:pt>
                <c:pt idx="1">
                  <c:v>1.3583542996694868</c:v>
                </c:pt>
                <c:pt idx="2">
                  <c:v>1.3377535959529498</c:v>
                </c:pt>
                <c:pt idx="3">
                  <c:v>1.3174680169923798</c:v>
                </c:pt>
                <c:pt idx="4">
                  <c:v>1.2974931415547899</c:v>
                </c:pt>
                <c:pt idx="5">
                  <c:v>1.2778246405742137</c:v>
                </c:pt>
                <c:pt idx="6">
                  <c:v>1.2584583795161801</c:v>
                </c:pt>
                <c:pt idx="7">
                  <c:v>1.2393903963764066</c:v>
                </c:pt>
                <c:pt idx="8">
                  <c:v>1.2206169722335001</c:v>
                </c:pt>
                <c:pt idx="9">
                  <c:v>1.2021345941078398</c:v>
                </c:pt>
                <c:pt idx="10">
                  <c:v>1.1839401651369601</c:v>
                </c:pt>
                <c:pt idx="11">
                  <c:v>1.16603102797846</c:v>
                </c:pt>
                <c:pt idx="12">
                  <c:v>1.1484051609259338</c:v>
                </c:pt>
                <c:pt idx="13">
                  <c:v>1.1310614727549866</c:v>
                </c:pt>
                <c:pt idx="14">
                  <c:v>1.1140001701365938</c:v>
                </c:pt>
                <c:pt idx="15">
                  <c:v>1.0972699924005698</c:v>
                </c:pt>
                <c:pt idx="16">
                  <c:v>1.0811004586792499</c:v>
                </c:pt>
                <c:pt idx="17">
                  <c:v>1.0657512198121268</c:v>
                </c:pt>
                <c:pt idx="18">
                  <c:v>1.0514652943862199</c:v>
                </c:pt>
                <c:pt idx="19">
                  <c:v>1.0384698659240399</c:v>
                </c:pt>
                <c:pt idx="20">
                  <c:v>1.0269775395096901</c:v>
                </c:pt>
                <c:pt idx="21">
                  <c:v>1.01718637122804</c:v>
                </c:pt>
                <c:pt idx="22">
                  <c:v>1.0092787874818898</c:v>
                </c:pt>
                <c:pt idx="23">
                  <c:v>1.0034176548526499</c:v>
                </c:pt>
                <c:pt idx="24">
                  <c:v>0.99973717900999048</c:v>
                </c:pt>
                <c:pt idx="25">
                  <c:v>0.99832709800727659</c:v>
                </c:pt>
                <c:pt idx="26">
                  <c:v>0.99920805773347265</c:v>
                </c:pt>
                <c:pt idx="27">
                  <c:v>1.0079110249337901</c:v>
                </c:pt>
                <c:pt idx="28">
                  <c:v>1.0213812234125699</c:v>
                </c:pt>
                <c:pt idx="29">
                  <c:v>1.0369961039901798</c:v>
                </c:pt>
                <c:pt idx="30">
                  <c:v>1.0549257416914399</c:v>
                </c:pt>
                <c:pt idx="31">
                  <c:v>1.0752568992092799</c:v>
                </c:pt>
                <c:pt idx="32">
                  <c:v>1.0980035616302954</c:v>
                </c:pt>
                <c:pt idx="33">
                  <c:v>1.1231230804243666</c:v>
                </c:pt>
                <c:pt idx="34">
                  <c:v>1.15052945656322</c:v>
                </c:pt>
                <c:pt idx="35">
                  <c:v>1.1801018229093401</c:v>
                </c:pt>
                <c:pt idx="36">
                  <c:v>1.2116882101601654</c:v>
                </c:pt>
                <c:pt idx="37">
                  <c:v>1.2451063814499266</c:v>
                </c:pt>
                <c:pt idx="38">
                  <c:v>1.2801428880313501</c:v>
                </c:pt>
                <c:pt idx="39">
                  <c:v>1.3165515947272501</c:v>
                </c:pt>
                <c:pt idx="40">
                  <c:v>1.35410633099714</c:v>
                </c:pt>
                <c:pt idx="41">
                  <c:v>1.39277601197543</c:v>
                </c:pt>
                <c:pt idx="42">
                  <c:v>1.43258394761526</c:v>
                </c:pt>
                <c:pt idx="43">
                  <c:v>1.4735565979675898</c:v>
                </c:pt>
                <c:pt idx="44">
                  <c:v>1.5157230791051168</c:v>
                </c:pt>
                <c:pt idx="45">
                  <c:v>1.5591142660193098</c:v>
                </c:pt>
                <c:pt idx="46">
                  <c:v>1.6037627883849266</c:v>
                </c:pt>
                <c:pt idx="47">
                  <c:v>1.6497027825028499</c:v>
                </c:pt>
                <c:pt idx="48">
                  <c:v>1.6969696946916499</c:v>
                </c:pt>
                <c:pt idx="49">
                  <c:v>1.7456005588969699</c:v>
                </c:pt>
                <c:pt idx="50">
                  <c:v>1.79563356128838</c:v>
                </c:pt>
                <c:pt idx="51">
                  <c:v>1.8471079126961001</c:v>
                </c:pt>
                <c:pt idx="52">
                  <c:v>1.9000644292984301</c:v>
                </c:pt>
                <c:pt idx="53">
                  <c:v>1.95454499589953</c:v>
                </c:pt>
                <c:pt idx="54">
                  <c:v>2.0105929661775801</c:v>
                </c:pt>
                <c:pt idx="55">
                  <c:v>2.0682532171735502</c:v>
                </c:pt>
              </c:numCache>
            </c:numRef>
          </c:yVal>
          <c:smooth val="1"/>
        </c:ser>
        <c:axId val="238223744"/>
        <c:axId val="238225664"/>
      </c:scatterChart>
      <c:valAx>
        <c:axId val="238223744"/>
        <c:scaling>
          <c:orientation val="minMax"/>
          <c:max val="360"/>
          <c:min val="30"/>
        </c:scaling>
        <c:axPos val="b"/>
        <c:title>
          <c:tx>
            <c:rich>
              <a:bodyPr/>
              <a:lstStyle/>
              <a:p>
                <a:pPr>
                  <a:defRPr sz="1700"/>
                </a:pPr>
                <a:r>
                  <a:rPr lang="en-US" sz="1700" dirty="0" smtClean="0"/>
                  <a:t>Ischemia</a:t>
                </a:r>
                <a:r>
                  <a:rPr lang="en-US" sz="1700" baseline="0" dirty="0" smtClean="0"/>
                  <a:t> time (minutes)</a:t>
                </a:r>
                <a:endParaRPr lang="en-US" sz="1700" dirty="0"/>
              </a:p>
            </c:rich>
          </c:tx>
        </c:title>
        <c:numFmt formatCode="#,##0" sourceLinked="0"/>
        <c:tickLblPos val="nextTo"/>
        <c:txPr>
          <a:bodyPr rot="0"/>
          <a:lstStyle/>
          <a:p>
            <a:pPr>
              <a:defRPr sz="1500" b="1"/>
            </a:pPr>
            <a:endParaRPr lang="en-US"/>
          </a:p>
        </c:txPr>
        <c:crossAx val="238225664"/>
        <c:crosses val="autoZero"/>
        <c:crossBetween val="midCat"/>
        <c:majorUnit val="30"/>
      </c:valAx>
      <c:valAx>
        <c:axId val="238225664"/>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38223744"/>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1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6403"/>
          <c:h val="0.77074260114040316"/>
        </c:manualLayout>
      </c:layout>
      <c:scatterChart>
        <c:scatterStyle val="smoothMarker"/>
        <c:ser>
          <c:idx val="0"/>
          <c:order val="0"/>
          <c:tx>
            <c:strRef>
              <c:f>Sheet1!$A$1</c:f>
              <c:strCache>
                <c:ptCount val="1"/>
                <c:pt idx="0">
                  <c:v>Volume</c:v>
                </c:pt>
              </c:strCache>
            </c:strRef>
          </c:tx>
          <c:spPr>
            <a:ln w="38100">
              <a:solidFill>
                <a:srgbClr val="00FF00"/>
              </a:solidFill>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Sheet1!$B$2:$B$67</c:f>
              <c:numCache>
                <c:formatCode>General</c:formatCode>
                <c:ptCount val="66"/>
                <c:pt idx="0">
                  <c:v>1.0873649806050298</c:v>
                </c:pt>
                <c:pt idx="1">
                  <c:v>1.0823170244051545</c:v>
                </c:pt>
                <c:pt idx="2">
                  <c:v>1.0772925027118501</c:v>
                </c:pt>
                <c:pt idx="3">
                  <c:v>1.0722913067333699</c:v>
                </c:pt>
                <c:pt idx="4">
                  <c:v>1.0673133281829799</c:v>
                </c:pt>
                <c:pt idx="5">
                  <c:v>1.0623584592766631</c:v>
                </c:pt>
                <c:pt idx="6">
                  <c:v>1.0574265927307898</c:v>
                </c:pt>
                <c:pt idx="7">
                  <c:v>1.0525176217597738</c:v>
                </c:pt>
                <c:pt idx="8">
                  <c:v>1.0476314400737599</c:v>
                </c:pt>
                <c:pt idx="9">
                  <c:v>1.0427679418763438</c:v>
                </c:pt>
                <c:pt idx="10">
                  <c:v>1.03792702186226</c:v>
                </c:pt>
                <c:pt idx="11">
                  <c:v>1.0331085752150999</c:v>
                </c:pt>
                <c:pt idx="12">
                  <c:v>1.0283124976050799</c:v>
                </c:pt>
                <c:pt idx="13">
                  <c:v>1.0235386851867199</c:v>
                </c:pt>
                <c:pt idx="14">
                  <c:v>1.0187870345966645</c:v>
                </c:pt>
                <c:pt idx="15">
                  <c:v>1.0140574429513733</c:v>
                </c:pt>
                <c:pt idx="16">
                  <c:v>1.0093498078449561</c:v>
                </c:pt>
                <c:pt idx="17">
                  <c:v>1.0046640273469298</c:v>
                </c:pt>
                <c:pt idx="18">
                  <c:v>1</c:v>
                </c:pt>
                <c:pt idx="19">
                  <c:v>0.99535762481786783</c:v>
                </c:pt>
                <c:pt idx="20">
                  <c:v>0.99073680128307262</c:v>
                </c:pt>
                <c:pt idx="21">
                  <c:v>0.986137429344772</c:v>
                </c:pt>
                <c:pt idx="22">
                  <c:v>0.98155940941661257</c:v>
                </c:pt>
                <c:pt idx="23">
                  <c:v>0.97700264237455303</c:v>
                </c:pt>
                <c:pt idx="24">
                  <c:v>0.97246702955471598</c:v>
                </c:pt>
                <c:pt idx="25">
                  <c:v>0.96795247275127205</c:v>
                </c:pt>
                <c:pt idx="26">
                  <c:v>0.96345887421429155</c:v>
                </c:pt>
                <c:pt idx="27">
                  <c:v>0.95898613664763499</c:v>
                </c:pt>
                <c:pt idx="28">
                  <c:v>0.95453416320685458</c:v>
                </c:pt>
                <c:pt idx="29">
                  <c:v>0.95010285749709078</c:v>
                </c:pt>
                <c:pt idx="30">
                  <c:v>0.94569212357097365</c:v>
                </c:pt>
                <c:pt idx="31">
                  <c:v>0.94130186592657195</c:v>
                </c:pt>
                <c:pt idx="32">
                  <c:v>0.93693198950530099</c:v>
                </c:pt>
                <c:pt idx="33">
                  <c:v>0.93258239968987899</c:v>
                </c:pt>
                <c:pt idx="34">
                  <c:v>0.92825300230226659</c:v>
                </c:pt>
                <c:pt idx="35">
                  <c:v>0.92394370360164202</c:v>
                </c:pt>
                <c:pt idx="36">
                  <c:v>0.91965441028235595</c:v>
                </c:pt>
                <c:pt idx="37">
                  <c:v>0.91538502947192457</c:v>
                </c:pt>
                <c:pt idx="38">
                  <c:v>0.91113546872901097</c:v>
                </c:pt>
                <c:pt idx="39">
                  <c:v>0.90690563604142704</c:v>
                </c:pt>
                <c:pt idx="40">
                  <c:v>0.90269543982413503</c:v>
                </c:pt>
                <c:pt idx="41">
                  <c:v>0.89850478891726959</c:v>
                </c:pt>
                <c:pt idx="42">
                  <c:v>0.89433359258417855</c:v>
                </c:pt>
                <c:pt idx="43">
                  <c:v>0.890181760509419</c:v>
                </c:pt>
                <c:pt idx="44">
                  <c:v>0.88604920279684662</c:v>
                </c:pt>
                <c:pt idx="45">
                  <c:v>0.8819358299676342</c:v>
                </c:pt>
                <c:pt idx="46">
                  <c:v>0.87784155295836575</c:v>
                </c:pt>
                <c:pt idx="47">
                  <c:v>0.87376628311906601</c:v>
                </c:pt>
                <c:pt idx="48">
                  <c:v>0.86970993221133575</c:v>
                </c:pt>
                <c:pt idx="49">
                  <c:v>0.8656724124063867</c:v>
                </c:pt>
                <c:pt idx="50">
                  <c:v>0.86165363628317826</c:v>
                </c:pt>
                <c:pt idx="51">
                  <c:v>0.85765351682650204</c:v>
                </c:pt>
                <c:pt idx="52">
                  <c:v>0.85367196742512075</c:v>
                </c:pt>
                <c:pt idx="53">
                  <c:v>0.84970890186986403</c:v>
                </c:pt>
                <c:pt idx="54">
                  <c:v>0.84576423435179005</c:v>
                </c:pt>
                <c:pt idx="55">
                  <c:v>0.84183787946030164</c:v>
                </c:pt>
                <c:pt idx="56">
                  <c:v>0.83792975218131904</c:v>
                </c:pt>
                <c:pt idx="57">
                  <c:v>0.834039767895422</c:v>
                </c:pt>
                <c:pt idx="58">
                  <c:v>0.83016784237603503</c:v>
                </c:pt>
                <c:pt idx="59">
                  <c:v>0.82631389178758596</c:v>
                </c:pt>
                <c:pt idx="60">
                  <c:v>0.82247783268370633</c:v>
                </c:pt>
                <c:pt idx="61">
                  <c:v>0.81865958200540179</c:v>
                </c:pt>
                <c:pt idx="62">
                  <c:v>0.81485905707928741</c:v>
                </c:pt>
                <c:pt idx="63">
                  <c:v>0.8110761756157655</c:v>
                </c:pt>
                <c:pt idx="64">
                  <c:v>0.80731085570727057</c:v>
                </c:pt>
                <c:pt idx="65">
                  <c:v>0.80356301582647049</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Sheet1!$C$2:$C$67</c:f>
              <c:numCache>
                <c:formatCode>General</c:formatCode>
                <c:ptCount val="66"/>
                <c:pt idx="0">
                  <c:v>1.0521028579345399</c:v>
                </c:pt>
                <c:pt idx="1">
                  <c:v>1.0491383072716298</c:v>
                </c:pt>
                <c:pt idx="2">
                  <c:v>1.0461821099370741</c:v>
                </c:pt>
                <c:pt idx="3">
                  <c:v>1.0432342423933554</c:v>
                </c:pt>
                <c:pt idx="4">
                  <c:v>1.0402946811693361</c:v>
                </c:pt>
                <c:pt idx="5">
                  <c:v>1.0373634028599661</c:v>
                </c:pt>
                <c:pt idx="6">
                  <c:v>1.03444038412617</c:v>
                </c:pt>
                <c:pt idx="7">
                  <c:v>1.0315256016945968</c:v>
                </c:pt>
                <c:pt idx="8">
                  <c:v>1.0286190323575299</c:v>
                </c:pt>
                <c:pt idx="9">
                  <c:v>1.0257206529725937</c:v>
                </c:pt>
                <c:pt idx="10">
                  <c:v>1.0228304404626698</c:v>
                </c:pt>
                <c:pt idx="11">
                  <c:v>1.0199483718156199</c:v>
                </c:pt>
                <c:pt idx="12">
                  <c:v>1.0170744240841798</c:v>
                </c:pt>
                <c:pt idx="13">
                  <c:v>1.0142085743857345</c:v>
                </c:pt>
                <c:pt idx="14">
                  <c:v>1.0113507999021298</c:v>
                </c:pt>
                <c:pt idx="15">
                  <c:v>1.0085010778795298</c:v>
                </c:pt>
                <c:pt idx="16">
                  <c:v>1.0056593856282199</c:v>
                </c:pt>
                <c:pt idx="17">
                  <c:v>1.0028257005223868</c:v>
                </c:pt>
                <c:pt idx="18">
                  <c:v>1</c:v>
                </c:pt>
                <c:pt idx="19">
                  <c:v>0.99353632678000459</c:v>
                </c:pt>
                <c:pt idx="20">
                  <c:v>0.98711443263151055</c:v>
                </c:pt>
                <c:pt idx="21">
                  <c:v>0.98073404750824</c:v>
                </c:pt>
                <c:pt idx="22">
                  <c:v>0.97439490310942678</c:v>
                </c:pt>
                <c:pt idx="23">
                  <c:v>0.96809673286850129</c:v>
                </c:pt>
                <c:pt idx="24">
                  <c:v>0.96183927194189678</c:v>
                </c:pt>
                <c:pt idx="25">
                  <c:v>0.95562225719790661</c:v>
                </c:pt>
                <c:pt idx="26">
                  <c:v>0.94944542720562664</c:v>
                </c:pt>
                <c:pt idx="27">
                  <c:v>0.94330852222395301</c:v>
                </c:pt>
                <c:pt idx="28">
                  <c:v>0.93721128419066257</c:v>
                </c:pt>
                <c:pt idx="29">
                  <c:v>0.93115345671156402</c:v>
                </c:pt>
                <c:pt idx="30">
                  <c:v>0.92513478504971358</c:v>
                </c:pt>
                <c:pt idx="31">
                  <c:v>0.9191550161147064</c:v>
                </c:pt>
                <c:pt idx="32">
                  <c:v>0.9132138984520205</c:v>
                </c:pt>
                <c:pt idx="33">
                  <c:v>0.90731118223247098</c:v>
                </c:pt>
                <c:pt idx="34">
                  <c:v>0.90144661924167502</c:v>
                </c:pt>
                <c:pt idx="35">
                  <c:v>0.89561996286962897</c:v>
                </c:pt>
                <c:pt idx="36">
                  <c:v>0.88983096810033757</c:v>
                </c:pt>
                <c:pt idx="37">
                  <c:v>0.88407939150150705</c:v>
                </c:pt>
                <c:pt idx="38">
                  <c:v>0.878364991214311</c:v>
                </c:pt>
                <c:pt idx="39">
                  <c:v>0.87268752694322005</c:v>
                </c:pt>
                <c:pt idx="40">
                  <c:v>0.86704675994589564</c:v>
                </c:pt>
                <c:pt idx="41">
                  <c:v>0.86144245302315303</c:v>
                </c:pt>
                <c:pt idx="42">
                  <c:v>0.85587437050898241</c:v>
                </c:pt>
                <c:pt idx="43">
                  <c:v>0.85034227826064301</c:v>
                </c:pt>
                <c:pt idx="44">
                  <c:v>0.8448459436488247</c:v>
                </c:pt>
                <c:pt idx="45">
                  <c:v>0.839385135547839</c:v>
                </c:pt>
                <c:pt idx="46">
                  <c:v>0.83395962432593795</c:v>
                </c:pt>
                <c:pt idx="47">
                  <c:v>0.82856918183562422</c:v>
                </c:pt>
                <c:pt idx="48">
                  <c:v>0.82321358140408496</c:v>
                </c:pt>
                <c:pt idx="49">
                  <c:v>0.817892597823629</c:v>
                </c:pt>
                <c:pt idx="50">
                  <c:v>0.81260600734224497</c:v>
                </c:pt>
                <c:pt idx="51">
                  <c:v>0.80735358765418264</c:v>
                </c:pt>
                <c:pt idx="52">
                  <c:v>0.80213511789059755</c:v>
                </c:pt>
                <c:pt idx="53">
                  <c:v>0.79695037861027163</c:v>
                </c:pt>
                <c:pt idx="54">
                  <c:v>0.79179915179038463</c:v>
                </c:pt>
                <c:pt idx="55">
                  <c:v>0.78668122081734349</c:v>
                </c:pt>
                <c:pt idx="56">
                  <c:v>0.7815963704776745</c:v>
                </c:pt>
                <c:pt idx="57">
                  <c:v>0.77654438694897565</c:v>
                </c:pt>
                <c:pt idx="58">
                  <c:v>0.77152505779091762</c:v>
                </c:pt>
                <c:pt idx="59">
                  <c:v>0.76653817193631957</c:v>
                </c:pt>
                <c:pt idx="60">
                  <c:v>0.761583519682273</c:v>
                </c:pt>
                <c:pt idx="61">
                  <c:v>0.75666089268131775</c:v>
                </c:pt>
                <c:pt idx="62">
                  <c:v>0.75177008393267464</c:v>
                </c:pt>
                <c:pt idx="63">
                  <c:v>0.74691088777356762</c:v>
                </c:pt>
                <c:pt idx="64">
                  <c:v>0.74208309987054399</c:v>
                </c:pt>
                <c:pt idx="65">
                  <c:v>0.73728651721090099</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Sheet1!$D$2:$D$67</c:f>
              <c:numCache>
                <c:formatCode>General</c:formatCode>
                <c:ptCount val="66"/>
                <c:pt idx="0">
                  <c:v>1.12380894332646</c:v>
                </c:pt>
                <c:pt idx="1">
                  <c:v>1.1165450095550931</c:v>
                </c:pt>
                <c:pt idx="2">
                  <c:v>1.1093280274779098</c:v>
                </c:pt>
                <c:pt idx="3">
                  <c:v>1.1021576936145201</c:v>
                </c:pt>
                <c:pt idx="4">
                  <c:v>1.09503370644609</c:v>
                </c:pt>
                <c:pt idx="5">
                  <c:v>1.0879557664027431</c:v>
                </c:pt>
                <c:pt idx="6">
                  <c:v>1.0809235758509099</c:v>
                </c:pt>
                <c:pt idx="7">
                  <c:v>1.0739368390808199</c:v>
                </c:pt>
                <c:pt idx="8">
                  <c:v>1.0669952622940866</c:v>
                </c:pt>
                <c:pt idx="9">
                  <c:v>1.0600985535913401</c:v>
                </c:pt>
                <c:pt idx="10">
                  <c:v>1.0532464229599399</c:v>
                </c:pt>
                <c:pt idx="11">
                  <c:v>1.0464385822618001</c:v>
                </c:pt>
                <c:pt idx="12">
                  <c:v>1.0396747452212698</c:v>
                </c:pt>
                <c:pt idx="13">
                  <c:v>1.0329546274130799</c:v>
                </c:pt>
                <c:pt idx="14">
                  <c:v>1.0262779462504001</c:v>
                </c:pt>
                <c:pt idx="15">
                  <c:v>1.0196444209729498</c:v>
                </c:pt>
                <c:pt idx="16">
                  <c:v>1.0130537726351898</c:v>
                </c:pt>
                <c:pt idx="17">
                  <c:v>1.0065057240946</c:v>
                </c:pt>
                <c:pt idx="18">
                  <c:v>1</c:v>
                </c:pt>
                <c:pt idx="19">
                  <c:v>0.99718226156258549</c:v>
                </c:pt>
                <c:pt idx="20">
                  <c:v>0.99437246277507296</c:v>
                </c:pt>
                <c:pt idx="21">
                  <c:v>0.9915705812656036</c:v>
                </c:pt>
                <c:pt idx="22">
                  <c:v>0.98877659472536295</c:v>
                </c:pt>
                <c:pt idx="23">
                  <c:v>0.98599048090839203</c:v>
                </c:pt>
                <c:pt idx="24">
                  <c:v>0.98321221763141298</c:v>
                </c:pt>
                <c:pt idx="25">
                  <c:v>0.98044178277365757</c:v>
                </c:pt>
                <c:pt idx="26">
                  <c:v>0.97767915427669116</c:v>
                </c:pt>
                <c:pt idx="27">
                  <c:v>0.97492431014422565</c:v>
                </c:pt>
                <c:pt idx="28">
                  <c:v>0.97217722844196297</c:v>
                </c:pt>
                <c:pt idx="29">
                  <c:v>0.96943788729740299</c:v>
                </c:pt>
                <c:pt idx="30">
                  <c:v>0.96670626489968003</c:v>
                </c:pt>
                <c:pt idx="31">
                  <c:v>0.96398233949938461</c:v>
                </c:pt>
                <c:pt idx="32">
                  <c:v>0.96126608940838798</c:v>
                </c:pt>
                <c:pt idx="33">
                  <c:v>0.95855749299967963</c:v>
                </c:pt>
                <c:pt idx="34">
                  <c:v>0.95585652870718296</c:v>
                </c:pt>
                <c:pt idx="35">
                  <c:v>0.953163175025591</c:v>
                </c:pt>
                <c:pt idx="36">
                  <c:v>0.95047741051019641</c:v>
                </c:pt>
                <c:pt idx="37">
                  <c:v>0.94779921377670828</c:v>
                </c:pt>
                <c:pt idx="38">
                  <c:v>0.94512856350109664</c:v>
                </c:pt>
                <c:pt idx="39">
                  <c:v>0.94246543841942265</c:v>
                </c:pt>
                <c:pt idx="40">
                  <c:v>0.93980981732765478</c:v>
                </c:pt>
                <c:pt idx="41">
                  <c:v>0.93716167908151005</c:v>
                </c:pt>
                <c:pt idx="42">
                  <c:v>0.93452100259629278</c:v>
                </c:pt>
                <c:pt idx="43">
                  <c:v>0.93188776684670349</c:v>
                </c:pt>
                <c:pt idx="44">
                  <c:v>0.92926195086670349</c:v>
                </c:pt>
                <c:pt idx="45">
                  <c:v>0.92664353374932162</c:v>
                </c:pt>
                <c:pt idx="46">
                  <c:v>0.92403249464649395</c:v>
                </c:pt>
                <c:pt idx="47">
                  <c:v>0.92142881276891064</c:v>
                </c:pt>
                <c:pt idx="48">
                  <c:v>0.91883246738583002</c:v>
                </c:pt>
                <c:pt idx="49">
                  <c:v>0.916243437824933</c:v>
                </c:pt>
                <c:pt idx="50">
                  <c:v>0.91366170347214504</c:v>
                </c:pt>
                <c:pt idx="51">
                  <c:v>0.91108724377147898</c:v>
                </c:pt>
                <c:pt idx="52">
                  <c:v>0.90852003822486604</c:v>
                </c:pt>
                <c:pt idx="53">
                  <c:v>0.905960066391999</c:v>
                </c:pt>
                <c:pt idx="54">
                  <c:v>0.90340730789016244</c:v>
                </c:pt>
                <c:pt idx="55">
                  <c:v>0.90086174239408379</c:v>
                </c:pt>
                <c:pt idx="56">
                  <c:v>0.89832334963574156</c:v>
                </c:pt>
                <c:pt idx="57">
                  <c:v>0.89579210940424658</c:v>
                </c:pt>
                <c:pt idx="58">
                  <c:v>0.89326800154564556</c:v>
                </c:pt>
                <c:pt idx="59">
                  <c:v>0.89075100596277901</c:v>
                </c:pt>
                <c:pt idx="60">
                  <c:v>0.8882411026151148</c:v>
                </c:pt>
                <c:pt idx="61">
                  <c:v>0.88573827151858575</c:v>
                </c:pt>
                <c:pt idx="62">
                  <c:v>0.88324249274543698</c:v>
                </c:pt>
                <c:pt idx="63">
                  <c:v>0.88075374642407178</c:v>
                </c:pt>
                <c:pt idx="64">
                  <c:v>0.87827201273887834</c:v>
                </c:pt>
                <c:pt idx="65">
                  <c:v>0.87579727193007828</c:v>
                </c:pt>
              </c:numCache>
            </c:numRef>
          </c:yVal>
          <c:smooth val="1"/>
        </c:ser>
        <c:axId val="238444544"/>
        <c:axId val="238446464"/>
      </c:scatterChart>
      <c:valAx>
        <c:axId val="238444544"/>
        <c:scaling>
          <c:orientation val="minMax"/>
          <c:max val="70"/>
          <c:min val="5"/>
        </c:scaling>
        <c:axPos val="b"/>
        <c:title>
          <c:tx>
            <c:rich>
              <a:bodyPr/>
              <a:lstStyle/>
              <a:p>
                <a:pPr>
                  <a:defRPr sz="1700"/>
                </a:pPr>
                <a:r>
                  <a:rPr lang="en-US" sz="1700" dirty="0" smtClean="0"/>
                  <a:t>Center Volume (cases per year)</a:t>
                </a:r>
                <a:endParaRPr lang="en-US" sz="1700" dirty="0"/>
              </a:p>
            </c:rich>
          </c:tx>
        </c:title>
        <c:numFmt formatCode="#,##0" sourceLinked="0"/>
        <c:tickLblPos val="nextTo"/>
        <c:txPr>
          <a:bodyPr rot="0"/>
          <a:lstStyle/>
          <a:p>
            <a:pPr>
              <a:defRPr sz="1500" b="1"/>
            </a:pPr>
            <a:endParaRPr lang="en-US"/>
          </a:p>
        </c:txPr>
        <c:crossAx val="238446464"/>
        <c:crosses val="autoZero"/>
        <c:crossBetween val="midCat"/>
        <c:majorUnit val="5"/>
      </c:valAx>
      <c:valAx>
        <c:axId val="238446464"/>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38444544"/>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1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6381"/>
          <c:h val="0.77074260114040294"/>
        </c:manualLayout>
      </c:layout>
      <c:scatterChart>
        <c:scatterStyle val="smoothMarker"/>
        <c:ser>
          <c:idx val="0"/>
          <c:order val="0"/>
          <c:tx>
            <c:strRef>
              <c:f>Sheet1!$A$1</c:f>
              <c:strCache>
                <c:ptCount val="1"/>
                <c:pt idx="0">
                  <c:v>Bilirubin</c:v>
                </c:pt>
              </c:strCache>
            </c:strRef>
          </c:tx>
          <c:spPr>
            <a:ln w="38100">
              <a:solidFill>
                <a:srgbClr val="00FF00"/>
              </a:solidFill>
            </a:ln>
          </c:spPr>
          <c:marker>
            <c:symbol val="none"/>
          </c:marker>
          <c:xVal>
            <c:numRef>
              <c:f>Sheet1!$A$2:$A$32</c:f>
              <c:numCache>
                <c:formatCode>General</c:formatCode>
                <c:ptCount val="3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numCache>
            </c:numRef>
          </c:xVal>
          <c:yVal>
            <c:numRef>
              <c:f>Sheet1!$B$2:$B$32</c:f>
              <c:numCache>
                <c:formatCode>General</c:formatCode>
                <c:ptCount val="31"/>
                <c:pt idx="0">
                  <c:v>0.97266421721046203</c:v>
                </c:pt>
                <c:pt idx="1">
                  <c:v>0.98169209248112055</c:v>
                </c:pt>
                <c:pt idx="2">
                  <c:v>0.99080376083315258</c:v>
                </c:pt>
                <c:pt idx="3">
                  <c:v>1</c:v>
                </c:pt>
                <c:pt idx="4">
                  <c:v>1.0092815949337131</c:v>
                </c:pt>
                <c:pt idx="5">
                  <c:v>1.0186493378719299</c:v>
                </c:pt>
                <c:pt idx="6">
                  <c:v>1.02810402840555</c:v>
                </c:pt>
                <c:pt idx="7">
                  <c:v>1.03764647354692</c:v>
                </c:pt>
                <c:pt idx="8">
                  <c:v>1.0472774877987701</c:v>
                </c:pt>
                <c:pt idx="9">
                  <c:v>1.0569978932237101</c:v>
                </c:pt>
                <c:pt idx="10">
                  <c:v>1.0668085195143999</c:v>
                </c:pt>
                <c:pt idx="11">
                  <c:v>1.0767102040643599</c:v>
                </c:pt>
                <c:pt idx="12">
                  <c:v>1.0867037920394642</c:v>
                </c:pt>
                <c:pt idx="13">
                  <c:v>1.09679013645011</c:v>
                </c:pt>
                <c:pt idx="14">
                  <c:v>1.1069700982239199</c:v>
                </c:pt>
                <c:pt idx="15">
                  <c:v>1.1172445462793599</c:v>
                </c:pt>
                <c:pt idx="16">
                  <c:v>1.1276143575998161</c:v>
                </c:pt>
                <c:pt idx="17">
                  <c:v>1.1380804173085031</c:v>
                </c:pt>
                <c:pt idx="18">
                  <c:v>1.1486436187439399</c:v>
                </c:pt>
                <c:pt idx="19">
                  <c:v>1.1593048635363101</c:v>
                </c:pt>
                <c:pt idx="20">
                  <c:v>1.1700650616843333</c:v>
                </c:pt>
                <c:pt idx="21">
                  <c:v>1.1809251316329701</c:v>
                </c:pt>
                <c:pt idx="22">
                  <c:v>1.1918860003518201</c:v>
                </c:pt>
                <c:pt idx="23">
                  <c:v>1.2029486034142398</c:v>
                </c:pt>
                <c:pt idx="24">
                  <c:v>1.2141138850772</c:v>
                </c:pt>
                <c:pt idx="25">
                  <c:v>1.2253827983618799</c:v>
                </c:pt>
                <c:pt idx="26">
                  <c:v>1.2367563051350099</c:v>
                </c:pt>
                <c:pt idx="27">
                  <c:v>1.2482353761909799</c:v>
                </c:pt>
                <c:pt idx="28">
                  <c:v>1.2598209913347098</c:v>
                </c:pt>
                <c:pt idx="29">
                  <c:v>1.27151413946526</c:v>
                </c:pt>
                <c:pt idx="30">
                  <c:v>1.28331581866026</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Sheet1!$A$2:$A$32</c:f>
              <c:numCache>
                <c:formatCode>General</c:formatCode>
                <c:ptCount val="3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numCache>
            </c:numRef>
          </c:xVal>
          <c:yVal>
            <c:numRef>
              <c:f>Sheet1!$C$2:$C$32</c:f>
              <c:numCache>
                <c:formatCode>General</c:formatCode>
                <c:ptCount val="31"/>
                <c:pt idx="0">
                  <c:v>0.96118514660391363</c:v>
                </c:pt>
                <c:pt idx="1">
                  <c:v>0.97395307692633404</c:v>
                </c:pt>
                <c:pt idx="2">
                  <c:v>0.98689061041553128</c:v>
                </c:pt>
                <c:pt idx="3">
                  <c:v>1</c:v>
                </c:pt>
                <c:pt idx="4">
                  <c:v>1.005295466851803</c:v>
                </c:pt>
                <c:pt idx="5">
                  <c:v>1.0106189756727801</c:v>
                </c:pt>
                <c:pt idx="6">
                  <c:v>1.01597067495826</c:v>
                </c:pt>
                <c:pt idx="7">
                  <c:v>1.0213507139898998</c:v>
                </c:pt>
                <c:pt idx="8">
                  <c:v>1.0267592428398968</c:v>
                </c:pt>
                <c:pt idx="9">
                  <c:v>1.0321964123751368</c:v>
                </c:pt>
                <c:pt idx="10">
                  <c:v>1.0376623742614199</c:v>
                </c:pt>
                <c:pt idx="11">
                  <c:v>1.0431572809676799</c:v>
                </c:pt>
                <c:pt idx="12">
                  <c:v>1.0486812857702599</c:v>
                </c:pt>
                <c:pt idx="13">
                  <c:v>1.0542345427571598</c:v>
                </c:pt>
                <c:pt idx="14">
                  <c:v>1.0598172068323599</c:v>
                </c:pt>
                <c:pt idx="15">
                  <c:v>1.0654294337201098</c:v>
                </c:pt>
                <c:pt idx="16">
                  <c:v>1.0710713799693099</c:v>
                </c:pt>
                <c:pt idx="17">
                  <c:v>1.0767432029578499</c:v>
                </c:pt>
                <c:pt idx="18">
                  <c:v>1.0824450608970231</c:v>
                </c:pt>
                <c:pt idx="19">
                  <c:v>1.0881771128358901</c:v>
                </c:pt>
                <c:pt idx="20">
                  <c:v>1.0939395186657999</c:v>
                </c:pt>
                <c:pt idx="21">
                  <c:v>1.09973243912477</c:v>
                </c:pt>
                <c:pt idx="22">
                  <c:v>1.10555603580201</c:v>
                </c:pt>
                <c:pt idx="23">
                  <c:v>1.11141047114241</c:v>
                </c:pt>
                <c:pt idx="24">
                  <c:v>1.1172959084510901</c:v>
                </c:pt>
                <c:pt idx="25">
                  <c:v>1.1232125118979401</c:v>
                </c:pt>
                <c:pt idx="26">
                  <c:v>1.12916044652223</c:v>
                </c:pt>
                <c:pt idx="27">
                  <c:v>1.1351398782371498</c:v>
                </c:pt>
                <c:pt idx="28">
                  <c:v>1.1411509738345238</c:v>
                </c:pt>
                <c:pt idx="29">
                  <c:v>1.1471939009893599</c:v>
                </c:pt>
                <c:pt idx="30">
                  <c:v>1.1532688282646399</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Sheet1!$A$2:$A$32</c:f>
              <c:numCache>
                <c:formatCode>General</c:formatCode>
                <c:ptCount val="3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numCache>
            </c:numRef>
          </c:xVal>
          <c:yVal>
            <c:numRef>
              <c:f>Sheet1!$D$2:$D$32</c:f>
              <c:numCache>
                <c:formatCode>General</c:formatCode>
                <c:ptCount val="31"/>
                <c:pt idx="0">
                  <c:v>0.98428037801492996</c:v>
                </c:pt>
                <c:pt idx="1">
                  <c:v>0.98949260212958978</c:v>
                </c:pt>
                <c:pt idx="2">
                  <c:v>0.99473242740426859</c:v>
                </c:pt>
                <c:pt idx="3">
                  <c:v>1</c:v>
                </c:pt>
                <c:pt idx="4">
                  <c:v>1.0132835285350901</c:v>
                </c:pt>
                <c:pt idx="5">
                  <c:v>1.0267435092005301</c:v>
                </c:pt>
                <c:pt idx="6">
                  <c:v>1.0403822859032201</c:v>
                </c:pt>
                <c:pt idx="7">
                  <c:v>1.05420223368542</c:v>
                </c:pt>
                <c:pt idx="8">
                  <c:v>1.06820575913834</c:v>
                </c:pt>
                <c:pt idx="9">
                  <c:v>1.082395300821213</c:v>
                </c:pt>
                <c:pt idx="10">
                  <c:v>1.0967733296859201</c:v>
                </c:pt>
                <c:pt idx="11">
                  <c:v>1.11134234950733</c:v>
                </c:pt>
                <c:pt idx="12">
                  <c:v>1.1261048973192698</c:v>
                </c:pt>
                <c:pt idx="13">
                  <c:v>1.1410635438563201</c:v>
                </c:pt>
                <c:pt idx="14">
                  <c:v>1.15622089400149</c:v>
                </c:pt>
                <c:pt idx="15">
                  <c:v>1.1715795872398398</c:v>
                </c:pt>
                <c:pt idx="16">
                  <c:v>1.1871422981180699</c:v>
                </c:pt>
                <c:pt idx="17">
                  <c:v>1.2029117367103399</c:v>
                </c:pt>
                <c:pt idx="18">
                  <c:v>1.2188906490901266</c:v>
                </c:pt>
                <c:pt idx="19">
                  <c:v>1.2350818178084766</c:v>
                </c:pt>
                <c:pt idx="20">
                  <c:v>1.2514880623785201</c:v>
                </c:pt>
                <c:pt idx="21">
                  <c:v>1.268112239766453</c:v>
                </c:pt>
                <c:pt idx="22">
                  <c:v>1.28495724488909</c:v>
                </c:pt>
                <c:pt idx="23">
                  <c:v>1.3020260111179498</c:v>
                </c:pt>
                <c:pt idx="24">
                  <c:v>1.3193215107900698</c:v>
                </c:pt>
                <c:pt idx="25">
                  <c:v>1.3368467557256198</c:v>
                </c:pt>
                <c:pt idx="26">
                  <c:v>1.3546047977523461</c:v>
                </c:pt>
                <c:pt idx="27">
                  <c:v>1.3725987292370601</c:v>
                </c:pt>
                <c:pt idx="28">
                  <c:v>1.3908316836241166</c:v>
                </c:pt>
                <c:pt idx="29">
                  <c:v>1.4093068359810499</c:v>
                </c:pt>
                <c:pt idx="30">
                  <c:v>1.4280274035515101</c:v>
                </c:pt>
              </c:numCache>
            </c:numRef>
          </c:yVal>
          <c:smooth val="1"/>
        </c:ser>
        <c:axId val="238615552"/>
        <c:axId val="175379584"/>
      </c:scatterChart>
      <c:valAx>
        <c:axId val="238615552"/>
        <c:scaling>
          <c:orientation val="minMax"/>
          <c:max val="3.5"/>
          <c:min val="0.5"/>
        </c:scaling>
        <c:axPos val="b"/>
        <c:title>
          <c:tx>
            <c:rich>
              <a:bodyPr/>
              <a:lstStyle/>
              <a:p>
                <a:pPr>
                  <a:defRPr sz="1700"/>
                </a:pPr>
                <a:r>
                  <a:rPr lang="en-US" sz="1700" dirty="0" smtClean="0"/>
                  <a:t>Recipient</a:t>
                </a:r>
                <a:r>
                  <a:rPr lang="en-US" sz="1700" baseline="0" dirty="0" smtClean="0"/>
                  <a:t> Bilirubin (mg/</a:t>
                </a:r>
                <a:r>
                  <a:rPr lang="en-US" sz="1700" baseline="0" dirty="0" err="1" smtClean="0"/>
                  <a:t>dL</a:t>
                </a:r>
                <a:r>
                  <a:rPr lang="en-US" sz="1700" baseline="0" dirty="0" smtClean="0"/>
                  <a:t>)</a:t>
                </a:r>
                <a:endParaRPr lang="en-US" sz="1700" dirty="0"/>
              </a:p>
            </c:rich>
          </c:tx>
        </c:title>
        <c:numFmt formatCode="#,##0.0" sourceLinked="0"/>
        <c:tickLblPos val="nextTo"/>
        <c:txPr>
          <a:bodyPr rot="0"/>
          <a:lstStyle/>
          <a:p>
            <a:pPr>
              <a:defRPr sz="1500" b="1"/>
            </a:pPr>
            <a:endParaRPr lang="en-US"/>
          </a:p>
        </c:txPr>
        <c:crossAx val="175379584"/>
        <c:crosses val="autoZero"/>
        <c:crossBetween val="midCat"/>
        <c:majorUnit val="0.5"/>
      </c:valAx>
      <c:valAx>
        <c:axId val="175379584"/>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3861555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1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6358"/>
          <c:h val="0.77074260114040283"/>
        </c:manualLayout>
      </c:layout>
      <c:scatterChart>
        <c:scatterStyle val="smoothMarker"/>
        <c:ser>
          <c:idx val="0"/>
          <c:order val="0"/>
          <c:tx>
            <c:strRef>
              <c:f>Sheet1!$A$1</c:f>
              <c:strCache>
                <c:ptCount val="1"/>
                <c:pt idx="0">
                  <c:v>Creatinine</c:v>
                </c:pt>
              </c:strCache>
            </c:strRef>
          </c:tx>
          <c:spPr>
            <a:ln w="38100">
              <a:solidFill>
                <a:srgbClr val="00FF00"/>
              </a:solidFill>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Sheet1!$B$2:$B$22</c:f>
              <c:numCache>
                <c:formatCode>General</c:formatCode>
                <c:ptCount val="21"/>
                <c:pt idx="0">
                  <c:v>0.85860997332283229</c:v>
                </c:pt>
                <c:pt idx="1">
                  <c:v>0.87578915227517795</c:v>
                </c:pt>
                <c:pt idx="2">
                  <c:v>0.8933120439047576</c:v>
                </c:pt>
                <c:pt idx="3">
                  <c:v>0.91118554635562699</c:v>
                </c:pt>
                <c:pt idx="4">
                  <c:v>0.92961659153104559</c:v>
                </c:pt>
                <c:pt idx="5">
                  <c:v>0.94964528025120165</c:v>
                </c:pt>
                <c:pt idx="6">
                  <c:v>0.97261275156420002</c:v>
                </c:pt>
                <c:pt idx="7">
                  <c:v>1</c:v>
                </c:pt>
                <c:pt idx="8">
                  <c:v>1.0331306063825598</c:v>
                </c:pt>
                <c:pt idx="9">
                  <c:v>1.07209229490193</c:v>
                </c:pt>
                <c:pt idx="10">
                  <c:v>1.11663322858194</c:v>
                </c:pt>
                <c:pt idx="11">
                  <c:v>1.1664605569807536</c:v>
                </c:pt>
                <c:pt idx="12">
                  <c:v>1.2212102060043468</c:v>
                </c:pt>
                <c:pt idx="13">
                  <c:v>1.28041676505643</c:v>
                </c:pt>
                <c:pt idx="14">
                  <c:v>1.3434842170483658</c:v>
                </c:pt>
                <c:pt idx="15">
                  <c:v>1.4098313785475354</c:v>
                </c:pt>
                <c:pt idx="16">
                  <c:v>1.47945501984698</c:v>
                </c:pt>
                <c:pt idx="17">
                  <c:v>1.5525170544767462</c:v>
                </c:pt>
                <c:pt idx="18">
                  <c:v>1.6291871386846131</c:v>
                </c:pt>
                <c:pt idx="19">
                  <c:v>1.7096436078223058</c:v>
                </c:pt>
                <c:pt idx="20">
                  <c:v>1.79407323297836</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Sheet1!$C$2:$C$22</c:f>
              <c:numCache>
                <c:formatCode>General</c:formatCode>
                <c:ptCount val="21"/>
                <c:pt idx="0">
                  <c:v>0.733164308321132</c:v>
                </c:pt>
                <c:pt idx="1">
                  <c:v>0.76649170994251303</c:v>
                </c:pt>
                <c:pt idx="2">
                  <c:v>0.80132821658930375</c:v>
                </c:pt>
                <c:pt idx="3">
                  <c:v>0.83773657468294649</c:v>
                </c:pt>
                <c:pt idx="4">
                  <c:v>0.87576568372590002</c:v>
                </c:pt>
                <c:pt idx="5">
                  <c:v>0.91543199262213804</c:v>
                </c:pt>
                <c:pt idx="6">
                  <c:v>0.95678357157207705</c:v>
                </c:pt>
                <c:pt idx="7">
                  <c:v>1</c:v>
                </c:pt>
                <c:pt idx="8">
                  <c:v>1.02082236479258</c:v>
                </c:pt>
                <c:pt idx="9">
                  <c:v>1.0502236040519399</c:v>
                </c:pt>
                <c:pt idx="10">
                  <c:v>1.0864345534839499</c:v>
                </c:pt>
                <c:pt idx="11">
                  <c:v>1.1275604970404844</c:v>
                </c:pt>
                <c:pt idx="12">
                  <c:v>1.1718686234534799</c:v>
                </c:pt>
                <c:pt idx="13">
                  <c:v>1.2181120411763731</c:v>
                </c:pt>
                <c:pt idx="14">
                  <c:v>1.2655914151818963</c:v>
                </c:pt>
                <c:pt idx="15">
                  <c:v>1.3140692334839899</c:v>
                </c:pt>
                <c:pt idx="16">
                  <c:v>1.36377766828254</c:v>
                </c:pt>
                <c:pt idx="17">
                  <c:v>1.4149492531308261</c:v>
                </c:pt>
                <c:pt idx="18">
                  <c:v>1.4677493788083298</c:v>
                </c:pt>
                <c:pt idx="19">
                  <c:v>1.5223079706189631</c:v>
                </c:pt>
                <c:pt idx="20">
                  <c:v>1.57873507228223</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Sheet1!$D$2:$D$22</c:f>
              <c:numCache>
                <c:formatCode>General</c:formatCode>
                <c:ptCount val="21"/>
                <c:pt idx="0">
                  <c:v>1.0055196057996356</c:v>
                </c:pt>
                <c:pt idx="1">
                  <c:v>1.00067180022129</c:v>
                </c:pt>
                <c:pt idx="2">
                  <c:v>0.99585462144570502</c:v>
                </c:pt>
                <c:pt idx="3">
                  <c:v>0.99107419322312063</c:v>
                </c:pt>
                <c:pt idx="4">
                  <c:v>0.98677879632501864</c:v>
                </c:pt>
                <c:pt idx="5">
                  <c:v>0.98513725276327302</c:v>
                </c:pt>
                <c:pt idx="6">
                  <c:v>0.98870381203448876</c:v>
                </c:pt>
                <c:pt idx="7">
                  <c:v>1</c:v>
                </c:pt>
                <c:pt idx="8">
                  <c:v>1.0455872506880899</c:v>
                </c:pt>
                <c:pt idx="9">
                  <c:v>1.0944163551015</c:v>
                </c:pt>
                <c:pt idx="10">
                  <c:v>1.14767130995134</c:v>
                </c:pt>
                <c:pt idx="11">
                  <c:v>1.2067026421758198</c:v>
                </c:pt>
                <c:pt idx="12">
                  <c:v>1.2726293181689461</c:v>
                </c:pt>
                <c:pt idx="13">
                  <c:v>1.3459082882509661</c:v>
                </c:pt>
                <c:pt idx="14">
                  <c:v>1.4261710531582898</c:v>
                </c:pt>
                <c:pt idx="15">
                  <c:v>1.51257214254037</c:v>
                </c:pt>
                <c:pt idx="16">
                  <c:v>1.6049442710899198</c:v>
                </c:pt>
                <c:pt idx="17">
                  <c:v>1.70345982310523</c:v>
                </c:pt>
                <c:pt idx="18">
                  <c:v>1.8083814383967638</c:v>
                </c:pt>
                <c:pt idx="19">
                  <c:v>1.9200328200208145</c:v>
                </c:pt>
                <c:pt idx="20">
                  <c:v>2.03878334104306</c:v>
                </c:pt>
              </c:numCache>
            </c:numRef>
          </c:yVal>
          <c:smooth val="1"/>
        </c:ser>
        <c:axId val="238908544"/>
        <c:axId val="238910464"/>
      </c:scatterChart>
      <c:valAx>
        <c:axId val="238908544"/>
        <c:scaling>
          <c:orientation val="minMax"/>
          <c:max val="2.5"/>
          <c:min val="0.5"/>
        </c:scaling>
        <c:axPos val="b"/>
        <c:title>
          <c:tx>
            <c:rich>
              <a:bodyPr/>
              <a:lstStyle/>
              <a:p>
                <a:pPr>
                  <a:defRPr sz="1700"/>
                </a:pPr>
                <a:r>
                  <a:rPr lang="en-US" sz="1700" dirty="0" smtClean="0"/>
                  <a:t>Recipient</a:t>
                </a:r>
                <a:r>
                  <a:rPr lang="en-US" sz="1700" baseline="0" dirty="0" smtClean="0"/>
                  <a:t> Creatinine (mg/</a:t>
                </a:r>
                <a:r>
                  <a:rPr lang="en-US" sz="1700" baseline="0" dirty="0" err="1" smtClean="0"/>
                  <a:t>dL</a:t>
                </a:r>
                <a:r>
                  <a:rPr lang="en-US" sz="1700" baseline="0" dirty="0" smtClean="0"/>
                  <a:t>)</a:t>
                </a:r>
                <a:endParaRPr lang="en-US" sz="1700" dirty="0"/>
              </a:p>
            </c:rich>
          </c:tx>
        </c:title>
        <c:numFmt formatCode="#,##0.0" sourceLinked="0"/>
        <c:tickLblPos val="nextTo"/>
        <c:txPr>
          <a:bodyPr rot="0"/>
          <a:lstStyle/>
          <a:p>
            <a:pPr>
              <a:defRPr sz="1500" b="1"/>
            </a:pPr>
            <a:endParaRPr lang="en-US"/>
          </a:p>
        </c:txPr>
        <c:crossAx val="238910464"/>
        <c:crosses val="autoZero"/>
        <c:crossBetween val="midCat"/>
        <c:majorUnit val="0.5"/>
      </c:valAx>
      <c:valAx>
        <c:axId val="238910464"/>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38908544"/>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1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6425"/>
          <c:h val="0.7707426011404036"/>
        </c:manualLayout>
      </c:layout>
      <c:scatterChart>
        <c:scatterStyle val="smoothMarker"/>
        <c:ser>
          <c:idx val="0"/>
          <c:order val="0"/>
          <c:tx>
            <c:strRef>
              <c:f>Sheet1!$A$1</c:f>
              <c:strCache>
                <c:ptCount val="1"/>
                <c:pt idx="0">
                  <c:v>PVR</c:v>
                </c:pt>
              </c:strCache>
            </c:strRef>
          </c:tx>
          <c:spPr>
            <a:ln w="38100">
              <a:solidFill>
                <a:srgbClr val="00FF00"/>
              </a:solidFill>
            </a:ln>
          </c:spPr>
          <c:marker>
            <c:symbol val="none"/>
          </c:marker>
          <c:xVal>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Sheet1!$B$2:$B$12</c:f>
              <c:numCache>
                <c:formatCode>General</c:formatCode>
                <c:ptCount val="11"/>
                <c:pt idx="0">
                  <c:v>0.69786809523088555</c:v>
                </c:pt>
                <c:pt idx="1">
                  <c:v>0.84207905711249365</c:v>
                </c:pt>
                <c:pt idx="2">
                  <c:v>0.99489190992298349</c:v>
                </c:pt>
                <c:pt idx="3">
                  <c:v>1.0736459198924599</c:v>
                </c:pt>
                <c:pt idx="4">
                  <c:v>1.0840510537313501</c:v>
                </c:pt>
                <c:pt idx="5">
                  <c:v>1.0775457834840598</c:v>
                </c:pt>
                <c:pt idx="6">
                  <c:v>1.0710073819189301</c:v>
                </c:pt>
                <c:pt idx="7">
                  <c:v>1.06450870269164</c:v>
                </c:pt>
                <c:pt idx="8">
                  <c:v>1.0580493604512431</c:v>
                </c:pt>
                <c:pt idx="9">
                  <c:v>1.0516293081562871</c:v>
                </c:pt>
                <c:pt idx="10">
                  <c:v>1.0452482115783399</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Sheet1!$C$2:$C$12</c:f>
              <c:numCache>
                <c:formatCode>General</c:formatCode>
                <c:ptCount val="11"/>
                <c:pt idx="0">
                  <c:v>0.57846600802915948</c:v>
                </c:pt>
                <c:pt idx="1">
                  <c:v>0.77111890056280463</c:v>
                </c:pt>
                <c:pt idx="2">
                  <c:v>0.99242828111524006</c:v>
                </c:pt>
                <c:pt idx="3">
                  <c:v>1.0293107968765001</c:v>
                </c:pt>
                <c:pt idx="4">
                  <c:v>0.98434177295839664</c:v>
                </c:pt>
                <c:pt idx="5">
                  <c:v>0.91340420346136397</c:v>
                </c:pt>
                <c:pt idx="6">
                  <c:v>0.84530372054127101</c:v>
                </c:pt>
                <c:pt idx="7">
                  <c:v>0.78165408485986698</c:v>
                </c:pt>
                <c:pt idx="8">
                  <c:v>0.72254662448153495</c:v>
                </c:pt>
                <c:pt idx="9">
                  <c:v>0.66778833889261002</c:v>
                </c:pt>
                <c:pt idx="10">
                  <c:v>0.61711464670605798</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Sheet1!$D$2:$D$12</c:f>
              <c:numCache>
                <c:formatCode>General</c:formatCode>
                <c:ptCount val="11"/>
                <c:pt idx="0">
                  <c:v>0.84191615683774357</c:v>
                </c:pt>
                <c:pt idx="1">
                  <c:v>0.91956913247739802</c:v>
                </c:pt>
                <c:pt idx="2">
                  <c:v>0.99736165450454894</c:v>
                </c:pt>
                <c:pt idx="3">
                  <c:v>1.1198906732540865</c:v>
                </c:pt>
                <c:pt idx="4">
                  <c:v>1.1938604246817157</c:v>
                </c:pt>
                <c:pt idx="5">
                  <c:v>1.2711841166312101</c:v>
                </c:pt>
                <c:pt idx="6">
                  <c:v>1.3569759416063436</c:v>
                </c:pt>
                <c:pt idx="7">
                  <c:v>1.4497189998174198</c:v>
                </c:pt>
                <c:pt idx="8">
                  <c:v>1.5493373177883998</c:v>
                </c:pt>
                <c:pt idx="9">
                  <c:v>1.6560999007667934</c:v>
                </c:pt>
                <c:pt idx="10">
                  <c:v>1.77040656811394</c:v>
                </c:pt>
              </c:numCache>
            </c:numRef>
          </c:yVal>
          <c:smooth val="1"/>
        </c:ser>
        <c:axId val="239028480"/>
        <c:axId val="239055232"/>
      </c:scatterChart>
      <c:valAx>
        <c:axId val="239028480"/>
        <c:scaling>
          <c:orientation val="minMax"/>
          <c:max val="10"/>
          <c:min val="0"/>
        </c:scaling>
        <c:axPos val="b"/>
        <c:title>
          <c:tx>
            <c:rich>
              <a:bodyPr/>
              <a:lstStyle/>
              <a:p>
                <a:pPr>
                  <a:defRPr sz="1700"/>
                </a:pPr>
                <a:r>
                  <a:rPr lang="en-US" sz="1700" dirty="0" smtClean="0"/>
                  <a:t>PVR</a:t>
                </a:r>
                <a:endParaRPr lang="en-US" sz="1700" dirty="0"/>
              </a:p>
            </c:rich>
          </c:tx>
        </c:title>
        <c:numFmt formatCode="#,##0" sourceLinked="0"/>
        <c:tickLblPos val="nextTo"/>
        <c:txPr>
          <a:bodyPr rot="0"/>
          <a:lstStyle/>
          <a:p>
            <a:pPr>
              <a:defRPr sz="1500" b="1"/>
            </a:pPr>
            <a:endParaRPr lang="en-US"/>
          </a:p>
        </c:txPr>
        <c:crossAx val="239055232"/>
        <c:crosses val="autoZero"/>
        <c:crossBetween val="midCat"/>
        <c:majorUnit val="2"/>
      </c:valAx>
      <c:valAx>
        <c:axId val="239055232"/>
        <c:scaling>
          <c:orientation val="minMax"/>
          <c:max val="3"/>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3902848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1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6325"/>
          <c:h val="0.77074260114040261"/>
        </c:manualLayout>
      </c:layout>
      <c:scatterChart>
        <c:scatterStyle val="smoothMarker"/>
        <c:ser>
          <c:idx val="0"/>
          <c:order val="0"/>
          <c:tx>
            <c:strRef>
              <c:f>Sheet1!$A$1</c:f>
              <c:strCache>
                <c:ptCount val="1"/>
                <c:pt idx="0">
                  <c:v>Recipient age</c:v>
                </c:pt>
              </c:strCache>
            </c:strRef>
          </c:tx>
          <c:spPr>
            <a:ln w="38100">
              <a:solidFill>
                <a:srgbClr val="00FF00"/>
              </a:solidFill>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Sheet1!$B$2:$B$52</c:f>
              <c:numCache>
                <c:formatCode>General</c:formatCode>
                <c:ptCount val="51"/>
                <c:pt idx="0">
                  <c:v>2.9190965846183397</c:v>
                </c:pt>
                <c:pt idx="1">
                  <c:v>2.8042652739252167</c:v>
                </c:pt>
                <c:pt idx="2">
                  <c:v>2.6939511929753772</c:v>
                </c:pt>
                <c:pt idx="3">
                  <c:v>2.5879766431565212</c:v>
                </c:pt>
                <c:pt idx="4">
                  <c:v>2.4861709161577101</c:v>
                </c:pt>
                <c:pt idx="5">
                  <c:v>2.3883700189849972</c:v>
                </c:pt>
                <c:pt idx="6">
                  <c:v>2.2944164097946067</c:v>
                </c:pt>
                <c:pt idx="7">
                  <c:v>2.2041587441179096</c:v>
                </c:pt>
                <c:pt idx="8">
                  <c:v>2.1174516310691387</c:v>
                </c:pt>
                <c:pt idx="9">
                  <c:v>2.034155399143752</c:v>
                </c:pt>
                <c:pt idx="10">
                  <c:v>1.9541358712295531</c:v>
                </c:pt>
                <c:pt idx="11">
                  <c:v>1.8772641484684198</c:v>
                </c:pt>
                <c:pt idx="12">
                  <c:v>1.80341640262071</c:v>
                </c:pt>
                <c:pt idx="13">
                  <c:v>1.7324736765973099</c:v>
                </c:pt>
                <c:pt idx="14">
                  <c:v>1.6643216928386098</c:v>
                </c:pt>
                <c:pt idx="15">
                  <c:v>1.5989092750836698</c:v>
                </c:pt>
                <c:pt idx="16">
                  <c:v>1.5364056033949798</c:v>
                </c:pt>
                <c:pt idx="17">
                  <c:v>1.4769948063563199</c:v>
                </c:pt>
                <c:pt idx="18">
                  <c:v>1.4208184624899898</c:v>
                </c:pt>
                <c:pt idx="19">
                  <c:v>1.3679816312574398</c:v>
                </c:pt>
                <c:pt idx="20">
                  <c:v>1.3185588035461528</c:v>
                </c:pt>
                <c:pt idx="21">
                  <c:v>1.272599696942827</c:v>
                </c:pt>
                <c:pt idx="22">
                  <c:v>1.2301348333339199</c:v>
                </c:pt>
                <c:pt idx="23">
                  <c:v>1.1911808913191</c:v>
                </c:pt>
                <c:pt idx="24">
                  <c:v>1.1557458262066134</c:v>
                </c:pt>
                <c:pt idx="25">
                  <c:v>1.1238337589568099</c:v>
                </c:pt>
                <c:pt idx="26">
                  <c:v>1.0954497312262901</c:v>
                </c:pt>
                <c:pt idx="27">
                  <c:v>1.0706043024312399</c:v>
                </c:pt>
                <c:pt idx="28">
                  <c:v>1.04931813793314</c:v>
                </c:pt>
                <c:pt idx="29">
                  <c:v>1.0316266449418998</c:v>
                </c:pt>
                <c:pt idx="30">
                  <c:v>1.0175848028924568</c:v>
                </c:pt>
                <c:pt idx="31">
                  <c:v>1.00727226133311</c:v>
                </c:pt>
                <c:pt idx="32">
                  <c:v>1.0007989682859899</c:v>
                </c:pt>
                <c:pt idx="33">
                  <c:v>0.99831144213831402</c:v>
                </c:pt>
                <c:pt idx="34">
                  <c:v>1</c:v>
                </c:pt>
                <c:pt idx="35">
                  <c:v>1.0059964192860398</c:v>
                </c:pt>
                <c:pt idx="36">
                  <c:v>1.0160430160868601</c:v>
                </c:pt>
                <c:pt idx="37">
                  <c:v>1.0298073067744398</c:v>
                </c:pt>
                <c:pt idx="38">
                  <c:v>1.04697667013375</c:v>
                </c:pt>
                <c:pt idx="39">
                  <c:v>1.0672451837017634</c:v>
                </c:pt>
                <c:pt idx="40">
                  <c:v>1.0903012949683299</c:v>
                </c:pt>
                <c:pt idx="41">
                  <c:v>1.1158169447765631</c:v>
                </c:pt>
                <c:pt idx="42">
                  <c:v>1.14343751831286</c:v>
                </c:pt>
                <c:pt idx="43">
                  <c:v>1.1727730406289201</c:v>
                </c:pt>
                <c:pt idx="44">
                  <c:v>1.2033904163742171</c:v>
                </c:pt>
                <c:pt idx="45">
                  <c:v>1.2348976332408199</c:v>
                </c:pt>
                <c:pt idx="46">
                  <c:v>1.2672297733419498</c:v>
                </c:pt>
                <c:pt idx="47">
                  <c:v>1.3004085166747101</c:v>
                </c:pt>
                <c:pt idx="48">
                  <c:v>1.3344558653925831</c:v>
                </c:pt>
                <c:pt idx="49">
                  <c:v>1.3693946431805071</c:v>
                </c:pt>
                <c:pt idx="50">
                  <c:v>1.4052481894707101</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Sheet1!$C$2:$C$52</c:f>
              <c:numCache>
                <c:formatCode>General</c:formatCode>
                <c:ptCount val="51"/>
                <c:pt idx="0">
                  <c:v>2.2900936663496299</c:v>
                </c:pt>
                <c:pt idx="1">
                  <c:v>2.21985659866646</c:v>
                </c:pt>
                <c:pt idx="2">
                  <c:v>2.1517363983624596</c:v>
                </c:pt>
                <c:pt idx="3">
                  <c:v>2.0856659248103844</c:v>
                </c:pt>
                <c:pt idx="4">
                  <c:v>2.0215796633981067</c:v>
                </c:pt>
                <c:pt idx="5">
                  <c:v>1.95941358884461</c:v>
                </c:pt>
                <c:pt idx="6">
                  <c:v>1.89910501026336</c:v>
                </c:pt>
                <c:pt idx="7">
                  <c:v>1.84059239164697</c:v>
                </c:pt>
                <c:pt idx="8">
                  <c:v>1.7838151391933301</c:v>
                </c:pt>
                <c:pt idx="9">
                  <c:v>1.7287133437323898</c:v>
                </c:pt>
                <c:pt idx="10">
                  <c:v>1.6752274620487528</c:v>
                </c:pt>
                <c:pt idx="11">
                  <c:v>1.6232979145658901</c:v>
                </c:pt>
                <c:pt idx="12">
                  <c:v>1.5728645678644178</c:v>
                </c:pt>
                <c:pt idx="13">
                  <c:v>1.5238660577708356</c:v>
                </c:pt>
                <c:pt idx="14">
                  <c:v>1.47623889092155</c:v>
                </c:pt>
                <c:pt idx="15">
                  <c:v>1.4299608411854168</c:v>
                </c:pt>
                <c:pt idx="16">
                  <c:v>1.3851764242125031</c:v>
                </c:pt>
                <c:pt idx="17">
                  <c:v>1.3420519651990801</c:v>
                </c:pt>
                <c:pt idx="18">
                  <c:v>1.3007330127010299</c:v>
                </c:pt>
                <c:pt idx="19">
                  <c:v>1.2613488341622501</c:v>
                </c:pt>
                <c:pt idx="20">
                  <c:v>1.2240174699511257</c:v>
                </c:pt>
                <c:pt idx="21">
                  <c:v>1.1888513246209431</c:v>
                </c:pt>
                <c:pt idx="22">
                  <c:v>1.1559631462096498</c:v>
                </c:pt>
                <c:pt idx="23">
                  <c:v>1.1254720915623699</c:v>
                </c:pt>
                <c:pt idx="24">
                  <c:v>1.0975093569790371</c:v>
                </c:pt>
                <c:pt idx="25">
                  <c:v>1.0722227209419029</c:v>
                </c:pt>
                <c:pt idx="26">
                  <c:v>1.0497795254173099</c:v>
                </c:pt>
                <c:pt idx="27">
                  <c:v>1.03036790802482</c:v>
                </c:pt>
                <c:pt idx="28">
                  <c:v>1.0141968983433698</c:v>
                </c:pt>
                <c:pt idx="29">
                  <c:v>1.0014964926219363</c:v>
                </c:pt>
                <c:pt idx="30">
                  <c:v>0.99251915068144159</c:v>
                </c:pt>
                <c:pt idx="31">
                  <c:v>0.98754385610533502</c:v>
                </c:pt>
                <c:pt idx="32">
                  <c:v>0.98688358366705331</c:v>
                </c:pt>
                <c:pt idx="33">
                  <c:v>0.99089635288791356</c:v>
                </c:pt>
                <c:pt idx="34">
                  <c:v>1</c:v>
                </c:pt>
                <c:pt idx="35">
                  <c:v>0.9975135286351885</c:v>
                </c:pt>
                <c:pt idx="36">
                  <c:v>0.99799013491973698</c:v>
                </c:pt>
                <c:pt idx="37">
                  <c:v>1.0010663006669998</c:v>
                </c:pt>
                <c:pt idx="38">
                  <c:v>1.0064140740868028</c:v>
                </c:pt>
                <c:pt idx="39">
                  <c:v>1.0137273712683699</c:v>
                </c:pt>
                <c:pt idx="40">
                  <c:v>1.02271143067788</c:v>
                </c:pt>
                <c:pt idx="41">
                  <c:v>1.0330749249300901</c:v>
                </c:pt>
                <c:pt idx="42">
                  <c:v>1.044523694049257</c:v>
                </c:pt>
                <c:pt idx="43">
                  <c:v>1.0567559898308541</c:v>
                </c:pt>
                <c:pt idx="44">
                  <c:v>1.0694587975594556</c:v>
                </c:pt>
                <c:pt idx="45">
                  <c:v>1.0823623410134799</c:v>
                </c:pt>
                <c:pt idx="46">
                  <c:v>1.0954148982376568</c:v>
                </c:pt>
                <c:pt idx="47">
                  <c:v>1.1086199161164501</c:v>
                </c:pt>
                <c:pt idx="48">
                  <c:v>1.1219802246952801</c:v>
                </c:pt>
                <c:pt idx="49">
                  <c:v>1.1354985171823198</c:v>
                </c:pt>
                <c:pt idx="50">
                  <c:v>1.14917725779821</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Sheet1!$D$2:$D$52</c:f>
              <c:numCache>
                <c:formatCode>General</c:formatCode>
                <c:ptCount val="51"/>
                <c:pt idx="0">
                  <c:v>3.7208630352281387</c:v>
                </c:pt>
                <c:pt idx="1">
                  <c:v>3.5425278061956758</c:v>
                </c:pt>
                <c:pt idx="2">
                  <c:v>3.3727983760726987</c:v>
                </c:pt>
                <c:pt idx="3">
                  <c:v>3.2112636189003299</c:v>
                </c:pt>
                <c:pt idx="4">
                  <c:v>3.0575326494720563</c:v>
                </c:pt>
                <c:pt idx="5">
                  <c:v>2.91123394267668</c:v>
                </c:pt>
                <c:pt idx="6">
                  <c:v>2.7720145189890002</c:v>
                </c:pt>
                <c:pt idx="7">
                  <c:v>2.6395392001616202</c:v>
                </c:pt>
                <c:pt idx="8">
                  <c:v>2.5134899415333498</c:v>
                </c:pt>
                <c:pt idx="9">
                  <c:v>2.3935652506343299</c:v>
                </c:pt>
                <c:pt idx="10">
                  <c:v>2.27947970632954</c:v>
                </c:pt>
                <c:pt idx="11">
                  <c:v>2.1709635991661598</c:v>
                </c:pt>
                <c:pt idx="12">
                  <c:v>2.0677627226718402</c:v>
                </c:pt>
                <c:pt idx="13">
                  <c:v>1.9696383581725398</c:v>
                </c:pt>
                <c:pt idx="14">
                  <c:v>1.8763675136102334</c:v>
                </c:pt>
                <c:pt idx="15">
                  <c:v>1.7878187963729668</c:v>
                </c:pt>
                <c:pt idx="16">
                  <c:v>1.7041455058589401</c:v>
                </c:pt>
                <c:pt idx="17">
                  <c:v>1.6255061015315801</c:v>
                </c:pt>
                <c:pt idx="18">
                  <c:v>1.5519903651560698</c:v>
                </c:pt>
                <c:pt idx="19">
                  <c:v>1.4836290269381898</c:v>
                </c:pt>
                <c:pt idx="20">
                  <c:v>1.4204023725890798</c:v>
                </c:pt>
                <c:pt idx="21">
                  <c:v>1.3622477050907531</c:v>
                </c:pt>
                <c:pt idx="22">
                  <c:v>1.3090657026076398</c:v>
                </c:pt>
                <c:pt idx="23">
                  <c:v>1.26072598910387</c:v>
                </c:pt>
                <c:pt idx="24">
                  <c:v>1.2170724616605701</c:v>
                </c:pt>
                <c:pt idx="25">
                  <c:v>1.1779290749048099</c:v>
                </c:pt>
                <c:pt idx="26">
                  <c:v>1.1431067996555899</c:v>
                </c:pt>
                <c:pt idx="27">
                  <c:v>1.1124119486421999</c:v>
                </c:pt>
                <c:pt idx="28">
                  <c:v>1.0856556122326868</c:v>
                </c:pt>
                <c:pt idx="29">
                  <c:v>1.0626632668156899</c:v>
                </c:pt>
                <c:pt idx="30">
                  <c:v>1.0432834775699298</c:v>
                </c:pt>
                <c:pt idx="31">
                  <c:v>1.0273947857389063</c:v>
                </c:pt>
                <c:pt idx="32">
                  <c:v>1.014910564426015</c:v>
                </c:pt>
                <c:pt idx="33">
                  <c:v>1.0057820200868328</c:v>
                </c:pt>
                <c:pt idx="34">
                  <c:v>1</c:v>
                </c:pt>
                <c:pt idx="35">
                  <c:v>1.0145514487417628</c:v>
                </c:pt>
                <c:pt idx="36">
                  <c:v>1.0344224601197101</c:v>
                </c:pt>
                <c:pt idx="37">
                  <c:v>1.0593734784393598</c:v>
                </c:pt>
                <c:pt idx="38">
                  <c:v>1.0891741044052701</c:v>
                </c:pt>
                <c:pt idx="39">
                  <c:v>1.12358836746165</c:v>
                </c:pt>
                <c:pt idx="40">
                  <c:v>1.1623580984341599</c:v>
                </c:pt>
                <c:pt idx="41">
                  <c:v>1.2051860172046549</c:v>
                </c:pt>
                <c:pt idx="42">
                  <c:v>1.2517182384029371</c:v>
                </c:pt>
                <c:pt idx="43">
                  <c:v>1.3015271435046698</c:v>
                </c:pt>
                <c:pt idx="44">
                  <c:v>1.3540947042803899</c:v>
                </c:pt>
                <c:pt idx="45">
                  <c:v>1.4089294377665298</c:v>
                </c:pt>
                <c:pt idx="46">
                  <c:v>1.4659936623354937</c:v>
                </c:pt>
                <c:pt idx="47">
                  <c:v>1.5253760875629856</c:v>
                </c:pt>
                <c:pt idx="48">
                  <c:v>1.5871692009226865</c:v>
                </c:pt>
                <c:pt idx="49">
                  <c:v>1.6514699582565699</c:v>
                </c:pt>
                <c:pt idx="50">
                  <c:v>1.7183793541078298</c:v>
                </c:pt>
              </c:numCache>
            </c:numRef>
          </c:yVal>
          <c:smooth val="1"/>
        </c:ser>
        <c:axId val="262351488"/>
        <c:axId val="262382336"/>
      </c:scatterChart>
      <c:valAx>
        <c:axId val="262351488"/>
        <c:scaling>
          <c:orientation val="minMax"/>
          <c:max val="70"/>
          <c:min val="20"/>
        </c:scaling>
        <c:axPos val="b"/>
        <c:title>
          <c:tx>
            <c:rich>
              <a:bodyPr/>
              <a:lstStyle/>
              <a:p>
                <a:pPr>
                  <a:defRPr sz="1700"/>
                </a:pPr>
                <a:r>
                  <a:rPr lang="en-US" sz="1700" dirty="0" smtClean="0"/>
                  <a:t>Recipient</a:t>
                </a:r>
                <a:r>
                  <a:rPr lang="en-US" sz="1700" baseline="0" dirty="0" smtClean="0"/>
                  <a:t> Age (years)</a:t>
                </a:r>
                <a:endParaRPr lang="en-US" sz="1700" dirty="0"/>
              </a:p>
            </c:rich>
          </c:tx>
        </c:title>
        <c:numFmt formatCode="#,##0" sourceLinked="0"/>
        <c:tickLblPos val="nextTo"/>
        <c:txPr>
          <a:bodyPr rot="0"/>
          <a:lstStyle/>
          <a:p>
            <a:pPr>
              <a:defRPr sz="1500" b="1"/>
            </a:pPr>
            <a:endParaRPr lang="en-US"/>
          </a:p>
        </c:txPr>
        <c:crossAx val="262382336"/>
        <c:crosses val="autoZero"/>
        <c:crossBetween val="midCat"/>
        <c:majorUnit val="10"/>
      </c:valAx>
      <c:valAx>
        <c:axId val="262382336"/>
        <c:scaling>
          <c:orientation val="minMax"/>
          <c:max val="3"/>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62351488"/>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1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6336"/>
          <c:h val="0.77074260114040272"/>
        </c:manualLayout>
      </c:layout>
      <c:scatterChart>
        <c:scatterStyle val="smoothMarker"/>
        <c:ser>
          <c:idx val="0"/>
          <c:order val="0"/>
          <c:tx>
            <c:strRef>
              <c:f>Sheet1!$A$1</c:f>
              <c:strCache>
                <c:ptCount val="1"/>
                <c:pt idx="0">
                  <c:v>Donor age</c:v>
                </c:pt>
              </c:strCache>
            </c:strRef>
          </c:tx>
          <c:spPr>
            <a:ln w="38100">
              <a:solidFill>
                <a:srgbClr val="00FF00"/>
              </a:solidFill>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Sheet1!$B$2:$B$47</c:f>
              <c:numCache>
                <c:formatCode>General</c:formatCode>
                <c:ptCount val="46"/>
                <c:pt idx="0">
                  <c:v>0.87711243972989095</c:v>
                </c:pt>
                <c:pt idx="1">
                  <c:v>0.88536581867267505</c:v>
                </c:pt>
                <c:pt idx="2">
                  <c:v>0.89369685956720801</c:v>
                </c:pt>
                <c:pt idx="3">
                  <c:v>0.90210629319039903</c:v>
                </c:pt>
                <c:pt idx="4">
                  <c:v>0.91059485719556243</c:v>
                </c:pt>
                <c:pt idx="5">
                  <c:v>0.91916329617711201</c:v>
                </c:pt>
                <c:pt idx="6">
                  <c:v>0.92781236173589332</c:v>
                </c:pt>
                <c:pt idx="7">
                  <c:v>0.93654281254510419</c:v>
                </c:pt>
                <c:pt idx="8">
                  <c:v>0.94535541441682791</c:v>
                </c:pt>
                <c:pt idx="9">
                  <c:v>0.95425094036923097</c:v>
                </c:pt>
                <c:pt idx="10">
                  <c:v>0.96323017069436501</c:v>
                </c:pt>
                <c:pt idx="11">
                  <c:v>0.97229389302660263</c:v>
                </c:pt>
                <c:pt idx="12">
                  <c:v>0.98144290241173149</c:v>
                </c:pt>
                <c:pt idx="13">
                  <c:v>0.99067800137670003</c:v>
                </c:pt>
                <c:pt idx="14">
                  <c:v>1</c:v>
                </c:pt>
                <c:pt idx="15">
                  <c:v>1.0094097159827398</c:v>
                </c:pt>
                <c:pt idx="16">
                  <c:v>1.0189079747203531</c:v>
                </c:pt>
                <c:pt idx="17">
                  <c:v>1.0284956093750099</c:v>
                </c:pt>
                <c:pt idx="18">
                  <c:v>1.0381734609487343</c:v>
                </c:pt>
                <c:pt idx="19">
                  <c:v>1.0479423783570698</c:v>
                </c:pt>
                <c:pt idx="20">
                  <c:v>1.0578032185036765</c:v>
                </c:pt>
                <c:pt idx="21">
                  <c:v>1.0677568463554299</c:v>
                </c:pt>
                <c:pt idx="22">
                  <c:v>1.0778041350182499</c:v>
                </c:pt>
                <c:pt idx="23">
                  <c:v>1.0879459658138031</c:v>
                </c:pt>
                <c:pt idx="24">
                  <c:v>1.0981832283566701</c:v>
                </c:pt>
                <c:pt idx="25">
                  <c:v>1.1085168206325131</c:v>
                </c:pt>
                <c:pt idx="26">
                  <c:v>1.1189476490767534</c:v>
                </c:pt>
                <c:pt idx="27">
                  <c:v>1.1294766286541098</c:v>
                </c:pt>
                <c:pt idx="28">
                  <c:v>1.1401046829388899</c:v>
                </c:pt>
                <c:pt idx="29">
                  <c:v>1.1508327441959301</c:v>
                </c:pt>
                <c:pt idx="30">
                  <c:v>1.1616617534624456</c:v>
                </c:pt>
                <c:pt idx="31">
                  <c:v>1.1725926606305401</c:v>
                </c:pt>
                <c:pt idx="32">
                  <c:v>1.1836264245305101</c:v>
                </c:pt>
                <c:pt idx="33">
                  <c:v>1.1947640130150099</c:v>
                </c:pt>
                <c:pt idx="34">
                  <c:v>1.20600640304387</c:v>
                </c:pt>
                <c:pt idx="35">
                  <c:v>1.2173545807698798</c:v>
                </c:pt>
                <c:pt idx="36">
                  <c:v>1.2288095416252101</c:v>
                </c:pt>
                <c:pt idx="37">
                  <c:v>1.2403722904087799</c:v>
                </c:pt>
                <c:pt idx="38">
                  <c:v>1.25204384137438</c:v>
                </c:pt>
                <c:pt idx="39">
                  <c:v>1.2638252183196435</c:v>
                </c:pt>
                <c:pt idx="40">
                  <c:v>1.2757174546758601</c:v>
                </c:pt>
                <c:pt idx="41">
                  <c:v>1.2877215935985771</c:v>
                </c:pt>
                <c:pt idx="42">
                  <c:v>1.2998386880591735</c:v>
                </c:pt>
                <c:pt idx="43">
                  <c:v>1.3120698009371898</c:v>
                </c:pt>
                <c:pt idx="44">
                  <c:v>1.3244160051135301</c:v>
                </c:pt>
                <c:pt idx="45">
                  <c:v>1.3368783835646398</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Sheet1!$C$2:$C$47</c:f>
              <c:numCache>
                <c:formatCode>General</c:formatCode>
                <c:ptCount val="46"/>
                <c:pt idx="0">
                  <c:v>0.81444461453657324</c:v>
                </c:pt>
                <c:pt idx="1">
                  <c:v>0.82647284285941602</c:v>
                </c:pt>
                <c:pt idx="2">
                  <c:v>0.83867871159390706</c:v>
                </c:pt>
                <c:pt idx="3">
                  <c:v>0.85106484424492901</c:v>
                </c:pt>
                <c:pt idx="4">
                  <c:v>0.86363390306294396</c:v>
                </c:pt>
                <c:pt idx="5">
                  <c:v>0.87638858961618804</c:v>
                </c:pt>
                <c:pt idx="6">
                  <c:v>0.88933164537135256</c:v>
                </c:pt>
                <c:pt idx="7">
                  <c:v>0.90246585228282705</c:v>
                </c:pt>
                <c:pt idx="8">
                  <c:v>0.91579403339064591</c:v>
                </c:pt>
                <c:pt idx="9">
                  <c:v>0.92931905342726251</c:v>
                </c:pt>
                <c:pt idx="10">
                  <c:v>0.94304381943330506</c:v>
                </c:pt>
                <c:pt idx="11">
                  <c:v>0.95697128138238563</c:v>
                </c:pt>
                <c:pt idx="12">
                  <c:v>0.97110443281518888</c:v>
                </c:pt>
                <c:pt idx="13">
                  <c:v>0.98544631148286455</c:v>
                </c:pt>
                <c:pt idx="14">
                  <c:v>1</c:v>
                </c:pt>
                <c:pt idx="15">
                  <c:v>1.00407910542865</c:v>
                </c:pt>
                <c:pt idx="16">
                  <c:v>1.00817484995839</c:v>
                </c:pt>
                <c:pt idx="17">
                  <c:v>1.0122873014618841</c:v>
                </c:pt>
                <c:pt idx="18">
                  <c:v>1.0164165280886228</c:v>
                </c:pt>
                <c:pt idx="19">
                  <c:v>1.02056259826611</c:v>
                </c:pt>
                <c:pt idx="20">
                  <c:v>1.0247255807009699</c:v>
                </c:pt>
                <c:pt idx="21">
                  <c:v>1.0289055443800801</c:v>
                </c:pt>
                <c:pt idx="22">
                  <c:v>1.0331025585717328</c:v>
                </c:pt>
                <c:pt idx="23">
                  <c:v>1.0373166928267499</c:v>
                </c:pt>
                <c:pt idx="24">
                  <c:v>1.0415480169796798</c:v>
                </c:pt>
                <c:pt idx="25">
                  <c:v>1.0457966011499349</c:v>
                </c:pt>
                <c:pt idx="26">
                  <c:v>1.05006251574295</c:v>
                </c:pt>
                <c:pt idx="27">
                  <c:v>1.0543458314513343</c:v>
                </c:pt>
                <c:pt idx="28">
                  <c:v>1.0586466192560799</c:v>
                </c:pt>
                <c:pt idx="29">
                  <c:v>1.0629649504276968</c:v>
                </c:pt>
                <c:pt idx="30">
                  <c:v>1.0673008965274478</c:v>
                </c:pt>
                <c:pt idx="31">
                  <c:v>1.07165452940848</c:v>
                </c:pt>
                <c:pt idx="32">
                  <c:v>1.0760259212170231</c:v>
                </c:pt>
                <c:pt idx="33">
                  <c:v>1.0804151443936243</c:v>
                </c:pt>
                <c:pt idx="34">
                  <c:v>1.0848222716743099</c:v>
                </c:pt>
                <c:pt idx="35">
                  <c:v>1.0892473760918131</c:v>
                </c:pt>
                <c:pt idx="36">
                  <c:v>1.0936905309767728</c:v>
                </c:pt>
                <c:pt idx="37">
                  <c:v>1.0981518099589334</c:v>
                </c:pt>
                <c:pt idx="38">
                  <c:v>1.1026312869684098</c:v>
                </c:pt>
                <c:pt idx="39">
                  <c:v>1.10712903623688</c:v>
                </c:pt>
                <c:pt idx="40">
                  <c:v>1.1116451322988101</c:v>
                </c:pt>
                <c:pt idx="41">
                  <c:v>1.1161796499926899</c:v>
                </c:pt>
                <c:pt idx="42">
                  <c:v>1.1207326644623201</c:v>
                </c:pt>
                <c:pt idx="43">
                  <c:v>1.1253042511579856</c:v>
                </c:pt>
                <c:pt idx="44">
                  <c:v>1.1298944858377671</c:v>
                </c:pt>
                <c:pt idx="45">
                  <c:v>1.1345034445687543</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Sheet1!$D$2:$D$47</c:f>
              <c:numCache>
                <c:formatCode>General</c:formatCode>
                <c:ptCount val="46"/>
                <c:pt idx="0">
                  <c:v>0.94460227030499744</c:v>
                </c:pt>
                <c:pt idx="1">
                  <c:v>0.94845540255371152</c:v>
                </c:pt>
                <c:pt idx="2">
                  <c:v>0.95232425213509653</c:v>
                </c:pt>
                <c:pt idx="3">
                  <c:v>0.95620888316181063</c:v>
                </c:pt>
                <c:pt idx="4">
                  <c:v>0.96010936000803404</c:v>
                </c:pt>
                <c:pt idx="5">
                  <c:v>0.96402574731053892</c:v>
                </c:pt>
                <c:pt idx="6">
                  <c:v>0.96795810996974596</c:v>
                </c:pt>
                <c:pt idx="7">
                  <c:v>0.97190651315082743</c:v>
                </c:pt>
                <c:pt idx="8">
                  <c:v>0.97587102228475853</c:v>
                </c:pt>
                <c:pt idx="9">
                  <c:v>0.97985170306941793</c:v>
                </c:pt>
                <c:pt idx="10">
                  <c:v>0.98384862147067464</c:v>
                </c:pt>
                <c:pt idx="11">
                  <c:v>0.98786184372348163</c:v>
                </c:pt>
                <c:pt idx="12">
                  <c:v>0.99189143633296595</c:v>
                </c:pt>
                <c:pt idx="13">
                  <c:v>0.99593746607553901</c:v>
                </c:pt>
                <c:pt idx="14">
                  <c:v>1</c:v>
                </c:pt>
                <c:pt idx="15">
                  <c:v>1.0147686265071398</c:v>
                </c:pt>
                <c:pt idx="16">
                  <c:v>1.0297553653431999</c:v>
                </c:pt>
                <c:pt idx="17">
                  <c:v>1.0449634377276771</c:v>
                </c:pt>
                <c:pt idx="18">
                  <c:v>1.0603961124530998</c:v>
                </c:pt>
                <c:pt idx="19">
                  <c:v>1.0760567065875501</c:v>
                </c:pt>
                <c:pt idx="20">
                  <c:v>1.0919485861876499</c:v>
                </c:pt>
                <c:pt idx="21">
                  <c:v>1.1080751670220601</c:v>
                </c:pt>
                <c:pt idx="22">
                  <c:v>1.1244399153056499</c:v>
                </c:pt>
                <c:pt idx="23">
                  <c:v>1.1410463484445299</c:v>
                </c:pt>
                <c:pt idx="24">
                  <c:v>1.1578980357920499</c:v>
                </c:pt>
                <c:pt idx="25">
                  <c:v>1.1749985994160101</c:v>
                </c:pt>
                <c:pt idx="26">
                  <c:v>1.1923517148772134</c:v>
                </c:pt>
                <c:pt idx="27">
                  <c:v>1.209961112019373</c:v>
                </c:pt>
                <c:pt idx="28">
                  <c:v>1.2278305757709698</c:v>
                </c:pt>
                <c:pt idx="29">
                  <c:v>1.2459639469585799</c:v>
                </c:pt>
                <c:pt idx="30">
                  <c:v>1.2643651231325801</c:v>
                </c:pt>
                <c:pt idx="31">
                  <c:v>1.2830380594047899</c:v>
                </c:pt>
                <c:pt idx="32">
                  <c:v>1.30198676929859</c:v>
                </c:pt>
                <c:pt idx="33">
                  <c:v>1.3212153256116028</c:v>
                </c:pt>
                <c:pt idx="34">
                  <c:v>1.3407278612910831</c:v>
                </c:pt>
                <c:pt idx="35">
                  <c:v>1.3605285703222101</c:v>
                </c:pt>
                <c:pt idx="36">
                  <c:v>1.3806217086295998</c:v>
                </c:pt>
                <c:pt idx="37">
                  <c:v>1.4010115949919999</c:v>
                </c:pt>
                <c:pt idx="38">
                  <c:v>1.4217026119706198</c:v>
                </c:pt>
                <c:pt idx="39">
                  <c:v>1.4426992068510498</c:v>
                </c:pt>
                <c:pt idx="40">
                  <c:v>1.4640058925991768</c:v>
                </c:pt>
                <c:pt idx="41">
                  <c:v>1.4856272488312399</c:v>
                </c:pt>
                <c:pt idx="42">
                  <c:v>1.5075679227980701</c:v>
                </c:pt>
                <c:pt idx="43">
                  <c:v>1.5298326303840171</c:v>
                </c:pt>
                <c:pt idx="44">
                  <c:v>1.5524261571206071</c:v>
                </c:pt>
                <c:pt idx="45">
                  <c:v>1.5753533592150399</c:v>
                </c:pt>
              </c:numCache>
            </c:numRef>
          </c:yVal>
          <c:smooth val="1"/>
        </c:ser>
        <c:axId val="262550272"/>
        <c:axId val="262552192"/>
      </c:scatterChart>
      <c:valAx>
        <c:axId val="262550272"/>
        <c:scaling>
          <c:orientation val="minMax"/>
          <c:max val="60"/>
          <c:min val="15"/>
        </c:scaling>
        <c:axPos val="b"/>
        <c:title>
          <c:tx>
            <c:rich>
              <a:bodyPr/>
              <a:lstStyle/>
              <a:p>
                <a:pPr>
                  <a:defRPr sz="1700"/>
                </a:pPr>
                <a:r>
                  <a:rPr lang="en-US" sz="1700" dirty="0" smtClean="0"/>
                  <a:t>Donor </a:t>
                </a:r>
                <a:r>
                  <a:rPr lang="en-US" sz="1700" baseline="0" dirty="0" smtClean="0"/>
                  <a:t>Age (years)</a:t>
                </a:r>
                <a:endParaRPr lang="en-US" sz="1700" dirty="0"/>
              </a:p>
            </c:rich>
          </c:tx>
        </c:title>
        <c:numFmt formatCode="#,##0" sourceLinked="0"/>
        <c:tickLblPos val="nextTo"/>
        <c:txPr>
          <a:bodyPr rot="0"/>
          <a:lstStyle/>
          <a:p>
            <a:pPr>
              <a:defRPr sz="1500" b="1"/>
            </a:pPr>
            <a:endParaRPr lang="en-US"/>
          </a:p>
        </c:txPr>
        <c:crossAx val="262552192"/>
        <c:crosses val="autoZero"/>
        <c:crossBetween val="midCat"/>
        <c:majorUnit val="5"/>
      </c:valAx>
      <c:valAx>
        <c:axId val="262552192"/>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6255027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040382134436494"/>
          <c:y val="4.4665541807274091E-2"/>
          <c:w val="0.85913007696071964"/>
          <c:h val="0.83128730436473219"/>
        </c:manualLayout>
      </c:layout>
      <c:lineChart>
        <c:grouping val="standard"/>
        <c:ser>
          <c:idx val="0"/>
          <c:order val="0"/>
          <c:tx>
            <c:strRef>
              <c:f>Sheet1!$B$1</c:f>
              <c:strCache>
                <c:ptCount val="1"/>
                <c:pt idx="0">
                  <c:v>Myopathy</c:v>
                </c:pt>
              </c:strCache>
            </c:strRef>
          </c:tx>
          <c:spPr>
            <a:ln w="41275">
              <a:solidFill>
                <a:srgbClr val="FFFF00"/>
              </a:solidFill>
            </a:ln>
          </c:spPr>
          <c:marker>
            <c:symbol val="none"/>
          </c:marker>
          <c:cat>
            <c:numRef>
              <c:f>Sheet1!$A$2:$A$30</c:f>
              <c:numCache>
                <c:formatCode>General</c:formatCode>
                <c:ptCount val="29"/>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numCache>
            </c:numRef>
          </c:cat>
          <c:val>
            <c:numRef>
              <c:f>Sheet1!$B$2:$B$30</c:f>
              <c:numCache>
                <c:formatCode>General</c:formatCode>
                <c:ptCount val="29"/>
                <c:pt idx="0">
                  <c:v>67.010300000000001</c:v>
                </c:pt>
                <c:pt idx="1">
                  <c:v>54.491</c:v>
                </c:pt>
                <c:pt idx="2">
                  <c:v>58.785900000000012</c:v>
                </c:pt>
                <c:pt idx="3">
                  <c:v>49.926100000000012</c:v>
                </c:pt>
                <c:pt idx="4">
                  <c:v>51.25</c:v>
                </c:pt>
                <c:pt idx="5">
                  <c:v>42.4133</c:v>
                </c:pt>
                <c:pt idx="6">
                  <c:v>36.7742</c:v>
                </c:pt>
                <c:pt idx="7">
                  <c:v>39.025900000000163</c:v>
                </c:pt>
                <c:pt idx="8">
                  <c:v>36.639700000000012</c:v>
                </c:pt>
                <c:pt idx="9">
                  <c:v>43.821400000000004</c:v>
                </c:pt>
                <c:pt idx="10">
                  <c:v>44.851799999999997</c:v>
                </c:pt>
                <c:pt idx="11">
                  <c:v>41.753600000000006</c:v>
                </c:pt>
                <c:pt idx="12">
                  <c:v>44.301499999999997</c:v>
                </c:pt>
                <c:pt idx="13">
                  <c:v>42.463200000000001</c:v>
                </c:pt>
                <c:pt idx="14">
                  <c:v>41.420700000000011</c:v>
                </c:pt>
                <c:pt idx="15">
                  <c:v>41.380999999999993</c:v>
                </c:pt>
                <c:pt idx="16">
                  <c:v>40.149000000000001</c:v>
                </c:pt>
                <c:pt idx="17">
                  <c:v>43.784300000000002</c:v>
                </c:pt>
                <c:pt idx="18">
                  <c:v>41.608400000000003</c:v>
                </c:pt>
                <c:pt idx="19">
                  <c:v>43.771700000000003</c:v>
                </c:pt>
                <c:pt idx="20">
                  <c:v>41.914000000000001</c:v>
                </c:pt>
                <c:pt idx="21">
                  <c:v>44.342200000000005</c:v>
                </c:pt>
                <c:pt idx="22">
                  <c:v>46.913600000000002</c:v>
                </c:pt>
                <c:pt idx="23">
                  <c:v>45.899900000000002</c:v>
                </c:pt>
                <c:pt idx="24">
                  <c:v>49.328500000000012</c:v>
                </c:pt>
                <c:pt idx="25">
                  <c:v>50.775600000000011</c:v>
                </c:pt>
                <c:pt idx="26">
                  <c:v>51.408500000000011</c:v>
                </c:pt>
                <c:pt idx="27">
                  <c:v>52.981200000000001</c:v>
                </c:pt>
                <c:pt idx="28">
                  <c:v>51.103500000000011</c:v>
                </c:pt>
              </c:numCache>
            </c:numRef>
          </c:val>
        </c:ser>
        <c:ser>
          <c:idx val="1"/>
          <c:order val="1"/>
          <c:tx>
            <c:strRef>
              <c:f>Sheet1!$C$1</c:f>
              <c:strCache>
                <c:ptCount val="1"/>
                <c:pt idx="0">
                  <c:v>CAD</c:v>
                </c:pt>
              </c:strCache>
            </c:strRef>
          </c:tx>
          <c:spPr>
            <a:ln w="41275">
              <a:solidFill>
                <a:srgbClr val="FF0000"/>
              </a:solidFill>
            </a:ln>
          </c:spPr>
          <c:marker>
            <c:symbol val="none"/>
          </c:marker>
          <c:cat>
            <c:numRef>
              <c:f>Sheet1!$A$2:$A$30</c:f>
              <c:numCache>
                <c:formatCode>General</c:formatCode>
                <c:ptCount val="29"/>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numCache>
            </c:numRef>
          </c:cat>
          <c:val>
            <c:numRef>
              <c:f>Sheet1!$C$2:$C$30</c:f>
              <c:numCache>
                <c:formatCode>General</c:formatCode>
                <c:ptCount val="29"/>
                <c:pt idx="0">
                  <c:v>29.896899999999999</c:v>
                </c:pt>
                <c:pt idx="1">
                  <c:v>34.730500000000013</c:v>
                </c:pt>
                <c:pt idx="2">
                  <c:v>32.268400000000113</c:v>
                </c:pt>
                <c:pt idx="3">
                  <c:v>41.949800000000003</c:v>
                </c:pt>
                <c:pt idx="4">
                  <c:v>40.583300000000001</c:v>
                </c:pt>
                <c:pt idx="5">
                  <c:v>49.638700000000163</c:v>
                </c:pt>
                <c:pt idx="6">
                  <c:v>54.017600000000002</c:v>
                </c:pt>
                <c:pt idx="7">
                  <c:v>52.976500000000001</c:v>
                </c:pt>
                <c:pt idx="8">
                  <c:v>55.465600000000002</c:v>
                </c:pt>
                <c:pt idx="9">
                  <c:v>47.767400000000002</c:v>
                </c:pt>
                <c:pt idx="10">
                  <c:v>47.061800000000005</c:v>
                </c:pt>
                <c:pt idx="11">
                  <c:v>49.715600000000002</c:v>
                </c:pt>
                <c:pt idx="12">
                  <c:v>48.897100000000002</c:v>
                </c:pt>
                <c:pt idx="13">
                  <c:v>51.424600000000005</c:v>
                </c:pt>
                <c:pt idx="14">
                  <c:v>51.568300000000299</c:v>
                </c:pt>
                <c:pt idx="15">
                  <c:v>51.762400000000063</c:v>
                </c:pt>
                <c:pt idx="16">
                  <c:v>51.0946</c:v>
                </c:pt>
                <c:pt idx="17">
                  <c:v>49.226200000000013</c:v>
                </c:pt>
                <c:pt idx="18">
                  <c:v>50.3996</c:v>
                </c:pt>
                <c:pt idx="19">
                  <c:v>47.543400000000005</c:v>
                </c:pt>
                <c:pt idx="20">
                  <c:v>48.771800000000006</c:v>
                </c:pt>
                <c:pt idx="21">
                  <c:v>48.132100000000314</c:v>
                </c:pt>
                <c:pt idx="22">
                  <c:v>43.3782</c:v>
                </c:pt>
                <c:pt idx="23">
                  <c:v>44.5154</c:v>
                </c:pt>
                <c:pt idx="24">
                  <c:v>40.909100000000002</c:v>
                </c:pt>
                <c:pt idx="25">
                  <c:v>41.365000000000002</c:v>
                </c:pt>
                <c:pt idx="26">
                  <c:v>40.032500000000013</c:v>
                </c:pt>
                <c:pt idx="27">
                  <c:v>38.546000000000006</c:v>
                </c:pt>
                <c:pt idx="28">
                  <c:v>39.382100000000001</c:v>
                </c:pt>
              </c:numCache>
            </c:numRef>
          </c:val>
        </c:ser>
        <c:marker val="1"/>
        <c:axId val="137643136"/>
        <c:axId val="137644672"/>
      </c:lineChart>
      <c:catAx>
        <c:axId val="137643136"/>
        <c:scaling>
          <c:orientation val="minMax"/>
        </c:scaling>
        <c:axPos val="b"/>
        <c:numFmt formatCode="General" sourceLinked="1"/>
        <c:tickLblPos val="nextTo"/>
        <c:txPr>
          <a:bodyPr/>
          <a:lstStyle/>
          <a:p>
            <a:pPr>
              <a:defRPr sz="1300" b="1"/>
            </a:pPr>
            <a:endParaRPr lang="en-US"/>
          </a:p>
        </c:txPr>
        <c:crossAx val="137644672"/>
        <c:crosses val="autoZero"/>
        <c:auto val="1"/>
        <c:lblAlgn val="ctr"/>
        <c:lblOffset val="100"/>
        <c:tickLblSkip val="2"/>
      </c:catAx>
      <c:valAx>
        <c:axId val="137644672"/>
        <c:scaling>
          <c:orientation val="minMax"/>
          <c:max val="70"/>
          <c:min val="20"/>
        </c:scaling>
        <c:axPos val="l"/>
        <c:majorGridlines>
          <c:spPr>
            <a:ln>
              <a:prstDash val="sysDash"/>
            </a:ln>
          </c:spPr>
        </c:majorGridlines>
        <c:title>
          <c:tx>
            <c:rich>
              <a:bodyPr rot="-5400000" vert="horz"/>
              <a:lstStyle/>
              <a:p>
                <a:pPr>
                  <a:defRPr sz="1500"/>
                </a:pPr>
                <a:r>
                  <a:rPr lang="en-US" sz="1500" dirty="0" smtClean="0"/>
                  <a:t>% of cases</a:t>
                </a:r>
                <a:endParaRPr lang="en-US" sz="1500" dirty="0"/>
              </a:p>
            </c:rich>
          </c:tx>
          <c:layout>
            <c:manualLayout>
              <c:xMode val="edge"/>
              <c:yMode val="edge"/>
              <c:x val="3.251301214466841E-2"/>
              <c:y val="0.16430866141732425"/>
            </c:manualLayout>
          </c:layout>
        </c:title>
        <c:numFmt formatCode="General" sourceLinked="1"/>
        <c:tickLblPos val="nextTo"/>
        <c:spPr>
          <a:ln>
            <a:solidFill>
              <a:srgbClr val="FFFFFF">
                <a:tint val="75000"/>
                <a:shade val="95000"/>
                <a:satMod val="105000"/>
              </a:srgbClr>
            </a:solidFill>
            <a:prstDash val="solid"/>
          </a:ln>
        </c:spPr>
        <c:txPr>
          <a:bodyPr/>
          <a:lstStyle/>
          <a:p>
            <a:pPr>
              <a:defRPr sz="1300" b="1"/>
            </a:pPr>
            <a:endParaRPr lang="en-US"/>
          </a:p>
        </c:txPr>
        <c:crossAx val="137643136"/>
        <c:crosses val="autoZero"/>
        <c:crossBetween val="midCat"/>
        <c:majorUnit val="10"/>
      </c:valAx>
      <c:spPr>
        <a:solidFill>
          <a:schemeClr val="bg2"/>
        </a:solidFill>
        <a:ln>
          <a:solidFill>
            <a:schemeClr val="tx1"/>
          </a:solidFill>
        </a:ln>
      </c:spPr>
    </c:plotArea>
    <c:legend>
      <c:legendPos val="r"/>
      <c:layout>
        <c:manualLayout>
          <c:xMode val="edge"/>
          <c:yMode val="edge"/>
          <c:x val="0.46474309355398374"/>
          <c:y val="9.1652918385203203E-2"/>
          <c:w val="0.31744208604359231"/>
          <c:h val="0.18573148465137784"/>
        </c:manualLayout>
      </c:layout>
      <c:spPr>
        <a:solidFill>
          <a:srgbClr val="000000"/>
        </a:solidFill>
        <a:ln>
          <a:solidFill>
            <a:schemeClr val="tx1"/>
          </a:solidFill>
        </a:ln>
      </c:spPr>
      <c:txPr>
        <a:bodyPr/>
        <a:lstStyle/>
        <a:p>
          <a:pPr>
            <a:defRPr sz="1400" b="1"/>
          </a:pPr>
          <a:endParaRPr lang="en-US"/>
        </a:p>
      </c:txPr>
    </c:legend>
    <c:plotVisOnly val="1"/>
  </c:chart>
  <c:txPr>
    <a:bodyPr/>
    <a:lstStyle/>
    <a:p>
      <a:pPr>
        <a:defRPr sz="1800"/>
      </a:pPr>
      <a:endParaRPr lang="en-US"/>
    </a:p>
  </c:txPr>
  <c:externalData r:id="rId1"/>
  <c:userShapes r:id="rId2"/>
</c:chartSpace>
</file>

<file path=ppt/charts/chart12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6381"/>
          <c:h val="0.77074260114040294"/>
        </c:manualLayout>
      </c:layout>
      <c:scatterChart>
        <c:scatterStyle val="smoothMarker"/>
        <c:ser>
          <c:idx val="0"/>
          <c:order val="0"/>
          <c:tx>
            <c:strRef>
              <c:f>Sheet1!$A$1</c:f>
              <c:strCache>
                <c:ptCount val="1"/>
                <c:pt idx="0">
                  <c:v>Recipient BMI</c:v>
                </c:pt>
              </c:strCache>
            </c:strRef>
          </c:tx>
          <c:spPr>
            <a:ln w="38100">
              <a:solidFill>
                <a:srgbClr val="00FF00"/>
              </a:solidFill>
            </a:ln>
          </c:spPr>
          <c:marker>
            <c:symbol val="none"/>
          </c:marker>
          <c:xVal>
            <c:numRef>
              <c:f>Sheet1!$A$2:$A$17</c:f>
              <c:numCache>
                <c:formatCode>General</c:formatCode>
                <c:ptCount val="1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numCache>
            </c:numRef>
          </c:xVal>
          <c:yVal>
            <c:numRef>
              <c:f>Sheet1!$B$2:$B$17</c:f>
              <c:numCache>
                <c:formatCode>General</c:formatCode>
                <c:ptCount val="16"/>
                <c:pt idx="0">
                  <c:v>0.86251209678959895</c:v>
                </c:pt>
                <c:pt idx="1">
                  <c:v>0.88404176965470405</c:v>
                </c:pt>
                <c:pt idx="2">
                  <c:v>0.90610885737509705</c:v>
                </c:pt>
                <c:pt idx="3">
                  <c:v>0.92872677467975895</c:v>
                </c:pt>
                <c:pt idx="4">
                  <c:v>0.95190927115064305</c:v>
                </c:pt>
                <c:pt idx="5">
                  <c:v>0.97567043958111488</c:v>
                </c:pt>
                <c:pt idx="6">
                  <c:v>1.00002472454305</c:v>
                </c:pt>
                <c:pt idx="7">
                  <c:v>1.0249869311678301</c:v>
                </c:pt>
                <c:pt idx="8">
                  <c:v>1.0505722341464001</c:v>
                </c:pt>
                <c:pt idx="9">
                  <c:v>1.0767961869541698</c:v>
                </c:pt>
                <c:pt idx="10">
                  <c:v>1.1036747313059598</c:v>
                </c:pt>
                <c:pt idx="11">
                  <c:v>1.1312242068471663</c:v>
                </c:pt>
                <c:pt idx="12">
                  <c:v>1.15946136108669</c:v>
                </c:pt>
                <c:pt idx="13">
                  <c:v>1.18840335957789</c:v>
                </c:pt>
                <c:pt idx="14">
                  <c:v>1.21806779635361</c:v>
                </c:pt>
                <c:pt idx="15">
                  <c:v>1.248472704621715</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Sheet1!$A$2:$A$17</c:f>
              <c:numCache>
                <c:formatCode>General</c:formatCode>
                <c:ptCount val="1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numCache>
            </c:numRef>
          </c:xVal>
          <c:yVal>
            <c:numRef>
              <c:f>Sheet1!$C$2:$C$17</c:f>
              <c:numCache>
                <c:formatCode>General</c:formatCode>
                <c:ptCount val="16"/>
                <c:pt idx="0">
                  <c:v>0.78336292444431732</c:v>
                </c:pt>
                <c:pt idx="1">
                  <c:v>0.81590350438714598</c:v>
                </c:pt>
                <c:pt idx="2">
                  <c:v>0.84979580689683765</c:v>
                </c:pt>
                <c:pt idx="3">
                  <c:v>0.88509598198365058</c:v>
                </c:pt>
                <c:pt idx="4">
                  <c:v>0.9218625121066375</c:v>
                </c:pt>
                <c:pt idx="5">
                  <c:v>0.96015630906260008</c:v>
                </c:pt>
                <c:pt idx="6">
                  <c:v>1.00000863444517</c:v>
                </c:pt>
                <c:pt idx="7">
                  <c:v>1.0086561606429001</c:v>
                </c:pt>
                <c:pt idx="8">
                  <c:v>1.0173784659042899</c:v>
                </c:pt>
                <c:pt idx="9">
                  <c:v>1.0261761968776699</c:v>
                </c:pt>
                <c:pt idx="10">
                  <c:v>1.0350500058032301</c:v>
                </c:pt>
                <c:pt idx="11">
                  <c:v>1.0440005505613801</c:v>
                </c:pt>
                <c:pt idx="12">
                  <c:v>1.0530284947215101</c:v>
                </c:pt>
                <c:pt idx="13">
                  <c:v>1.0621345075912001</c:v>
                </c:pt>
                <c:pt idx="14">
                  <c:v>1.07131926426583</c:v>
                </c:pt>
                <c:pt idx="15">
                  <c:v>1.0805834456786301</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Sheet1!$A$2:$A$17</c:f>
              <c:numCache>
                <c:formatCode>General</c:formatCode>
                <c:ptCount val="1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numCache>
            </c:numRef>
          </c:xVal>
          <c:yVal>
            <c:numRef>
              <c:f>Sheet1!$D$2:$D$17</c:f>
              <c:numCache>
                <c:formatCode>General</c:formatCode>
                <c:ptCount val="16"/>
                <c:pt idx="0">
                  <c:v>0.94965831786856392</c:v>
                </c:pt>
                <c:pt idx="1">
                  <c:v>0.95787044214408423</c:v>
                </c:pt>
                <c:pt idx="2">
                  <c:v>0.96615358036624455</c:v>
                </c:pt>
                <c:pt idx="3">
                  <c:v>0.97450834662471764</c:v>
                </c:pt>
                <c:pt idx="4">
                  <c:v>0.98293536031946849</c:v>
                </c:pt>
                <c:pt idx="5">
                  <c:v>0.99143524620670298</c:v>
                </c:pt>
                <c:pt idx="6">
                  <c:v>1.0000408148998201</c:v>
                </c:pt>
                <c:pt idx="7">
                  <c:v>1.0415821070236699</c:v>
                </c:pt>
                <c:pt idx="8">
                  <c:v>1.0848490076683099</c:v>
                </c:pt>
                <c:pt idx="9">
                  <c:v>1.12991319791572</c:v>
                </c:pt>
                <c:pt idx="10">
                  <c:v>1.1768493364511401</c:v>
                </c:pt>
                <c:pt idx="11">
                  <c:v>1.2257351832514698</c:v>
                </c:pt>
                <c:pt idx="12">
                  <c:v>1.2766517284117234</c:v>
                </c:pt>
                <c:pt idx="13">
                  <c:v>1.3296833263227301</c:v>
                </c:pt>
                <c:pt idx="14">
                  <c:v>1.3849178354227734</c:v>
                </c:pt>
                <c:pt idx="15">
                  <c:v>1.4424467637541498</c:v>
                </c:pt>
              </c:numCache>
            </c:numRef>
          </c:yVal>
          <c:smooth val="1"/>
        </c:ser>
        <c:axId val="262701440"/>
        <c:axId val="262703360"/>
      </c:scatterChart>
      <c:valAx>
        <c:axId val="262701440"/>
        <c:scaling>
          <c:orientation val="minMax"/>
          <c:max val="35"/>
          <c:min val="20"/>
        </c:scaling>
        <c:axPos val="b"/>
        <c:title>
          <c:tx>
            <c:rich>
              <a:bodyPr/>
              <a:lstStyle/>
              <a:p>
                <a:pPr>
                  <a:defRPr sz="1700"/>
                </a:pPr>
                <a:r>
                  <a:rPr lang="en-US" sz="1700" dirty="0" smtClean="0"/>
                  <a:t>Recipient</a:t>
                </a:r>
                <a:r>
                  <a:rPr lang="en-US" sz="1700" baseline="0" dirty="0" smtClean="0"/>
                  <a:t> BMI (kg/m</a:t>
                </a:r>
                <a:r>
                  <a:rPr lang="en-US" sz="1700" baseline="30000" dirty="0" smtClean="0"/>
                  <a:t>2</a:t>
                </a:r>
                <a:r>
                  <a:rPr lang="en-US" sz="1700" baseline="0" dirty="0" smtClean="0"/>
                  <a:t>)</a:t>
                </a:r>
                <a:endParaRPr lang="en-US" sz="1700" dirty="0"/>
              </a:p>
            </c:rich>
          </c:tx>
        </c:title>
        <c:numFmt formatCode="#,##0" sourceLinked="0"/>
        <c:tickLblPos val="nextTo"/>
        <c:txPr>
          <a:bodyPr rot="0"/>
          <a:lstStyle/>
          <a:p>
            <a:pPr>
              <a:defRPr sz="1500" b="1"/>
            </a:pPr>
            <a:endParaRPr lang="en-US"/>
          </a:p>
        </c:txPr>
        <c:crossAx val="262703360"/>
        <c:crosses val="autoZero"/>
        <c:crossBetween val="midCat"/>
        <c:majorUnit val="5"/>
      </c:valAx>
      <c:valAx>
        <c:axId val="262703360"/>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6270144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2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6392"/>
          <c:h val="0.77074260114040305"/>
        </c:manualLayout>
      </c:layout>
      <c:scatterChart>
        <c:scatterStyle val="smoothMarker"/>
        <c:ser>
          <c:idx val="0"/>
          <c:order val="0"/>
          <c:tx>
            <c:strRef>
              <c:f>Sheet1!$A$1</c:f>
              <c:strCache>
                <c:ptCount val="1"/>
                <c:pt idx="0">
                  <c:v>Creatinine</c:v>
                </c:pt>
              </c:strCache>
            </c:strRef>
          </c:tx>
          <c:spPr>
            <a:ln w="38100">
              <a:solidFill>
                <a:srgbClr val="00FF00"/>
              </a:solidFill>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Sheet1!$B$2:$B$22</c:f>
              <c:numCache>
                <c:formatCode>General</c:formatCode>
                <c:ptCount val="21"/>
                <c:pt idx="0">
                  <c:v>0.89194877160181063</c:v>
                </c:pt>
                <c:pt idx="1">
                  <c:v>0.90663861024576364</c:v>
                </c:pt>
                <c:pt idx="2">
                  <c:v>0.92157038134845759</c:v>
                </c:pt>
                <c:pt idx="3">
                  <c:v>0.93674806938624</c:v>
                </c:pt>
                <c:pt idx="4">
                  <c:v>0.95217572445728904</c:v>
                </c:pt>
                <c:pt idx="5">
                  <c:v>0.967857463362369</c:v>
                </c:pt>
                <c:pt idx="6">
                  <c:v>0.98379747070338164</c:v>
                </c:pt>
                <c:pt idx="7">
                  <c:v>1</c:v>
                </c:pt>
                <c:pt idx="8">
                  <c:v>1.01646937482471</c:v>
                </c:pt>
                <c:pt idx="9">
                  <c:v>1.0332099899565401</c:v>
                </c:pt>
                <c:pt idx="10">
                  <c:v>1.0502263125537799</c:v>
                </c:pt>
                <c:pt idx="11">
                  <c:v>1.067522883346</c:v>
                </c:pt>
                <c:pt idx="12">
                  <c:v>1.0851043178457898</c:v>
                </c:pt>
                <c:pt idx="13">
                  <c:v>1.1029753075802999</c:v>
                </c:pt>
                <c:pt idx="14">
                  <c:v>1.1211406213432531</c:v>
                </c:pt>
                <c:pt idx="15">
                  <c:v>1.13960510646736</c:v>
                </c:pt>
                <c:pt idx="16">
                  <c:v>1.1583736901179298</c:v>
                </c:pt>
                <c:pt idx="17">
                  <c:v>1.1774513806075699</c:v>
                </c:pt>
                <c:pt idx="18">
                  <c:v>1.19684326873267</c:v>
                </c:pt>
                <c:pt idx="19">
                  <c:v>1.2165545291318731</c:v>
                </c:pt>
                <c:pt idx="20">
                  <c:v>1.2365904216668429</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Sheet1!$C$2:$C$22</c:f>
              <c:numCache>
                <c:formatCode>General</c:formatCode>
                <c:ptCount val="21"/>
                <c:pt idx="0">
                  <c:v>0.81087440215298856</c:v>
                </c:pt>
                <c:pt idx="1">
                  <c:v>0.83552648436300903</c:v>
                </c:pt>
                <c:pt idx="2">
                  <c:v>0.86092803548668506</c:v>
                </c:pt>
                <c:pt idx="3">
                  <c:v>0.8871018407657475</c:v>
                </c:pt>
                <c:pt idx="4">
                  <c:v>0.91407137815545303</c:v>
                </c:pt>
                <c:pt idx="5">
                  <c:v>0.94186083938432763</c:v>
                </c:pt>
                <c:pt idx="6">
                  <c:v>0.97049515165420963</c:v>
                </c:pt>
                <c:pt idx="7">
                  <c:v>1</c:v>
                </c:pt>
                <c:pt idx="8">
                  <c:v>1.0027252858935198</c:v>
                </c:pt>
                <c:pt idx="9">
                  <c:v>1.0054579989702401</c:v>
                </c:pt>
                <c:pt idx="10">
                  <c:v>1.00819815947136</c:v>
                </c:pt>
                <c:pt idx="11">
                  <c:v>1.01094578769324</c:v>
                </c:pt>
                <c:pt idx="12">
                  <c:v>1.01370090398756</c:v>
                </c:pt>
                <c:pt idx="13">
                  <c:v>1.0164635287614401</c:v>
                </c:pt>
                <c:pt idx="14">
                  <c:v>1.0192336824776549</c:v>
                </c:pt>
                <c:pt idx="15">
                  <c:v>1.0220113856547099</c:v>
                </c:pt>
                <c:pt idx="16">
                  <c:v>1.0247966588670463</c:v>
                </c:pt>
                <c:pt idx="17">
                  <c:v>1.0275895227451899</c:v>
                </c:pt>
                <c:pt idx="18">
                  <c:v>1.03038999797586</c:v>
                </c:pt>
                <c:pt idx="19">
                  <c:v>1.033198105302167</c:v>
                </c:pt>
                <c:pt idx="20">
                  <c:v>1.0360138655237643</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Sheet1!$D$2:$D$22</c:f>
              <c:numCache>
                <c:formatCode>General</c:formatCode>
                <c:ptCount val="21"/>
                <c:pt idx="0">
                  <c:v>0.98112927112956105</c:v>
                </c:pt>
                <c:pt idx="1">
                  <c:v>0.98380312889188959</c:v>
                </c:pt>
                <c:pt idx="2">
                  <c:v>0.98648427368105951</c:v>
                </c:pt>
                <c:pt idx="3">
                  <c:v>0.98917272535630107</c:v>
                </c:pt>
                <c:pt idx="4">
                  <c:v>0.99186850383097158</c:v>
                </c:pt>
                <c:pt idx="5">
                  <c:v>0.99457162907268859</c:v>
                </c:pt>
                <c:pt idx="6">
                  <c:v>0.99728212110349657</c:v>
                </c:pt>
                <c:pt idx="7">
                  <c:v>1</c:v>
                </c:pt>
                <c:pt idx="8">
                  <c:v>1.0304018503291863</c:v>
                </c:pt>
                <c:pt idx="9">
                  <c:v>1.0617279731618101</c:v>
                </c:pt>
                <c:pt idx="10">
                  <c:v>1.0940064680921799</c:v>
                </c:pt>
                <c:pt idx="11">
                  <c:v>1.1272662889942771</c:v>
                </c:pt>
                <c:pt idx="12">
                  <c:v>1.1615372699934201</c:v>
                </c:pt>
                <c:pt idx="13">
                  <c:v>1.1968501522275301</c:v>
                </c:pt>
                <c:pt idx="14">
                  <c:v>1.2332366114220068</c:v>
                </c:pt>
                <c:pt idx="15">
                  <c:v>1.2707292863029356</c:v>
                </c:pt>
                <c:pt idx="16">
                  <c:v>1.3093618078740268</c:v>
                </c:pt>
                <c:pt idx="17">
                  <c:v>1.3491688295837736</c:v>
                </c:pt>
                <c:pt idx="18">
                  <c:v>1.39018605840957</c:v>
                </c:pt>
                <c:pt idx="19">
                  <c:v>1.4324502868870599</c:v>
                </c:pt>
                <c:pt idx="20">
                  <c:v>1.4759994261129961</c:v>
                </c:pt>
              </c:numCache>
            </c:numRef>
          </c:yVal>
          <c:smooth val="1"/>
        </c:ser>
        <c:axId val="262871296"/>
        <c:axId val="262877568"/>
      </c:scatterChart>
      <c:valAx>
        <c:axId val="262871296"/>
        <c:scaling>
          <c:orientation val="minMax"/>
          <c:max val="2.5"/>
          <c:min val="0.5"/>
        </c:scaling>
        <c:axPos val="b"/>
        <c:title>
          <c:tx>
            <c:rich>
              <a:bodyPr/>
              <a:lstStyle/>
              <a:p>
                <a:pPr>
                  <a:defRPr sz="1700"/>
                </a:pPr>
                <a:r>
                  <a:rPr lang="en-US" sz="1700" dirty="0" smtClean="0"/>
                  <a:t>Recipient</a:t>
                </a:r>
                <a:r>
                  <a:rPr lang="en-US" sz="1700" baseline="0" dirty="0" smtClean="0"/>
                  <a:t> Creatinine (mg/</a:t>
                </a:r>
                <a:r>
                  <a:rPr lang="en-US" sz="1700" baseline="0" dirty="0" err="1" smtClean="0"/>
                  <a:t>dL</a:t>
                </a:r>
                <a:r>
                  <a:rPr lang="en-US" sz="1700" baseline="0" dirty="0" smtClean="0"/>
                  <a:t>)</a:t>
                </a:r>
                <a:endParaRPr lang="en-US" sz="1700" dirty="0"/>
              </a:p>
            </c:rich>
          </c:tx>
        </c:title>
        <c:numFmt formatCode="#,##0.0" sourceLinked="0"/>
        <c:tickLblPos val="nextTo"/>
        <c:txPr>
          <a:bodyPr rot="0"/>
          <a:lstStyle/>
          <a:p>
            <a:pPr>
              <a:defRPr sz="1500" b="1"/>
            </a:pPr>
            <a:endParaRPr lang="en-US"/>
          </a:p>
        </c:txPr>
        <c:crossAx val="262877568"/>
        <c:crosses val="autoZero"/>
        <c:crossBetween val="midCat"/>
        <c:majorUnit val="0.5"/>
      </c:valAx>
      <c:valAx>
        <c:axId val="262877568"/>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62871296"/>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2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6458"/>
          <c:h val="0.77074260114040383"/>
        </c:manualLayout>
      </c:layout>
      <c:scatterChart>
        <c:scatterStyle val="smoothMarker"/>
        <c:ser>
          <c:idx val="0"/>
          <c:order val="0"/>
          <c:tx>
            <c:strRef>
              <c:f>Sheet1!$A$1</c:f>
              <c:strCache>
                <c:ptCount val="1"/>
                <c:pt idx="0">
                  <c:v>tpg</c:v>
                </c:pt>
              </c:strCache>
            </c:strRef>
          </c:tx>
          <c:spPr>
            <a:ln w="38100">
              <a:solidFill>
                <a:srgbClr val="00FF00"/>
              </a:solidFill>
            </a:ln>
          </c:spPr>
          <c:marker>
            <c:symbol val="none"/>
          </c:marker>
          <c:xVal>
            <c:numRef>
              <c:f>Sheet1!$A$2:$A$17</c:f>
              <c:numCache>
                <c:formatCode>General</c:formatCode>
                <c:ptCount val="1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numCache>
            </c:numRef>
          </c:xVal>
          <c:yVal>
            <c:numRef>
              <c:f>Sheet1!$B$2:$B$17</c:f>
              <c:numCache>
                <c:formatCode>General</c:formatCode>
                <c:ptCount val="16"/>
                <c:pt idx="0">
                  <c:v>0.80083078502244931</c:v>
                </c:pt>
                <c:pt idx="1">
                  <c:v>0.82083988911434802</c:v>
                </c:pt>
                <c:pt idx="2">
                  <c:v>0.84134892934013095</c:v>
                </c:pt>
                <c:pt idx="3">
                  <c:v>0.86237039682068195</c:v>
                </c:pt>
                <c:pt idx="4">
                  <c:v>0.88391709477294611</c:v>
                </c:pt>
                <c:pt idx="5">
                  <c:v>0.90600214630780396</c:v>
                </c:pt>
                <c:pt idx="6">
                  <c:v>0.92863900242273056</c:v>
                </c:pt>
                <c:pt idx="7">
                  <c:v>0.95184145019420618</c:v>
                </c:pt>
                <c:pt idx="8">
                  <c:v>0.97562362117478918</c:v>
                </c:pt>
                <c:pt idx="9">
                  <c:v>1</c:v>
                </c:pt>
                <c:pt idx="10">
                  <c:v>1.0249854332102601</c:v>
                </c:pt>
                <c:pt idx="11">
                  <c:v>1.0505951382932228</c:v>
                </c:pt>
                <c:pt idx="12">
                  <c:v>1.0768447129520671</c:v>
                </c:pt>
                <c:pt idx="13">
                  <c:v>1.1037501446053501</c:v>
                </c:pt>
                <c:pt idx="14">
                  <c:v>1.1313278201242001</c:v>
                </c:pt>
                <c:pt idx="15">
                  <c:v>1.1595945358128299</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Sheet1!$A$2:$A$17</c:f>
              <c:numCache>
                <c:formatCode>General</c:formatCode>
                <c:ptCount val="1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numCache>
            </c:numRef>
          </c:xVal>
          <c:yVal>
            <c:numRef>
              <c:f>Sheet1!$C$2:$C$17</c:f>
              <c:numCache>
                <c:formatCode>General</c:formatCode>
                <c:ptCount val="16"/>
                <c:pt idx="0">
                  <c:v>0.69044208860377165</c:v>
                </c:pt>
                <c:pt idx="1">
                  <c:v>0.71945230244132896</c:v>
                </c:pt>
                <c:pt idx="2">
                  <c:v>0.7496814345933912</c:v>
                </c:pt>
                <c:pt idx="3">
                  <c:v>0.781180700189407</c:v>
                </c:pt>
                <c:pt idx="4">
                  <c:v>0.81400346625816844</c:v>
                </c:pt>
                <c:pt idx="5">
                  <c:v>0.84820534214382992</c:v>
                </c:pt>
                <c:pt idx="6">
                  <c:v>0.88384427372100305</c:v>
                </c:pt>
                <c:pt idx="7">
                  <c:v>0.92098064156844694</c:v>
                </c:pt>
                <c:pt idx="8">
                  <c:v>0.95967736326770103</c:v>
                </c:pt>
                <c:pt idx="9">
                  <c:v>1</c:v>
                </c:pt>
                <c:pt idx="10">
                  <c:v>1.0082323721790998</c:v>
                </c:pt>
                <c:pt idx="11">
                  <c:v>1.0165325163098999</c:v>
                </c:pt>
                <c:pt idx="12">
                  <c:v>1.02490099031633</c:v>
                </c:pt>
                <c:pt idx="13">
                  <c:v>1.0333383567153498</c:v>
                </c:pt>
                <c:pt idx="14">
                  <c:v>1.0418451826547699</c:v>
                </c:pt>
                <c:pt idx="15">
                  <c:v>1.0504220399513928</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Sheet1!$A$2:$A$17</c:f>
              <c:numCache>
                <c:formatCode>General</c:formatCode>
                <c:ptCount val="1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numCache>
            </c:numRef>
          </c:xVal>
          <c:yVal>
            <c:numRef>
              <c:f>Sheet1!$D$2:$D$17</c:f>
              <c:numCache>
                <c:formatCode>General</c:formatCode>
                <c:ptCount val="16"/>
                <c:pt idx="0">
                  <c:v>0.92886855657451206</c:v>
                </c:pt>
                <c:pt idx="1">
                  <c:v>0.93651534823769755</c:v>
                </c:pt>
                <c:pt idx="2">
                  <c:v>0.94422509113583664</c:v>
                </c:pt>
                <c:pt idx="3">
                  <c:v>0.95199830350691494</c:v>
                </c:pt>
                <c:pt idx="4">
                  <c:v>0.95983550785526051</c:v>
                </c:pt>
                <c:pt idx="5">
                  <c:v>0.96773723098664499</c:v>
                </c:pt>
                <c:pt idx="6">
                  <c:v>0.97570400404370594</c:v>
                </c:pt>
                <c:pt idx="7">
                  <c:v>0.98373636254163255</c:v>
                </c:pt>
                <c:pt idx="8">
                  <c:v>0.99183484640419806</c:v>
                </c:pt>
                <c:pt idx="9">
                  <c:v>1</c:v>
                </c:pt>
                <c:pt idx="10">
                  <c:v>1.04201686762205</c:v>
                </c:pt>
                <c:pt idx="11">
                  <c:v>1.085799152408867</c:v>
                </c:pt>
                <c:pt idx="12">
                  <c:v>1.1314210316597699</c:v>
                </c:pt>
                <c:pt idx="13">
                  <c:v>1.1789597993718328</c:v>
                </c:pt>
                <c:pt idx="14">
                  <c:v>1.2284959971937499</c:v>
                </c:pt>
                <c:pt idx="15">
                  <c:v>1.28011355088207</c:v>
                </c:pt>
              </c:numCache>
            </c:numRef>
          </c:yVal>
          <c:smooth val="1"/>
        </c:ser>
        <c:axId val="263016448"/>
        <c:axId val="263018368"/>
      </c:scatterChart>
      <c:valAx>
        <c:axId val="263016448"/>
        <c:scaling>
          <c:orientation val="minMax"/>
          <c:max val="15"/>
          <c:min val="3"/>
        </c:scaling>
        <c:axPos val="b"/>
        <c:title>
          <c:tx>
            <c:rich>
              <a:bodyPr/>
              <a:lstStyle/>
              <a:p>
                <a:pPr>
                  <a:defRPr sz="1700"/>
                </a:pPr>
                <a:r>
                  <a:rPr lang="en-US" sz="1700" dirty="0" smtClean="0"/>
                  <a:t>TPG</a:t>
                </a:r>
                <a:endParaRPr lang="en-US" sz="1700" dirty="0"/>
              </a:p>
            </c:rich>
          </c:tx>
        </c:title>
        <c:numFmt formatCode="#,##0" sourceLinked="0"/>
        <c:tickLblPos val="nextTo"/>
        <c:txPr>
          <a:bodyPr rot="0"/>
          <a:lstStyle/>
          <a:p>
            <a:pPr>
              <a:defRPr sz="1500" b="1"/>
            </a:pPr>
            <a:endParaRPr lang="en-US"/>
          </a:p>
        </c:txPr>
        <c:crossAx val="263018368"/>
        <c:crosses val="autoZero"/>
        <c:crossBetween val="midCat"/>
        <c:majorUnit val="3"/>
      </c:valAx>
      <c:valAx>
        <c:axId val="263018368"/>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63016448"/>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2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6325"/>
          <c:h val="0.77074260114040261"/>
        </c:manualLayout>
      </c:layout>
      <c:scatterChart>
        <c:scatterStyle val="smoothMarker"/>
        <c:ser>
          <c:idx val="0"/>
          <c:order val="0"/>
          <c:tx>
            <c:strRef>
              <c:f>Sheet1!$A$1</c:f>
              <c:strCache>
                <c:ptCount val="1"/>
                <c:pt idx="0">
                  <c:v>Recipient age</c:v>
                </c:pt>
              </c:strCache>
            </c:strRef>
          </c:tx>
          <c:spPr>
            <a:ln w="38100">
              <a:solidFill>
                <a:srgbClr val="00FF00"/>
              </a:solidFill>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Sheet1!$B$2:$B$52</c:f>
              <c:numCache>
                <c:formatCode>General</c:formatCode>
                <c:ptCount val="51"/>
                <c:pt idx="0">
                  <c:v>1.3327375477118701</c:v>
                </c:pt>
                <c:pt idx="1">
                  <c:v>1.3157339680394571</c:v>
                </c:pt>
                <c:pt idx="2">
                  <c:v>1.2989473265948128</c:v>
                </c:pt>
                <c:pt idx="3">
                  <c:v>1.2823748555963499</c:v>
                </c:pt>
                <c:pt idx="4">
                  <c:v>1.2660138225749</c:v>
                </c:pt>
                <c:pt idx="5">
                  <c:v>1.2498615299232201</c:v>
                </c:pt>
                <c:pt idx="6">
                  <c:v>1.2339153144511499</c:v>
                </c:pt>
                <c:pt idx="7">
                  <c:v>1.2181725469465543</c:v>
                </c:pt>
                <c:pt idx="8">
                  <c:v>1.2026306317417801</c:v>
                </c:pt>
                <c:pt idx="9">
                  <c:v>1.1872870062857352</c:v>
                </c:pt>
                <c:pt idx="10">
                  <c:v>1.1721391407213031</c:v>
                </c:pt>
                <c:pt idx="11">
                  <c:v>1.1571845374683001</c:v>
                </c:pt>
                <c:pt idx="12">
                  <c:v>1.1424207308116201</c:v>
                </c:pt>
                <c:pt idx="13">
                  <c:v>1.1278452864946771</c:v>
                </c:pt>
                <c:pt idx="14">
                  <c:v>1.1134558013181028</c:v>
                </c:pt>
                <c:pt idx="15">
                  <c:v>1.0992499027434499</c:v>
                </c:pt>
                <c:pt idx="16">
                  <c:v>1.085225248502047</c:v>
                </c:pt>
                <c:pt idx="17">
                  <c:v>1.0713795262087928</c:v>
                </c:pt>
                <c:pt idx="18">
                  <c:v>1.05774260479838</c:v>
                </c:pt>
                <c:pt idx="19">
                  <c:v>1.0444697349771599</c:v>
                </c:pt>
                <c:pt idx="20">
                  <c:v>1.0317396911815571</c:v>
                </c:pt>
                <c:pt idx="21">
                  <c:v>1.0197225880468699</c:v>
                </c:pt>
                <c:pt idx="22">
                  <c:v>1.0085809753157431</c:v>
                </c:pt>
                <c:pt idx="23">
                  <c:v>0.99847120094460651</c:v>
                </c:pt>
                <c:pt idx="24">
                  <c:v>0.98954502666770161</c:v>
                </c:pt>
                <c:pt idx="25">
                  <c:v>0.98195148761854756</c:v>
                </c:pt>
                <c:pt idx="26">
                  <c:v>0.975838989567821</c:v>
                </c:pt>
                <c:pt idx="27">
                  <c:v>0.97135766189933759</c:v>
                </c:pt>
                <c:pt idx="28">
                  <c:v>0.96866197343928806</c:v>
                </c:pt>
                <c:pt idx="29">
                  <c:v>0.96791365743718893</c:v>
                </c:pt>
                <c:pt idx="30">
                  <c:v>0.96928496700635658</c:v>
                </c:pt>
                <c:pt idx="31">
                  <c:v>0.97296235357251803</c:v>
                </c:pt>
                <c:pt idx="32">
                  <c:v>0.97915062678101905</c:v>
                </c:pt>
                <c:pt idx="33">
                  <c:v>0.98807768566583698</c:v>
                </c:pt>
                <c:pt idx="34">
                  <c:v>1</c:v>
                </c:pt>
                <c:pt idx="35">
                  <c:v>1.0151256448490871</c:v>
                </c:pt>
                <c:pt idx="36">
                  <c:v>1.0333595886203499</c:v>
                </c:pt>
                <c:pt idx="37">
                  <c:v>1.0545334827703099</c:v>
                </c:pt>
                <c:pt idx="38">
                  <c:v>1.0784793790541798</c:v>
                </c:pt>
                <c:pt idx="39">
                  <c:v>1.1050228035037701</c:v>
                </c:pt>
                <c:pt idx="40">
                  <c:v>1.1339760947841098</c:v>
                </c:pt>
                <c:pt idx="41">
                  <c:v>1.1651321162611101</c:v>
                </c:pt>
                <c:pt idx="42">
                  <c:v>1.1982581856992434</c:v>
                </c:pt>
                <c:pt idx="43">
                  <c:v>1.23309044882181</c:v>
                </c:pt>
                <c:pt idx="44">
                  <c:v>1.2693288175170558</c:v>
                </c:pt>
                <c:pt idx="45">
                  <c:v>1.3066996010099168</c:v>
                </c:pt>
                <c:pt idx="46">
                  <c:v>1.3451706885430199</c:v>
                </c:pt>
                <c:pt idx="47">
                  <c:v>1.3847744193973799</c:v>
                </c:pt>
                <c:pt idx="48">
                  <c:v>1.4255441401970568</c:v>
                </c:pt>
                <c:pt idx="49">
                  <c:v>1.4675141793379898</c:v>
                </c:pt>
                <c:pt idx="50">
                  <c:v>1.5107198758926799</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Sheet1!$C$2:$C$52</c:f>
              <c:numCache>
                <c:formatCode>General</c:formatCode>
                <c:ptCount val="51"/>
                <c:pt idx="0">
                  <c:v>1.1452590429996898</c:v>
                </c:pt>
                <c:pt idx="1">
                  <c:v>1.13667124976384</c:v>
                </c:pt>
                <c:pt idx="2">
                  <c:v>1.1281426520839299</c:v>
                </c:pt>
                <c:pt idx="3">
                  <c:v>1.1196722782393098</c:v>
                </c:pt>
                <c:pt idx="4">
                  <c:v>1.1112590794338228</c:v>
                </c:pt>
                <c:pt idx="5">
                  <c:v>1.10290191298302</c:v>
                </c:pt>
                <c:pt idx="6">
                  <c:v>1.0945995211645601</c:v>
                </c:pt>
                <c:pt idx="7">
                  <c:v>1.0863505043801931</c:v>
                </c:pt>
                <c:pt idx="8">
                  <c:v>1.0781532867807031</c:v>
                </c:pt>
                <c:pt idx="9">
                  <c:v>1.0700060717948201</c:v>
                </c:pt>
                <c:pt idx="10">
                  <c:v>1.0619067839765099</c:v>
                </c:pt>
                <c:pt idx="11">
                  <c:v>1.0538529920791571</c:v>
                </c:pt>
                <c:pt idx="12">
                  <c:v>1.0458418060257999</c:v>
                </c:pt>
                <c:pt idx="13">
                  <c:v>1.0378697370625158</c:v>
                </c:pt>
                <c:pt idx="14">
                  <c:v>1.0299325051954678</c:v>
                </c:pt>
                <c:pt idx="15">
                  <c:v>1.02202476992921</c:v>
                </c:pt>
                <c:pt idx="16">
                  <c:v>1.0141397475323468</c:v>
                </c:pt>
                <c:pt idx="17">
                  <c:v>1.0062686575144342</c:v>
                </c:pt>
                <c:pt idx="18">
                  <c:v>0.99842587067814792</c:v>
                </c:pt>
                <c:pt idx="19">
                  <c:v>0.99072607287893699</c:v>
                </c:pt>
                <c:pt idx="20">
                  <c:v>0.98330684265819956</c:v>
                </c:pt>
                <c:pt idx="21">
                  <c:v>0.97630391658861593</c:v>
                </c:pt>
                <c:pt idx="22">
                  <c:v>0.96985295163510343</c:v>
                </c:pt>
                <c:pt idx="23">
                  <c:v>0.96409194472735449</c:v>
                </c:pt>
                <c:pt idx="24">
                  <c:v>0.95916442525951062</c:v>
                </c:pt>
                <c:pt idx="25">
                  <c:v>0.95522347824539544</c:v>
                </c:pt>
                <c:pt idx="26">
                  <c:v>0.95243650367833899</c:v>
                </c:pt>
                <c:pt idx="27">
                  <c:v>0.95099038710608064</c:v>
                </c:pt>
                <c:pt idx="28">
                  <c:v>0.95109645996295655</c:v>
                </c:pt>
                <c:pt idx="29">
                  <c:v>0.95299452128279805</c:v>
                </c:pt>
                <c:pt idx="30">
                  <c:v>0.95695538564379268</c:v>
                </c:pt>
                <c:pt idx="31">
                  <c:v>0.96328213337516599</c:v>
                </c:pt>
                <c:pt idx="32">
                  <c:v>0.97231099664140963</c:v>
                </c:pt>
                <c:pt idx="33">
                  <c:v>0.98441331724762793</c:v>
                </c:pt>
                <c:pt idx="34">
                  <c:v>1</c:v>
                </c:pt>
                <c:pt idx="35">
                  <c:v>1.0108394112126298</c:v>
                </c:pt>
                <c:pt idx="36">
                  <c:v>1.0241048917600499</c:v>
                </c:pt>
                <c:pt idx="37">
                  <c:v>1.0395891804078798</c:v>
                </c:pt>
                <c:pt idx="38">
                  <c:v>1.0571018676947299</c:v>
                </c:pt>
                <c:pt idx="39">
                  <c:v>1.0764593325557101</c:v>
                </c:pt>
                <c:pt idx="40">
                  <c:v>1.0974771140308501</c:v>
                </c:pt>
                <c:pt idx="41">
                  <c:v>1.1199639973780298</c:v>
                </c:pt>
                <c:pt idx="42">
                  <c:v>1.1437171703357931</c:v>
                </c:pt>
                <c:pt idx="43">
                  <c:v>1.1685182784141399</c:v>
                </c:pt>
                <c:pt idx="44">
                  <c:v>1.1941302302613601</c:v>
                </c:pt>
                <c:pt idx="45">
                  <c:v>1.2203427256877128</c:v>
                </c:pt>
                <c:pt idx="46">
                  <c:v>1.2471238443549768</c:v>
                </c:pt>
                <c:pt idx="47">
                  <c:v>1.2744875683214343</c:v>
                </c:pt>
                <c:pt idx="48">
                  <c:v>1.3024477298237365</c:v>
                </c:pt>
                <c:pt idx="49">
                  <c:v>1.3310181520273299</c:v>
                </c:pt>
                <c:pt idx="50">
                  <c:v>1.36021275640769</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Sheet1!$D$2:$D$52</c:f>
              <c:numCache>
                <c:formatCode>General</c:formatCode>
                <c:ptCount val="51"/>
                <c:pt idx="0">
                  <c:v>1.5509062180629556</c:v>
                </c:pt>
                <c:pt idx="1">
                  <c:v>1.5230048925866198</c:v>
                </c:pt>
                <c:pt idx="2">
                  <c:v>1.4956124158155599</c:v>
                </c:pt>
                <c:pt idx="3">
                  <c:v>1.468720180204607</c:v>
                </c:pt>
                <c:pt idx="4">
                  <c:v>1.4423198231751</c:v>
                </c:pt>
                <c:pt idx="5">
                  <c:v>1.4164032409344951</c:v>
                </c:pt>
                <c:pt idx="6">
                  <c:v>1.3909626066867131</c:v>
                </c:pt>
                <c:pt idx="7">
                  <c:v>1.3659903945834571</c:v>
                </c:pt>
                <c:pt idx="8">
                  <c:v>1.3414794112646578</c:v>
                </c:pt>
                <c:pt idx="9">
                  <c:v>1.3174228375455799</c:v>
                </c:pt>
                <c:pt idx="10">
                  <c:v>1.2938142838357398</c:v>
                </c:pt>
                <c:pt idx="11">
                  <c:v>1.2706478643798831</c:v>
                </c:pt>
                <c:pt idx="12">
                  <c:v>1.2479182976511749</c:v>
                </c:pt>
                <c:pt idx="13">
                  <c:v>1.2256210436085098</c:v>
                </c:pt>
                <c:pt idx="14">
                  <c:v>1.2037524937166899</c:v>
                </c:pt>
                <c:pt idx="15">
                  <c:v>1.18231023771094</c:v>
                </c:pt>
                <c:pt idx="16">
                  <c:v>1.16129344387892</c:v>
                </c:pt>
                <c:pt idx="17">
                  <c:v>1.1407034101754299</c:v>
                </c:pt>
                <c:pt idx="18">
                  <c:v>1.1205833611320128</c:v>
                </c:pt>
                <c:pt idx="19">
                  <c:v>1.1011288156706898</c:v>
                </c:pt>
                <c:pt idx="20">
                  <c:v>1.0825581031062252</c:v>
                </c:pt>
                <c:pt idx="21">
                  <c:v>1.0650721961726599</c:v>
                </c:pt>
                <c:pt idx="22">
                  <c:v>1.0488554806724699</c:v>
                </c:pt>
                <c:pt idx="23">
                  <c:v>1.03407641207676</c:v>
                </c:pt>
                <c:pt idx="24">
                  <c:v>1.0208879041128434</c:v>
                </c:pt>
                <c:pt idx="25">
                  <c:v>1.0094273706582499</c:v>
                </c:pt>
                <c:pt idx="26">
                  <c:v>0.99981650207975059</c:v>
                </c:pt>
                <c:pt idx="27">
                  <c:v>0.99216114076797546</c:v>
                </c:pt>
                <c:pt idx="28">
                  <c:v>0.98655189908270158</c:v>
                </c:pt>
                <c:pt idx="29">
                  <c:v>0.98306635277646193</c:v>
                </c:pt>
                <c:pt idx="30">
                  <c:v>0.9817734048619815</c:v>
                </c:pt>
                <c:pt idx="31">
                  <c:v>0.98273985229276795</c:v>
                </c:pt>
                <c:pt idx="32">
                  <c:v>0.98603836965473057</c:v>
                </c:pt>
                <c:pt idx="33">
                  <c:v>0.99175569428544064</c:v>
                </c:pt>
                <c:pt idx="34">
                  <c:v>1</c:v>
                </c:pt>
                <c:pt idx="35">
                  <c:v>1.0194300532802598</c:v>
                </c:pt>
                <c:pt idx="36">
                  <c:v>1.0426979189196199</c:v>
                </c:pt>
                <c:pt idx="37">
                  <c:v>1.0696926124677171</c:v>
                </c:pt>
                <c:pt idx="38">
                  <c:v>1.10028920257379</c:v>
                </c:pt>
                <c:pt idx="39">
                  <c:v>1.13434419613816</c:v>
                </c:pt>
                <c:pt idx="40">
                  <c:v>1.1716889282719634</c:v>
                </c:pt>
                <c:pt idx="41">
                  <c:v>1.21212186420389</c:v>
                </c:pt>
                <c:pt idx="42">
                  <c:v>1.2554001258665028</c:v>
                </c:pt>
                <c:pt idx="43">
                  <c:v>1.30123086909616</c:v>
                </c:pt>
                <c:pt idx="44">
                  <c:v>1.3492629247202153</c:v>
                </c:pt>
                <c:pt idx="45">
                  <c:v>1.3991674726600001</c:v>
                </c:pt>
                <c:pt idx="46">
                  <c:v>1.4509258158328198</c:v>
                </c:pt>
                <c:pt idx="47">
                  <c:v>1.5046048625981798</c:v>
                </c:pt>
                <c:pt idx="48">
                  <c:v>1.5602745884667601</c:v>
                </c:pt>
                <c:pt idx="49">
                  <c:v>1.6180078861267357</c:v>
                </c:pt>
                <c:pt idx="50">
                  <c:v>1.6778805614532457</c:v>
                </c:pt>
              </c:numCache>
            </c:numRef>
          </c:yVal>
          <c:smooth val="1"/>
        </c:ser>
        <c:axId val="264811264"/>
        <c:axId val="264813184"/>
      </c:scatterChart>
      <c:valAx>
        <c:axId val="264811264"/>
        <c:scaling>
          <c:orientation val="minMax"/>
          <c:max val="70"/>
          <c:min val="20"/>
        </c:scaling>
        <c:axPos val="b"/>
        <c:title>
          <c:tx>
            <c:rich>
              <a:bodyPr/>
              <a:lstStyle/>
              <a:p>
                <a:pPr>
                  <a:defRPr sz="1700"/>
                </a:pPr>
                <a:r>
                  <a:rPr lang="en-US" sz="1700" dirty="0" smtClean="0"/>
                  <a:t>Recipient</a:t>
                </a:r>
                <a:r>
                  <a:rPr lang="en-US" sz="1700" baseline="0" dirty="0" smtClean="0"/>
                  <a:t> Age (years)</a:t>
                </a:r>
                <a:endParaRPr lang="en-US" sz="1700" dirty="0"/>
              </a:p>
            </c:rich>
          </c:tx>
        </c:title>
        <c:numFmt formatCode="#,##0" sourceLinked="0"/>
        <c:tickLblPos val="nextTo"/>
        <c:txPr>
          <a:bodyPr rot="0"/>
          <a:lstStyle/>
          <a:p>
            <a:pPr>
              <a:defRPr sz="1500" b="1"/>
            </a:pPr>
            <a:endParaRPr lang="en-US"/>
          </a:p>
        </c:txPr>
        <c:crossAx val="264813184"/>
        <c:crosses val="autoZero"/>
        <c:crossBetween val="midCat"/>
        <c:majorUnit val="10"/>
      </c:valAx>
      <c:valAx>
        <c:axId val="264813184"/>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10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64811264"/>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2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6336"/>
          <c:h val="0.77074260114040272"/>
        </c:manualLayout>
      </c:layout>
      <c:scatterChart>
        <c:scatterStyle val="smoothMarker"/>
        <c:ser>
          <c:idx val="0"/>
          <c:order val="0"/>
          <c:tx>
            <c:strRef>
              <c:f>Sheet1!$A$1</c:f>
              <c:strCache>
                <c:ptCount val="1"/>
                <c:pt idx="0">
                  <c:v>Donor age</c:v>
                </c:pt>
              </c:strCache>
            </c:strRef>
          </c:tx>
          <c:spPr>
            <a:ln w="38100">
              <a:solidFill>
                <a:srgbClr val="00FF00"/>
              </a:solidFill>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Sheet1!$B$2:$B$47</c:f>
              <c:numCache>
                <c:formatCode>General</c:formatCode>
                <c:ptCount val="46"/>
                <c:pt idx="0">
                  <c:v>0.85705952681432762</c:v>
                </c:pt>
                <c:pt idx="1">
                  <c:v>0.86563053766710618</c:v>
                </c:pt>
                <c:pt idx="2">
                  <c:v>0.87428726278445601</c:v>
                </c:pt>
                <c:pt idx="3">
                  <c:v>0.88303256324906032</c:v>
                </c:pt>
                <c:pt idx="4">
                  <c:v>0.89187748475799156</c:v>
                </c:pt>
                <c:pt idx="5">
                  <c:v>0.90083553296873964</c:v>
                </c:pt>
                <c:pt idx="6">
                  <c:v>0.90992072390947465</c:v>
                </c:pt>
                <c:pt idx="7">
                  <c:v>0.91914760089875602</c:v>
                </c:pt>
                <c:pt idx="8">
                  <c:v>0.92853125369849276</c:v>
                </c:pt>
                <c:pt idx="9">
                  <c:v>0.93808734003848604</c:v>
                </c:pt>
                <c:pt idx="10">
                  <c:v>0.94783210965912401</c:v>
                </c:pt>
                <c:pt idx="11">
                  <c:v>0.95778243102788763</c:v>
                </c:pt>
                <c:pt idx="12">
                  <c:v>0.96795582089597965</c:v>
                </c:pt>
                <c:pt idx="13">
                  <c:v>0.97837047687294298</c:v>
                </c:pt>
                <c:pt idx="14">
                  <c:v>0.98904531321031763</c:v>
                </c:pt>
                <c:pt idx="15">
                  <c:v>1</c:v>
                </c:pt>
                <c:pt idx="16">
                  <c:v>1.0112511406884899</c:v>
                </c:pt>
                <c:pt idx="17">
                  <c:v>1.02280037151614</c:v>
                </c:pt>
                <c:pt idx="18">
                  <c:v>1.03464535268327</c:v>
                </c:pt>
                <c:pt idx="19">
                  <c:v>1.0467835311549401</c:v>
                </c:pt>
                <c:pt idx="20">
                  <c:v>1.0592121195245601</c:v>
                </c:pt>
                <c:pt idx="21">
                  <c:v>1.07192807348679</c:v>
                </c:pt>
                <c:pt idx="22">
                  <c:v>1.0849280732392999</c:v>
                </c:pt>
                <c:pt idx="23">
                  <c:v>1.0982085000561901</c:v>
                </c:pt>
                <c:pt idx="24">
                  <c:v>1.1117654162716599</c:v>
                </c:pt>
                <c:pt idx="25">
                  <c:v>1.1255945427736198</c:v>
                </c:pt>
                <c:pt idx="26">
                  <c:v>1.1396912451925358</c:v>
                </c:pt>
                <c:pt idx="27">
                  <c:v>1.154050501462065</c:v>
                </c:pt>
                <c:pt idx="28">
                  <c:v>1.1686668802068001</c:v>
                </c:pt>
                <c:pt idx="29">
                  <c:v>1.1835345375445498</c:v>
                </c:pt>
                <c:pt idx="30">
                  <c:v>1.1986471702415065</c:v>
                </c:pt>
                <c:pt idx="31">
                  <c:v>1.2139980208512</c:v>
                </c:pt>
                <c:pt idx="32">
                  <c:v>1.2295798278989598</c:v>
                </c:pt>
                <c:pt idx="33">
                  <c:v>1.2453848292929599</c:v>
                </c:pt>
                <c:pt idx="34">
                  <c:v>1.2614047456163298</c:v>
                </c:pt>
                <c:pt idx="35">
                  <c:v>1.2776327149554598</c:v>
                </c:pt>
                <c:pt idx="36">
                  <c:v>1.2940694570852298</c:v>
                </c:pt>
                <c:pt idx="37">
                  <c:v>1.3107176578671398</c:v>
                </c:pt>
                <c:pt idx="38">
                  <c:v>1.3275800377163101</c:v>
                </c:pt>
                <c:pt idx="39">
                  <c:v>1.3446593520459598</c:v>
                </c:pt>
                <c:pt idx="40">
                  <c:v>1.36195839171773</c:v>
                </c:pt>
                <c:pt idx="41">
                  <c:v>1.3794799834976599</c:v>
                </c:pt>
                <c:pt idx="42">
                  <c:v>1.3972269905181598</c:v>
                </c:pt>
                <c:pt idx="43">
                  <c:v>1.4152023127457998</c:v>
                </c:pt>
                <c:pt idx="44">
                  <c:v>1.4334088874552398</c:v>
                </c:pt>
                <c:pt idx="45">
                  <c:v>1.4518496897091442</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Sheet1!$C$2:$C$47</c:f>
              <c:numCache>
                <c:formatCode>General</c:formatCode>
                <c:ptCount val="46"/>
                <c:pt idx="0">
                  <c:v>0.78840210230616559</c:v>
                </c:pt>
                <c:pt idx="1">
                  <c:v>0.80169571076425405</c:v>
                </c:pt>
                <c:pt idx="2">
                  <c:v>0.81520940381929163</c:v>
                </c:pt>
                <c:pt idx="3">
                  <c:v>0.82894057480177563</c:v>
                </c:pt>
                <c:pt idx="4">
                  <c:v>0.842866235855812</c:v>
                </c:pt>
                <c:pt idx="5">
                  <c:v>0.85695690896507404</c:v>
                </c:pt>
                <c:pt idx="6">
                  <c:v>0.87118152037053964</c:v>
                </c:pt>
                <c:pt idx="7">
                  <c:v>0.88550762887752354</c:v>
                </c:pt>
                <c:pt idx="8">
                  <c:v>0.89990178449314695</c:v>
                </c:pt>
                <c:pt idx="9">
                  <c:v>0.9143300788468095</c:v>
                </c:pt>
                <c:pt idx="10">
                  <c:v>0.92875898327198203</c:v>
                </c:pt>
                <c:pt idx="11">
                  <c:v>0.94315662651012944</c:v>
                </c:pt>
                <c:pt idx="12">
                  <c:v>0.95749475498840164</c:v>
                </c:pt>
                <c:pt idx="13">
                  <c:v>0.97175176297079868</c:v>
                </c:pt>
                <c:pt idx="14">
                  <c:v>0.98591739531715883</c:v>
                </c:pt>
                <c:pt idx="15">
                  <c:v>1</c:v>
                </c:pt>
                <c:pt idx="16">
                  <c:v>1.0084685067338801</c:v>
                </c:pt>
                <c:pt idx="17">
                  <c:v>1.0174968303354668</c:v>
                </c:pt>
                <c:pt idx="18">
                  <c:v>1.0269667726239498</c:v>
                </c:pt>
                <c:pt idx="19">
                  <c:v>1.0367528905937231</c:v>
                </c:pt>
                <c:pt idx="20">
                  <c:v>1.0467310509107</c:v>
                </c:pt>
                <c:pt idx="21">
                  <c:v>1.0567883836623799</c:v>
                </c:pt>
                <c:pt idx="22">
                  <c:v>1.0668315932894368</c:v>
                </c:pt>
                <c:pt idx="23">
                  <c:v>1.0767912526961756</c:v>
                </c:pt>
                <c:pt idx="24">
                  <c:v>1.08662170656121</c:v>
                </c:pt>
                <c:pt idx="25">
                  <c:v>1.09629791049487</c:v>
                </c:pt>
                <c:pt idx="26">
                  <c:v>1.1058110297889101</c:v>
                </c:pt>
                <c:pt idx="27">
                  <c:v>1.1151641803870798</c:v>
                </c:pt>
                <c:pt idx="28">
                  <c:v>1.1243689479779599</c:v>
                </c:pt>
                <c:pt idx="29">
                  <c:v>1.1334427817000801</c:v>
                </c:pt>
                <c:pt idx="30">
                  <c:v>1.1424072251544799</c:v>
                </c:pt>
                <c:pt idx="31">
                  <c:v>1.15128666466045</c:v>
                </c:pt>
                <c:pt idx="32">
                  <c:v>1.1601075707948043</c:v>
                </c:pt>
                <c:pt idx="33">
                  <c:v>1.1688979302910043</c:v>
                </c:pt>
                <c:pt idx="34">
                  <c:v>1.1776868857593998</c:v>
                </c:pt>
                <c:pt idx="35">
                  <c:v>1.1865007217761736</c:v>
                </c:pt>
                <c:pt idx="36">
                  <c:v>1.19535028267057</c:v>
                </c:pt>
                <c:pt idx="37">
                  <c:v>1.2042411583002299</c:v>
                </c:pt>
                <c:pt idx="38">
                  <c:v>1.2131777386915701</c:v>
                </c:pt>
                <c:pt idx="39">
                  <c:v>1.2221635437674798</c:v>
                </c:pt>
                <c:pt idx="40">
                  <c:v>1.2312014512937799</c:v>
                </c:pt>
                <c:pt idx="41">
                  <c:v>1.2402938575810099</c:v>
                </c:pt>
                <c:pt idx="42">
                  <c:v>1.2494427928212499</c:v>
                </c:pt>
                <c:pt idx="43">
                  <c:v>1.25865000522695</c:v>
                </c:pt>
                <c:pt idx="44">
                  <c:v>1.2679170233328401</c:v>
                </c:pt>
                <c:pt idx="45">
                  <c:v>1.2772452027632</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Sheet1!$D$2:$D$47</c:f>
              <c:numCache>
                <c:formatCode>General</c:formatCode>
                <c:ptCount val="46"/>
                <c:pt idx="0">
                  <c:v>0.93169593327383937</c:v>
                </c:pt>
                <c:pt idx="1">
                  <c:v>0.93466413463472164</c:v>
                </c:pt>
                <c:pt idx="2">
                  <c:v>0.93764646762659365</c:v>
                </c:pt>
                <c:pt idx="3">
                  <c:v>0.94065428989849065</c:v>
                </c:pt>
                <c:pt idx="4">
                  <c:v>0.94373865505548593</c:v>
                </c:pt>
                <c:pt idx="5">
                  <c:v>0.94696086695783399</c:v>
                </c:pt>
                <c:pt idx="6">
                  <c:v>0.95038256028179657</c:v>
                </c:pt>
                <c:pt idx="7">
                  <c:v>0.95406553787554904</c:v>
                </c:pt>
                <c:pt idx="8">
                  <c:v>0.95807154064095001</c:v>
                </c:pt>
                <c:pt idx="9">
                  <c:v>0.96246189193555098</c:v>
                </c:pt>
                <c:pt idx="10">
                  <c:v>0.96729692447860605</c:v>
                </c:pt>
                <c:pt idx="11">
                  <c:v>0.97263504215631968</c:v>
                </c:pt>
                <c:pt idx="12">
                  <c:v>0.97853117870892059</c:v>
                </c:pt>
                <c:pt idx="13">
                  <c:v>0.98503427160271051</c:v>
                </c:pt>
                <c:pt idx="14">
                  <c:v>0.99218315472424445</c:v>
                </c:pt>
                <c:pt idx="15">
                  <c:v>1</c:v>
                </c:pt>
                <c:pt idx="16">
                  <c:v>1.0140414526733699</c:v>
                </c:pt>
                <c:pt idx="17">
                  <c:v>1.02813155656577</c:v>
                </c:pt>
                <c:pt idx="18">
                  <c:v>1.0423813451081199</c:v>
                </c:pt>
                <c:pt idx="19">
                  <c:v>1.05691121870872</c:v>
                </c:pt>
                <c:pt idx="20">
                  <c:v>1.0718420105829298</c:v>
                </c:pt>
                <c:pt idx="21">
                  <c:v>1.0872846565052598</c:v>
                </c:pt>
                <c:pt idx="22">
                  <c:v>1.10333152065116</c:v>
                </c:pt>
                <c:pt idx="23">
                  <c:v>1.12005173386746</c:v>
                </c:pt>
                <c:pt idx="24">
                  <c:v>1.1374909348436528</c:v>
                </c:pt>
                <c:pt idx="25">
                  <c:v>1.15567407599075</c:v>
                </c:pt>
                <c:pt idx="26">
                  <c:v>1.1746094941886001</c:v>
                </c:pt>
                <c:pt idx="27">
                  <c:v>1.1942928075958601</c:v>
                </c:pt>
                <c:pt idx="28">
                  <c:v>1.2147100641195201</c:v>
                </c:pt>
                <c:pt idx="29">
                  <c:v>1.2358400654859298</c:v>
                </c:pt>
                <c:pt idx="30">
                  <c:v>1.2576557702825</c:v>
                </c:pt>
                <c:pt idx="31">
                  <c:v>1.28012530664142</c:v>
                </c:pt>
                <c:pt idx="32">
                  <c:v>1.30321238412421</c:v>
                </c:pt>
                <c:pt idx="33">
                  <c:v>1.3268766526491449</c:v>
                </c:pt>
                <c:pt idx="34">
                  <c:v>1.3510738308318628</c:v>
                </c:pt>
                <c:pt idx="35">
                  <c:v>1.3757643163342168</c:v>
                </c:pt>
                <c:pt idx="36">
                  <c:v>1.4009414512535499</c:v>
                </c:pt>
                <c:pt idx="37">
                  <c:v>1.42660858815823</c:v>
                </c:pt>
                <c:pt idx="38">
                  <c:v>1.4527704394276799</c:v>
                </c:pt>
                <c:pt idx="39">
                  <c:v>1.4794327504410099</c:v>
                </c:pt>
                <c:pt idx="40">
                  <c:v>1.50660207460048</c:v>
                </c:pt>
                <c:pt idx="41">
                  <c:v>1.5342856156541198</c:v>
                </c:pt>
                <c:pt idx="42">
                  <c:v>1.5624911154389498</c:v>
                </c:pt>
                <c:pt idx="43">
                  <c:v>1.5912267728787199</c:v>
                </c:pt>
                <c:pt idx="44">
                  <c:v>1.6205011848762734</c:v>
                </c:pt>
                <c:pt idx="45">
                  <c:v>1.6503233027991671</c:v>
                </c:pt>
              </c:numCache>
            </c:numRef>
          </c:yVal>
          <c:smooth val="1"/>
        </c:ser>
        <c:axId val="264977024"/>
        <c:axId val="264987392"/>
      </c:scatterChart>
      <c:valAx>
        <c:axId val="264977024"/>
        <c:scaling>
          <c:orientation val="minMax"/>
          <c:max val="60"/>
          <c:min val="15"/>
        </c:scaling>
        <c:axPos val="b"/>
        <c:title>
          <c:tx>
            <c:rich>
              <a:bodyPr/>
              <a:lstStyle/>
              <a:p>
                <a:pPr>
                  <a:defRPr sz="1700"/>
                </a:pPr>
                <a:r>
                  <a:rPr lang="en-US" sz="1700" dirty="0" smtClean="0"/>
                  <a:t>Donor </a:t>
                </a:r>
                <a:r>
                  <a:rPr lang="en-US" sz="1700" baseline="0" dirty="0" smtClean="0"/>
                  <a:t>Age (years)</a:t>
                </a:r>
                <a:endParaRPr lang="en-US" sz="1700" dirty="0"/>
              </a:p>
            </c:rich>
          </c:tx>
        </c:title>
        <c:numFmt formatCode="#,##0" sourceLinked="0"/>
        <c:tickLblPos val="nextTo"/>
        <c:txPr>
          <a:bodyPr rot="0"/>
          <a:lstStyle/>
          <a:p>
            <a:pPr>
              <a:defRPr sz="1500" b="1"/>
            </a:pPr>
            <a:endParaRPr lang="en-US"/>
          </a:p>
        </c:txPr>
        <c:crossAx val="264987392"/>
        <c:crosses val="autoZero"/>
        <c:crossBetween val="midCat"/>
        <c:majorUnit val="5"/>
      </c:valAx>
      <c:valAx>
        <c:axId val="264987392"/>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10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64977024"/>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2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6358"/>
          <c:h val="0.77074260114040283"/>
        </c:manualLayout>
      </c:layout>
      <c:scatterChart>
        <c:scatterStyle val="smoothMarker"/>
        <c:ser>
          <c:idx val="0"/>
          <c:order val="0"/>
          <c:tx>
            <c:strRef>
              <c:f>Sheet1!$A$1</c:f>
              <c:strCache>
                <c:ptCount val="1"/>
                <c:pt idx="0">
                  <c:v>Recipient height</c:v>
                </c:pt>
              </c:strCache>
            </c:strRef>
          </c:tx>
          <c:spPr>
            <a:ln w="38100">
              <a:solidFill>
                <a:srgbClr val="00FF00"/>
              </a:solidFill>
            </a:ln>
          </c:spPr>
          <c:marker>
            <c:symbol val="none"/>
          </c:marker>
          <c:xVal>
            <c:numRef>
              <c:f>Sheet1!$A$2:$A$37</c:f>
              <c:numCache>
                <c:formatCode>General</c:formatCode>
                <c:ptCount val="36"/>
                <c:pt idx="0">
                  <c:v>155</c:v>
                </c:pt>
                <c:pt idx="1">
                  <c:v>156</c:v>
                </c:pt>
                <c:pt idx="2">
                  <c:v>157</c:v>
                </c:pt>
                <c:pt idx="3">
                  <c:v>158</c:v>
                </c:pt>
                <c:pt idx="4">
                  <c:v>159</c:v>
                </c:pt>
                <c:pt idx="5">
                  <c:v>160</c:v>
                </c:pt>
                <c:pt idx="6">
                  <c:v>161</c:v>
                </c:pt>
                <c:pt idx="7">
                  <c:v>162</c:v>
                </c:pt>
                <c:pt idx="8">
                  <c:v>163</c:v>
                </c:pt>
                <c:pt idx="9">
                  <c:v>164</c:v>
                </c:pt>
                <c:pt idx="10">
                  <c:v>165</c:v>
                </c:pt>
                <c:pt idx="11">
                  <c:v>166</c:v>
                </c:pt>
                <c:pt idx="12">
                  <c:v>167</c:v>
                </c:pt>
                <c:pt idx="13">
                  <c:v>168</c:v>
                </c:pt>
                <c:pt idx="14">
                  <c:v>169</c:v>
                </c:pt>
                <c:pt idx="15">
                  <c:v>170</c:v>
                </c:pt>
                <c:pt idx="16">
                  <c:v>171</c:v>
                </c:pt>
                <c:pt idx="17">
                  <c:v>172</c:v>
                </c:pt>
                <c:pt idx="18">
                  <c:v>173</c:v>
                </c:pt>
                <c:pt idx="19">
                  <c:v>174</c:v>
                </c:pt>
                <c:pt idx="20">
                  <c:v>175</c:v>
                </c:pt>
                <c:pt idx="21">
                  <c:v>176</c:v>
                </c:pt>
                <c:pt idx="22">
                  <c:v>177</c:v>
                </c:pt>
                <c:pt idx="23">
                  <c:v>178</c:v>
                </c:pt>
                <c:pt idx="24">
                  <c:v>179</c:v>
                </c:pt>
                <c:pt idx="25">
                  <c:v>180</c:v>
                </c:pt>
                <c:pt idx="26">
                  <c:v>181</c:v>
                </c:pt>
                <c:pt idx="27">
                  <c:v>182</c:v>
                </c:pt>
                <c:pt idx="28">
                  <c:v>183</c:v>
                </c:pt>
                <c:pt idx="29">
                  <c:v>184</c:v>
                </c:pt>
                <c:pt idx="30">
                  <c:v>185</c:v>
                </c:pt>
                <c:pt idx="31">
                  <c:v>186</c:v>
                </c:pt>
                <c:pt idx="32">
                  <c:v>187</c:v>
                </c:pt>
                <c:pt idx="33">
                  <c:v>188</c:v>
                </c:pt>
                <c:pt idx="34">
                  <c:v>189</c:v>
                </c:pt>
                <c:pt idx="35">
                  <c:v>190</c:v>
                </c:pt>
              </c:numCache>
            </c:numRef>
          </c:xVal>
          <c:yVal>
            <c:numRef>
              <c:f>Sheet1!$B$2:$B$37</c:f>
              <c:numCache>
                <c:formatCode>General</c:formatCode>
                <c:ptCount val="36"/>
                <c:pt idx="0">
                  <c:v>1.1852720074719001</c:v>
                </c:pt>
                <c:pt idx="1">
                  <c:v>1.1752415205710043</c:v>
                </c:pt>
                <c:pt idx="2">
                  <c:v>1.1652959177025</c:v>
                </c:pt>
                <c:pt idx="3">
                  <c:v>1.1554344805264698</c:v>
                </c:pt>
                <c:pt idx="4">
                  <c:v>1.1456564967820699</c:v>
                </c:pt>
                <c:pt idx="5">
                  <c:v>1.1359612602359765</c:v>
                </c:pt>
                <c:pt idx="6">
                  <c:v>1.1263480706314901</c:v>
                </c:pt>
                <c:pt idx="7">
                  <c:v>1.11681623363787</c:v>
                </c:pt>
                <c:pt idx="8">
                  <c:v>1.1073650608002501</c:v>
                </c:pt>
                <c:pt idx="9">
                  <c:v>1.0979938694898599</c:v>
                </c:pt>
                <c:pt idx="10">
                  <c:v>1.0887019828547699</c:v>
                </c:pt>
                <c:pt idx="11">
                  <c:v>1.0794887297709501</c:v>
                </c:pt>
                <c:pt idx="12">
                  <c:v>1.0703534447938543</c:v>
                </c:pt>
                <c:pt idx="13">
                  <c:v>1.0612954681103099</c:v>
                </c:pt>
                <c:pt idx="14">
                  <c:v>1.0523141454909</c:v>
                </c:pt>
                <c:pt idx="15">
                  <c:v>1.0434088282426799</c:v>
                </c:pt>
                <c:pt idx="16">
                  <c:v>1.03457887316234</c:v>
                </c:pt>
                <c:pt idx="17">
                  <c:v>1.0258236424897251</c:v>
                </c:pt>
                <c:pt idx="18">
                  <c:v>1.0171425038618434</c:v>
                </c:pt>
                <c:pt idx="19">
                  <c:v>1.0085348302670798</c:v>
                </c:pt>
                <c:pt idx="20">
                  <c:v>1</c:v>
                </c:pt>
                <c:pt idx="21">
                  <c:v>0.99153739661641849</c:v>
                </c:pt>
                <c:pt idx="22">
                  <c:v>0.98314640888886551</c:v>
                </c:pt>
                <c:pt idx="23">
                  <c:v>0.97482643076244802</c:v>
                </c:pt>
                <c:pt idx="24">
                  <c:v>0.96657686131107401</c:v>
                </c:pt>
                <c:pt idx="25">
                  <c:v>0.95839710469405204</c:v>
                </c:pt>
                <c:pt idx="26">
                  <c:v>0.95028657011305351</c:v>
                </c:pt>
                <c:pt idx="27">
                  <c:v>0.94224467176944404</c:v>
                </c:pt>
                <c:pt idx="28">
                  <c:v>0.93427082882196655</c:v>
                </c:pt>
                <c:pt idx="29">
                  <c:v>0.92636446534479799</c:v>
                </c:pt>
                <c:pt idx="30">
                  <c:v>0.91852501028594202</c:v>
                </c:pt>
                <c:pt idx="31">
                  <c:v>0.91075189742599494</c:v>
                </c:pt>
                <c:pt idx="32">
                  <c:v>0.90304456533723132</c:v>
                </c:pt>
                <c:pt idx="33">
                  <c:v>0.89540245734308743</c:v>
                </c:pt>
                <c:pt idx="34">
                  <c:v>0.88782502147790798</c:v>
                </c:pt>
                <c:pt idx="35">
                  <c:v>0.88031171044712198</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Sheet1!$A$2:$A$37</c:f>
              <c:numCache>
                <c:formatCode>General</c:formatCode>
                <c:ptCount val="36"/>
                <c:pt idx="0">
                  <c:v>155</c:v>
                </c:pt>
                <c:pt idx="1">
                  <c:v>156</c:v>
                </c:pt>
                <c:pt idx="2">
                  <c:v>157</c:v>
                </c:pt>
                <c:pt idx="3">
                  <c:v>158</c:v>
                </c:pt>
                <c:pt idx="4">
                  <c:v>159</c:v>
                </c:pt>
                <c:pt idx="5">
                  <c:v>160</c:v>
                </c:pt>
                <c:pt idx="6">
                  <c:v>161</c:v>
                </c:pt>
                <c:pt idx="7">
                  <c:v>162</c:v>
                </c:pt>
                <c:pt idx="8">
                  <c:v>163</c:v>
                </c:pt>
                <c:pt idx="9">
                  <c:v>164</c:v>
                </c:pt>
                <c:pt idx="10">
                  <c:v>165</c:v>
                </c:pt>
                <c:pt idx="11">
                  <c:v>166</c:v>
                </c:pt>
                <c:pt idx="12">
                  <c:v>167</c:v>
                </c:pt>
                <c:pt idx="13">
                  <c:v>168</c:v>
                </c:pt>
                <c:pt idx="14">
                  <c:v>169</c:v>
                </c:pt>
                <c:pt idx="15">
                  <c:v>170</c:v>
                </c:pt>
                <c:pt idx="16">
                  <c:v>171</c:v>
                </c:pt>
                <c:pt idx="17">
                  <c:v>172</c:v>
                </c:pt>
                <c:pt idx="18">
                  <c:v>173</c:v>
                </c:pt>
                <c:pt idx="19">
                  <c:v>174</c:v>
                </c:pt>
                <c:pt idx="20">
                  <c:v>175</c:v>
                </c:pt>
                <c:pt idx="21">
                  <c:v>176</c:v>
                </c:pt>
                <c:pt idx="22">
                  <c:v>177</c:v>
                </c:pt>
                <c:pt idx="23">
                  <c:v>178</c:v>
                </c:pt>
                <c:pt idx="24">
                  <c:v>179</c:v>
                </c:pt>
                <c:pt idx="25">
                  <c:v>180</c:v>
                </c:pt>
                <c:pt idx="26">
                  <c:v>181</c:v>
                </c:pt>
                <c:pt idx="27">
                  <c:v>182</c:v>
                </c:pt>
                <c:pt idx="28">
                  <c:v>183</c:v>
                </c:pt>
                <c:pt idx="29">
                  <c:v>184</c:v>
                </c:pt>
                <c:pt idx="30">
                  <c:v>185</c:v>
                </c:pt>
                <c:pt idx="31">
                  <c:v>186</c:v>
                </c:pt>
                <c:pt idx="32">
                  <c:v>187</c:v>
                </c:pt>
                <c:pt idx="33">
                  <c:v>188</c:v>
                </c:pt>
                <c:pt idx="34">
                  <c:v>189</c:v>
                </c:pt>
                <c:pt idx="35">
                  <c:v>190</c:v>
                </c:pt>
              </c:numCache>
            </c:numRef>
          </c:xVal>
          <c:yVal>
            <c:numRef>
              <c:f>Sheet1!$C$2:$C$37</c:f>
              <c:numCache>
                <c:formatCode>General</c:formatCode>
                <c:ptCount val="36"/>
                <c:pt idx="0">
                  <c:v>1.0904278923162001</c:v>
                </c:pt>
                <c:pt idx="1">
                  <c:v>1.0857181657182928</c:v>
                </c:pt>
                <c:pt idx="2">
                  <c:v>1.0810287811574668</c:v>
                </c:pt>
                <c:pt idx="3">
                  <c:v>1.07635965077333</c:v>
                </c:pt>
                <c:pt idx="4">
                  <c:v>1.0717106870849546</c:v>
                </c:pt>
                <c:pt idx="5">
                  <c:v>1.0670818029892799</c:v>
                </c:pt>
                <c:pt idx="6">
                  <c:v>1.06247291175943</c:v>
                </c:pt>
                <c:pt idx="7">
                  <c:v>1.05788392704312</c:v>
                </c:pt>
                <c:pt idx="8">
                  <c:v>1.05331476286106</c:v>
                </c:pt>
                <c:pt idx="9">
                  <c:v>1.04876533360528</c:v>
                </c:pt>
                <c:pt idx="10">
                  <c:v>1.0442355540375901</c:v>
                </c:pt>
                <c:pt idx="11">
                  <c:v>1.0397253392879571</c:v>
                </c:pt>
                <c:pt idx="12">
                  <c:v>1.0352346048529071</c:v>
                </c:pt>
                <c:pt idx="13">
                  <c:v>1.0307632665939499</c:v>
                </c:pt>
                <c:pt idx="14">
                  <c:v>1.0263112407359898</c:v>
                </c:pt>
                <c:pt idx="15">
                  <c:v>1.0218784438658</c:v>
                </c:pt>
                <c:pt idx="16">
                  <c:v>1.0174647929303942</c:v>
                </c:pt>
                <c:pt idx="17">
                  <c:v>1.0130702052355498</c:v>
                </c:pt>
                <c:pt idx="18">
                  <c:v>1.0086945984441449</c:v>
                </c:pt>
                <c:pt idx="19">
                  <c:v>1.00433789057476</c:v>
                </c:pt>
                <c:pt idx="20">
                  <c:v>1</c:v>
                </c:pt>
                <c:pt idx="21">
                  <c:v>0.98741119042959002</c:v>
                </c:pt>
                <c:pt idx="22">
                  <c:v>0.97498085898558218</c:v>
                </c:pt>
                <c:pt idx="23">
                  <c:v>0.96270701061701791</c:v>
                </c:pt>
                <c:pt idx="24">
                  <c:v>0.9505876753882595</c:v>
                </c:pt>
                <c:pt idx="25">
                  <c:v>0.93862090816281962</c:v>
                </c:pt>
                <c:pt idx="26">
                  <c:v>0.92680478829115198</c:v>
                </c:pt>
                <c:pt idx="27">
                  <c:v>0.91513741930241099</c:v>
                </c:pt>
                <c:pt idx="28">
                  <c:v>0.90361692860005649</c:v>
                </c:pt>
                <c:pt idx="29">
                  <c:v>0.89224146716131203</c:v>
                </c:pt>
                <c:pt idx="30">
                  <c:v>0.88100920924039505</c:v>
                </c:pt>
                <c:pt idx="31">
                  <c:v>0.86991835207549206</c:v>
                </c:pt>
                <c:pt idx="32">
                  <c:v>0.85896711559940764</c:v>
                </c:pt>
                <c:pt idx="33">
                  <c:v>0.84815374215388406</c:v>
                </c:pt>
                <c:pt idx="34">
                  <c:v>0.83747649620747844</c:v>
                </c:pt>
                <c:pt idx="35">
                  <c:v>0.82693366407702651</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Sheet1!$A$2:$A$37</c:f>
              <c:numCache>
                <c:formatCode>General</c:formatCode>
                <c:ptCount val="36"/>
                <c:pt idx="0">
                  <c:v>155</c:v>
                </c:pt>
                <c:pt idx="1">
                  <c:v>156</c:v>
                </c:pt>
                <c:pt idx="2">
                  <c:v>157</c:v>
                </c:pt>
                <c:pt idx="3">
                  <c:v>158</c:v>
                </c:pt>
                <c:pt idx="4">
                  <c:v>159</c:v>
                </c:pt>
                <c:pt idx="5">
                  <c:v>160</c:v>
                </c:pt>
                <c:pt idx="6">
                  <c:v>161</c:v>
                </c:pt>
                <c:pt idx="7">
                  <c:v>162</c:v>
                </c:pt>
                <c:pt idx="8">
                  <c:v>163</c:v>
                </c:pt>
                <c:pt idx="9">
                  <c:v>164</c:v>
                </c:pt>
                <c:pt idx="10">
                  <c:v>165</c:v>
                </c:pt>
                <c:pt idx="11">
                  <c:v>166</c:v>
                </c:pt>
                <c:pt idx="12">
                  <c:v>167</c:v>
                </c:pt>
                <c:pt idx="13">
                  <c:v>168</c:v>
                </c:pt>
                <c:pt idx="14">
                  <c:v>169</c:v>
                </c:pt>
                <c:pt idx="15">
                  <c:v>170</c:v>
                </c:pt>
                <c:pt idx="16">
                  <c:v>171</c:v>
                </c:pt>
                <c:pt idx="17">
                  <c:v>172</c:v>
                </c:pt>
                <c:pt idx="18">
                  <c:v>173</c:v>
                </c:pt>
                <c:pt idx="19">
                  <c:v>174</c:v>
                </c:pt>
                <c:pt idx="20">
                  <c:v>175</c:v>
                </c:pt>
                <c:pt idx="21">
                  <c:v>176</c:v>
                </c:pt>
                <c:pt idx="22">
                  <c:v>177</c:v>
                </c:pt>
                <c:pt idx="23">
                  <c:v>178</c:v>
                </c:pt>
                <c:pt idx="24">
                  <c:v>179</c:v>
                </c:pt>
                <c:pt idx="25">
                  <c:v>180</c:v>
                </c:pt>
                <c:pt idx="26">
                  <c:v>181</c:v>
                </c:pt>
                <c:pt idx="27">
                  <c:v>182</c:v>
                </c:pt>
                <c:pt idx="28">
                  <c:v>183</c:v>
                </c:pt>
                <c:pt idx="29">
                  <c:v>184</c:v>
                </c:pt>
                <c:pt idx="30">
                  <c:v>185</c:v>
                </c:pt>
                <c:pt idx="31">
                  <c:v>186</c:v>
                </c:pt>
                <c:pt idx="32">
                  <c:v>187</c:v>
                </c:pt>
                <c:pt idx="33">
                  <c:v>188</c:v>
                </c:pt>
                <c:pt idx="34">
                  <c:v>189</c:v>
                </c:pt>
                <c:pt idx="35">
                  <c:v>190</c:v>
                </c:pt>
              </c:numCache>
            </c:numRef>
          </c:xVal>
          <c:yVal>
            <c:numRef>
              <c:f>Sheet1!$D$2:$D$37</c:f>
              <c:numCache>
                <c:formatCode>General</c:formatCode>
                <c:ptCount val="36"/>
                <c:pt idx="0">
                  <c:v>1.2883655504375899</c:v>
                </c:pt>
                <c:pt idx="1">
                  <c:v>1.272146561866065</c:v>
                </c:pt>
                <c:pt idx="2">
                  <c:v>1.2561317510530698</c:v>
                </c:pt>
                <c:pt idx="3">
                  <c:v>1.2403185476437228</c:v>
                </c:pt>
                <c:pt idx="4">
                  <c:v>1.2247044136407899</c:v>
                </c:pt>
                <c:pt idx="5">
                  <c:v>1.2092868429974171</c:v>
                </c:pt>
                <c:pt idx="6">
                  <c:v>1.1940633612149301</c:v>
                </c:pt>
                <c:pt idx="7">
                  <c:v>1.1790315249455936</c:v>
                </c:pt>
                <c:pt idx="8">
                  <c:v>1.1641889216005474</c:v>
                </c:pt>
                <c:pt idx="9">
                  <c:v>1.1495331689625301</c:v>
                </c:pt>
                <c:pt idx="10">
                  <c:v>1.1350619148035901</c:v>
                </c:pt>
                <c:pt idx="11">
                  <c:v>1.1207728365075034</c:v>
                </c:pt>
                <c:pt idx="12">
                  <c:v>1.1066636406970198</c:v>
                </c:pt>
                <c:pt idx="13">
                  <c:v>1.0927320628657928</c:v>
                </c:pt>
                <c:pt idx="14">
                  <c:v>1.0789758670148899</c:v>
                </c:pt>
                <c:pt idx="15">
                  <c:v>1.0653928452939698</c:v>
                </c:pt>
                <c:pt idx="16">
                  <c:v>1.0519808176468899</c:v>
                </c:pt>
                <c:pt idx="17">
                  <c:v>1.0387376314618131</c:v>
                </c:pt>
                <c:pt idx="18">
                  <c:v>1.02566116122572</c:v>
                </c:pt>
                <c:pt idx="19">
                  <c:v>1.0127493081832799</c:v>
                </c:pt>
                <c:pt idx="20">
                  <c:v>1</c:v>
                </c:pt>
                <c:pt idx="21">
                  <c:v>0.99568084544507895</c:v>
                </c:pt>
                <c:pt idx="22">
                  <c:v>0.99138034598622427</c:v>
                </c:pt>
                <c:pt idx="23">
                  <c:v>0.98709842104920198</c:v>
                </c:pt>
                <c:pt idx="24">
                  <c:v>0.982834990407772</c:v>
                </c:pt>
                <c:pt idx="25">
                  <c:v>0.97858997418221649</c:v>
                </c:pt>
                <c:pt idx="26">
                  <c:v>0.97436329283782797</c:v>
                </c:pt>
                <c:pt idx="27">
                  <c:v>0.97015486718342192</c:v>
                </c:pt>
                <c:pt idx="28">
                  <c:v>0.96596461836984793</c:v>
                </c:pt>
                <c:pt idx="29">
                  <c:v>0.96179246788852368</c:v>
                </c:pt>
                <c:pt idx="30">
                  <c:v>0.95763833756995365</c:v>
                </c:pt>
                <c:pt idx="31">
                  <c:v>0.95350214958226687</c:v>
                </c:pt>
                <c:pt idx="32">
                  <c:v>0.94938382642977692</c:v>
                </c:pt>
                <c:pt idx="33">
                  <c:v>0.945283290951483</c:v>
                </c:pt>
                <c:pt idx="34">
                  <c:v>0.94120046631968068</c:v>
                </c:pt>
                <c:pt idx="35">
                  <c:v>0.93713527603848423</c:v>
                </c:pt>
              </c:numCache>
            </c:numRef>
          </c:yVal>
          <c:smooth val="1"/>
        </c:ser>
        <c:axId val="265152768"/>
        <c:axId val="265163136"/>
      </c:scatterChart>
      <c:valAx>
        <c:axId val="265152768"/>
        <c:scaling>
          <c:orientation val="minMax"/>
          <c:max val="190"/>
          <c:min val="155"/>
        </c:scaling>
        <c:axPos val="b"/>
        <c:title>
          <c:tx>
            <c:rich>
              <a:bodyPr/>
              <a:lstStyle/>
              <a:p>
                <a:pPr>
                  <a:defRPr sz="1700"/>
                </a:pPr>
                <a:r>
                  <a:rPr lang="en-US" sz="1700" dirty="0" smtClean="0"/>
                  <a:t>Recipient</a:t>
                </a:r>
                <a:r>
                  <a:rPr lang="en-US" sz="1700" baseline="0" dirty="0" smtClean="0"/>
                  <a:t> Height (cm)</a:t>
                </a:r>
                <a:endParaRPr lang="en-US" sz="1700" dirty="0"/>
              </a:p>
            </c:rich>
          </c:tx>
        </c:title>
        <c:numFmt formatCode="#,##0" sourceLinked="0"/>
        <c:tickLblPos val="nextTo"/>
        <c:txPr>
          <a:bodyPr rot="0"/>
          <a:lstStyle/>
          <a:p>
            <a:pPr>
              <a:defRPr sz="1500" b="1"/>
            </a:pPr>
            <a:endParaRPr lang="en-US"/>
          </a:p>
        </c:txPr>
        <c:crossAx val="265163136"/>
        <c:crosses val="autoZero"/>
        <c:crossBetween val="midCat"/>
        <c:majorUnit val="5"/>
      </c:valAx>
      <c:valAx>
        <c:axId val="265163136"/>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10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65152768"/>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2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6381"/>
          <c:h val="0.77074260114040294"/>
        </c:manualLayout>
      </c:layout>
      <c:scatterChart>
        <c:scatterStyle val="smoothMarker"/>
        <c:ser>
          <c:idx val="0"/>
          <c:order val="0"/>
          <c:tx>
            <c:strRef>
              <c:f>Sheet1!$A$1</c:f>
              <c:strCache>
                <c:ptCount val="1"/>
                <c:pt idx="0">
                  <c:v>Recipient weight</c:v>
                </c:pt>
              </c:strCache>
            </c:strRef>
          </c:tx>
          <c:spPr>
            <a:ln w="38100">
              <a:solidFill>
                <a:srgbClr val="00FF00"/>
              </a:solidFill>
            </a:ln>
          </c:spPr>
          <c:marker>
            <c:symbol val="none"/>
          </c:marker>
          <c:xVal>
            <c:numRef>
              <c:f>Sheet1!$A$2:$A$82</c:f>
              <c:numCache>
                <c:formatCode>General</c:formatCode>
                <c:ptCount val="8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numCache>
            </c:numRef>
          </c:xVal>
          <c:yVal>
            <c:numRef>
              <c:f>Sheet1!$B$2:$B$82</c:f>
              <c:numCache>
                <c:formatCode>General</c:formatCode>
                <c:ptCount val="81"/>
                <c:pt idx="0">
                  <c:v>1.04355785059422</c:v>
                </c:pt>
                <c:pt idx="1">
                  <c:v>1.0407429448428136</c:v>
                </c:pt>
                <c:pt idx="2">
                  <c:v>1.0379356320527198</c:v>
                </c:pt>
                <c:pt idx="3">
                  <c:v>1.0351358917425999</c:v>
                </c:pt>
                <c:pt idx="4">
                  <c:v>1.0323437034863401</c:v>
                </c:pt>
                <c:pt idx="5">
                  <c:v>1.0295590469129499</c:v>
                </c:pt>
                <c:pt idx="6">
                  <c:v>1.0267819017063728</c:v>
                </c:pt>
                <c:pt idx="7">
                  <c:v>1.0240122476053499</c:v>
                </c:pt>
                <c:pt idx="8">
                  <c:v>1.0212500644032834</c:v>
                </c:pt>
                <c:pt idx="9">
                  <c:v>1.01849564892154</c:v>
                </c:pt>
                <c:pt idx="10">
                  <c:v>1.0157615838083798</c:v>
                </c:pt>
                <c:pt idx="11">
                  <c:v>1.0130762386181398</c:v>
                </c:pt>
                <c:pt idx="12">
                  <c:v>1.0104687471047198</c:v>
                </c:pt>
                <c:pt idx="13">
                  <c:v>1.0079679528336598</c:v>
                </c:pt>
                <c:pt idx="14">
                  <c:v>1.00560243581663</c:v>
                </c:pt>
                <c:pt idx="15">
                  <c:v>1.0034005473786098</c:v>
                </c:pt>
                <c:pt idx="16">
                  <c:v>1.0013904527751163</c:v>
                </c:pt>
                <c:pt idx="17">
                  <c:v>0.99960018246024851</c:v>
                </c:pt>
                <c:pt idx="18">
                  <c:v>0.99805769032681302</c:v>
                </c:pt>
                <c:pt idx="19">
                  <c:v>0.99679092115463996</c:v>
                </c:pt>
                <c:pt idx="20">
                  <c:v>0.99582788466499195</c:v>
                </c:pt>
                <c:pt idx="21">
                  <c:v>0.99519673980434231</c:v>
                </c:pt>
                <c:pt idx="22">
                  <c:v>0.99492588429656004</c:v>
                </c:pt>
                <c:pt idx="23">
                  <c:v>0.99504405540251595</c:v>
                </c:pt>
                <c:pt idx="24">
                  <c:v>0.99558043871604307</c:v>
                </c:pt>
                <c:pt idx="25">
                  <c:v>0.99656478803952231</c:v>
                </c:pt>
                <c:pt idx="26">
                  <c:v>0.99802754898175283</c:v>
                </c:pt>
                <c:pt idx="27">
                  <c:v>1</c:v>
                </c:pt>
                <c:pt idx="28">
                  <c:v>1.0025051589138001</c:v>
                </c:pt>
                <c:pt idx="29">
                  <c:v>1.0055299774073656</c:v>
                </c:pt>
                <c:pt idx="30">
                  <c:v>1.0090527104860301</c:v>
                </c:pt>
                <c:pt idx="31">
                  <c:v>1.0130520282400228</c:v>
                </c:pt>
                <c:pt idx="32">
                  <c:v>1.01750686486098</c:v>
                </c:pt>
                <c:pt idx="33">
                  <c:v>1.0223963443483999</c:v>
                </c:pt>
                <c:pt idx="34">
                  <c:v>1.0276996440584851</c:v>
                </c:pt>
                <c:pt idx="35">
                  <c:v>1.0333959095991299</c:v>
                </c:pt>
                <c:pt idx="36">
                  <c:v>1.0394641750704463</c:v>
                </c:pt>
                <c:pt idx="37">
                  <c:v>1.0458832445303199</c:v>
                </c:pt>
                <c:pt idx="38">
                  <c:v>1.0526316288283699</c:v>
                </c:pt>
                <c:pt idx="39">
                  <c:v>1.0596874432407029</c:v>
                </c:pt>
                <c:pt idx="40">
                  <c:v>1.06702838382878</c:v>
                </c:pt>
                <c:pt idx="41">
                  <c:v>1.07463157484294</c:v>
                </c:pt>
                <c:pt idx="42">
                  <c:v>1.082473569566895</c:v>
                </c:pt>
                <c:pt idx="43">
                  <c:v>1.0905302824989898</c:v>
                </c:pt>
                <c:pt idx="44">
                  <c:v>1.09877687247281</c:v>
                </c:pt>
                <c:pt idx="45">
                  <c:v>1.10718778403049</c:v>
                </c:pt>
                <c:pt idx="46">
                  <c:v>1.1157366420608763</c:v>
                </c:pt>
                <c:pt idx="47">
                  <c:v>1.1243962129052099</c:v>
                </c:pt>
                <c:pt idx="48">
                  <c:v>1.1331389609431328</c:v>
                </c:pt>
                <c:pt idx="49">
                  <c:v>1.14195037814198</c:v>
                </c:pt>
                <c:pt idx="50">
                  <c:v>1.1508303300898199</c:v>
                </c:pt>
                <c:pt idx="51">
                  <c:v>1.1597793173835498</c:v>
                </c:pt>
                <c:pt idx="52">
                  <c:v>1.16879789301841</c:v>
                </c:pt>
                <c:pt idx="53">
                  <c:v>1.1778866312185601</c:v>
                </c:pt>
                <c:pt idx="54">
                  <c:v>1.1870460113814101</c:v>
                </c:pt>
                <c:pt idx="55">
                  <c:v>1.19627661592422</c:v>
                </c:pt>
                <c:pt idx="56">
                  <c:v>1.2055789986958398</c:v>
                </c:pt>
                <c:pt idx="57">
                  <c:v>1.21495375199083</c:v>
                </c:pt>
                <c:pt idx="58">
                  <c:v>1.2244013702928198</c:v>
                </c:pt>
                <c:pt idx="59">
                  <c:v>1.2339224543472498</c:v>
                </c:pt>
                <c:pt idx="60">
                  <c:v>1.2435175754321699</c:v>
                </c:pt>
                <c:pt idx="61">
                  <c:v>1.2531873444811201</c:v>
                </c:pt>
                <c:pt idx="62">
                  <c:v>1.2629322715387501</c:v>
                </c:pt>
                <c:pt idx="63">
                  <c:v>1.2727529762554501</c:v>
                </c:pt>
                <c:pt idx="64">
                  <c:v>1.28265004788693</c:v>
                </c:pt>
                <c:pt idx="65">
                  <c:v>1.2926241165922998</c:v>
                </c:pt>
                <c:pt idx="66">
                  <c:v>1.3026757084668801</c:v>
                </c:pt>
                <c:pt idx="67">
                  <c:v>1.31280546266098</c:v>
                </c:pt>
                <c:pt idx="68">
                  <c:v>1.3230139869736601</c:v>
                </c:pt>
                <c:pt idx="69">
                  <c:v>1.3333019313946499</c:v>
                </c:pt>
                <c:pt idx="70">
                  <c:v>1.3436698385750498</c:v>
                </c:pt>
                <c:pt idx="71">
                  <c:v>1.3541183677786901</c:v>
                </c:pt>
                <c:pt idx="72">
                  <c:v>1.3646481459315831</c:v>
                </c:pt>
                <c:pt idx="73">
                  <c:v>1.3752598048347728</c:v>
                </c:pt>
                <c:pt idx="74">
                  <c:v>1.3859540201460701</c:v>
                </c:pt>
                <c:pt idx="75">
                  <c:v>1.3967313951925198</c:v>
                </c:pt>
                <c:pt idx="76">
                  <c:v>1.4075924975323542</c:v>
                </c:pt>
                <c:pt idx="77">
                  <c:v>1.4185381364481899</c:v>
                </c:pt>
                <c:pt idx="78">
                  <c:v>1.4295688098661199</c:v>
                </c:pt>
                <c:pt idx="79">
                  <c:v>1.4406853397038129</c:v>
                </c:pt>
                <c:pt idx="80">
                  <c:v>1.4518883132543068</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Sheet1!$A$2:$A$82</c:f>
              <c:numCache>
                <c:formatCode>General</c:formatCode>
                <c:ptCount val="8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numCache>
            </c:numRef>
          </c:xVal>
          <c:yVal>
            <c:numRef>
              <c:f>Sheet1!$C$2:$C$82</c:f>
              <c:numCache>
                <c:formatCode>General</c:formatCode>
                <c:ptCount val="81"/>
                <c:pt idx="0">
                  <c:v>0.9238910985032005</c:v>
                </c:pt>
                <c:pt idx="1">
                  <c:v>0.92623381310904895</c:v>
                </c:pt>
                <c:pt idx="2">
                  <c:v>0.92858029861606906</c:v>
                </c:pt>
                <c:pt idx="3">
                  <c:v>0.93093023189431001</c:v>
                </c:pt>
                <c:pt idx="4">
                  <c:v>0.93328321984951501</c:v>
                </c:pt>
                <c:pt idx="5">
                  <c:v>0.93563878041978144</c:v>
                </c:pt>
                <c:pt idx="6">
                  <c:v>0.93799631705396502</c:v>
                </c:pt>
                <c:pt idx="7">
                  <c:v>0.94035508391860201</c:v>
                </c:pt>
                <c:pt idx="8">
                  <c:v>0.94271413767359324</c:v>
                </c:pt>
                <c:pt idx="9">
                  <c:v>0.94507238200759702</c:v>
                </c:pt>
                <c:pt idx="10">
                  <c:v>0.94743281829043102</c:v>
                </c:pt>
                <c:pt idx="11">
                  <c:v>0.94980419515595549</c:v>
                </c:pt>
                <c:pt idx="12">
                  <c:v>0.95219595318171169</c:v>
                </c:pt>
                <c:pt idx="13">
                  <c:v>0.95461794084886298</c:v>
                </c:pt>
                <c:pt idx="14">
                  <c:v>0.95708052511477204</c:v>
                </c:pt>
                <c:pt idx="15">
                  <c:v>0.95959472846909843</c:v>
                </c:pt>
                <c:pt idx="16">
                  <c:v>0.96217240027872264</c:v>
                </c:pt>
                <c:pt idx="17">
                  <c:v>0.96482643307683091</c:v>
                </c:pt>
                <c:pt idx="18">
                  <c:v>0.96757103624895091</c:v>
                </c:pt>
                <c:pt idx="19">
                  <c:v>0.97042208469636149</c:v>
                </c:pt>
                <c:pt idx="20">
                  <c:v>0.97339756193261706</c:v>
                </c:pt>
                <c:pt idx="21">
                  <c:v>0.97651812399950799</c:v>
                </c:pt>
                <c:pt idx="22">
                  <c:v>0.97980780978152104</c:v>
                </c:pt>
                <c:pt idx="23">
                  <c:v>0.98329492931089402</c:v>
                </c:pt>
                <c:pt idx="24">
                  <c:v>0.9870131522619785</c:v>
                </c:pt>
                <c:pt idx="25">
                  <c:v>0.99100280656066198</c:v>
                </c:pt>
                <c:pt idx="26">
                  <c:v>0.9953123579764358</c:v>
                </c:pt>
                <c:pt idx="27">
                  <c:v>1</c:v>
                </c:pt>
                <c:pt idx="28">
                  <c:v>0.99988980776462999</c:v>
                </c:pt>
                <c:pt idx="29">
                  <c:v>1.0003545473036599</c:v>
                </c:pt>
                <c:pt idx="30">
                  <c:v>1.0013220268104299</c:v>
                </c:pt>
                <c:pt idx="31">
                  <c:v>1.00272561915175</c:v>
                </c:pt>
                <c:pt idx="32">
                  <c:v>1.0045049543986599</c:v>
                </c:pt>
                <c:pt idx="33">
                  <c:v>1.00660632312168</c:v>
                </c:pt>
                <c:pt idx="34">
                  <c:v>1.0089826354487501</c:v>
                </c:pt>
                <c:pt idx="35">
                  <c:v>1.0115931001732799</c:v>
                </c:pt>
                <c:pt idx="36">
                  <c:v>1.0144026671453299</c:v>
                </c:pt>
                <c:pt idx="37">
                  <c:v>1.0173813052461798</c:v>
                </c:pt>
                <c:pt idx="38">
                  <c:v>1.0205032773245768</c:v>
                </c:pt>
                <c:pt idx="39">
                  <c:v>1.02374640495054</c:v>
                </c:pt>
                <c:pt idx="40">
                  <c:v>1.0270914429740663</c:v>
                </c:pt>
                <c:pt idx="41">
                  <c:v>1.0305214506747971</c:v>
                </c:pt>
                <c:pt idx="42">
                  <c:v>1.0340213423436471</c:v>
                </c:pt>
                <c:pt idx="43">
                  <c:v>1.0375774707896299</c:v>
                </c:pt>
                <c:pt idx="44">
                  <c:v>1.0411772570523858</c:v>
                </c:pt>
                <c:pt idx="45">
                  <c:v>1.0448089635438731</c:v>
                </c:pt>
                <c:pt idx="46">
                  <c:v>1.04846143582325</c:v>
                </c:pt>
                <c:pt idx="47">
                  <c:v>1.05212391938253</c:v>
                </c:pt>
                <c:pt idx="48">
                  <c:v>1.0557861781998998</c:v>
                </c:pt>
                <c:pt idx="49">
                  <c:v>1.05944432325321</c:v>
                </c:pt>
                <c:pt idx="50">
                  <c:v>1.06310070549381</c:v>
                </c:pt>
                <c:pt idx="51">
                  <c:v>1.0667574417868064</c:v>
                </c:pt>
                <c:pt idx="52">
                  <c:v>1.07041626599809</c:v>
                </c:pt>
                <c:pt idx="53">
                  <c:v>1.0740786065849399</c:v>
                </c:pt>
                <c:pt idx="54">
                  <c:v>1.0777456068539899</c:v>
                </c:pt>
                <c:pt idx="55">
                  <c:v>1.0814182594602999</c:v>
                </c:pt>
                <c:pt idx="56">
                  <c:v>1.0850973898096199</c:v>
                </c:pt>
                <c:pt idx="57">
                  <c:v>1.08878371340507</c:v>
                </c:pt>
                <c:pt idx="58">
                  <c:v>1.09247780505405</c:v>
                </c:pt>
                <c:pt idx="59">
                  <c:v>1.0961801982018031</c:v>
                </c:pt>
                <c:pt idx="60">
                  <c:v>1.0998913451808563</c:v>
                </c:pt>
                <c:pt idx="61">
                  <c:v>1.1036116555640556</c:v>
                </c:pt>
                <c:pt idx="62">
                  <c:v>1.1073414521268599</c:v>
                </c:pt>
                <c:pt idx="63">
                  <c:v>1.1110810582856898</c:v>
                </c:pt>
                <c:pt idx="64">
                  <c:v>1.1148307508549771</c:v>
                </c:pt>
                <c:pt idx="65">
                  <c:v>1.1185907916169899</c:v>
                </c:pt>
                <c:pt idx="66">
                  <c:v>1.1223613785793798</c:v>
                </c:pt>
                <c:pt idx="67">
                  <c:v>1.1261427287521601</c:v>
                </c:pt>
                <c:pt idx="68">
                  <c:v>1.12993502810478</c:v>
                </c:pt>
                <c:pt idx="69">
                  <c:v>1.1337384603887701</c:v>
                </c:pt>
                <c:pt idx="70">
                  <c:v>1.1375531564474899</c:v>
                </c:pt>
                <c:pt idx="71">
                  <c:v>1.1413792750279368</c:v>
                </c:pt>
                <c:pt idx="72">
                  <c:v>1.1452169515152701</c:v>
                </c:pt>
                <c:pt idx="73">
                  <c:v>1.1490663123707698</c:v>
                </c:pt>
                <c:pt idx="74">
                  <c:v>1.1529274893988228</c:v>
                </c:pt>
                <c:pt idx="75">
                  <c:v>1.15680058111467</c:v>
                </c:pt>
                <c:pt idx="76">
                  <c:v>1.1606856666736634</c:v>
                </c:pt>
                <c:pt idx="77">
                  <c:v>1.1645828990378628</c:v>
                </c:pt>
                <c:pt idx="78">
                  <c:v>1.1684923206655331</c:v>
                </c:pt>
                <c:pt idx="79">
                  <c:v>1.17241407549149</c:v>
                </c:pt>
                <c:pt idx="80">
                  <c:v>1.1763482242709331</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Sheet1!$A$2:$A$82</c:f>
              <c:numCache>
                <c:formatCode>General</c:formatCode>
                <c:ptCount val="8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numCache>
            </c:numRef>
          </c:xVal>
          <c:yVal>
            <c:numRef>
              <c:f>Sheet1!$D$2:$D$82</c:f>
              <c:numCache>
                <c:formatCode>General</c:formatCode>
                <c:ptCount val="81"/>
                <c:pt idx="0">
                  <c:v>1.1787244073475198</c:v>
                </c:pt>
                <c:pt idx="1">
                  <c:v>1.169408697793427</c:v>
                </c:pt>
                <c:pt idx="2">
                  <c:v>1.16016932287954</c:v>
                </c:pt>
                <c:pt idx="3">
                  <c:v>1.1510060342474699</c:v>
                </c:pt>
                <c:pt idx="4">
                  <c:v>1.1419186581965299</c:v>
                </c:pt>
                <c:pt idx="5">
                  <c:v>1.1329071146503034</c:v>
                </c:pt>
                <c:pt idx="6">
                  <c:v>1.1239714426417</c:v>
                </c:pt>
                <c:pt idx="7">
                  <c:v>1.1151118350698699</c:v>
                </c:pt>
                <c:pt idx="8">
                  <c:v>1.10632868688856</c:v>
                </c:pt>
                <c:pt idx="9">
                  <c:v>1.0976232155557371</c:v>
                </c:pt>
                <c:pt idx="10">
                  <c:v>1.0890182134524871</c:v>
                </c:pt>
                <c:pt idx="11">
                  <c:v>1.080563205013177</c:v>
                </c:pt>
                <c:pt idx="12">
                  <c:v>1.0723077381957131</c:v>
                </c:pt>
                <c:pt idx="13">
                  <c:v>1.06429949665124</c:v>
                </c:pt>
                <c:pt idx="14">
                  <c:v>1.0565843023491368</c:v>
                </c:pt>
                <c:pt idx="15">
                  <c:v>1.0492061165091398</c:v>
                </c:pt>
                <c:pt idx="16">
                  <c:v>1.0422070292378731</c:v>
                </c:pt>
                <c:pt idx="17">
                  <c:v>1.0356272284001498</c:v>
                </c:pt>
                <c:pt idx="18">
                  <c:v>1.0295049313197899</c:v>
                </c:pt>
                <c:pt idx="19">
                  <c:v>1.0238762659726568</c:v>
                </c:pt>
                <c:pt idx="20">
                  <c:v>1.01877507676046</c:v>
                </c:pt>
                <c:pt idx="21">
                  <c:v>1.0142326359092699</c:v>
                </c:pt>
                <c:pt idx="22">
                  <c:v>1.0102772251468501</c:v>
                </c:pt>
                <c:pt idx="23">
                  <c:v>1.0069335686351699</c:v>
                </c:pt>
                <c:pt idx="24">
                  <c:v>1.0042220893232301</c:v>
                </c:pt>
                <c:pt idx="25">
                  <c:v>1.0021579860172436</c:v>
                </c:pt>
                <c:pt idx="26">
                  <c:v>1.0007501469705531</c:v>
                </c:pt>
                <c:pt idx="27">
                  <c:v>1</c:v>
                </c:pt>
                <c:pt idx="28">
                  <c:v>1.0051273508783998</c:v>
                </c:pt>
                <c:pt idx="29">
                  <c:v>1.0107321830946299</c:v>
                </c:pt>
                <c:pt idx="30">
                  <c:v>1.0168430787271199</c:v>
                </c:pt>
                <c:pt idx="31">
                  <c:v>1.0234847821973463</c:v>
                </c:pt>
                <c:pt idx="32">
                  <c:v>1.0306770668533143</c:v>
                </c:pt>
                <c:pt idx="33">
                  <c:v>1.0384340540354571</c:v>
                </c:pt>
                <c:pt idx="34">
                  <c:v>1.0467638602404798</c:v>
                </c:pt>
                <c:pt idx="35">
                  <c:v>1.0556686337552998</c:v>
                </c:pt>
                <c:pt idx="36">
                  <c:v>1.0651448445966101</c:v>
                </c:pt>
                <c:pt idx="37">
                  <c:v>1.07518366570003</c:v>
                </c:pt>
                <c:pt idx="38">
                  <c:v>1.085771472400137</c:v>
                </c:pt>
                <c:pt idx="39">
                  <c:v>1.0968902766659898</c:v>
                </c:pt>
                <c:pt idx="40">
                  <c:v>1.10851821391817</c:v>
                </c:pt>
                <c:pt idx="41">
                  <c:v>1.1206297752397198</c:v>
                </c:pt>
                <c:pt idx="42">
                  <c:v>1.1331961738382101</c:v>
                </c:pt>
                <c:pt idx="43">
                  <c:v>1.1461855432753931</c:v>
                </c:pt>
                <c:pt idx="44">
                  <c:v>1.1595629920874968</c:v>
                </c:pt>
                <c:pt idx="45">
                  <c:v>1.1732908425176198</c:v>
                </c:pt>
                <c:pt idx="46">
                  <c:v>1.1873286054243968</c:v>
                </c:pt>
                <c:pt idx="47">
                  <c:v>1.2016330208874471</c:v>
                </c:pt>
                <c:pt idx="48">
                  <c:v>1.2161590398886228</c:v>
                </c:pt>
                <c:pt idx="49">
                  <c:v>1.23088173443065</c:v>
                </c:pt>
                <c:pt idx="50">
                  <c:v>1.2457996141009542</c:v>
                </c:pt>
                <c:pt idx="51">
                  <c:v>1.2609127551785999</c:v>
                </c:pt>
                <c:pt idx="52">
                  <c:v>1.2762217448652899</c:v>
                </c:pt>
                <c:pt idx="53">
                  <c:v>1.29172753976985</c:v>
                </c:pt>
                <c:pt idx="54">
                  <c:v>1.3074312009952898</c:v>
                </c:pt>
                <c:pt idx="55">
                  <c:v>1.3233341764742299</c:v>
                </c:pt>
                <c:pt idx="56">
                  <c:v>1.3394380409960001</c:v>
                </c:pt>
                <c:pt idx="57">
                  <c:v>1.3557445811346598</c:v>
                </c:pt>
                <c:pt idx="58">
                  <c:v>1.3722555356634931</c:v>
                </c:pt>
                <c:pt idx="59">
                  <c:v>1.3889729314942934</c:v>
                </c:pt>
                <c:pt idx="60">
                  <c:v>1.405898834629367</c:v>
                </c:pt>
                <c:pt idx="61">
                  <c:v>1.42303546039024</c:v>
                </c:pt>
                <c:pt idx="62">
                  <c:v>1.44038491418389</c:v>
                </c:pt>
                <c:pt idx="63">
                  <c:v>1.4579495586635998</c:v>
                </c:pt>
                <c:pt idx="64">
                  <c:v>1.4757317593568471</c:v>
                </c:pt>
                <c:pt idx="65">
                  <c:v>1.4937340082879254</c:v>
                </c:pt>
                <c:pt idx="66">
                  <c:v>1.5119586559345071</c:v>
                </c:pt>
                <c:pt idx="67">
                  <c:v>1.5304083033082401</c:v>
                </c:pt>
                <c:pt idx="68">
                  <c:v>1.5490855369479128</c:v>
                </c:pt>
                <c:pt idx="69">
                  <c:v>1.5679930622192371</c:v>
                </c:pt>
                <c:pt idx="70">
                  <c:v>1.5871334230521699</c:v>
                </c:pt>
                <c:pt idx="71">
                  <c:v>1.6065094172230698</c:v>
                </c:pt>
                <c:pt idx="72">
                  <c:v>1.6261238184873898</c:v>
                </c:pt>
                <c:pt idx="73">
                  <c:v>1.6459794447301599</c:v>
                </c:pt>
                <c:pt idx="74">
                  <c:v>1.6660792318870601</c:v>
                </c:pt>
                <c:pt idx="75">
                  <c:v>1.68642601167837</c:v>
                </c:pt>
                <c:pt idx="76">
                  <c:v>1.7070225781175699</c:v>
                </c:pt>
                <c:pt idx="77">
                  <c:v>1.7278722246568901</c:v>
                </c:pt>
                <c:pt idx="78">
                  <c:v>1.7489776749050601</c:v>
                </c:pt>
                <c:pt idx="79">
                  <c:v>1.7703423145678201</c:v>
                </c:pt>
                <c:pt idx="80">
                  <c:v>1.79196910461689</c:v>
                </c:pt>
              </c:numCache>
            </c:numRef>
          </c:yVal>
          <c:smooth val="1"/>
        </c:ser>
        <c:axId val="265311360"/>
        <c:axId val="265313280"/>
      </c:scatterChart>
      <c:valAx>
        <c:axId val="265311360"/>
        <c:scaling>
          <c:orientation val="minMax"/>
          <c:max val="130"/>
          <c:min val="50"/>
        </c:scaling>
        <c:axPos val="b"/>
        <c:title>
          <c:tx>
            <c:rich>
              <a:bodyPr/>
              <a:lstStyle/>
              <a:p>
                <a:pPr>
                  <a:defRPr sz="1700"/>
                </a:pPr>
                <a:r>
                  <a:rPr lang="en-US" sz="1700" dirty="0" smtClean="0"/>
                  <a:t>Recipient</a:t>
                </a:r>
                <a:r>
                  <a:rPr lang="en-US" sz="1700" baseline="0" dirty="0" smtClean="0"/>
                  <a:t> Weight (kg)</a:t>
                </a:r>
                <a:endParaRPr lang="en-US" sz="1700" dirty="0"/>
              </a:p>
            </c:rich>
          </c:tx>
        </c:title>
        <c:numFmt formatCode="#,##0" sourceLinked="0"/>
        <c:tickLblPos val="nextTo"/>
        <c:txPr>
          <a:bodyPr rot="0"/>
          <a:lstStyle/>
          <a:p>
            <a:pPr>
              <a:defRPr sz="1500" b="1"/>
            </a:pPr>
            <a:endParaRPr lang="en-US"/>
          </a:p>
        </c:txPr>
        <c:crossAx val="265313280"/>
        <c:crosses val="autoZero"/>
        <c:crossBetween val="midCat"/>
        <c:majorUnit val="10"/>
      </c:valAx>
      <c:valAx>
        <c:axId val="265313280"/>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10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6531136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27.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2334796645994445"/>
          <c:y val="3.3590508847684365E-2"/>
          <c:w val="0.85083095254686336"/>
          <c:h val="0.77074260114040272"/>
        </c:manualLayout>
      </c:layout>
      <c:scatterChart>
        <c:scatterStyle val="smoothMarker"/>
        <c:ser>
          <c:idx val="0"/>
          <c:order val="0"/>
          <c:tx>
            <c:strRef>
              <c:f>Sheet1!$A$1</c:f>
              <c:strCache>
                <c:ptCount val="1"/>
                <c:pt idx="0">
                  <c:v>Donor weight</c:v>
                </c:pt>
              </c:strCache>
            </c:strRef>
          </c:tx>
          <c:spPr>
            <a:ln w="38100">
              <a:solidFill>
                <a:srgbClr val="00FF00"/>
              </a:solidFill>
            </a:ln>
          </c:spPr>
          <c:marker>
            <c:symbol val="none"/>
          </c:marker>
          <c:xVal>
            <c:numRef>
              <c:f>Sheet1!$A$2:$A$82</c:f>
              <c:numCache>
                <c:formatCode>General</c:formatCode>
                <c:ptCount val="8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numCache>
            </c:numRef>
          </c:xVal>
          <c:yVal>
            <c:numRef>
              <c:f>Sheet1!$B$2:$B$82</c:f>
              <c:numCache>
                <c:formatCode>General</c:formatCode>
                <c:ptCount val="81"/>
                <c:pt idx="0">
                  <c:v>1.0608594828346698</c:v>
                </c:pt>
                <c:pt idx="1">
                  <c:v>1.0583554445451628</c:v>
                </c:pt>
                <c:pt idx="2">
                  <c:v>1.0558573167535501</c:v>
                </c:pt>
                <c:pt idx="3">
                  <c:v>1.0533650855087999</c:v>
                </c:pt>
                <c:pt idx="4">
                  <c:v>1.0508787368927701</c:v>
                </c:pt>
                <c:pt idx="5">
                  <c:v>1.0483982570201742</c:v>
                </c:pt>
                <c:pt idx="6">
                  <c:v>1.0459236320385268</c:v>
                </c:pt>
                <c:pt idx="7">
                  <c:v>1.0434548481280299</c:v>
                </c:pt>
                <c:pt idx="8">
                  <c:v>1.0409918915014698</c:v>
                </c:pt>
                <c:pt idx="9">
                  <c:v>1.0385347484042298</c:v>
                </c:pt>
                <c:pt idx="10">
                  <c:v>1.0360834051141199</c:v>
                </c:pt>
                <c:pt idx="11">
                  <c:v>1.0336378479413599</c:v>
                </c:pt>
                <c:pt idx="12">
                  <c:v>1.0311980632284798</c:v>
                </c:pt>
                <c:pt idx="13">
                  <c:v>1.0287640373502398</c:v>
                </c:pt>
                <c:pt idx="14">
                  <c:v>1.02633575671356</c:v>
                </c:pt>
                <c:pt idx="15">
                  <c:v>1.0239132077574546</c:v>
                </c:pt>
                <c:pt idx="16">
                  <c:v>1.0214963769529568</c:v>
                </c:pt>
                <c:pt idx="17">
                  <c:v>1.0190852508030099</c:v>
                </c:pt>
                <c:pt idx="18">
                  <c:v>1.0166798158424071</c:v>
                </c:pt>
                <c:pt idx="19">
                  <c:v>1.01428005863777</c:v>
                </c:pt>
                <c:pt idx="20">
                  <c:v>1.01188596578738</c:v>
                </c:pt>
                <c:pt idx="21">
                  <c:v>1.0094975239211901</c:v>
                </c:pt>
                <c:pt idx="22">
                  <c:v>1.0071147197006698</c:v>
                </c:pt>
                <c:pt idx="23">
                  <c:v>1.0047375398188343</c:v>
                </c:pt>
                <c:pt idx="24">
                  <c:v>1.0023659710000301</c:v>
                </c:pt>
                <c:pt idx="25">
                  <c:v>1</c:v>
                </c:pt>
                <c:pt idx="26">
                  <c:v>0.99763961360573306</c:v>
                </c:pt>
                <c:pt idx="27">
                  <c:v>0.99528479863539299</c:v>
                </c:pt>
                <c:pt idx="28">
                  <c:v>0.99293554193827049</c:v>
                </c:pt>
                <c:pt idx="29">
                  <c:v>0.99059183039469556</c:v>
                </c:pt>
                <c:pt idx="30">
                  <c:v>0.98825365091595507</c:v>
                </c:pt>
                <c:pt idx="31">
                  <c:v>0.98592099044424897</c:v>
                </c:pt>
                <c:pt idx="32">
                  <c:v>0.98359383595257999</c:v>
                </c:pt>
                <c:pt idx="33">
                  <c:v>0.98127217444471049</c:v>
                </c:pt>
                <c:pt idx="34">
                  <c:v>0.97895599295507918</c:v>
                </c:pt>
                <c:pt idx="35">
                  <c:v>0.97664527854872174</c:v>
                </c:pt>
                <c:pt idx="36">
                  <c:v>0.97434001832120565</c:v>
                </c:pt>
                <c:pt idx="37">
                  <c:v>0.97204019939856956</c:v>
                </c:pt>
                <c:pt idx="38">
                  <c:v>0.96974580893722595</c:v>
                </c:pt>
                <c:pt idx="39">
                  <c:v>0.96745683412391104</c:v>
                </c:pt>
                <c:pt idx="40">
                  <c:v>0.96517326217560295</c:v>
                </c:pt>
                <c:pt idx="41">
                  <c:v>0.96289508033945392</c:v>
                </c:pt>
                <c:pt idx="42">
                  <c:v>0.96062227589270999</c:v>
                </c:pt>
                <c:pt idx="43">
                  <c:v>0.95835483614266204</c:v>
                </c:pt>
                <c:pt idx="44">
                  <c:v>0.95609274842654901</c:v>
                </c:pt>
                <c:pt idx="45">
                  <c:v>0.95383600011150405</c:v>
                </c:pt>
                <c:pt idx="46">
                  <c:v>0.95158457859447765</c:v>
                </c:pt>
                <c:pt idx="47">
                  <c:v>0.94933847130216698</c:v>
                </c:pt>
                <c:pt idx="48">
                  <c:v>0.947097665690949</c:v>
                </c:pt>
                <c:pt idx="49">
                  <c:v>0.94486214924680856</c:v>
                </c:pt>
                <c:pt idx="50">
                  <c:v>0.94263190948526698</c:v>
                </c:pt>
                <c:pt idx="51">
                  <c:v>0.94040693395131358</c:v>
                </c:pt>
                <c:pt idx="52">
                  <c:v>0.93818721021934004</c:v>
                </c:pt>
                <c:pt idx="53">
                  <c:v>0.93597272589306058</c:v>
                </c:pt>
                <c:pt idx="54">
                  <c:v>0.933763468605457</c:v>
                </c:pt>
                <c:pt idx="55">
                  <c:v>0.93155942601869668</c:v>
                </c:pt>
                <c:pt idx="56">
                  <c:v>0.92936058582406511</c:v>
                </c:pt>
                <c:pt idx="57">
                  <c:v>0.92716693574191611</c:v>
                </c:pt>
                <c:pt idx="58">
                  <c:v>0.92497846352158053</c:v>
                </c:pt>
                <c:pt idx="59">
                  <c:v>0.92279515694129144</c:v>
                </c:pt>
                <c:pt idx="60">
                  <c:v>0.92061700380814904</c:v>
                </c:pt>
                <c:pt idx="61">
                  <c:v>0.91844399195802751</c:v>
                </c:pt>
                <c:pt idx="62">
                  <c:v>0.91627610925551151</c:v>
                </c:pt>
                <c:pt idx="63">
                  <c:v>0.91411334359383201</c:v>
                </c:pt>
                <c:pt idx="64">
                  <c:v>0.91195568289479556</c:v>
                </c:pt>
                <c:pt idx="65">
                  <c:v>0.90980311510871303</c:v>
                </c:pt>
                <c:pt idx="66">
                  <c:v>0.90765562821434764</c:v>
                </c:pt>
                <c:pt idx="67">
                  <c:v>0.90551321021882802</c:v>
                </c:pt>
                <c:pt idx="68">
                  <c:v>0.90337584915759761</c:v>
                </c:pt>
                <c:pt idx="69">
                  <c:v>0.90124353309433503</c:v>
                </c:pt>
                <c:pt idx="70">
                  <c:v>0.89911625012089602</c:v>
                </c:pt>
                <c:pt idx="71">
                  <c:v>0.89699398835724331</c:v>
                </c:pt>
                <c:pt idx="72">
                  <c:v>0.8948767359513855</c:v>
                </c:pt>
                <c:pt idx="73">
                  <c:v>0.89276448107929851</c:v>
                </c:pt>
                <c:pt idx="74">
                  <c:v>0.89065721194487468</c:v>
                </c:pt>
                <c:pt idx="75">
                  <c:v>0.888554916779841</c:v>
                </c:pt>
                <c:pt idx="76">
                  <c:v>0.88645758384371132</c:v>
                </c:pt>
                <c:pt idx="77">
                  <c:v>0.884365201423712</c:v>
                </c:pt>
                <c:pt idx="78">
                  <c:v>0.88227775783470697</c:v>
                </c:pt>
                <c:pt idx="79">
                  <c:v>0.88019524141914862</c:v>
                </c:pt>
                <c:pt idx="80">
                  <c:v>0.87811764054700203</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Sheet1!$A$2:$A$82</c:f>
              <c:numCache>
                <c:formatCode>General</c:formatCode>
                <c:ptCount val="8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numCache>
            </c:numRef>
          </c:xVal>
          <c:yVal>
            <c:numRef>
              <c:f>Sheet1!$C$2:$C$82</c:f>
              <c:numCache>
                <c:formatCode>General</c:formatCode>
                <c:ptCount val="81"/>
                <c:pt idx="0">
                  <c:v>1.0057859718436228</c:v>
                </c:pt>
                <c:pt idx="1">
                  <c:v>1.0055538914879198</c:v>
                </c:pt>
                <c:pt idx="2">
                  <c:v>1.0053218646836599</c:v>
                </c:pt>
                <c:pt idx="3">
                  <c:v>1.0050898914185</c:v>
                </c:pt>
                <c:pt idx="4">
                  <c:v>1.0048579716800743</c:v>
                </c:pt>
                <c:pt idx="5">
                  <c:v>1.0046261054560199</c:v>
                </c:pt>
                <c:pt idx="6">
                  <c:v>1.0043942927339942</c:v>
                </c:pt>
                <c:pt idx="7">
                  <c:v>1.0041625335016828</c:v>
                </c:pt>
                <c:pt idx="8">
                  <c:v>1.0039308277467001</c:v>
                </c:pt>
                <c:pt idx="9">
                  <c:v>1.0036991754567199</c:v>
                </c:pt>
                <c:pt idx="10">
                  <c:v>1.0034675766194199</c:v>
                </c:pt>
                <c:pt idx="11">
                  <c:v>1.0032360312224571</c:v>
                </c:pt>
                <c:pt idx="12">
                  <c:v>1.0030045392535001</c:v>
                </c:pt>
                <c:pt idx="13">
                  <c:v>1.0027731007002101</c:v>
                </c:pt>
                <c:pt idx="14">
                  <c:v>1.0025417155502798</c:v>
                </c:pt>
                <c:pt idx="15">
                  <c:v>1.00231038379138</c:v>
                </c:pt>
                <c:pt idx="16">
                  <c:v>1.0020791054111799</c:v>
                </c:pt>
                <c:pt idx="17">
                  <c:v>1.0018478803973798</c:v>
                </c:pt>
                <c:pt idx="18">
                  <c:v>1.0016167087376571</c:v>
                </c:pt>
                <c:pt idx="19">
                  <c:v>1.0013855904197</c:v>
                </c:pt>
                <c:pt idx="20">
                  <c:v>1.0011545254312031</c:v>
                </c:pt>
                <c:pt idx="21">
                  <c:v>1.0009235137598598</c:v>
                </c:pt>
                <c:pt idx="22">
                  <c:v>1.0006925553933599</c:v>
                </c:pt>
                <c:pt idx="23">
                  <c:v>1.0004616503194135</c:v>
                </c:pt>
                <c:pt idx="24">
                  <c:v>1.0002307985257299</c:v>
                </c:pt>
                <c:pt idx="25">
                  <c:v>1</c:v>
                </c:pt>
                <c:pt idx="26">
                  <c:v>0.99551450889959958</c:v>
                </c:pt>
                <c:pt idx="27">
                  <c:v>0.99104913742961165</c:v>
                </c:pt>
                <c:pt idx="28">
                  <c:v>0.98660379534361198</c:v>
                </c:pt>
                <c:pt idx="29">
                  <c:v>0.98217839279997698</c:v>
                </c:pt>
                <c:pt idx="30">
                  <c:v>0.97777284036006695</c:v>
                </c:pt>
                <c:pt idx="31">
                  <c:v>0.97338704898641859</c:v>
                </c:pt>
                <c:pt idx="32">
                  <c:v>0.96902093004094603</c:v>
                </c:pt>
                <c:pt idx="33">
                  <c:v>0.96467439528314691</c:v>
                </c:pt>
                <c:pt idx="34">
                  <c:v>0.96034735686831962</c:v>
                </c:pt>
                <c:pt idx="35">
                  <c:v>0.95603972734579457</c:v>
                </c:pt>
                <c:pt idx="36">
                  <c:v>0.95175141965715693</c:v>
                </c:pt>
                <c:pt idx="37">
                  <c:v>0.94748234713448898</c:v>
                </c:pt>
                <c:pt idx="38">
                  <c:v>0.94323242349863101</c:v>
                </c:pt>
                <c:pt idx="39">
                  <c:v>0.93900156285741898</c:v>
                </c:pt>
                <c:pt idx="40">
                  <c:v>0.93478967970395999</c:v>
                </c:pt>
                <c:pt idx="41">
                  <c:v>0.93059668891490055</c:v>
                </c:pt>
                <c:pt idx="42">
                  <c:v>0.92642250574871143</c:v>
                </c:pt>
                <c:pt idx="43">
                  <c:v>0.92226704584396346</c:v>
                </c:pt>
                <c:pt idx="44">
                  <c:v>0.91813022521763932</c:v>
                </c:pt>
                <c:pt idx="45">
                  <c:v>0.91401196026341902</c:v>
                </c:pt>
                <c:pt idx="46">
                  <c:v>0.90991216774999606</c:v>
                </c:pt>
                <c:pt idx="47">
                  <c:v>0.9058307648194095</c:v>
                </c:pt>
                <c:pt idx="48">
                  <c:v>0.90176766898534155</c:v>
                </c:pt>
                <c:pt idx="49">
                  <c:v>0.89772279813148104</c:v>
                </c:pt>
                <c:pt idx="50">
                  <c:v>0.89369607050983768</c:v>
                </c:pt>
                <c:pt idx="51">
                  <c:v>0.88968740473910102</c:v>
                </c:pt>
                <c:pt idx="52">
                  <c:v>0.88569671980300602</c:v>
                </c:pt>
                <c:pt idx="53">
                  <c:v>0.88172393504867663</c:v>
                </c:pt>
                <c:pt idx="54">
                  <c:v>0.87776897018500644</c:v>
                </c:pt>
                <c:pt idx="55">
                  <c:v>0.87383174528103302</c:v>
                </c:pt>
                <c:pt idx="56">
                  <c:v>0.8699121807643263</c:v>
                </c:pt>
                <c:pt idx="57">
                  <c:v>0.86601019741938168</c:v>
                </c:pt>
                <c:pt idx="58">
                  <c:v>0.86212571638600188</c:v>
                </c:pt>
                <c:pt idx="59">
                  <c:v>0.85825865915772404</c:v>
                </c:pt>
                <c:pt idx="60">
                  <c:v>0.85440894758023</c:v>
                </c:pt>
                <c:pt idx="61">
                  <c:v>0.85057650384975658</c:v>
                </c:pt>
                <c:pt idx="62">
                  <c:v>0.84676125051153106</c:v>
                </c:pt>
                <c:pt idx="63">
                  <c:v>0.84296311045819794</c:v>
                </c:pt>
                <c:pt idx="64">
                  <c:v>0.83918200692827005</c:v>
                </c:pt>
                <c:pt idx="65">
                  <c:v>0.83541786350457992</c:v>
                </c:pt>
                <c:pt idx="66">
                  <c:v>0.83167060411271265</c:v>
                </c:pt>
                <c:pt idx="67">
                  <c:v>0.82794015301950252</c:v>
                </c:pt>
                <c:pt idx="68">
                  <c:v>0.82422643483146796</c:v>
                </c:pt>
                <c:pt idx="69">
                  <c:v>0.82052937449331664</c:v>
                </c:pt>
                <c:pt idx="70">
                  <c:v>0.81684889728641252</c:v>
                </c:pt>
                <c:pt idx="71">
                  <c:v>0.81318492882725746</c:v>
                </c:pt>
                <c:pt idx="72">
                  <c:v>0.80953739506602407</c:v>
                </c:pt>
                <c:pt idx="73">
                  <c:v>0.80590622228501663</c:v>
                </c:pt>
                <c:pt idx="74">
                  <c:v>0.80229133709720002</c:v>
                </c:pt>
                <c:pt idx="75">
                  <c:v>0.79869266644472292</c:v>
                </c:pt>
                <c:pt idx="76">
                  <c:v>0.79511013759742899</c:v>
                </c:pt>
                <c:pt idx="77">
                  <c:v>0.79154367815139803</c:v>
                </c:pt>
                <c:pt idx="78">
                  <c:v>0.78799321602747419</c:v>
                </c:pt>
                <c:pt idx="79">
                  <c:v>0.78445867946980563</c:v>
                </c:pt>
                <c:pt idx="80">
                  <c:v>0.78093999704441164</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Sheet1!$A$2:$A$82</c:f>
              <c:numCache>
                <c:formatCode>General</c:formatCode>
                <c:ptCount val="8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numCache>
            </c:numRef>
          </c:xVal>
          <c:yVal>
            <c:numRef>
              <c:f>Sheet1!$D$2:$D$82</c:f>
              <c:numCache>
                <c:formatCode>General</c:formatCode>
                <c:ptCount val="81"/>
                <c:pt idx="0">
                  <c:v>1.1189486370120398</c:v>
                </c:pt>
                <c:pt idx="1">
                  <c:v>1.1139296028589163</c:v>
                </c:pt>
                <c:pt idx="2">
                  <c:v>1.1089330815388301</c:v>
                </c:pt>
                <c:pt idx="3">
                  <c:v>1.10395897207064</c:v>
                </c:pt>
                <c:pt idx="4">
                  <c:v>1.0990071739262157</c:v>
                </c:pt>
                <c:pt idx="5">
                  <c:v>1.0940775870282928</c:v>
                </c:pt>
                <c:pt idx="6">
                  <c:v>1.0891701117485328</c:v>
                </c:pt>
                <c:pt idx="7">
                  <c:v>1.0842846489054598</c:v>
                </c:pt>
                <c:pt idx="8">
                  <c:v>1.0794210997624849</c:v>
                </c:pt>
                <c:pt idx="9">
                  <c:v>1.07457936602592</c:v>
                </c:pt>
                <c:pt idx="10">
                  <c:v>1.0697593498429399</c:v>
                </c:pt>
                <c:pt idx="11">
                  <c:v>1.0649609537996498</c:v>
                </c:pt>
                <c:pt idx="12">
                  <c:v>1.0601840809191099</c:v>
                </c:pt>
                <c:pt idx="13">
                  <c:v>1.0554286346593598</c:v>
                </c:pt>
                <c:pt idx="14">
                  <c:v>1.0506945189114898</c:v>
                </c:pt>
                <c:pt idx="15">
                  <c:v>1.0459816379976663</c:v>
                </c:pt>
                <c:pt idx="16">
                  <c:v>1.0412898966692499</c:v>
                </c:pt>
                <c:pt idx="17">
                  <c:v>1.0366192001047998</c:v>
                </c:pt>
                <c:pt idx="18">
                  <c:v>1.0319694539082298</c:v>
                </c:pt>
                <c:pt idx="19">
                  <c:v>1.0273405641068436</c:v>
                </c:pt>
                <c:pt idx="20">
                  <c:v>1.0227324371494571</c:v>
                </c:pt>
                <c:pt idx="21">
                  <c:v>1.0181449799045301</c:v>
                </c:pt>
                <c:pt idx="22">
                  <c:v>1.01357809965826</c:v>
                </c:pt>
                <c:pt idx="23">
                  <c:v>1.0090317041126771</c:v>
                </c:pt>
                <c:pt idx="24">
                  <c:v>1.0045057013838601</c:v>
                </c:pt>
                <c:pt idx="25">
                  <c:v>1</c:v>
                </c:pt>
                <c:pt idx="26">
                  <c:v>0.9997692547299375</c:v>
                </c:pt>
                <c:pt idx="27">
                  <c:v>0.99953856270325281</c:v>
                </c:pt>
                <c:pt idx="28">
                  <c:v>0.99930792390766288</c:v>
                </c:pt>
                <c:pt idx="29">
                  <c:v>0.99907733833088963</c:v>
                </c:pt>
                <c:pt idx="30">
                  <c:v>0.99884680596064257</c:v>
                </c:pt>
                <c:pt idx="31">
                  <c:v>0.99861632678464907</c:v>
                </c:pt>
                <c:pt idx="32">
                  <c:v>0.99838590079063583</c:v>
                </c:pt>
                <c:pt idx="33">
                  <c:v>0.99815552796633356</c:v>
                </c:pt>
                <c:pt idx="34">
                  <c:v>0.99792520829946962</c:v>
                </c:pt>
                <c:pt idx="35">
                  <c:v>0.99769494177777751</c:v>
                </c:pt>
                <c:pt idx="36">
                  <c:v>0.99746472838899758</c:v>
                </c:pt>
                <c:pt idx="37">
                  <c:v>0.9972345681208663</c:v>
                </c:pt>
                <c:pt idx="38">
                  <c:v>0.99700446096113049</c:v>
                </c:pt>
                <c:pt idx="39">
                  <c:v>0.99677440689753405</c:v>
                </c:pt>
                <c:pt idx="40">
                  <c:v>0.99654440591782256</c:v>
                </c:pt>
                <c:pt idx="41">
                  <c:v>0.99631445800974949</c:v>
                </c:pt>
                <c:pt idx="42">
                  <c:v>0.9960845631610683</c:v>
                </c:pt>
                <c:pt idx="43">
                  <c:v>0.99585472135953801</c:v>
                </c:pt>
                <c:pt idx="44">
                  <c:v>0.99562493259291562</c:v>
                </c:pt>
                <c:pt idx="45">
                  <c:v>0.99539519684896249</c:v>
                </c:pt>
                <c:pt idx="46">
                  <c:v>0.99516551411544796</c:v>
                </c:pt>
                <c:pt idx="47">
                  <c:v>0.99493588438013703</c:v>
                </c:pt>
                <c:pt idx="48">
                  <c:v>0.99470630763080103</c:v>
                </c:pt>
                <c:pt idx="49">
                  <c:v>0.99447678385521088</c:v>
                </c:pt>
                <c:pt idx="50">
                  <c:v>0.99424731304115199</c:v>
                </c:pt>
                <c:pt idx="51">
                  <c:v>0.99401789517639549</c:v>
                </c:pt>
                <c:pt idx="52">
                  <c:v>0.99378853024872704</c:v>
                </c:pt>
                <c:pt idx="53">
                  <c:v>0.99355921824592996</c:v>
                </c:pt>
                <c:pt idx="54">
                  <c:v>0.99332995915579303</c:v>
                </c:pt>
                <c:pt idx="55">
                  <c:v>0.993100752966106</c:v>
                </c:pt>
                <c:pt idx="56">
                  <c:v>0.99287159966466398</c:v>
                </c:pt>
                <c:pt idx="57">
                  <c:v>0.99264249923926196</c:v>
                </c:pt>
                <c:pt idx="58">
                  <c:v>0.99241345167769957</c:v>
                </c:pt>
                <c:pt idx="59">
                  <c:v>0.99218445696777902</c:v>
                </c:pt>
                <c:pt idx="60">
                  <c:v>0.99195551509730451</c:v>
                </c:pt>
                <c:pt idx="61">
                  <c:v>0.99172662605408568</c:v>
                </c:pt>
                <c:pt idx="62">
                  <c:v>0.99149778982592374</c:v>
                </c:pt>
                <c:pt idx="63">
                  <c:v>0.99126900640064697</c:v>
                </c:pt>
                <c:pt idx="64">
                  <c:v>0.99104027576606057</c:v>
                </c:pt>
                <c:pt idx="65">
                  <c:v>0.99081159790998696</c:v>
                </c:pt>
                <c:pt idx="66">
                  <c:v>0.9905829728202431</c:v>
                </c:pt>
                <c:pt idx="67">
                  <c:v>0.9903544004846635</c:v>
                </c:pt>
                <c:pt idx="68">
                  <c:v>0.99012588089106557</c:v>
                </c:pt>
                <c:pt idx="69">
                  <c:v>0.98989741402728504</c:v>
                </c:pt>
                <c:pt idx="70">
                  <c:v>0.98966899988114931</c:v>
                </c:pt>
                <c:pt idx="71">
                  <c:v>0.98944063844050256</c:v>
                </c:pt>
                <c:pt idx="72">
                  <c:v>0.98921232969317396</c:v>
                </c:pt>
                <c:pt idx="73">
                  <c:v>0.98898407362701002</c:v>
                </c:pt>
                <c:pt idx="74">
                  <c:v>0.98875587022985456</c:v>
                </c:pt>
                <c:pt idx="75">
                  <c:v>0.98852771948955098</c:v>
                </c:pt>
                <c:pt idx="76">
                  <c:v>0.988299621393954</c:v>
                </c:pt>
                <c:pt idx="77">
                  <c:v>0.98807157593091155</c:v>
                </c:pt>
                <c:pt idx="78">
                  <c:v>0.98784358308828402</c:v>
                </c:pt>
                <c:pt idx="79">
                  <c:v>0.987615642853925</c:v>
                </c:pt>
                <c:pt idx="80">
                  <c:v>0.98738775521569555</c:v>
                </c:pt>
              </c:numCache>
            </c:numRef>
          </c:yVal>
          <c:smooth val="1"/>
        </c:ser>
        <c:axId val="265511680"/>
        <c:axId val="265513600"/>
      </c:scatterChart>
      <c:valAx>
        <c:axId val="265511680"/>
        <c:scaling>
          <c:orientation val="minMax"/>
          <c:max val="130"/>
          <c:min val="50"/>
        </c:scaling>
        <c:axPos val="b"/>
        <c:title>
          <c:tx>
            <c:rich>
              <a:bodyPr/>
              <a:lstStyle/>
              <a:p>
                <a:pPr>
                  <a:defRPr sz="1700"/>
                </a:pPr>
                <a:r>
                  <a:rPr lang="en-US" sz="1700" dirty="0" smtClean="0"/>
                  <a:t>Donor Weight (kg)</a:t>
                </a:r>
                <a:endParaRPr lang="en-US" sz="1700" dirty="0"/>
              </a:p>
            </c:rich>
          </c:tx>
        </c:title>
        <c:numFmt formatCode="#,##0" sourceLinked="0"/>
        <c:tickLblPos val="nextTo"/>
        <c:txPr>
          <a:bodyPr rot="0"/>
          <a:lstStyle/>
          <a:p>
            <a:pPr>
              <a:defRPr sz="1500" b="1"/>
            </a:pPr>
            <a:endParaRPr lang="en-US"/>
          </a:p>
        </c:txPr>
        <c:crossAx val="265513600"/>
        <c:crosses val="autoZero"/>
        <c:crossBetween val="midCat"/>
        <c:majorUnit val="10"/>
      </c:valAx>
      <c:valAx>
        <c:axId val="265513600"/>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10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6551168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2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6414"/>
          <c:h val="0.77074260114040338"/>
        </c:manualLayout>
      </c:layout>
      <c:scatterChart>
        <c:scatterStyle val="smoothMarker"/>
        <c:ser>
          <c:idx val="0"/>
          <c:order val="0"/>
          <c:tx>
            <c:strRef>
              <c:f>Sheet1!$A$1</c:f>
              <c:strCache>
                <c:ptCount val="1"/>
                <c:pt idx="0">
                  <c:v>Ischemia time</c:v>
                </c:pt>
              </c:strCache>
            </c:strRef>
          </c:tx>
          <c:spPr>
            <a:ln w="38100">
              <a:solidFill>
                <a:srgbClr val="00FF00"/>
              </a:solidFill>
            </a:ln>
          </c:spPr>
          <c:marker>
            <c:symbol val="none"/>
          </c:marker>
          <c:xVal>
            <c:numRef>
              <c:f>Sheet1!$A$2:$A$57</c:f>
              <c:numCache>
                <c:formatCode>General</c:formatCode>
                <c:ptCount val="56"/>
                <c:pt idx="0">
                  <c:v>30</c:v>
                </c:pt>
                <c:pt idx="1">
                  <c:v>36</c:v>
                </c:pt>
                <c:pt idx="2">
                  <c:v>42</c:v>
                </c:pt>
                <c:pt idx="3">
                  <c:v>48</c:v>
                </c:pt>
                <c:pt idx="4">
                  <c:v>54</c:v>
                </c:pt>
                <c:pt idx="5">
                  <c:v>60</c:v>
                </c:pt>
                <c:pt idx="6">
                  <c:v>66</c:v>
                </c:pt>
                <c:pt idx="7">
                  <c:v>72</c:v>
                </c:pt>
                <c:pt idx="8">
                  <c:v>78</c:v>
                </c:pt>
                <c:pt idx="9">
                  <c:v>84</c:v>
                </c:pt>
                <c:pt idx="10">
                  <c:v>90</c:v>
                </c:pt>
                <c:pt idx="11">
                  <c:v>96</c:v>
                </c:pt>
                <c:pt idx="12">
                  <c:v>102</c:v>
                </c:pt>
                <c:pt idx="13">
                  <c:v>108</c:v>
                </c:pt>
                <c:pt idx="14">
                  <c:v>114</c:v>
                </c:pt>
                <c:pt idx="15">
                  <c:v>120</c:v>
                </c:pt>
                <c:pt idx="16">
                  <c:v>126</c:v>
                </c:pt>
                <c:pt idx="17">
                  <c:v>132</c:v>
                </c:pt>
                <c:pt idx="18">
                  <c:v>138</c:v>
                </c:pt>
                <c:pt idx="19">
                  <c:v>144</c:v>
                </c:pt>
                <c:pt idx="20">
                  <c:v>150</c:v>
                </c:pt>
                <c:pt idx="21">
                  <c:v>156</c:v>
                </c:pt>
                <c:pt idx="22">
                  <c:v>162</c:v>
                </c:pt>
                <c:pt idx="23">
                  <c:v>168</c:v>
                </c:pt>
                <c:pt idx="24">
                  <c:v>174</c:v>
                </c:pt>
                <c:pt idx="25">
                  <c:v>180</c:v>
                </c:pt>
                <c:pt idx="26">
                  <c:v>186</c:v>
                </c:pt>
                <c:pt idx="27">
                  <c:v>192</c:v>
                </c:pt>
                <c:pt idx="28">
                  <c:v>198</c:v>
                </c:pt>
                <c:pt idx="29">
                  <c:v>204</c:v>
                </c:pt>
                <c:pt idx="30">
                  <c:v>210</c:v>
                </c:pt>
                <c:pt idx="31">
                  <c:v>216</c:v>
                </c:pt>
                <c:pt idx="32">
                  <c:v>222</c:v>
                </c:pt>
                <c:pt idx="33">
                  <c:v>228</c:v>
                </c:pt>
                <c:pt idx="34">
                  <c:v>234</c:v>
                </c:pt>
                <c:pt idx="35">
                  <c:v>240</c:v>
                </c:pt>
                <c:pt idx="36">
                  <c:v>245.99999999999997</c:v>
                </c:pt>
                <c:pt idx="37">
                  <c:v>252</c:v>
                </c:pt>
                <c:pt idx="38">
                  <c:v>258</c:v>
                </c:pt>
                <c:pt idx="39">
                  <c:v>264</c:v>
                </c:pt>
                <c:pt idx="40">
                  <c:v>270</c:v>
                </c:pt>
                <c:pt idx="41">
                  <c:v>276</c:v>
                </c:pt>
                <c:pt idx="42">
                  <c:v>282</c:v>
                </c:pt>
                <c:pt idx="43">
                  <c:v>288</c:v>
                </c:pt>
                <c:pt idx="44">
                  <c:v>294</c:v>
                </c:pt>
                <c:pt idx="45">
                  <c:v>300</c:v>
                </c:pt>
                <c:pt idx="46">
                  <c:v>306</c:v>
                </c:pt>
                <c:pt idx="47">
                  <c:v>312</c:v>
                </c:pt>
                <c:pt idx="48">
                  <c:v>318</c:v>
                </c:pt>
                <c:pt idx="49">
                  <c:v>324</c:v>
                </c:pt>
                <c:pt idx="50">
                  <c:v>330</c:v>
                </c:pt>
                <c:pt idx="51">
                  <c:v>336</c:v>
                </c:pt>
                <c:pt idx="52">
                  <c:v>342</c:v>
                </c:pt>
                <c:pt idx="53">
                  <c:v>348</c:v>
                </c:pt>
                <c:pt idx="54">
                  <c:v>354</c:v>
                </c:pt>
                <c:pt idx="55">
                  <c:v>360</c:v>
                </c:pt>
              </c:numCache>
            </c:numRef>
          </c:xVal>
          <c:yVal>
            <c:numRef>
              <c:f>Sheet1!$B$2:$B$57</c:f>
              <c:numCache>
                <c:formatCode>General</c:formatCode>
                <c:ptCount val="56"/>
                <c:pt idx="0">
                  <c:v>0.8565824618394503</c:v>
                </c:pt>
                <c:pt idx="1">
                  <c:v>0.86197594799829091</c:v>
                </c:pt>
                <c:pt idx="2">
                  <c:v>0.86740339433520797</c:v>
                </c:pt>
                <c:pt idx="3">
                  <c:v>0.87286501468105393</c:v>
                </c:pt>
                <c:pt idx="4">
                  <c:v>0.87836102421305395</c:v>
                </c:pt>
                <c:pt idx="5">
                  <c:v>0.88389163946331606</c:v>
                </c:pt>
                <c:pt idx="6">
                  <c:v>0.88945707832733156</c:v>
                </c:pt>
                <c:pt idx="7">
                  <c:v>0.89505756007258797</c:v>
                </c:pt>
                <c:pt idx="8">
                  <c:v>0.90069330534718495</c:v>
                </c:pt>
                <c:pt idx="9">
                  <c:v>0.90636453618853963</c:v>
                </c:pt>
                <c:pt idx="10">
                  <c:v>0.91207147603213268</c:v>
                </c:pt>
                <c:pt idx="11">
                  <c:v>0.91781434972030407</c:v>
                </c:pt>
                <c:pt idx="12">
                  <c:v>0.92359338351113096</c:v>
                </c:pt>
                <c:pt idx="13">
                  <c:v>0.92940880508731349</c:v>
                </c:pt>
                <c:pt idx="14">
                  <c:v>0.93526084356516803</c:v>
                </c:pt>
                <c:pt idx="15">
                  <c:v>0.94114972950364395</c:v>
                </c:pt>
                <c:pt idx="16">
                  <c:v>0.94707569491340993</c:v>
                </c:pt>
                <c:pt idx="17">
                  <c:v>0.95303897326598863</c:v>
                </c:pt>
                <c:pt idx="18">
                  <c:v>0.95903979950296658</c:v>
                </c:pt>
                <c:pt idx="19">
                  <c:v>0.96507841004524464</c:v>
                </c:pt>
                <c:pt idx="20">
                  <c:v>0.97115504280234399</c:v>
                </c:pt>
                <c:pt idx="21">
                  <c:v>0.97726993718179844</c:v>
                </c:pt>
                <c:pt idx="22">
                  <c:v>0.98342333409856098</c:v>
                </c:pt>
                <c:pt idx="23">
                  <c:v>0.98961547598452504</c:v>
                </c:pt>
                <c:pt idx="24">
                  <c:v>0.99584660679805104</c:v>
                </c:pt>
                <c:pt idx="25">
                  <c:v>1.0021169720335901</c:v>
                </c:pt>
                <c:pt idx="26">
                  <c:v>1.0084268187313499</c:v>
                </c:pt>
                <c:pt idx="27">
                  <c:v>1.0147763954870368</c:v>
                </c:pt>
                <c:pt idx="28">
                  <c:v>1.0211659524616499</c:v>
                </c:pt>
                <c:pt idx="29">
                  <c:v>1.0275957413913099</c:v>
                </c:pt>
                <c:pt idx="30">
                  <c:v>1.0340660155972199</c:v>
                </c:pt>
                <c:pt idx="31">
                  <c:v>1.0405770299956243</c:v>
                </c:pt>
                <c:pt idx="32">
                  <c:v>1.0471290411078098</c:v>
                </c:pt>
                <c:pt idx="33">
                  <c:v>1.0537223070703265</c:v>
                </c:pt>
                <c:pt idx="34">
                  <c:v>1.0603570876450301</c:v>
                </c:pt>
                <c:pt idx="35">
                  <c:v>1.0670336442293771</c:v>
                </c:pt>
                <c:pt idx="36">
                  <c:v>1.0737522398667636</c:v>
                </c:pt>
                <c:pt idx="37">
                  <c:v>1.0805131392567657</c:v>
                </c:pt>
                <c:pt idx="38">
                  <c:v>1.08731660876571</c:v>
                </c:pt>
                <c:pt idx="39">
                  <c:v>1.0941629164370801</c:v>
                </c:pt>
                <c:pt idx="40">
                  <c:v>1.10105233200209</c:v>
                </c:pt>
                <c:pt idx="41">
                  <c:v>1.1079851268903531</c:v>
                </c:pt>
                <c:pt idx="42">
                  <c:v>1.1149615742404899</c:v>
                </c:pt>
                <c:pt idx="43">
                  <c:v>1.1219819489109999</c:v>
                </c:pt>
                <c:pt idx="44">
                  <c:v>1.1290465274910131</c:v>
                </c:pt>
                <c:pt idx="45">
                  <c:v>1.1361555883111734</c:v>
                </c:pt>
                <c:pt idx="46">
                  <c:v>1.1433094114547</c:v>
                </c:pt>
                <c:pt idx="47">
                  <c:v>1.1505082787683101</c:v>
                </c:pt>
                <c:pt idx="48">
                  <c:v>1.1577524738734029</c:v>
                </c:pt>
                <c:pt idx="49">
                  <c:v>1.1650422821771871</c:v>
                </c:pt>
                <c:pt idx="50">
                  <c:v>1.1723779908839631</c:v>
                </c:pt>
                <c:pt idx="51">
                  <c:v>1.1797598890063901</c:v>
                </c:pt>
                <c:pt idx="52">
                  <c:v>1.1871882673769201</c:v>
                </c:pt>
                <c:pt idx="53">
                  <c:v>1.19466341865924</c:v>
                </c:pt>
                <c:pt idx="54">
                  <c:v>1.2021856373597799</c:v>
                </c:pt>
                <c:pt idx="55">
                  <c:v>1.2097552198393571</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Sheet1!$A$2:$A$57</c:f>
              <c:numCache>
                <c:formatCode>General</c:formatCode>
                <c:ptCount val="56"/>
                <c:pt idx="0">
                  <c:v>30</c:v>
                </c:pt>
                <c:pt idx="1">
                  <c:v>36</c:v>
                </c:pt>
                <c:pt idx="2">
                  <c:v>42</c:v>
                </c:pt>
                <c:pt idx="3">
                  <c:v>48</c:v>
                </c:pt>
                <c:pt idx="4">
                  <c:v>54</c:v>
                </c:pt>
                <c:pt idx="5">
                  <c:v>60</c:v>
                </c:pt>
                <c:pt idx="6">
                  <c:v>66</c:v>
                </c:pt>
                <c:pt idx="7">
                  <c:v>72</c:v>
                </c:pt>
                <c:pt idx="8">
                  <c:v>78</c:v>
                </c:pt>
                <c:pt idx="9">
                  <c:v>84</c:v>
                </c:pt>
                <c:pt idx="10">
                  <c:v>90</c:v>
                </c:pt>
                <c:pt idx="11">
                  <c:v>96</c:v>
                </c:pt>
                <c:pt idx="12">
                  <c:v>102</c:v>
                </c:pt>
                <c:pt idx="13">
                  <c:v>108</c:v>
                </c:pt>
                <c:pt idx="14">
                  <c:v>114</c:v>
                </c:pt>
                <c:pt idx="15">
                  <c:v>120</c:v>
                </c:pt>
                <c:pt idx="16">
                  <c:v>126</c:v>
                </c:pt>
                <c:pt idx="17">
                  <c:v>132</c:v>
                </c:pt>
                <c:pt idx="18">
                  <c:v>138</c:v>
                </c:pt>
                <c:pt idx="19">
                  <c:v>144</c:v>
                </c:pt>
                <c:pt idx="20">
                  <c:v>150</c:v>
                </c:pt>
                <c:pt idx="21">
                  <c:v>156</c:v>
                </c:pt>
                <c:pt idx="22">
                  <c:v>162</c:v>
                </c:pt>
                <c:pt idx="23">
                  <c:v>168</c:v>
                </c:pt>
                <c:pt idx="24">
                  <c:v>174</c:v>
                </c:pt>
                <c:pt idx="25">
                  <c:v>180</c:v>
                </c:pt>
                <c:pt idx="26">
                  <c:v>186</c:v>
                </c:pt>
                <c:pt idx="27">
                  <c:v>192</c:v>
                </c:pt>
                <c:pt idx="28">
                  <c:v>198</c:v>
                </c:pt>
                <c:pt idx="29">
                  <c:v>204</c:v>
                </c:pt>
                <c:pt idx="30">
                  <c:v>210</c:v>
                </c:pt>
                <c:pt idx="31">
                  <c:v>216</c:v>
                </c:pt>
                <c:pt idx="32">
                  <c:v>222</c:v>
                </c:pt>
                <c:pt idx="33">
                  <c:v>228</c:v>
                </c:pt>
                <c:pt idx="34">
                  <c:v>234</c:v>
                </c:pt>
                <c:pt idx="35">
                  <c:v>240</c:v>
                </c:pt>
                <c:pt idx="36">
                  <c:v>245.99999999999997</c:v>
                </c:pt>
                <c:pt idx="37">
                  <c:v>252</c:v>
                </c:pt>
                <c:pt idx="38">
                  <c:v>258</c:v>
                </c:pt>
                <c:pt idx="39">
                  <c:v>264</c:v>
                </c:pt>
                <c:pt idx="40">
                  <c:v>270</c:v>
                </c:pt>
                <c:pt idx="41">
                  <c:v>276</c:v>
                </c:pt>
                <c:pt idx="42">
                  <c:v>282</c:v>
                </c:pt>
                <c:pt idx="43">
                  <c:v>288</c:v>
                </c:pt>
                <c:pt idx="44">
                  <c:v>294</c:v>
                </c:pt>
                <c:pt idx="45">
                  <c:v>300</c:v>
                </c:pt>
                <c:pt idx="46">
                  <c:v>306</c:v>
                </c:pt>
                <c:pt idx="47">
                  <c:v>312</c:v>
                </c:pt>
                <c:pt idx="48">
                  <c:v>318</c:v>
                </c:pt>
                <c:pt idx="49">
                  <c:v>324</c:v>
                </c:pt>
                <c:pt idx="50">
                  <c:v>330</c:v>
                </c:pt>
                <c:pt idx="51">
                  <c:v>336</c:v>
                </c:pt>
                <c:pt idx="52">
                  <c:v>342</c:v>
                </c:pt>
                <c:pt idx="53">
                  <c:v>348</c:v>
                </c:pt>
                <c:pt idx="54">
                  <c:v>354</c:v>
                </c:pt>
                <c:pt idx="55">
                  <c:v>360</c:v>
                </c:pt>
              </c:numCache>
            </c:numRef>
          </c:xVal>
          <c:yVal>
            <c:numRef>
              <c:f>Sheet1!$C$2:$C$57</c:f>
              <c:numCache>
                <c:formatCode>General</c:formatCode>
                <c:ptCount val="56"/>
                <c:pt idx="0">
                  <c:v>0.79388927811265797</c:v>
                </c:pt>
                <c:pt idx="1">
                  <c:v>0.80135382266989919</c:v>
                </c:pt>
                <c:pt idx="2">
                  <c:v>0.80888855261316606</c:v>
                </c:pt>
                <c:pt idx="3">
                  <c:v>0.81649412786060349</c:v>
                </c:pt>
                <c:pt idx="4">
                  <c:v>0.82417121453524744</c:v>
                </c:pt>
                <c:pt idx="5">
                  <c:v>0.83192048502333904</c:v>
                </c:pt>
                <c:pt idx="6">
                  <c:v>0.83974261803324868</c:v>
                </c:pt>
                <c:pt idx="7">
                  <c:v>0.84763829865489027</c:v>
                </c:pt>
                <c:pt idx="8">
                  <c:v>0.85560821841973989</c:v>
                </c:pt>
                <c:pt idx="9">
                  <c:v>0.86365307536139868</c:v>
                </c:pt>
                <c:pt idx="10">
                  <c:v>0.87177357407673195</c:v>
                </c:pt>
                <c:pt idx="11">
                  <c:v>0.87997042578757856</c:v>
                </c:pt>
                <c:pt idx="12">
                  <c:v>0.88824434840303301</c:v>
                </c:pt>
                <c:pt idx="13">
                  <c:v>0.89659606658233959</c:v>
                </c:pt>
                <c:pt idx="14">
                  <c:v>0.90502631179834758</c:v>
                </c:pt>
                <c:pt idx="15">
                  <c:v>0.91353582240158293</c:v>
                </c:pt>
                <c:pt idx="16">
                  <c:v>0.92212534368490495</c:v>
                </c:pt>
                <c:pt idx="17">
                  <c:v>0.93079562794880288</c:v>
                </c:pt>
                <c:pt idx="18">
                  <c:v>0.93954743456725598</c:v>
                </c:pt>
                <c:pt idx="19">
                  <c:v>0.94838153005427395</c:v>
                </c:pt>
                <c:pt idx="20">
                  <c:v>0.95729868813100605</c:v>
                </c:pt>
                <c:pt idx="21">
                  <c:v>0.96629968979351744</c:v>
                </c:pt>
                <c:pt idx="22">
                  <c:v>0.97538532338118544</c:v>
                </c:pt>
                <c:pt idx="23">
                  <c:v>0.98455638464575146</c:v>
                </c:pt>
                <c:pt idx="24">
                  <c:v>0.99381367682102251</c:v>
                </c:pt>
                <c:pt idx="25">
                  <c:v>1.0010770137237228</c:v>
                </c:pt>
                <c:pt idx="26">
                  <c:v>1.0042805510509001</c:v>
                </c:pt>
                <c:pt idx="27">
                  <c:v>1.0074943399883598</c:v>
                </c:pt>
                <c:pt idx="28">
                  <c:v>1.0107184133421798</c:v>
                </c:pt>
                <c:pt idx="29">
                  <c:v>1.01395280402344</c:v>
                </c:pt>
                <c:pt idx="30">
                  <c:v>1.01719754504851</c:v>
                </c:pt>
                <c:pt idx="31">
                  <c:v>1.02045266953944</c:v>
                </c:pt>
                <c:pt idx="32">
                  <c:v>1.0237182107242571</c:v>
                </c:pt>
                <c:pt idx="33">
                  <c:v>1.026994201937327</c:v>
                </c:pt>
                <c:pt idx="34">
                  <c:v>1.0302806766196999</c:v>
                </c:pt>
                <c:pt idx="35">
                  <c:v>1.0335776683194198</c:v>
                </c:pt>
                <c:pt idx="36">
                  <c:v>1.03688521069189</c:v>
                </c:pt>
                <c:pt idx="37">
                  <c:v>1.04020333750023</c:v>
                </c:pt>
                <c:pt idx="38">
                  <c:v>1.0435320826155998</c:v>
                </c:pt>
                <c:pt idx="39">
                  <c:v>1.0468714800175298</c:v>
                </c:pt>
                <c:pt idx="40">
                  <c:v>1.05022156379433</c:v>
                </c:pt>
                <c:pt idx="41">
                  <c:v>1.0535823681433401</c:v>
                </c:pt>
                <c:pt idx="42">
                  <c:v>1.0569539273713928</c:v>
                </c:pt>
                <c:pt idx="43">
                  <c:v>1.0603362758950499</c:v>
                </c:pt>
                <c:pt idx="44">
                  <c:v>1.0637294482410578</c:v>
                </c:pt>
                <c:pt idx="45">
                  <c:v>1.06713347904663</c:v>
                </c:pt>
                <c:pt idx="46">
                  <c:v>1.07054840305981</c:v>
                </c:pt>
                <c:pt idx="47">
                  <c:v>1.0739742551398535</c:v>
                </c:pt>
                <c:pt idx="48">
                  <c:v>1.0774110702575799</c:v>
                </c:pt>
                <c:pt idx="49">
                  <c:v>1.08085888349569</c:v>
                </c:pt>
                <c:pt idx="50">
                  <c:v>1.08431773004918</c:v>
                </c:pt>
                <c:pt idx="51">
                  <c:v>1.0877876452256499</c:v>
                </c:pt>
                <c:pt idx="52">
                  <c:v>1.0912686644456999</c:v>
                </c:pt>
                <c:pt idx="53">
                  <c:v>1.0947608232432828</c:v>
                </c:pt>
                <c:pt idx="54">
                  <c:v>1.0982641572660499</c:v>
                </c:pt>
                <c:pt idx="55">
                  <c:v>1.1017787022757499</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Sheet1!$A$2:$A$57</c:f>
              <c:numCache>
                <c:formatCode>General</c:formatCode>
                <c:ptCount val="56"/>
                <c:pt idx="0">
                  <c:v>30</c:v>
                </c:pt>
                <c:pt idx="1">
                  <c:v>36</c:v>
                </c:pt>
                <c:pt idx="2">
                  <c:v>42</c:v>
                </c:pt>
                <c:pt idx="3">
                  <c:v>48</c:v>
                </c:pt>
                <c:pt idx="4">
                  <c:v>54</c:v>
                </c:pt>
                <c:pt idx="5">
                  <c:v>60</c:v>
                </c:pt>
                <c:pt idx="6">
                  <c:v>66</c:v>
                </c:pt>
                <c:pt idx="7">
                  <c:v>72</c:v>
                </c:pt>
                <c:pt idx="8">
                  <c:v>78</c:v>
                </c:pt>
                <c:pt idx="9">
                  <c:v>84</c:v>
                </c:pt>
                <c:pt idx="10">
                  <c:v>90</c:v>
                </c:pt>
                <c:pt idx="11">
                  <c:v>96</c:v>
                </c:pt>
                <c:pt idx="12">
                  <c:v>102</c:v>
                </c:pt>
                <c:pt idx="13">
                  <c:v>108</c:v>
                </c:pt>
                <c:pt idx="14">
                  <c:v>114</c:v>
                </c:pt>
                <c:pt idx="15">
                  <c:v>120</c:v>
                </c:pt>
                <c:pt idx="16">
                  <c:v>126</c:v>
                </c:pt>
                <c:pt idx="17">
                  <c:v>132</c:v>
                </c:pt>
                <c:pt idx="18">
                  <c:v>138</c:v>
                </c:pt>
                <c:pt idx="19">
                  <c:v>144</c:v>
                </c:pt>
                <c:pt idx="20">
                  <c:v>150</c:v>
                </c:pt>
                <c:pt idx="21">
                  <c:v>156</c:v>
                </c:pt>
                <c:pt idx="22">
                  <c:v>162</c:v>
                </c:pt>
                <c:pt idx="23">
                  <c:v>168</c:v>
                </c:pt>
                <c:pt idx="24">
                  <c:v>174</c:v>
                </c:pt>
                <c:pt idx="25">
                  <c:v>180</c:v>
                </c:pt>
                <c:pt idx="26">
                  <c:v>186</c:v>
                </c:pt>
                <c:pt idx="27">
                  <c:v>192</c:v>
                </c:pt>
                <c:pt idx="28">
                  <c:v>198</c:v>
                </c:pt>
                <c:pt idx="29">
                  <c:v>204</c:v>
                </c:pt>
                <c:pt idx="30">
                  <c:v>210</c:v>
                </c:pt>
                <c:pt idx="31">
                  <c:v>216</c:v>
                </c:pt>
                <c:pt idx="32">
                  <c:v>222</c:v>
                </c:pt>
                <c:pt idx="33">
                  <c:v>228</c:v>
                </c:pt>
                <c:pt idx="34">
                  <c:v>234</c:v>
                </c:pt>
                <c:pt idx="35">
                  <c:v>240</c:v>
                </c:pt>
                <c:pt idx="36">
                  <c:v>245.99999999999997</c:v>
                </c:pt>
                <c:pt idx="37">
                  <c:v>252</c:v>
                </c:pt>
                <c:pt idx="38">
                  <c:v>258</c:v>
                </c:pt>
                <c:pt idx="39">
                  <c:v>264</c:v>
                </c:pt>
                <c:pt idx="40">
                  <c:v>270</c:v>
                </c:pt>
                <c:pt idx="41">
                  <c:v>276</c:v>
                </c:pt>
                <c:pt idx="42">
                  <c:v>282</c:v>
                </c:pt>
                <c:pt idx="43">
                  <c:v>288</c:v>
                </c:pt>
                <c:pt idx="44">
                  <c:v>294</c:v>
                </c:pt>
                <c:pt idx="45">
                  <c:v>300</c:v>
                </c:pt>
                <c:pt idx="46">
                  <c:v>306</c:v>
                </c:pt>
                <c:pt idx="47">
                  <c:v>312</c:v>
                </c:pt>
                <c:pt idx="48">
                  <c:v>318</c:v>
                </c:pt>
                <c:pt idx="49">
                  <c:v>324</c:v>
                </c:pt>
                <c:pt idx="50">
                  <c:v>330</c:v>
                </c:pt>
                <c:pt idx="51">
                  <c:v>336</c:v>
                </c:pt>
                <c:pt idx="52">
                  <c:v>342</c:v>
                </c:pt>
                <c:pt idx="53">
                  <c:v>348</c:v>
                </c:pt>
                <c:pt idx="54">
                  <c:v>354</c:v>
                </c:pt>
                <c:pt idx="55">
                  <c:v>360</c:v>
                </c:pt>
              </c:numCache>
            </c:numRef>
          </c:xVal>
          <c:yVal>
            <c:numRef>
              <c:f>Sheet1!$D$2:$D$57</c:f>
              <c:numCache>
                <c:formatCode>General</c:formatCode>
                <c:ptCount val="56"/>
                <c:pt idx="0">
                  <c:v>0.92422650634011305</c:v>
                </c:pt>
                <c:pt idx="1">
                  <c:v>0.92718411506675358</c:v>
                </c:pt>
                <c:pt idx="2">
                  <c:v>0.93015118840982802</c:v>
                </c:pt>
                <c:pt idx="3">
                  <c:v>0.93312775665696801</c:v>
                </c:pt>
                <c:pt idx="4">
                  <c:v>0.93611385019272697</c:v>
                </c:pt>
                <c:pt idx="5">
                  <c:v>0.93910949949889688</c:v>
                </c:pt>
                <c:pt idx="6">
                  <c:v>0.94211473515480304</c:v>
                </c:pt>
                <c:pt idx="7">
                  <c:v>0.94512958783764256</c:v>
                </c:pt>
                <c:pt idx="8">
                  <c:v>0.94815408832277204</c:v>
                </c:pt>
                <c:pt idx="9">
                  <c:v>0.95118826748403495</c:v>
                </c:pt>
                <c:pt idx="10">
                  <c:v>0.95423215629407365</c:v>
                </c:pt>
                <c:pt idx="11">
                  <c:v>0.95728578582464208</c:v>
                </c:pt>
                <c:pt idx="12">
                  <c:v>0.96034918724693896</c:v>
                </c:pt>
                <c:pt idx="13">
                  <c:v>0.96342239183189649</c:v>
                </c:pt>
                <c:pt idx="14">
                  <c:v>0.96650543095052965</c:v>
                </c:pt>
                <c:pt idx="15">
                  <c:v>0.96959833607423662</c:v>
                </c:pt>
                <c:pt idx="16">
                  <c:v>0.97270113877513065</c:v>
                </c:pt>
                <c:pt idx="17">
                  <c:v>0.9758138707263555</c:v>
                </c:pt>
                <c:pt idx="18">
                  <c:v>0.97893656370241555</c:v>
                </c:pt>
                <c:pt idx="19">
                  <c:v>0.98206924957949604</c:v>
                </c:pt>
                <c:pt idx="20">
                  <c:v>0.98521196033578451</c:v>
                </c:pt>
                <c:pt idx="21">
                  <c:v>0.98836472805180431</c:v>
                </c:pt>
                <c:pt idx="22">
                  <c:v>0.99152758491074122</c:v>
                </c:pt>
                <c:pt idx="23">
                  <c:v>0.99470056319877365</c:v>
                </c:pt>
                <c:pt idx="24">
                  <c:v>0.99788369530538301</c:v>
                </c:pt>
                <c:pt idx="25">
                  <c:v>1.0031580106932001</c:v>
                </c:pt>
                <c:pt idx="26">
                  <c:v>1.0125902046719</c:v>
                </c:pt>
                <c:pt idx="27">
                  <c:v>1.0221110848618531</c:v>
                </c:pt>
                <c:pt idx="28">
                  <c:v>1.0317214851352168</c:v>
                </c:pt>
                <c:pt idx="29">
                  <c:v>1.0414222472046635</c:v>
                </c:pt>
                <c:pt idx="30">
                  <c:v>1.0512142206970398</c:v>
                </c:pt>
                <c:pt idx="31">
                  <c:v>1.0610982632278199</c:v>
                </c:pt>
                <c:pt idx="32">
                  <c:v>1.0710752404762101</c:v>
                </c:pt>
                <c:pt idx="33">
                  <c:v>1.08114602626097</c:v>
                </c:pt>
                <c:pt idx="34">
                  <c:v>1.09131150261694</c:v>
                </c:pt>
                <c:pt idx="35">
                  <c:v>1.1015725598722801</c:v>
                </c:pt>
                <c:pt idx="36">
                  <c:v>1.1119300967264698</c:v>
                </c:pt>
                <c:pt idx="37">
                  <c:v>1.1223850203290131</c:v>
                </c:pt>
                <c:pt idx="38">
                  <c:v>1.1329382463588999</c:v>
                </c:pt>
                <c:pt idx="39">
                  <c:v>1.1435906991047671</c:v>
                </c:pt>
                <c:pt idx="40">
                  <c:v>1.1543433115458901</c:v>
                </c:pt>
                <c:pt idx="41">
                  <c:v>1.1651970254338901</c:v>
                </c:pt>
                <c:pt idx="42">
                  <c:v>1.1761527913752046</c:v>
                </c:pt>
                <c:pt idx="43">
                  <c:v>1.1872115689143201</c:v>
                </c:pt>
                <c:pt idx="44">
                  <c:v>1.1983743266178901</c:v>
                </c:pt>
                <c:pt idx="45">
                  <c:v>1.2096420421594751</c:v>
                </c:pt>
                <c:pt idx="46">
                  <c:v>1.2210157024052399</c:v>
                </c:pt>
                <c:pt idx="47">
                  <c:v>1.2324963035003498</c:v>
                </c:pt>
                <c:pt idx="48">
                  <c:v>1.2440848509562101</c:v>
                </c:pt>
                <c:pt idx="49">
                  <c:v>1.25578235973858</c:v>
                </c:pt>
                <c:pt idx="50">
                  <c:v>1.2675898543563999</c:v>
                </c:pt>
                <c:pt idx="51">
                  <c:v>1.27950836895159</c:v>
                </c:pt>
                <c:pt idx="52">
                  <c:v>1.2915389473895598</c:v>
                </c:pt>
                <c:pt idx="53">
                  <c:v>1.3036826433506898</c:v>
                </c:pt>
                <c:pt idx="54">
                  <c:v>1.31594052042257</c:v>
                </c:pt>
                <c:pt idx="55">
                  <c:v>1.3283136521931898</c:v>
                </c:pt>
              </c:numCache>
            </c:numRef>
          </c:yVal>
          <c:smooth val="1"/>
        </c:ser>
        <c:axId val="265651712"/>
        <c:axId val="265653632"/>
      </c:scatterChart>
      <c:valAx>
        <c:axId val="265651712"/>
        <c:scaling>
          <c:orientation val="minMax"/>
          <c:max val="360"/>
          <c:min val="30"/>
        </c:scaling>
        <c:axPos val="b"/>
        <c:title>
          <c:tx>
            <c:rich>
              <a:bodyPr/>
              <a:lstStyle/>
              <a:p>
                <a:pPr>
                  <a:defRPr sz="1700"/>
                </a:pPr>
                <a:r>
                  <a:rPr lang="en-US" sz="1700" dirty="0" smtClean="0"/>
                  <a:t>Ischemia</a:t>
                </a:r>
                <a:r>
                  <a:rPr lang="en-US" sz="1700" baseline="0" dirty="0" smtClean="0"/>
                  <a:t> time (minutes)</a:t>
                </a:r>
                <a:endParaRPr lang="en-US" sz="1700" dirty="0"/>
              </a:p>
            </c:rich>
          </c:tx>
        </c:title>
        <c:numFmt formatCode="#,##0" sourceLinked="0"/>
        <c:tickLblPos val="nextTo"/>
        <c:txPr>
          <a:bodyPr rot="0"/>
          <a:lstStyle/>
          <a:p>
            <a:pPr>
              <a:defRPr sz="1500" b="1"/>
            </a:pPr>
            <a:endParaRPr lang="en-US"/>
          </a:p>
        </c:txPr>
        <c:crossAx val="265653632"/>
        <c:crosses val="autoZero"/>
        <c:crossBetween val="midCat"/>
        <c:majorUnit val="30"/>
      </c:valAx>
      <c:valAx>
        <c:axId val="265653632"/>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10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6565171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2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6425"/>
          <c:h val="0.7707426011404036"/>
        </c:manualLayout>
      </c:layout>
      <c:scatterChart>
        <c:scatterStyle val="smoothMarker"/>
        <c:ser>
          <c:idx val="0"/>
          <c:order val="0"/>
          <c:tx>
            <c:strRef>
              <c:f>Sheet1!$A$1</c:f>
              <c:strCache>
                <c:ptCount val="1"/>
                <c:pt idx="0">
                  <c:v>Volume</c:v>
                </c:pt>
              </c:strCache>
            </c:strRef>
          </c:tx>
          <c:spPr>
            <a:ln w="38100">
              <a:solidFill>
                <a:srgbClr val="00FF00"/>
              </a:solidFill>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Sheet1!$B$2:$B$67</c:f>
              <c:numCache>
                <c:formatCode>General</c:formatCode>
                <c:ptCount val="66"/>
                <c:pt idx="0">
                  <c:v>1.1550874208100843</c:v>
                </c:pt>
                <c:pt idx="1">
                  <c:v>1.1454029870457301</c:v>
                </c:pt>
                <c:pt idx="2">
                  <c:v>1.1357997490901568</c:v>
                </c:pt>
                <c:pt idx="3">
                  <c:v>1.1262770261849828</c:v>
                </c:pt>
                <c:pt idx="4">
                  <c:v>1.1168341432794198</c:v>
                </c:pt>
                <c:pt idx="5">
                  <c:v>1.1074734075123198</c:v>
                </c:pt>
                <c:pt idx="6">
                  <c:v>1.09820883833097</c:v>
                </c:pt>
                <c:pt idx="7">
                  <c:v>1.0890568957687701</c:v>
                </c:pt>
                <c:pt idx="8">
                  <c:v>1.0800334699419143</c:v>
                </c:pt>
                <c:pt idx="9">
                  <c:v>1.0711538998568901</c:v>
                </c:pt>
                <c:pt idx="10">
                  <c:v>1.06243299474413</c:v>
                </c:pt>
                <c:pt idx="11">
                  <c:v>1.053885057014547</c:v>
                </c:pt>
                <c:pt idx="12">
                  <c:v>1.0455239075759071</c:v>
                </c:pt>
                <c:pt idx="13">
                  <c:v>1.0373629125322099</c:v>
                </c:pt>
                <c:pt idx="14">
                  <c:v>1.02941501224322</c:v>
                </c:pt>
                <c:pt idx="15">
                  <c:v>1.0216927520221735</c:v>
                </c:pt>
                <c:pt idx="16">
                  <c:v>1.0142083119259699</c:v>
                </c:pt>
                <c:pt idx="17">
                  <c:v>1.0069735431298399</c:v>
                </c:pt>
                <c:pt idx="18">
                  <c:v>1</c:v>
                </c:pt>
                <c:pt idx="19">
                  <c:v>0.99329554453973101</c:v>
                </c:pt>
                <c:pt idx="20">
                  <c:v>0.98685426505607099</c:v>
                </c:pt>
                <c:pt idx="21">
                  <c:v>0.98066709662447993</c:v>
                </c:pt>
                <c:pt idx="22">
                  <c:v>0.97472528313208018</c:v>
                </c:pt>
                <c:pt idx="23">
                  <c:v>0.96902036222172205</c:v>
                </c:pt>
                <c:pt idx="24">
                  <c:v>0.96354414916004949</c:v>
                </c:pt>
                <c:pt idx="25">
                  <c:v>0.95828872209903404</c:v>
                </c:pt>
                <c:pt idx="26">
                  <c:v>0.95324640563385044</c:v>
                </c:pt>
                <c:pt idx="27">
                  <c:v>0.94840976476514249</c:v>
                </c:pt>
                <c:pt idx="28">
                  <c:v>0.94377158128527605</c:v>
                </c:pt>
                <c:pt idx="29">
                  <c:v>0.93932485498720697</c:v>
                </c:pt>
                <c:pt idx="30">
                  <c:v>0.93506278010795474</c:v>
                </c:pt>
                <c:pt idx="31">
                  <c:v>0.93097873923025898</c:v>
                </c:pt>
                <c:pt idx="32">
                  <c:v>0.92706629521712558</c:v>
                </c:pt>
                <c:pt idx="33">
                  <c:v>0.92331917654251705</c:v>
                </c:pt>
                <c:pt idx="34">
                  <c:v>0.91973126555071805</c:v>
                </c:pt>
                <c:pt idx="35">
                  <c:v>0.91629661284813668</c:v>
                </c:pt>
                <c:pt idx="36">
                  <c:v>0.91300938659489994</c:v>
                </c:pt>
                <c:pt idx="37">
                  <c:v>0.90986389716513805</c:v>
                </c:pt>
                <c:pt idx="38">
                  <c:v>0.90685458921350603</c:v>
                </c:pt>
                <c:pt idx="39">
                  <c:v>0.9039760111473335</c:v>
                </c:pt>
                <c:pt idx="40">
                  <c:v>0.90122282665517806</c:v>
                </c:pt>
                <c:pt idx="41">
                  <c:v>0.89858980337621397</c:v>
                </c:pt>
                <c:pt idx="42">
                  <c:v>0.89607181566073069</c:v>
                </c:pt>
                <c:pt idx="43">
                  <c:v>0.893663811136027</c:v>
                </c:pt>
                <c:pt idx="44">
                  <c:v>0.89136084149254058</c:v>
                </c:pt>
                <c:pt idx="45">
                  <c:v>0.88915802967660496</c:v>
                </c:pt>
                <c:pt idx="46">
                  <c:v>0.88705056485682732</c:v>
                </c:pt>
                <c:pt idx="47">
                  <c:v>0.88503372466225483</c:v>
                </c:pt>
                <c:pt idx="48">
                  <c:v>0.88310285240071895</c:v>
                </c:pt>
                <c:pt idx="49">
                  <c:v>0.88125332582237392</c:v>
                </c:pt>
                <c:pt idx="50">
                  <c:v>0.87948061592989268</c:v>
                </c:pt>
                <c:pt idx="51">
                  <c:v>0.87778021132470918</c:v>
                </c:pt>
                <c:pt idx="52">
                  <c:v>0.87614769515722002</c:v>
                </c:pt>
                <c:pt idx="53">
                  <c:v>0.87457864346112468</c:v>
                </c:pt>
                <c:pt idx="54">
                  <c:v>0.87306872905984101</c:v>
                </c:pt>
                <c:pt idx="55">
                  <c:v>0.87161361176561003</c:v>
                </c:pt>
                <c:pt idx="56">
                  <c:v>0.87020904234199492</c:v>
                </c:pt>
                <c:pt idx="57">
                  <c:v>0.86885077118186604</c:v>
                </c:pt>
                <c:pt idx="58">
                  <c:v>0.86753458159858365</c:v>
                </c:pt>
                <c:pt idx="59">
                  <c:v>0.86625632298585697</c:v>
                </c:pt>
                <c:pt idx="60">
                  <c:v>0.86501182067857674</c:v>
                </c:pt>
                <c:pt idx="61">
                  <c:v>0.86379696252662963</c:v>
                </c:pt>
                <c:pt idx="62">
                  <c:v>0.86260766205778394</c:v>
                </c:pt>
                <c:pt idx="63">
                  <c:v>0.86143983966393955</c:v>
                </c:pt>
                <c:pt idx="64">
                  <c:v>0.86028945663179623</c:v>
                </c:pt>
                <c:pt idx="65">
                  <c:v>0.85915247915926996</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Sheet1!$C$2:$C$67</c:f>
              <c:numCache>
                <c:formatCode>General</c:formatCode>
                <c:ptCount val="66"/>
                <c:pt idx="0">
                  <c:v>1.07865913265908</c:v>
                </c:pt>
                <c:pt idx="1">
                  <c:v>1.07403281399713</c:v>
                </c:pt>
                <c:pt idx="2">
                  <c:v>1.0694260915748965</c:v>
                </c:pt>
                <c:pt idx="3">
                  <c:v>1.0648388295057831</c:v>
                </c:pt>
                <c:pt idx="4">
                  <c:v>1.0602708761350701</c:v>
                </c:pt>
                <c:pt idx="5">
                  <c:v>1.0557227001872898</c:v>
                </c:pt>
                <c:pt idx="6">
                  <c:v>1.0511973110669399</c:v>
                </c:pt>
                <c:pt idx="7">
                  <c:v>1.0466983300378798</c:v>
                </c:pt>
                <c:pt idx="8">
                  <c:v>1.0422293576719768</c:v>
                </c:pt>
                <c:pt idx="9">
                  <c:v>1.0377939864886498</c:v>
                </c:pt>
                <c:pt idx="10">
                  <c:v>1.0333958153669098</c:v>
                </c:pt>
                <c:pt idx="11">
                  <c:v>1.0290384660398499</c:v>
                </c:pt>
                <c:pt idx="12">
                  <c:v>1.0247256024640663</c:v>
                </c:pt>
                <c:pt idx="13">
                  <c:v>1.02046095362772</c:v>
                </c:pt>
                <c:pt idx="14">
                  <c:v>1.0162483410171199</c:v>
                </c:pt>
                <c:pt idx="15">
                  <c:v>1.0120917118578998</c:v>
                </c:pt>
                <c:pt idx="16">
                  <c:v>1.0079951791555399</c:v>
                </c:pt>
                <c:pt idx="17">
                  <c:v>1.0039630725212698</c:v>
                </c:pt>
                <c:pt idx="18">
                  <c:v>1</c:v>
                </c:pt>
                <c:pt idx="19">
                  <c:v>0.99048902547055051</c:v>
                </c:pt>
                <c:pt idx="20">
                  <c:v>0.98144449875886697</c:v>
                </c:pt>
                <c:pt idx="21">
                  <c:v>0.97284560679783794</c:v>
                </c:pt>
                <c:pt idx="22">
                  <c:v>0.96467236241583965</c:v>
                </c:pt>
                <c:pt idx="23">
                  <c:v>0.95690553913086462</c:v>
                </c:pt>
                <c:pt idx="24">
                  <c:v>0.9495266061731108</c:v>
                </c:pt>
                <c:pt idx="25">
                  <c:v>0.94251766790830349</c:v>
                </c:pt>
                <c:pt idx="26">
                  <c:v>0.93586140245895744</c:v>
                </c:pt>
                <c:pt idx="27">
                  <c:v>0.92954101963939706</c:v>
                </c:pt>
                <c:pt idx="28">
                  <c:v>0.92354019187286507</c:v>
                </c:pt>
                <c:pt idx="29">
                  <c:v>0.91784302838510956</c:v>
                </c:pt>
                <c:pt idx="30">
                  <c:v>0.91243401125743451</c:v>
                </c:pt>
                <c:pt idx="31">
                  <c:v>0.90729796311188404</c:v>
                </c:pt>
                <c:pt idx="32">
                  <c:v>0.90242001467198663</c:v>
                </c:pt>
                <c:pt idx="33">
                  <c:v>0.89778556570560331</c:v>
                </c:pt>
                <c:pt idx="34">
                  <c:v>0.8933802554157585</c:v>
                </c:pt>
                <c:pt idx="35">
                  <c:v>0.88918997800199651</c:v>
                </c:pt>
                <c:pt idx="36">
                  <c:v>0.88520080371275556</c:v>
                </c:pt>
                <c:pt idx="37">
                  <c:v>0.8813990229069335</c:v>
                </c:pt>
                <c:pt idx="38">
                  <c:v>0.87777114591133698</c:v>
                </c:pt>
                <c:pt idx="39">
                  <c:v>0.87430387797169495</c:v>
                </c:pt>
                <c:pt idx="40">
                  <c:v>0.87098416482278851</c:v>
                </c:pt>
                <c:pt idx="41">
                  <c:v>0.86779921203021426</c:v>
                </c:pt>
                <c:pt idx="42">
                  <c:v>0.86473653188741451</c:v>
                </c:pt>
                <c:pt idx="43">
                  <c:v>0.86178394732068364</c:v>
                </c:pt>
                <c:pt idx="44">
                  <c:v>0.85892968992966201</c:v>
                </c:pt>
                <c:pt idx="45">
                  <c:v>0.85616241433139295</c:v>
                </c:pt>
                <c:pt idx="46">
                  <c:v>0.85347125342874652</c:v>
                </c:pt>
                <c:pt idx="47">
                  <c:v>0.85084590607886224</c:v>
                </c:pt>
                <c:pt idx="48">
                  <c:v>0.84827666245961164</c:v>
                </c:pt>
                <c:pt idx="49">
                  <c:v>0.84575441639709636</c:v>
                </c:pt>
                <c:pt idx="50">
                  <c:v>0.84327077548469465</c:v>
                </c:pt>
                <c:pt idx="51">
                  <c:v>0.84081800091025749</c:v>
                </c:pt>
                <c:pt idx="52">
                  <c:v>0.8383891111970605</c:v>
                </c:pt>
                <c:pt idx="53">
                  <c:v>0.83597777305303356</c:v>
                </c:pt>
                <c:pt idx="54">
                  <c:v>0.83357840436399544</c:v>
                </c:pt>
                <c:pt idx="55">
                  <c:v>0.83118603736034102</c:v>
                </c:pt>
                <c:pt idx="56">
                  <c:v>0.82879639294383256</c:v>
                </c:pt>
                <c:pt idx="57">
                  <c:v>0.82640574864161598</c:v>
                </c:pt>
                <c:pt idx="58">
                  <c:v>0.82401092658953556</c:v>
                </c:pt>
                <c:pt idx="59">
                  <c:v>0.82160927124309624</c:v>
                </c:pt>
                <c:pt idx="60">
                  <c:v>0.81919851636276964</c:v>
                </c:pt>
                <c:pt idx="61">
                  <c:v>0.81677680924606</c:v>
                </c:pt>
                <c:pt idx="62">
                  <c:v>0.81434262562260196</c:v>
                </c:pt>
                <c:pt idx="63">
                  <c:v>0.81189470632045169</c:v>
                </c:pt>
                <c:pt idx="64">
                  <c:v>0.80943203914781159</c:v>
                </c:pt>
                <c:pt idx="65">
                  <c:v>0.80695378933674755</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Sheet1!$D$2:$D$67</c:f>
              <c:numCache>
                <c:formatCode>General</c:formatCode>
                <c:ptCount val="66"/>
                <c:pt idx="0">
                  <c:v>1.2369310278999668</c:v>
                </c:pt>
                <c:pt idx="1">
                  <c:v>1.2215157541143771</c:v>
                </c:pt>
                <c:pt idx="2">
                  <c:v>1.20629287072421</c:v>
                </c:pt>
                <c:pt idx="3">
                  <c:v>1.1912600335027601</c:v>
                </c:pt>
                <c:pt idx="4">
                  <c:v>1.1764149442088343</c:v>
                </c:pt>
                <c:pt idx="5">
                  <c:v>1.1617608943422</c:v>
                </c:pt>
                <c:pt idx="6">
                  <c:v>1.1473228098007031</c:v>
                </c:pt>
                <c:pt idx="7">
                  <c:v>1.1331296594106368</c:v>
                </c:pt>
                <c:pt idx="8">
                  <c:v>1.1192088263568931</c:v>
                </c:pt>
                <c:pt idx="9">
                  <c:v>1.1055861684656001</c:v>
                </c:pt>
                <c:pt idx="10">
                  <c:v>1.09228608393406</c:v>
                </c:pt>
                <c:pt idx="11">
                  <c:v>1.07933157996792</c:v>
                </c:pt>
                <c:pt idx="12">
                  <c:v>1.0667443447145999</c:v>
                </c:pt>
                <c:pt idx="13">
                  <c:v>1.05454481964421</c:v>
                </c:pt>
                <c:pt idx="14">
                  <c:v>1.0427522729051699</c:v>
                </c:pt>
                <c:pt idx="15">
                  <c:v>1.03138487086159</c:v>
                </c:pt>
                <c:pt idx="16">
                  <c:v>1.0204597415252201</c:v>
                </c:pt>
                <c:pt idx="17">
                  <c:v>1.0099930408964071</c:v>
                </c:pt>
                <c:pt idx="18">
                  <c:v>1</c:v>
                </c:pt>
                <c:pt idx="19">
                  <c:v>0.99611001579119951</c:v>
                </c:pt>
                <c:pt idx="20">
                  <c:v>0.99229385022884964</c:v>
                </c:pt>
                <c:pt idx="21">
                  <c:v>0.98855146971099006</c:v>
                </c:pt>
                <c:pt idx="22">
                  <c:v>0.98488296606486159</c:v>
                </c:pt>
                <c:pt idx="23">
                  <c:v>0.98128856402397857</c:v>
                </c:pt>
                <c:pt idx="24">
                  <c:v>0.97776862843515244</c:v>
                </c:pt>
                <c:pt idx="25">
                  <c:v>0.97432367176754198</c:v>
                </c:pt>
                <c:pt idx="26">
                  <c:v>0.97095436083411402</c:v>
                </c:pt>
                <c:pt idx="27">
                  <c:v>0.96766152638515956</c:v>
                </c:pt>
                <c:pt idx="28">
                  <c:v>0.96444616647969605</c:v>
                </c:pt>
                <c:pt idx="29">
                  <c:v>0.96130945696580594</c:v>
                </c:pt>
                <c:pt idx="30">
                  <c:v>0.95825275247936204</c:v>
                </c:pt>
                <c:pt idx="31">
                  <c:v>0.95527759141665958</c:v>
                </c:pt>
                <c:pt idx="32">
                  <c:v>0.95238569818290597</c:v>
                </c:pt>
                <c:pt idx="33">
                  <c:v>0.94957898003308105</c:v>
                </c:pt>
                <c:pt idx="34">
                  <c:v>0.94685952113174898</c:v>
                </c:pt>
                <c:pt idx="35">
                  <c:v>0.94422958365268495</c:v>
                </c:pt>
                <c:pt idx="36">
                  <c:v>0.94169157609676968</c:v>
                </c:pt>
                <c:pt idx="37">
                  <c:v>0.93924804753493063</c:v>
                </c:pt>
                <c:pt idx="38">
                  <c:v>0.93690166258970164</c:v>
                </c:pt>
                <c:pt idx="39">
                  <c:v>0.93465515745579553</c:v>
                </c:pt>
                <c:pt idx="40">
                  <c:v>0.93251130857194731</c:v>
                </c:pt>
                <c:pt idx="41">
                  <c:v>0.9304728830562603</c:v>
                </c:pt>
                <c:pt idx="42">
                  <c:v>0.92854258980937043</c:v>
                </c:pt>
                <c:pt idx="43">
                  <c:v>0.92672300269360453</c:v>
                </c:pt>
                <c:pt idx="44">
                  <c:v>0.92501651655719963</c:v>
                </c:pt>
                <c:pt idx="45">
                  <c:v>0.92342526196480101</c:v>
                </c:pt>
                <c:pt idx="46">
                  <c:v>0.92195103402919265</c:v>
                </c:pt>
                <c:pt idx="47">
                  <c:v>0.92059524314964503</c:v>
                </c:pt>
                <c:pt idx="48">
                  <c:v>0.91935883943455465</c:v>
                </c:pt>
                <c:pt idx="49">
                  <c:v>0.91824223346221601</c:v>
                </c:pt>
                <c:pt idx="50">
                  <c:v>0.91724529805012756</c:v>
                </c:pt>
                <c:pt idx="51">
                  <c:v>0.91636727396311302</c:v>
                </c:pt>
                <c:pt idx="52">
                  <c:v>0.91560681487534201</c:v>
                </c:pt>
                <c:pt idx="53">
                  <c:v>0.91496189043985043</c:v>
                </c:pt>
                <c:pt idx="54">
                  <c:v>0.91442988646490964</c:v>
                </c:pt>
                <c:pt idx="55">
                  <c:v>0.91400751945708703</c:v>
                </c:pt>
                <c:pt idx="56">
                  <c:v>0.91369096658832893</c:v>
                </c:pt>
                <c:pt idx="57">
                  <c:v>0.91347581236478237</c:v>
                </c:pt>
                <c:pt idx="58">
                  <c:v>0.91335712426096183</c:v>
                </c:pt>
                <c:pt idx="59">
                  <c:v>0.91332953920739401</c:v>
                </c:pt>
                <c:pt idx="60">
                  <c:v>0.91338721319450256</c:v>
                </c:pt>
                <c:pt idx="61">
                  <c:v>0.91352396887831755</c:v>
                </c:pt>
                <c:pt idx="62">
                  <c:v>0.91373330491192106</c:v>
                </c:pt>
                <c:pt idx="63">
                  <c:v>0.91400841954417111</c:v>
                </c:pt>
                <c:pt idx="64">
                  <c:v>0.91434229607592299</c:v>
                </c:pt>
                <c:pt idx="65">
                  <c:v>0.91472769841283663</c:v>
                </c:pt>
              </c:numCache>
            </c:numRef>
          </c:yVal>
          <c:smooth val="1"/>
        </c:ser>
        <c:axId val="265839744"/>
        <c:axId val="265841664"/>
      </c:scatterChart>
      <c:valAx>
        <c:axId val="265839744"/>
        <c:scaling>
          <c:orientation val="minMax"/>
          <c:max val="70"/>
          <c:min val="5"/>
        </c:scaling>
        <c:axPos val="b"/>
        <c:title>
          <c:tx>
            <c:rich>
              <a:bodyPr/>
              <a:lstStyle/>
              <a:p>
                <a:pPr>
                  <a:defRPr sz="1700"/>
                </a:pPr>
                <a:r>
                  <a:rPr lang="en-US" sz="1700" dirty="0" smtClean="0"/>
                  <a:t>Center Volume (cases per year)</a:t>
                </a:r>
                <a:endParaRPr lang="en-US" sz="1700" dirty="0"/>
              </a:p>
            </c:rich>
          </c:tx>
        </c:title>
        <c:numFmt formatCode="#,##0" sourceLinked="0"/>
        <c:tickLblPos val="nextTo"/>
        <c:txPr>
          <a:bodyPr rot="0"/>
          <a:lstStyle/>
          <a:p>
            <a:pPr>
              <a:defRPr sz="1500" b="1"/>
            </a:pPr>
            <a:endParaRPr lang="en-US"/>
          </a:p>
        </c:txPr>
        <c:crossAx val="265841664"/>
        <c:crosses val="autoZero"/>
        <c:crossBetween val="midCat"/>
        <c:majorUnit val="5"/>
      </c:valAx>
      <c:valAx>
        <c:axId val="265841664"/>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10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65839744"/>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25996528659724"/>
          <c:y val="0.19367596713454155"/>
          <c:w val="0.41304485376827932"/>
          <c:h val="0.50283721328312825"/>
        </c:manualLayout>
      </c:layout>
      <c:pieChart>
        <c:varyColors val="1"/>
        <c:ser>
          <c:idx val="0"/>
          <c:order val="0"/>
          <c:tx>
            <c:strRef>
              <c:f>Sheet1!$B$1</c:f>
              <c:strCache>
                <c:ptCount val="1"/>
                <c:pt idx="0">
                  <c:v>%</c:v>
                </c:pt>
              </c:strCache>
            </c:strRef>
          </c:tx>
          <c:spPr>
            <a:ln>
              <a:solidFill>
                <a:srgbClr val="000000"/>
              </a:solidFill>
            </a:ln>
          </c:spPr>
          <c:dPt>
            <c:idx val="0"/>
            <c:spPr>
              <a:solidFill>
                <a:srgbClr val="FFFF00"/>
              </a:solidFill>
              <a:ln>
                <a:solidFill>
                  <a:srgbClr val="000000"/>
                </a:solidFill>
              </a:ln>
            </c:spPr>
          </c:dPt>
          <c:dPt>
            <c:idx val="1"/>
            <c:spPr>
              <a:solidFill>
                <a:schemeClr val="bg1">
                  <a:lumMod val="50000"/>
                  <a:lumOff val="50000"/>
                </a:schemeClr>
              </a:solidFill>
              <a:ln>
                <a:solidFill>
                  <a:srgbClr val="000000"/>
                </a:solidFill>
              </a:ln>
            </c:spPr>
          </c:dPt>
          <c:dPt>
            <c:idx val="2"/>
            <c:spPr>
              <a:solidFill>
                <a:srgbClr val="00FF00"/>
              </a:solidFill>
              <a:ln>
                <a:solidFill>
                  <a:srgbClr val="000000"/>
                </a:solidFill>
              </a:ln>
            </c:spPr>
          </c:dPt>
          <c:dPt>
            <c:idx val="3"/>
            <c:spPr>
              <a:solidFill>
                <a:srgbClr val="FF0000"/>
              </a:solidFill>
              <a:ln>
                <a:solidFill>
                  <a:srgbClr val="000000"/>
                </a:solidFill>
              </a:ln>
            </c:spPr>
          </c:dPt>
          <c:dPt>
            <c:idx val="4"/>
            <c:spPr>
              <a:solidFill>
                <a:srgbClr val="00FFFF"/>
              </a:solidFill>
              <a:ln>
                <a:solidFill>
                  <a:srgbClr val="000000"/>
                </a:solidFill>
              </a:ln>
            </c:spPr>
          </c:dPt>
          <c:dPt>
            <c:idx val="5"/>
            <c:spPr>
              <a:solidFill>
                <a:srgbClr val="FF00FF"/>
              </a:solidFill>
              <a:ln>
                <a:solidFill>
                  <a:srgbClr val="000000"/>
                </a:solidFill>
              </a:ln>
            </c:spPr>
          </c:dPt>
          <c:dPt>
            <c:idx val="6"/>
            <c:spPr>
              <a:solidFill>
                <a:srgbClr val="00FFFF"/>
              </a:solidFill>
              <a:ln>
                <a:solidFill>
                  <a:srgbClr val="000000"/>
                </a:solidFill>
              </a:ln>
            </c:spPr>
          </c:dPt>
          <c:dLbls>
            <c:dLbl>
              <c:idx val="1"/>
              <c:layout>
                <c:manualLayout>
                  <c:x val="0"/>
                  <c:y val="3.5087719298245591E-2"/>
                </c:manualLayout>
              </c:layout>
              <c:dLblPos val="bestFit"/>
              <c:showVal val="1"/>
              <c:showCatName val="1"/>
              <c:separator>
</c:separator>
            </c:dLbl>
            <c:dLbl>
              <c:idx val="2"/>
              <c:layout>
                <c:manualLayout>
                  <c:x val="2.7777777777778382E-3"/>
                  <c:y val="-6.4327485380117039E-2"/>
                </c:manualLayout>
              </c:layout>
              <c:dLblPos val="bestFit"/>
              <c:showVal val="1"/>
              <c:showCatName val="1"/>
              <c:separator>
</c:separator>
            </c:dLbl>
            <c:dLbl>
              <c:idx val="4"/>
              <c:layout>
                <c:manualLayout>
                  <c:x val="7.3530183727034118E-3"/>
                  <c:y val="-9.3567251461988327E-2"/>
                </c:manualLayout>
              </c:layout>
              <c:dLblPos val="bestFit"/>
              <c:showVal val="1"/>
              <c:showCatName val="1"/>
              <c:separator>
</c:separator>
            </c:dLbl>
            <c:numFmt formatCode="0%" sourceLinked="0"/>
            <c:txPr>
              <a:bodyPr/>
              <a:lstStyle/>
              <a:p>
                <a:pPr>
                  <a:defRPr sz="1300" b="1"/>
                </a:pPr>
                <a:endParaRPr lang="en-US"/>
              </a:p>
            </c:txPr>
            <c:dLblPos val="outEnd"/>
            <c:showVal val="1"/>
            <c:showCatName val="1"/>
            <c:separator>
</c:separator>
            <c:showLeaderLines val="1"/>
          </c:dLbls>
          <c:cat>
            <c:strRef>
              <c:f>Sheet1!$A$2:$A$7</c:f>
              <c:strCache>
                <c:ptCount val="6"/>
                <c:pt idx="0">
                  <c:v>Myopathy</c:v>
                </c:pt>
                <c:pt idx="1">
                  <c:v>Congenital</c:v>
                </c:pt>
                <c:pt idx="2">
                  <c:v>ReTX</c:v>
                </c:pt>
                <c:pt idx="3">
                  <c:v>CAD</c:v>
                </c:pt>
                <c:pt idx="4">
                  <c:v>Misc.</c:v>
                </c:pt>
                <c:pt idx="5">
                  <c:v>Valvular</c:v>
                </c:pt>
              </c:strCache>
            </c:strRef>
          </c:cat>
          <c:val>
            <c:numRef>
              <c:f>Sheet1!$B$2:$B$7</c:f>
              <c:numCache>
                <c:formatCode>0.00%</c:formatCode>
                <c:ptCount val="6"/>
                <c:pt idx="0">
                  <c:v>0.58205999999999958</c:v>
                </c:pt>
                <c:pt idx="1">
                  <c:v>3.7742000000000012E-2</c:v>
                </c:pt>
                <c:pt idx="2">
                  <c:v>1.3849999999999999E-2</c:v>
                </c:pt>
                <c:pt idx="3">
                  <c:v>0.32964000000000032</c:v>
                </c:pt>
                <c:pt idx="4">
                  <c:v>3.6360000000000012E-3</c:v>
                </c:pt>
                <c:pt idx="5">
                  <c:v>3.3068E-2</c:v>
                </c:pt>
              </c:numCache>
            </c:numRef>
          </c:val>
        </c:ser>
        <c:firstSliceAng val="70"/>
      </c:pieChart>
      <c:spPr>
        <a:noFill/>
        <a:ln w="25400">
          <a:noFill/>
        </a:ln>
      </c:spPr>
    </c:plotArea>
    <c:plotVisOnly val="1"/>
  </c:chart>
  <c:txPr>
    <a:bodyPr/>
    <a:lstStyle/>
    <a:p>
      <a:pPr>
        <a:defRPr sz="1800"/>
      </a:pPr>
      <a:endParaRPr lang="en-US"/>
    </a:p>
  </c:txPr>
  <c:externalData r:id="rId1"/>
  <c:userShapes r:id="rId2"/>
</c:chartSpace>
</file>

<file path=ppt/charts/chart13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6403"/>
          <c:h val="0.77074260114040316"/>
        </c:manualLayout>
      </c:layout>
      <c:scatterChart>
        <c:scatterStyle val="smoothMarker"/>
        <c:ser>
          <c:idx val="0"/>
          <c:order val="0"/>
          <c:tx>
            <c:strRef>
              <c:f>Sheet1!$A$1</c:f>
              <c:strCache>
                <c:ptCount val="1"/>
                <c:pt idx="0">
                  <c:v>Bilirubin</c:v>
                </c:pt>
              </c:strCache>
            </c:strRef>
          </c:tx>
          <c:spPr>
            <a:ln w="38100">
              <a:solidFill>
                <a:srgbClr val="00FF00"/>
              </a:solidFill>
            </a:ln>
          </c:spPr>
          <c:marker>
            <c:symbol val="none"/>
          </c:marker>
          <c:xVal>
            <c:numRef>
              <c:f>Sheet1!$A$2:$A$32</c:f>
              <c:numCache>
                <c:formatCode>General</c:formatCode>
                <c:ptCount val="3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numCache>
            </c:numRef>
          </c:xVal>
          <c:yVal>
            <c:numRef>
              <c:f>Sheet1!$B$2:$B$32</c:f>
              <c:numCache>
                <c:formatCode>General</c:formatCode>
                <c:ptCount val="31"/>
                <c:pt idx="0">
                  <c:v>0.99093455323975899</c:v>
                </c:pt>
                <c:pt idx="1">
                  <c:v>0.99363421760262505</c:v>
                </c:pt>
                <c:pt idx="2">
                  <c:v>0.99661023158755302</c:v>
                </c:pt>
                <c:pt idx="3">
                  <c:v>1</c:v>
                </c:pt>
                <c:pt idx="4">
                  <c:v>1.0039130623842298</c:v>
                </c:pt>
                <c:pt idx="5">
                  <c:v>1.0083403464345999</c:v>
                </c:pt>
                <c:pt idx="6">
                  <c:v>1.0132429237291101</c:v>
                </c:pt>
                <c:pt idx="7">
                  <c:v>1.0185816994122099</c:v>
                </c:pt>
                <c:pt idx="8">
                  <c:v>1.0243172179694671</c:v>
                </c:pt>
                <c:pt idx="9">
                  <c:v>1.0304095001594598</c:v>
                </c:pt>
                <c:pt idx="10">
                  <c:v>1.0368178678473701</c:v>
                </c:pt>
                <c:pt idx="11">
                  <c:v>1.0435008046969501</c:v>
                </c:pt>
                <c:pt idx="12">
                  <c:v>1.0504158391362257</c:v>
                </c:pt>
                <c:pt idx="13">
                  <c:v>1.0575194220949498</c:v>
                </c:pt>
                <c:pt idx="14">
                  <c:v>1.0647668555901371</c:v>
                </c:pt>
                <c:pt idx="15">
                  <c:v>1.0721121876725901</c:v>
                </c:pt>
                <c:pt idx="16">
                  <c:v>1.0795162849926199</c:v>
                </c:pt>
                <c:pt idx="17">
                  <c:v>1.0869715260078201</c:v>
                </c:pt>
                <c:pt idx="18">
                  <c:v>1.0944782431734299</c:v>
                </c:pt>
                <c:pt idx="19">
                  <c:v>1.1020368090965034</c:v>
                </c:pt>
                <c:pt idx="20">
                  <c:v>1.10964757218849</c:v>
                </c:pt>
                <c:pt idx="21">
                  <c:v>1.1173108882090399</c:v>
                </c:pt>
                <c:pt idx="22">
                  <c:v>1.1250271423094198</c:v>
                </c:pt>
                <c:pt idx="23">
                  <c:v>1.1327966708870498</c:v>
                </c:pt>
                <c:pt idx="24">
                  <c:v>1.14061987125936</c:v>
                </c:pt>
                <c:pt idx="25">
                  <c:v>1.14849709237078</c:v>
                </c:pt>
                <c:pt idx="26">
                  <c:v>1.1564287063247201</c:v>
                </c:pt>
                <c:pt idx="27">
                  <c:v>1.164415111756856</c:v>
                </c:pt>
                <c:pt idx="28">
                  <c:v>1.1724566568421</c:v>
                </c:pt>
                <c:pt idx="29">
                  <c:v>1.1805537528082701</c:v>
                </c:pt>
                <c:pt idx="30">
                  <c:v>1.1887067608165631</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Sheet1!$A$2:$A$32</c:f>
              <c:numCache>
                <c:formatCode>General</c:formatCode>
                <c:ptCount val="3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numCache>
            </c:numRef>
          </c:xVal>
          <c:yVal>
            <c:numRef>
              <c:f>Sheet1!$C$2:$C$32</c:f>
              <c:numCache>
                <c:formatCode>General</c:formatCode>
                <c:ptCount val="31"/>
                <c:pt idx="0">
                  <c:v>0.95274028552263101</c:v>
                </c:pt>
                <c:pt idx="1">
                  <c:v>0.96917989610194444</c:v>
                </c:pt>
                <c:pt idx="2">
                  <c:v>0.98508037965143058</c:v>
                </c:pt>
                <c:pt idx="3">
                  <c:v>1</c:v>
                </c:pt>
                <c:pt idx="4">
                  <c:v>0.99433546411036855</c:v>
                </c:pt>
                <c:pt idx="5">
                  <c:v>0.99113018476738146</c:v>
                </c:pt>
                <c:pt idx="6">
                  <c:v>0.99009558382497198</c:v>
                </c:pt>
                <c:pt idx="7">
                  <c:v>0.99095031530472599</c:v>
                </c:pt>
                <c:pt idx="8">
                  <c:v>0.99341258999246407</c:v>
                </c:pt>
                <c:pt idx="9">
                  <c:v>0.99719349750270703</c:v>
                </c:pt>
                <c:pt idx="10">
                  <c:v>1.0019927993085971</c:v>
                </c:pt>
                <c:pt idx="11">
                  <c:v>1.0074991500995263</c:v>
                </c:pt>
                <c:pt idx="12">
                  <c:v>1.0133982837602098</c:v>
                </c:pt>
                <c:pt idx="13">
                  <c:v>1.01939143066178</c:v>
                </c:pt>
                <c:pt idx="14">
                  <c:v>1.0252226253919199</c:v>
                </c:pt>
                <c:pt idx="15">
                  <c:v>1.0307066338359598</c:v>
                </c:pt>
                <c:pt idx="16">
                  <c:v>1.0357601752849168</c:v>
                </c:pt>
                <c:pt idx="17">
                  <c:v>1.0404204789223499</c:v>
                </c:pt>
                <c:pt idx="18">
                  <c:v>1.0447467695511401</c:v>
                </c:pt>
                <c:pt idx="19">
                  <c:v>1.0487936621713199</c:v>
                </c:pt>
                <c:pt idx="20">
                  <c:v>1.0526089297619743</c:v>
                </c:pt>
                <c:pt idx="21">
                  <c:v>1.0562329575384399</c:v>
                </c:pt>
                <c:pt idx="22">
                  <c:v>1.0596992331168771</c:v>
                </c:pt>
                <c:pt idx="23">
                  <c:v>1.0630351653190899</c:v>
                </c:pt>
                <c:pt idx="24">
                  <c:v>1.0662631159229699</c:v>
                </c:pt>
                <c:pt idx="25">
                  <c:v>1.0694012555014756</c:v>
                </c:pt>
                <c:pt idx="26">
                  <c:v>1.0724644202716</c:v>
                </c:pt>
                <c:pt idx="27">
                  <c:v>1.0754647428253863</c:v>
                </c:pt>
                <c:pt idx="28">
                  <c:v>1.0784121649294041</c:v>
                </c:pt>
                <c:pt idx="29">
                  <c:v>1.0813149271526599</c:v>
                </c:pt>
                <c:pt idx="30">
                  <c:v>1.08417983093491</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Sheet1!$A$2:$A$32</c:f>
              <c:numCache>
                <c:formatCode>General</c:formatCode>
                <c:ptCount val="3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pt idx="21">
                  <c:v>2.6</c:v>
                </c:pt>
                <c:pt idx="22">
                  <c:v>2.7</c:v>
                </c:pt>
                <c:pt idx="23">
                  <c:v>2.8</c:v>
                </c:pt>
                <c:pt idx="24">
                  <c:v>2.9</c:v>
                </c:pt>
                <c:pt idx="25">
                  <c:v>3</c:v>
                </c:pt>
                <c:pt idx="26">
                  <c:v>3.1</c:v>
                </c:pt>
                <c:pt idx="27">
                  <c:v>3.2</c:v>
                </c:pt>
                <c:pt idx="28">
                  <c:v>3.3</c:v>
                </c:pt>
                <c:pt idx="29">
                  <c:v>3.4</c:v>
                </c:pt>
                <c:pt idx="30">
                  <c:v>3.5</c:v>
                </c:pt>
              </c:numCache>
            </c:numRef>
          </c:xVal>
          <c:yVal>
            <c:numRef>
              <c:f>Sheet1!$D$2:$D$32</c:f>
              <c:numCache>
                <c:formatCode>General</c:formatCode>
                <c:ptCount val="31"/>
                <c:pt idx="0">
                  <c:v>1.0306599854396099</c:v>
                </c:pt>
                <c:pt idx="1">
                  <c:v>1.0187055698965257</c:v>
                </c:pt>
                <c:pt idx="2">
                  <c:v>1.0082750344255731</c:v>
                </c:pt>
                <c:pt idx="3">
                  <c:v>1</c:v>
                </c:pt>
                <c:pt idx="4">
                  <c:v>1.0135829136169701</c:v>
                </c:pt>
                <c:pt idx="5">
                  <c:v>1.0258493484248663</c:v>
                </c:pt>
                <c:pt idx="6">
                  <c:v>1.0369314228439299</c:v>
                </c:pt>
                <c:pt idx="7">
                  <c:v>1.04698354938049</c:v>
                </c:pt>
                <c:pt idx="8">
                  <c:v>1.0561832753062601</c:v>
                </c:pt>
                <c:pt idx="9">
                  <c:v>1.0647319107854398</c:v>
                </c:pt>
                <c:pt idx="10">
                  <c:v>1.0728533097536601</c:v>
                </c:pt>
                <c:pt idx="11">
                  <c:v>1.080788930983815</c:v>
                </c:pt>
                <c:pt idx="12">
                  <c:v>1.0887855769936543</c:v>
                </c:pt>
                <c:pt idx="13">
                  <c:v>1.0970735033371899</c:v>
                </c:pt>
                <c:pt idx="14">
                  <c:v>1.1058363604977099</c:v>
                </c:pt>
                <c:pt idx="15">
                  <c:v>1.1151810856968101</c:v>
                </c:pt>
                <c:pt idx="16">
                  <c:v>1.1251208893445899</c:v>
                </c:pt>
                <c:pt idx="17">
                  <c:v>1.13560538483012</c:v>
                </c:pt>
                <c:pt idx="18">
                  <c:v>1.1465770076462336</c:v>
                </c:pt>
                <c:pt idx="19">
                  <c:v>1.1579829020793699</c:v>
                </c:pt>
                <c:pt idx="20">
                  <c:v>1.1697770175123499</c:v>
                </c:pt>
                <c:pt idx="21">
                  <c:v>1.1819207230759499</c:v>
                </c:pt>
                <c:pt idx="22">
                  <c:v>1.1943823599929901</c:v>
                </c:pt>
                <c:pt idx="23">
                  <c:v>1.2071362636320671</c:v>
                </c:pt>
                <c:pt idx="24">
                  <c:v>1.2201619574785199</c:v>
                </c:pt>
                <c:pt idx="25">
                  <c:v>1.2334430733070199</c:v>
                </c:pt>
                <c:pt idx="26">
                  <c:v>1.2469666382714868</c:v>
                </c:pt>
                <c:pt idx="27">
                  <c:v>1.2607224565313799</c:v>
                </c:pt>
                <c:pt idx="28">
                  <c:v>1.2747024346330134</c:v>
                </c:pt>
                <c:pt idx="29">
                  <c:v>1.2889003270671771</c:v>
                </c:pt>
                <c:pt idx="30">
                  <c:v>1.303311243110387</c:v>
                </c:pt>
              </c:numCache>
            </c:numRef>
          </c:yVal>
          <c:smooth val="1"/>
        </c:ser>
        <c:axId val="266003200"/>
        <c:axId val="266005120"/>
      </c:scatterChart>
      <c:valAx>
        <c:axId val="266003200"/>
        <c:scaling>
          <c:orientation val="minMax"/>
          <c:max val="3.5"/>
          <c:min val="0.5"/>
        </c:scaling>
        <c:axPos val="b"/>
        <c:title>
          <c:tx>
            <c:rich>
              <a:bodyPr/>
              <a:lstStyle/>
              <a:p>
                <a:pPr>
                  <a:defRPr sz="1700"/>
                </a:pPr>
                <a:r>
                  <a:rPr lang="en-US" sz="1700" dirty="0" smtClean="0"/>
                  <a:t>Recipient</a:t>
                </a:r>
                <a:r>
                  <a:rPr lang="en-US" sz="1700" baseline="0" dirty="0" smtClean="0"/>
                  <a:t> Bilirubin (mg/</a:t>
                </a:r>
                <a:r>
                  <a:rPr lang="en-US" sz="1700" baseline="0" dirty="0" err="1" smtClean="0"/>
                  <a:t>dL</a:t>
                </a:r>
                <a:r>
                  <a:rPr lang="en-US" sz="1700" baseline="0" dirty="0" smtClean="0"/>
                  <a:t>)</a:t>
                </a:r>
                <a:endParaRPr lang="en-US" sz="1700" dirty="0"/>
              </a:p>
            </c:rich>
          </c:tx>
        </c:title>
        <c:numFmt formatCode="#,##0.0" sourceLinked="0"/>
        <c:tickLblPos val="nextTo"/>
        <c:txPr>
          <a:bodyPr rot="0"/>
          <a:lstStyle/>
          <a:p>
            <a:pPr>
              <a:defRPr sz="1500" b="1"/>
            </a:pPr>
            <a:endParaRPr lang="en-US"/>
          </a:p>
        </c:txPr>
        <c:crossAx val="266005120"/>
        <c:crosses val="autoZero"/>
        <c:crossBetween val="midCat"/>
        <c:majorUnit val="0.5"/>
      </c:valAx>
      <c:valAx>
        <c:axId val="266005120"/>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10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6600320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3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6392"/>
          <c:h val="0.77074260114040305"/>
        </c:manualLayout>
      </c:layout>
      <c:scatterChart>
        <c:scatterStyle val="smoothMarker"/>
        <c:ser>
          <c:idx val="0"/>
          <c:order val="0"/>
          <c:tx>
            <c:strRef>
              <c:f>Sheet1!$A$1</c:f>
              <c:strCache>
                <c:ptCount val="1"/>
                <c:pt idx="0">
                  <c:v>Creatinine</c:v>
                </c:pt>
              </c:strCache>
            </c:strRef>
          </c:tx>
          <c:spPr>
            <a:ln w="38100">
              <a:solidFill>
                <a:srgbClr val="00FF00"/>
              </a:solidFill>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Sheet1!$B$2:$B$22</c:f>
              <c:numCache>
                <c:formatCode>General</c:formatCode>
                <c:ptCount val="21"/>
                <c:pt idx="0">
                  <c:v>0.79195223519200297</c:v>
                </c:pt>
                <c:pt idx="1">
                  <c:v>0.81954121768578325</c:v>
                </c:pt>
                <c:pt idx="2">
                  <c:v>0.84809129128122462</c:v>
                </c:pt>
                <c:pt idx="3">
                  <c:v>0.87763597181692599</c:v>
                </c:pt>
                <c:pt idx="4">
                  <c:v>0.90811833148453902</c:v>
                </c:pt>
                <c:pt idx="5">
                  <c:v>0.93909131364624765</c:v>
                </c:pt>
                <c:pt idx="6">
                  <c:v>0.969946754728222</c:v>
                </c:pt>
                <c:pt idx="7">
                  <c:v>1</c:v>
                </c:pt>
                <c:pt idx="8">
                  <c:v>1.0286562246056701</c:v>
                </c:pt>
                <c:pt idx="9">
                  <c:v>1.055941851467687</c:v>
                </c:pt>
                <c:pt idx="10">
                  <c:v>1.0820798364922701</c:v>
                </c:pt>
                <c:pt idx="11">
                  <c:v>1.1073330241172701</c:v>
                </c:pt>
                <c:pt idx="12">
                  <c:v>1.13200131975403</c:v>
                </c:pt>
                <c:pt idx="13">
                  <c:v>1.1564195345909143</c:v>
                </c:pt>
                <c:pt idx="14">
                  <c:v>1.1809563260640601</c:v>
                </c:pt>
                <c:pt idx="15">
                  <c:v>1.2059442662596156</c:v>
                </c:pt>
                <c:pt idx="16">
                  <c:v>1.2314608778163398</c:v>
                </c:pt>
                <c:pt idx="17">
                  <c:v>1.25751749880385</c:v>
                </c:pt>
                <c:pt idx="18">
                  <c:v>1.2841253499629099</c:v>
                </c:pt>
                <c:pt idx="19">
                  <c:v>1.3112963045154971</c:v>
                </c:pt>
                <c:pt idx="20">
                  <c:v>1.3390420825357301</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Sheet1!$C$2:$C$22</c:f>
              <c:numCache>
                <c:formatCode>General</c:formatCode>
                <c:ptCount val="21"/>
                <c:pt idx="0">
                  <c:v>0.70270907155189488</c:v>
                </c:pt>
                <c:pt idx="1">
                  <c:v>0.74090514956584363</c:v>
                </c:pt>
                <c:pt idx="2">
                  <c:v>0.78117302645653264</c:v>
                </c:pt>
                <c:pt idx="3">
                  <c:v>0.82362085410313624</c:v>
                </c:pt>
                <c:pt idx="4">
                  <c:v>0.86811798394011597</c:v>
                </c:pt>
                <c:pt idx="5">
                  <c:v>0.91348618038698493</c:v>
                </c:pt>
                <c:pt idx="6">
                  <c:v>0.95806483034349765</c:v>
                </c:pt>
                <c:pt idx="7">
                  <c:v>1</c:v>
                </c:pt>
                <c:pt idx="8">
                  <c:v>1.0195270878068798</c:v>
                </c:pt>
                <c:pt idx="9">
                  <c:v>1.03995258657237</c:v>
                </c:pt>
                <c:pt idx="10">
                  <c:v>1.06037600025616</c:v>
                </c:pt>
                <c:pt idx="11">
                  <c:v>1.0798506846973199</c:v>
                </c:pt>
                <c:pt idx="12">
                  <c:v>1.0977164171890468</c:v>
                </c:pt>
                <c:pt idx="13">
                  <c:v>1.1138783507182</c:v>
                </c:pt>
                <c:pt idx="14">
                  <c:v>1.1287967234980201</c:v>
                </c:pt>
                <c:pt idx="15">
                  <c:v>1.1431680125852099</c:v>
                </c:pt>
                <c:pt idx="16">
                  <c:v>1.1573213311972199</c:v>
                </c:pt>
                <c:pt idx="17">
                  <c:v>1.1713922361810201</c:v>
                </c:pt>
                <c:pt idx="18">
                  <c:v>1.1854598955918401</c:v>
                </c:pt>
                <c:pt idx="19">
                  <c:v>1.1995737619417257</c:v>
                </c:pt>
                <c:pt idx="20">
                  <c:v>1.2137658432213099</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Sheet1!$D$2:$D$22</c:f>
              <c:numCache>
                <c:formatCode>General</c:formatCode>
                <c:ptCount val="21"/>
                <c:pt idx="0">
                  <c:v>0.89252916778276192</c:v>
                </c:pt>
                <c:pt idx="1">
                  <c:v>0.90652333551665032</c:v>
                </c:pt>
                <c:pt idx="2">
                  <c:v>0.92074203023839118</c:v>
                </c:pt>
                <c:pt idx="3">
                  <c:v>0.93519353618818724</c:v>
                </c:pt>
                <c:pt idx="4">
                  <c:v>0.94996177850769004</c:v>
                </c:pt>
                <c:pt idx="5">
                  <c:v>0.9654141620316915</c:v>
                </c:pt>
                <c:pt idx="6">
                  <c:v>0.98197603879322559</c:v>
                </c:pt>
                <c:pt idx="7">
                  <c:v>1</c:v>
                </c:pt>
                <c:pt idx="8">
                  <c:v>1.03786710630334</c:v>
                </c:pt>
                <c:pt idx="9">
                  <c:v>1.0721769512166228</c:v>
                </c:pt>
                <c:pt idx="10">
                  <c:v>1.1042279080819328</c:v>
                </c:pt>
                <c:pt idx="11">
                  <c:v>1.1355147926256171</c:v>
                </c:pt>
                <c:pt idx="12">
                  <c:v>1.1673570403604401</c:v>
                </c:pt>
                <c:pt idx="13">
                  <c:v>1.2005854491392201</c:v>
                </c:pt>
                <c:pt idx="14">
                  <c:v>1.2355261271035798</c:v>
                </c:pt>
                <c:pt idx="15">
                  <c:v>1.2721678329991399</c:v>
                </c:pt>
                <c:pt idx="16">
                  <c:v>1.3103499025836001</c:v>
                </c:pt>
                <c:pt idx="17">
                  <c:v>1.3499750219904301</c:v>
                </c:pt>
                <c:pt idx="18">
                  <c:v>1.39100269907833</c:v>
                </c:pt>
                <c:pt idx="19">
                  <c:v>1.4334241484680963</c:v>
                </c:pt>
                <c:pt idx="20">
                  <c:v>1.4772484403111399</c:v>
                </c:pt>
              </c:numCache>
            </c:numRef>
          </c:yVal>
          <c:smooth val="1"/>
        </c:ser>
        <c:axId val="228133504"/>
        <c:axId val="228152064"/>
      </c:scatterChart>
      <c:valAx>
        <c:axId val="228133504"/>
        <c:scaling>
          <c:orientation val="minMax"/>
          <c:max val="2.5"/>
          <c:min val="0.5"/>
        </c:scaling>
        <c:axPos val="b"/>
        <c:title>
          <c:tx>
            <c:rich>
              <a:bodyPr/>
              <a:lstStyle/>
              <a:p>
                <a:pPr>
                  <a:defRPr sz="1700"/>
                </a:pPr>
                <a:r>
                  <a:rPr lang="en-US" sz="1700" dirty="0" smtClean="0"/>
                  <a:t>Recipient</a:t>
                </a:r>
                <a:r>
                  <a:rPr lang="en-US" sz="1700" baseline="0" dirty="0" smtClean="0"/>
                  <a:t> Creatinine (mg/</a:t>
                </a:r>
                <a:r>
                  <a:rPr lang="en-US" sz="1700" baseline="0" dirty="0" err="1" smtClean="0"/>
                  <a:t>dL</a:t>
                </a:r>
                <a:r>
                  <a:rPr lang="en-US" sz="1700" baseline="0" dirty="0" smtClean="0"/>
                  <a:t>)</a:t>
                </a:r>
                <a:endParaRPr lang="en-US" sz="1700" dirty="0"/>
              </a:p>
            </c:rich>
          </c:tx>
        </c:title>
        <c:numFmt formatCode="#,##0.0" sourceLinked="0"/>
        <c:tickLblPos val="nextTo"/>
        <c:txPr>
          <a:bodyPr rot="0"/>
          <a:lstStyle/>
          <a:p>
            <a:pPr>
              <a:defRPr sz="1500" b="1"/>
            </a:pPr>
            <a:endParaRPr lang="en-US"/>
          </a:p>
        </c:txPr>
        <c:crossAx val="228152064"/>
        <c:crosses val="autoZero"/>
        <c:crossBetween val="midCat"/>
        <c:majorUnit val="0.5"/>
      </c:valAx>
      <c:valAx>
        <c:axId val="228152064"/>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10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28133504"/>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3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6358"/>
          <c:h val="0.77074260114040283"/>
        </c:manualLayout>
      </c:layout>
      <c:scatterChart>
        <c:scatterStyle val="smoothMarker"/>
        <c:ser>
          <c:idx val="0"/>
          <c:order val="0"/>
          <c:tx>
            <c:strRef>
              <c:f>Sheet1!$A$1</c:f>
              <c:strCache>
                <c:ptCount val="1"/>
                <c:pt idx="0">
                  <c:v>Recipient age</c:v>
                </c:pt>
              </c:strCache>
            </c:strRef>
          </c:tx>
          <c:spPr>
            <a:ln w="38100">
              <a:solidFill>
                <a:srgbClr val="00FF00"/>
              </a:solidFill>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Sheet1!$B$2:$B$52</c:f>
              <c:numCache>
                <c:formatCode>General</c:formatCode>
                <c:ptCount val="51"/>
                <c:pt idx="0">
                  <c:v>0.92452261653034995</c:v>
                </c:pt>
                <c:pt idx="1">
                  <c:v>0.92399023913701095</c:v>
                </c:pt>
                <c:pt idx="2">
                  <c:v>0.92345816830803751</c:v>
                </c:pt>
                <c:pt idx="3">
                  <c:v>0.92292640386689795</c:v>
                </c:pt>
                <c:pt idx="4">
                  <c:v>0.92239494563716096</c:v>
                </c:pt>
                <c:pt idx="5">
                  <c:v>0.92186379344249703</c:v>
                </c:pt>
                <c:pt idx="6">
                  <c:v>0.92133294710667857</c:v>
                </c:pt>
                <c:pt idx="7">
                  <c:v>0.92080240645358524</c:v>
                </c:pt>
                <c:pt idx="8">
                  <c:v>0.92027217130718098</c:v>
                </c:pt>
                <c:pt idx="9">
                  <c:v>0.91974224149155204</c:v>
                </c:pt>
                <c:pt idx="10">
                  <c:v>0.91921261683087563</c:v>
                </c:pt>
                <c:pt idx="11">
                  <c:v>0.91868329714942965</c:v>
                </c:pt>
                <c:pt idx="12">
                  <c:v>0.91815428227159468</c:v>
                </c:pt>
                <c:pt idx="13">
                  <c:v>0.91762557202185269</c:v>
                </c:pt>
                <c:pt idx="14">
                  <c:v>0.91709716622478565</c:v>
                </c:pt>
                <c:pt idx="15">
                  <c:v>0.91656906470507848</c:v>
                </c:pt>
                <c:pt idx="16">
                  <c:v>0.91604126728751856</c:v>
                </c:pt>
                <c:pt idx="17">
                  <c:v>0.91553194001588301</c:v>
                </c:pt>
                <c:pt idx="18">
                  <c:v>0.91513184021055305</c:v>
                </c:pt>
                <c:pt idx="19">
                  <c:v>0.91494974748788693</c:v>
                </c:pt>
                <c:pt idx="20">
                  <c:v>0.91509447156439105</c:v>
                </c:pt>
                <c:pt idx="21">
                  <c:v>0.91567517654699992</c:v>
                </c:pt>
                <c:pt idx="22">
                  <c:v>0.91680183551502692</c:v>
                </c:pt>
                <c:pt idx="23">
                  <c:v>0.91858581808250495</c:v>
                </c:pt>
                <c:pt idx="24">
                  <c:v>0.92114061554500593</c:v>
                </c:pt>
                <c:pt idx="25">
                  <c:v>0.92458270658063557</c:v>
                </c:pt>
                <c:pt idx="26">
                  <c:v>0.929032578395797</c:v>
                </c:pt>
                <c:pt idx="27">
                  <c:v>0.93461590829830565</c:v>
                </c:pt>
                <c:pt idx="28">
                  <c:v>0.94146493122206132</c:v>
                </c:pt>
                <c:pt idx="29">
                  <c:v>0.94971999911238203</c:v>
                </c:pt>
                <c:pt idx="30">
                  <c:v>0.95953137813392997</c:v>
                </c:pt>
                <c:pt idx="31">
                  <c:v>0.9710613029277565</c:v>
                </c:pt>
                <c:pt idx="32">
                  <c:v>0.98448631978425827</c:v>
                </c:pt>
                <c:pt idx="33">
                  <c:v>1</c:v>
                </c:pt>
                <c:pt idx="34">
                  <c:v>1.0177615286996398</c:v>
                </c:pt>
                <c:pt idx="35">
                  <c:v>1.0377270613860201</c:v>
                </c:pt>
                <c:pt idx="36">
                  <c:v>1.05979883904689</c:v>
                </c:pt>
                <c:pt idx="37">
                  <c:v>1.0838745617237828</c:v>
                </c:pt>
                <c:pt idx="38">
                  <c:v>1.1098441551092098</c:v>
                </c:pt>
                <c:pt idx="39">
                  <c:v>1.1375865919444499</c:v>
                </c:pt>
                <c:pt idx="40">
                  <c:v>1.1669668637607431</c:v>
                </c:pt>
                <c:pt idx="41">
                  <c:v>1.1978330086625</c:v>
                </c:pt>
                <c:pt idx="42">
                  <c:v>1.2300133364444599</c:v>
                </c:pt>
                <c:pt idx="43">
                  <c:v>1.26331390810194</c:v>
                </c:pt>
                <c:pt idx="44">
                  <c:v>1.2975597483150898</c:v>
                </c:pt>
                <c:pt idx="45">
                  <c:v>1.3327339595504499</c:v>
                </c:pt>
                <c:pt idx="46">
                  <c:v>1.3688616722624456</c:v>
                </c:pt>
                <c:pt idx="47">
                  <c:v>1.4059687339408578</c:v>
                </c:pt>
                <c:pt idx="48">
                  <c:v>1.4440816927484765</c:v>
                </c:pt>
                <c:pt idx="49">
                  <c:v>1.4832278165148898</c:v>
                </c:pt>
                <c:pt idx="50">
                  <c:v>1.5234351122452199</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Sheet1!$C$2:$C$52</c:f>
              <c:numCache>
                <c:formatCode>General</c:formatCode>
                <c:ptCount val="51"/>
                <c:pt idx="0">
                  <c:v>0.80592752905549103</c:v>
                </c:pt>
                <c:pt idx="1">
                  <c:v>0.80952809034310191</c:v>
                </c:pt>
                <c:pt idx="2">
                  <c:v>0.81314116098372502</c:v>
                </c:pt>
                <c:pt idx="3">
                  <c:v>0.81676632138878702</c:v>
                </c:pt>
                <c:pt idx="4">
                  <c:v>0.82040306807138996</c:v>
                </c:pt>
                <c:pt idx="5">
                  <c:v>0.82405079505713097</c:v>
                </c:pt>
                <c:pt idx="6">
                  <c:v>0.827708770191245</c:v>
                </c:pt>
                <c:pt idx="7">
                  <c:v>0.83137610464703149</c:v>
                </c:pt>
                <c:pt idx="8">
                  <c:v>0.83505171327326744</c:v>
                </c:pt>
                <c:pt idx="9">
                  <c:v>0.83873426244475968</c:v>
                </c:pt>
                <c:pt idx="10">
                  <c:v>0.84242210063865397</c:v>
                </c:pt>
                <c:pt idx="11">
                  <c:v>0.84611316479063281</c:v>
                </c:pt>
                <c:pt idx="12">
                  <c:v>0.84980485216892077</c:v>
                </c:pt>
                <c:pt idx="13">
                  <c:v>0.85349384234277292</c:v>
                </c:pt>
                <c:pt idx="14">
                  <c:v>0.85717584564286964</c:v>
                </c:pt>
                <c:pt idx="15">
                  <c:v>0.86084524130544093</c:v>
                </c:pt>
                <c:pt idx="16">
                  <c:v>0.86449454677946103</c:v>
                </c:pt>
                <c:pt idx="17">
                  <c:v>0.86812689092152995</c:v>
                </c:pt>
                <c:pt idx="18">
                  <c:v>0.87179673288102943</c:v>
                </c:pt>
                <c:pt idx="19">
                  <c:v>0.87557322051866904</c:v>
                </c:pt>
                <c:pt idx="20">
                  <c:v>0.8795281452753595</c:v>
                </c:pt>
                <c:pt idx="21">
                  <c:v>0.88373715996761992</c:v>
                </c:pt>
                <c:pt idx="22">
                  <c:v>0.88828158372622645</c:v>
                </c:pt>
                <c:pt idx="23">
                  <c:v>0.89325098765441202</c:v>
                </c:pt>
                <c:pt idx="24">
                  <c:v>0.89874672855077165</c:v>
                </c:pt>
                <c:pt idx="25">
                  <c:v>0.9048864539546001</c:v>
                </c:pt>
                <c:pt idx="26">
                  <c:v>0.91180929615611606</c:v>
                </c:pt>
                <c:pt idx="27">
                  <c:v>0.91968099957070604</c:v>
                </c:pt>
                <c:pt idx="28">
                  <c:v>0.92869784799512256</c:v>
                </c:pt>
                <c:pt idx="29">
                  <c:v>0.93908830395984899</c:v>
                </c:pt>
                <c:pt idx="30">
                  <c:v>0.951112100522574</c:v>
                </c:pt>
                <c:pt idx="31">
                  <c:v>0.96505771674990803</c:v>
                </c:pt>
                <c:pt idx="32">
                  <c:v>0.98124003799441795</c:v>
                </c:pt>
                <c:pt idx="33">
                  <c:v>1</c:v>
                </c:pt>
                <c:pt idx="34">
                  <c:v>1.0139004038245398</c:v>
                </c:pt>
                <c:pt idx="35">
                  <c:v>1.0293369274308399</c:v>
                </c:pt>
                <c:pt idx="36">
                  <c:v>1.0461844245539331</c:v>
                </c:pt>
                <c:pt idx="37">
                  <c:v>1.0643305849195601</c:v>
                </c:pt>
                <c:pt idx="38">
                  <c:v>1.0836687789361599</c:v>
                </c:pt>
                <c:pt idx="39">
                  <c:v>1.10409307945738</c:v>
                </c:pt>
                <c:pt idx="40">
                  <c:v>1.1254947140760598</c:v>
                </c:pt>
                <c:pt idx="41">
                  <c:v>1.14775936883396</c:v>
                </c:pt>
                <c:pt idx="42">
                  <c:v>1.17076511220724</c:v>
                </c:pt>
                <c:pt idx="43">
                  <c:v>1.1943807646915183</c:v>
                </c:pt>
                <c:pt idx="44">
                  <c:v>1.2184914421776256</c:v>
                </c:pt>
                <c:pt idx="45">
                  <c:v>1.2430827035612728</c:v>
                </c:pt>
                <c:pt idx="46">
                  <c:v>1.2681656478711298</c:v>
                </c:pt>
                <c:pt idx="47">
                  <c:v>1.29375116064041</c:v>
                </c:pt>
                <c:pt idx="48">
                  <c:v>1.3198500585393398</c:v>
                </c:pt>
                <c:pt idx="49">
                  <c:v>1.3464731878348399</c:v>
                </c:pt>
                <c:pt idx="50">
                  <c:v>1.3736314859640768</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Sheet1!$D$2:$D$52</c:f>
              <c:numCache>
                <c:formatCode>General</c:formatCode>
                <c:ptCount val="51"/>
                <c:pt idx="0">
                  <c:v>1.0605693907463898</c:v>
                </c:pt>
                <c:pt idx="1">
                  <c:v>1.0546366113850698</c:v>
                </c:pt>
                <c:pt idx="2">
                  <c:v>1.0487416324899368</c:v>
                </c:pt>
                <c:pt idx="3">
                  <c:v>1.0428847574252798</c:v>
                </c:pt>
                <c:pt idx="4">
                  <c:v>1.0370663748699498</c:v>
                </c:pt>
                <c:pt idx="5">
                  <c:v>1.0312869774020099</c:v>
                </c:pt>
                <c:pt idx="6">
                  <c:v>1.0255471851870699</c:v>
                </c:pt>
                <c:pt idx="7">
                  <c:v>1.01984777646536</c:v>
                </c:pt>
                <c:pt idx="8">
                  <c:v>1.0141897271999099</c:v>
                </c:pt>
                <c:pt idx="9">
                  <c:v>1.00857426322156</c:v>
                </c:pt>
                <c:pt idx="10">
                  <c:v>1.0030029296483236</c:v>
                </c:pt>
                <c:pt idx="11">
                  <c:v>0.99747768452483798</c:v>
                </c:pt>
                <c:pt idx="12">
                  <c:v>0.99200102694412295</c:v>
                </c:pt>
                <c:pt idx="13">
                  <c:v>0.98657617507480355</c:v>
                </c:pt>
                <c:pt idx="14">
                  <c:v>0.98120731769657443</c:v>
                </c:pt>
                <c:pt idx="15">
                  <c:v>0.97589997605187195</c:v>
                </c:pt>
                <c:pt idx="16">
                  <c:v>0.97066153453457527</c:v>
                </c:pt>
                <c:pt idx="17">
                  <c:v>0.96552559534181204</c:v>
                </c:pt>
                <c:pt idx="18">
                  <c:v>0.96062104086990263</c:v>
                </c:pt>
                <c:pt idx="19">
                  <c:v>0.95609712678540604</c:v>
                </c:pt>
                <c:pt idx="20">
                  <c:v>0.95209902762752419</c:v>
                </c:pt>
                <c:pt idx="21">
                  <c:v>0.94876742421366</c:v>
                </c:pt>
                <c:pt idx="22">
                  <c:v>0.94623779328827295</c:v>
                </c:pt>
                <c:pt idx="23">
                  <c:v>0.94463920761850173</c:v>
                </c:pt>
                <c:pt idx="24">
                  <c:v>0.94409248640585963</c:v>
                </c:pt>
                <c:pt idx="25">
                  <c:v>0.94470767859551541</c:v>
                </c:pt>
                <c:pt idx="26">
                  <c:v>0.94658119341324198</c:v>
                </c:pt>
                <c:pt idx="27">
                  <c:v>0.94979334840233398</c:v>
                </c:pt>
                <c:pt idx="28">
                  <c:v>0.95440752730765455</c:v>
                </c:pt>
                <c:pt idx="29">
                  <c:v>0.96047205881566056</c:v>
                </c:pt>
                <c:pt idx="30">
                  <c:v>0.96802518348545263</c:v>
                </c:pt>
                <c:pt idx="31">
                  <c:v>0.97710223717958311</c:v>
                </c:pt>
                <c:pt idx="32">
                  <c:v>0.98774334139825859</c:v>
                </c:pt>
                <c:pt idx="33">
                  <c:v>1</c:v>
                </c:pt>
                <c:pt idx="34">
                  <c:v>1.0216373574699547</c:v>
                </c:pt>
                <c:pt idx="35">
                  <c:v>1.0461855833936431</c:v>
                </c:pt>
                <c:pt idx="36">
                  <c:v>1.0735904233367228</c:v>
                </c:pt>
                <c:pt idx="37">
                  <c:v>1.10377741859283</c:v>
                </c:pt>
                <c:pt idx="38">
                  <c:v>1.1366517819580428</c:v>
                </c:pt>
                <c:pt idx="39">
                  <c:v>1.1720961558855001</c:v>
                </c:pt>
                <c:pt idx="40">
                  <c:v>1.2099671762861299</c:v>
                </c:pt>
                <c:pt idx="41">
                  <c:v>1.2500912260895898</c:v>
                </c:pt>
                <c:pt idx="42">
                  <c:v>1.29225990085995</c:v>
                </c:pt>
                <c:pt idx="43">
                  <c:v>1.33622549657857</c:v>
                </c:pt>
                <c:pt idx="44">
                  <c:v>1.3817588225638628</c:v>
                </c:pt>
                <c:pt idx="45">
                  <c:v>1.4288508735987628</c:v>
                </c:pt>
                <c:pt idx="46">
                  <c:v>1.4775532525539168</c:v>
                </c:pt>
                <c:pt idx="47">
                  <c:v>1.5279198511719798</c:v>
                </c:pt>
                <c:pt idx="48">
                  <c:v>1.58000669988163</c:v>
                </c:pt>
                <c:pt idx="49">
                  <c:v>1.6338719371168</c:v>
                </c:pt>
                <c:pt idx="50">
                  <c:v>1.6895758177767128</c:v>
                </c:pt>
              </c:numCache>
            </c:numRef>
          </c:yVal>
          <c:smooth val="1"/>
        </c:ser>
        <c:axId val="266834688"/>
        <c:axId val="266836608"/>
      </c:scatterChart>
      <c:valAx>
        <c:axId val="266834688"/>
        <c:scaling>
          <c:orientation val="minMax"/>
          <c:max val="70"/>
          <c:min val="20"/>
        </c:scaling>
        <c:axPos val="b"/>
        <c:title>
          <c:tx>
            <c:rich>
              <a:bodyPr/>
              <a:lstStyle/>
              <a:p>
                <a:pPr>
                  <a:defRPr sz="1700"/>
                </a:pPr>
                <a:r>
                  <a:rPr lang="en-US" sz="1700" dirty="0" smtClean="0"/>
                  <a:t>Recipient</a:t>
                </a:r>
                <a:r>
                  <a:rPr lang="en-US" sz="1700" baseline="0" dirty="0" smtClean="0"/>
                  <a:t> Age (years)</a:t>
                </a:r>
                <a:endParaRPr lang="en-US" sz="1700" dirty="0"/>
              </a:p>
            </c:rich>
          </c:tx>
        </c:title>
        <c:numFmt formatCode="#,##0" sourceLinked="0"/>
        <c:tickLblPos val="nextTo"/>
        <c:txPr>
          <a:bodyPr rot="0"/>
          <a:lstStyle/>
          <a:p>
            <a:pPr>
              <a:defRPr sz="1500" b="1"/>
            </a:pPr>
            <a:endParaRPr lang="en-US"/>
          </a:p>
        </c:txPr>
        <c:crossAx val="266836608"/>
        <c:crosses val="autoZero"/>
        <c:crossBetween val="midCat"/>
        <c:majorUnit val="10"/>
      </c:valAx>
      <c:valAx>
        <c:axId val="266836608"/>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66834688"/>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3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6381"/>
          <c:h val="0.77074260114040294"/>
        </c:manualLayout>
      </c:layout>
      <c:scatterChart>
        <c:scatterStyle val="smoothMarker"/>
        <c:ser>
          <c:idx val="0"/>
          <c:order val="0"/>
          <c:tx>
            <c:strRef>
              <c:f>Sheet1!$A$1</c:f>
              <c:strCache>
                <c:ptCount val="1"/>
                <c:pt idx="0">
                  <c:v>Donor age</c:v>
                </c:pt>
              </c:strCache>
            </c:strRef>
          </c:tx>
          <c:spPr>
            <a:ln w="38100">
              <a:solidFill>
                <a:srgbClr val="00FF00"/>
              </a:solidFill>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Sheet1!$B$2:$B$47</c:f>
              <c:numCache>
                <c:formatCode>General</c:formatCode>
                <c:ptCount val="46"/>
                <c:pt idx="0">
                  <c:v>0.96093100703632905</c:v>
                </c:pt>
                <c:pt idx="1">
                  <c:v>0.96296994287923898</c:v>
                </c:pt>
                <c:pt idx="2">
                  <c:v>0.96502365826168368</c:v>
                </c:pt>
                <c:pt idx="3">
                  <c:v>0.96714460926442691</c:v>
                </c:pt>
                <c:pt idx="4">
                  <c:v>0.96939622166795258</c:v>
                </c:pt>
                <c:pt idx="5">
                  <c:v>0.97184254679917692</c:v>
                </c:pt>
                <c:pt idx="6">
                  <c:v>0.974548368098757</c:v>
                </c:pt>
                <c:pt idx="7">
                  <c:v>0.97757935081916303</c:v>
                </c:pt>
                <c:pt idx="8">
                  <c:v>0.98100223618514903</c:v>
                </c:pt>
                <c:pt idx="9">
                  <c:v>0.98488507967063699</c:v>
                </c:pt>
                <c:pt idx="10">
                  <c:v>0.98929753743295357</c:v>
                </c:pt>
                <c:pt idx="11">
                  <c:v>0.99431120499014158</c:v>
                </c:pt>
                <c:pt idx="12">
                  <c:v>1</c:v>
                </c:pt>
                <c:pt idx="13">
                  <c:v>1.0064237165705598</c:v>
                </c:pt>
                <c:pt idx="14">
                  <c:v>1.0135768627221871</c:v>
                </c:pt>
                <c:pt idx="15">
                  <c:v>1.0214378651087701</c:v>
                </c:pt>
                <c:pt idx="16">
                  <c:v>1.0299855507054698</c:v>
                </c:pt>
                <c:pt idx="17">
                  <c:v>1.0391989553797298</c:v>
                </c:pt>
                <c:pt idx="18">
                  <c:v>1.0490571173998</c:v>
                </c:pt>
                <c:pt idx="19">
                  <c:v>1.0595389155538999</c:v>
                </c:pt>
                <c:pt idx="20">
                  <c:v>1.0706228424769499</c:v>
                </c:pt>
                <c:pt idx="21">
                  <c:v>1.0822868688125331</c:v>
                </c:pt>
                <c:pt idx="22">
                  <c:v>1.09450826051254</c:v>
                </c:pt>
                <c:pt idx="23">
                  <c:v>1.1072633891976871</c:v>
                </c:pt>
                <c:pt idx="24">
                  <c:v>1.1205276013441798</c:v>
                </c:pt>
                <c:pt idx="25">
                  <c:v>1.1342750215725843</c:v>
                </c:pt>
                <c:pt idx="26">
                  <c:v>1.1484784552815501</c:v>
                </c:pt>
                <c:pt idx="27">
                  <c:v>1.1631091742511701</c:v>
                </c:pt>
                <c:pt idx="28">
                  <c:v>1.1781368320744798</c:v>
                </c:pt>
                <c:pt idx="29">
                  <c:v>1.1935292844480698</c:v>
                </c:pt>
                <c:pt idx="30">
                  <c:v>1.2092525218060257</c:v>
                </c:pt>
                <c:pt idx="31">
                  <c:v>1.2252704939032</c:v>
                </c:pt>
                <c:pt idx="32">
                  <c:v>1.2415450136223798</c:v>
                </c:pt>
                <c:pt idx="33">
                  <c:v>1.2580431913528201</c:v>
                </c:pt>
                <c:pt idx="34">
                  <c:v>1.2747606038797799</c:v>
                </c:pt>
                <c:pt idx="35">
                  <c:v>1.2917001644883801</c:v>
                </c:pt>
                <c:pt idx="36">
                  <c:v>1.3088648251767601</c:v>
                </c:pt>
                <c:pt idx="37">
                  <c:v>1.3262575771704121</c:v>
                </c:pt>
                <c:pt idx="38">
                  <c:v>1.34388145144353</c:v>
                </c:pt>
                <c:pt idx="39">
                  <c:v>1.3617395192471771</c:v>
                </c:pt>
                <c:pt idx="40">
                  <c:v>1.3798348926445165</c:v>
                </c:pt>
                <c:pt idx="41">
                  <c:v>1.3981707250531201</c:v>
                </c:pt>
                <c:pt idx="42">
                  <c:v>1.4167502117945099</c:v>
                </c:pt>
                <c:pt idx="43">
                  <c:v>1.4355765906509765</c:v>
                </c:pt>
                <c:pt idx="44">
                  <c:v>1.4546531424298998</c:v>
                </c:pt>
                <c:pt idx="45">
                  <c:v>1.4739831915353498</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Sheet1!$C$2:$C$47</c:f>
              <c:numCache>
                <c:formatCode>General</c:formatCode>
                <c:ptCount val="46"/>
                <c:pt idx="0">
                  <c:v>0.89981944912804801</c:v>
                </c:pt>
                <c:pt idx="1">
                  <c:v>0.90762731539695696</c:v>
                </c:pt>
                <c:pt idx="2">
                  <c:v>0.91550028031988995</c:v>
                </c:pt>
                <c:pt idx="3">
                  <c:v>0.92344433447136498</c:v>
                </c:pt>
                <c:pt idx="4">
                  <c:v>0.93146736248739059</c:v>
                </c:pt>
                <c:pt idx="5">
                  <c:v>0.93957813667224299</c:v>
                </c:pt>
                <c:pt idx="6">
                  <c:v>0.947786665276522</c:v>
                </c:pt>
                <c:pt idx="7">
                  <c:v>0.95610468697391504</c:v>
                </c:pt>
                <c:pt idx="8">
                  <c:v>0.96454639347601401</c:v>
                </c:pt>
                <c:pt idx="9">
                  <c:v>0.97312951333881537</c:v>
                </c:pt>
                <c:pt idx="10">
                  <c:v>0.98187697853794531</c:v>
                </c:pt>
                <c:pt idx="11">
                  <c:v>0.99081954623553603</c:v>
                </c:pt>
                <c:pt idx="12">
                  <c:v>1</c:v>
                </c:pt>
                <c:pt idx="13">
                  <c:v>1.0033825118510431</c:v>
                </c:pt>
                <c:pt idx="14">
                  <c:v>1.0078907328107798</c:v>
                </c:pt>
                <c:pt idx="15">
                  <c:v>1.0134163948895598</c:v>
                </c:pt>
                <c:pt idx="16">
                  <c:v>1.0198430933122971</c:v>
                </c:pt>
                <c:pt idx="17">
                  <c:v>1.02704708689962</c:v>
                </c:pt>
                <c:pt idx="18">
                  <c:v>1.0349005965381799</c:v>
                </c:pt>
                <c:pt idx="19">
                  <c:v>1.0432776811895199</c:v>
                </c:pt>
                <c:pt idx="20">
                  <c:v>1.0520614245462836</c:v>
                </c:pt>
                <c:pt idx="21">
                  <c:v>1.0611505829438901</c:v>
                </c:pt>
                <c:pt idx="22">
                  <c:v>1.0704635584317901</c:v>
                </c:pt>
                <c:pt idx="23">
                  <c:v>1.0799389597394971</c:v>
                </c:pt>
                <c:pt idx="24">
                  <c:v>1.0895333938715299</c:v>
                </c:pt>
                <c:pt idx="25">
                  <c:v>1.0992177285120901</c:v>
                </c:pt>
                <c:pt idx="26">
                  <c:v>1.1089732068528799</c:v>
                </c:pt>
                <c:pt idx="27">
                  <c:v>1.1187880279409801</c:v>
                </c:pt>
                <c:pt idx="28">
                  <c:v>1.1286548030774299</c:v>
                </c:pt>
                <c:pt idx="29">
                  <c:v>1.1385687176699171</c:v>
                </c:pt>
                <c:pt idx="30">
                  <c:v>1.1485263427406098</c:v>
                </c:pt>
                <c:pt idx="31">
                  <c:v>1.15852482423403</c:v>
                </c:pt>
                <c:pt idx="32">
                  <c:v>1.16856138944525</c:v>
                </c:pt>
                <c:pt idx="33">
                  <c:v>1.1786353238778131</c:v>
                </c:pt>
                <c:pt idx="34">
                  <c:v>1.1887539556475029</c:v>
                </c:pt>
                <c:pt idx="35">
                  <c:v>1.1989249077125599</c:v>
                </c:pt>
                <c:pt idx="36">
                  <c:v>1.2091542142262099</c:v>
                </c:pt>
                <c:pt idx="37">
                  <c:v>1.2194467461544849</c:v>
                </c:pt>
                <c:pt idx="38">
                  <c:v>1.2298065097329198</c:v>
                </c:pt>
                <c:pt idx="39">
                  <c:v>1.2402368592547399</c:v>
                </c:pt>
                <c:pt idx="40">
                  <c:v>1.2507406511646668</c:v>
                </c:pt>
                <c:pt idx="41">
                  <c:v>1.2613203572849034</c:v>
                </c:pt>
                <c:pt idx="42">
                  <c:v>1.2719781491475399</c:v>
                </c:pt>
                <c:pt idx="43">
                  <c:v>1.2827159616035952</c:v>
                </c:pt>
                <c:pt idx="44">
                  <c:v>1.2935355413668401</c:v>
                </c:pt>
                <c:pt idx="45">
                  <c:v>1.30443848446702</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Sheet1!$D$2:$D$47</c:f>
              <c:numCache>
                <c:formatCode>General</c:formatCode>
                <c:ptCount val="46"/>
                <c:pt idx="0">
                  <c:v>1.02619297813427</c:v>
                </c:pt>
                <c:pt idx="1">
                  <c:v>1.0216870902384398</c:v>
                </c:pt>
                <c:pt idx="2">
                  <c:v>1.01722597035072</c:v>
                </c:pt>
                <c:pt idx="3">
                  <c:v>1.0129129177718101</c:v>
                </c:pt>
                <c:pt idx="4">
                  <c:v>1.0088695239676999</c:v>
                </c:pt>
                <c:pt idx="5">
                  <c:v>1.0052148926264071</c:v>
                </c:pt>
                <c:pt idx="6">
                  <c:v>1.0020657143206999</c:v>
                </c:pt>
                <c:pt idx="7">
                  <c:v>0.99953634802554581</c:v>
                </c:pt>
                <c:pt idx="8">
                  <c:v>0.99773882719327756</c:v>
                </c:pt>
                <c:pt idx="9">
                  <c:v>0.996782655198451</c:v>
                </c:pt>
                <c:pt idx="10">
                  <c:v>0.99677417738039265</c:v>
                </c:pt>
                <c:pt idx="11">
                  <c:v>0.99781516838781359</c:v>
                </c:pt>
                <c:pt idx="12">
                  <c:v>1</c:v>
                </c:pt>
                <c:pt idx="13">
                  <c:v>1.0094741390370798</c:v>
                </c:pt>
                <c:pt idx="14">
                  <c:v>1.01929507158058</c:v>
                </c:pt>
                <c:pt idx="15">
                  <c:v>1.0295228274767301</c:v>
                </c:pt>
                <c:pt idx="16">
                  <c:v>1.04022887600925</c:v>
                </c:pt>
                <c:pt idx="17">
                  <c:v>1.0514946029615371</c:v>
                </c:pt>
                <c:pt idx="18">
                  <c:v>1.06340728689162</c:v>
                </c:pt>
                <c:pt idx="19">
                  <c:v>1.0760536085590799</c:v>
                </c:pt>
                <c:pt idx="20">
                  <c:v>1.0895117377084398</c:v>
                </c:pt>
                <c:pt idx="21">
                  <c:v>1.1038441529706571</c:v>
                </c:pt>
                <c:pt idx="22">
                  <c:v>1.1190930535600498</c:v>
                </c:pt>
                <c:pt idx="23">
                  <c:v>1.1352791766613328</c:v>
                </c:pt>
                <c:pt idx="24">
                  <c:v>1.1524035081775501</c:v>
                </c:pt>
                <c:pt idx="25">
                  <c:v>1.17045039503229</c:v>
                </c:pt>
                <c:pt idx="26">
                  <c:v>1.18939100971524</c:v>
                </c:pt>
                <c:pt idx="27">
                  <c:v>1.20918611697782</c:v>
                </c:pt>
                <c:pt idx="28">
                  <c:v>1.2297882322441847</c:v>
                </c:pt>
                <c:pt idx="29">
                  <c:v>1.2511428873176698</c:v>
                </c:pt>
                <c:pt idx="30">
                  <c:v>1.2731894838431799</c:v>
                </c:pt>
                <c:pt idx="31">
                  <c:v>1.2958615575823942</c:v>
                </c:pt>
                <c:pt idx="32">
                  <c:v>1.3190869001605101</c:v>
                </c:pt>
                <c:pt idx="33">
                  <c:v>1.3428009828367131</c:v>
                </c:pt>
                <c:pt idx="34">
                  <c:v>1.3669898547835428</c:v>
                </c:pt>
                <c:pt idx="35">
                  <c:v>1.3916545600196499</c:v>
                </c:pt>
                <c:pt idx="36">
                  <c:v>1.4167978827095198</c:v>
                </c:pt>
                <c:pt idx="37">
                  <c:v>1.44242392424989</c:v>
                </c:pt>
                <c:pt idx="38">
                  <c:v>1.46853780756631</c:v>
                </c:pt>
                <c:pt idx="39">
                  <c:v>1.4951454671278099</c:v>
                </c:pt>
                <c:pt idx="40">
                  <c:v>1.52225349770666</c:v>
                </c:pt>
                <c:pt idx="41">
                  <c:v>1.5498690440576171</c:v>
                </c:pt>
                <c:pt idx="42">
                  <c:v>1.5779997195430968</c:v>
                </c:pt>
                <c:pt idx="43">
                  <c:v>1.6066535455352828</c:v>
                </c:pt>
                <c:pt idx="44">
                  <c:v>1.63583890593779</c:v>
                </c:pt>
                <c:pt idx="45">
                  <c:v>1.6655645128535499</c:v>
                </c:pt>
              </c:numCache>
            </c:numRef>
          </c:yVal>
          <c:smooth val="1"/>
        </c:ser>
        <c:axId val="266996352"/>
        <c:axId val="266998528"/>
      </c:scatterChart>
      <c:valAx>
        <c:axId val="266996352"/>
        <c:scaling>
          <c:orientation val="minMax"/>
          <c:max val="60"/>
          <c:min val="15"/>
        </c:scaling>
        <c:axPos val="b"/>
        <c:title>
          <c:tx>
            <c:rich>
              <a:bodyPr/>
              <a:lstStyle/>
              <a:p>
                <a:pPr>
                  <a:defRPr sz="1700"/>
                </a:pPr>
                <a:r>
                  <a:rPr lang="en-US" sz="1700" dirty="0" smtClean="0"/>
                  <a:t>Donor </a:t>
                </a:r>
                <a:r>
                  <a:rPr lang="en-US" sz="1700" baseline="0" dirty="0" smtClean="0"/>
                  <a:t>Age (years)</a:t>
                </a:r>
                <a:endParaRPr lang="en-US" sz="1700" dirty="0"/>
              </a:p>
            </c:rich>
          </c:tx>
        </c:title>
        <c:numFmt formatCode="#,##0" sourceLinked="0"/>
        <c:tickLblPos val="nextTo"/>
        <c:txPr>
          <a:bodyPr rot="0"/>
          <a:lstStyle/>
          <a:p>
            <a:pPr>
              <a:defRPr sz="1500" b="1"/>
            </a:pPr>
            <a:endParaRPr lang="en-US"/>
          </a:p>
        </c:txPr>
        <c:crossAx val="266998528"/>
        <c:crosses val="autoZero"/>
        <c:crossBetween val="midCat"/>
        <c:majorUnit val="5"/>
      </c:valAx>
      <c:valAx>
        <c:axId val="266998528"/>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6699635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3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6392"/>
          <c:h val="0.77074260114040305"/>
        </c:manualLayout>
      </c:layout>
      <c:scatterChart>
        <c:scatterStyle val="smoothMarker"/>
        <c:ser>
          <c:idx val="0"/>
          <c:order val="0"/>
          <c:tx>
            <c:strRef>
              <c:f>Sheet1!$A$1</c:f>
              <c:strCache>
                <c:ptCount val="1"/>
                <c:pt idx="0">
                  <c:v>Recipient height</c:v>
                </c:pt>
              </c:strCache>
            </c:strRef>
          </c:tx>
          <c:spPr>
            <a:ln w="38100">
              <a:solidFill>
                <a:srgbClr val="00FF00"/>
              </a:solidFill>
            </a:ln>
          </c:spPr>
          <c:marker>
            <c:symbol val="none"/>
          </c:marker>
          <c:xVal>
            <c:numRef>
              <c:f>Sheet1!$A$2:$A$37</c:f>
              <c:numCache>
                <c:formatCode>General</c:formatCode>
                <c:ptCount val="36"/>
                <c:pt idx="0">
                  <c:v>155</c:v>
                </c:pt>
                <c:pt idx="1">
                  <c:v>156</c:v>
                </c:pt>
                <c:pt idx="2">
                  <c:v>157</c:v>
                </c:pt>
                <c:pt idx="3">
                  <c:v>158</c:v>
                </c:pt>
                <c:pt idx="4">
                  <c:v>159</c:v>
                </c:pt>
                <c:pt idx="5">
                  <c:v>160</c:v>
                </c:pt>
                <c:pt idx="6">
                  <c:v>161</c:v>
                </c:pt>
                <c:pt idx="7">
                  <c:v>162</c:v>
                </c:pt>
                <c:pt idx="8">
                  <c:v>163</c:v>
                </c:pt>
                <c:pt idx="9">
                  <c:v>164</c:v>
                </c:pt>
                <c:pt idx="10">
                  <c:v>165</c:v>
                </c:pt>
                <c:pt idx="11">
                  <c:v>166</c:v>
                </c:pt>
                <c:pt idx="12">
                  <c:v>167</c:v>
                </c:pt>
                <c:pt idx="13">
                  <c:v>168</c:v>
                </c:pt>
                <c:pt idx="14">
                  <c:v>169</c:v>
                </c:pt>
                <c:pt idx="15">
                  <c:v>170</c:v>
                </c:pt>
                <c:pt idx="16">
                  <c:v>171</c:v>
                </c:pt>
                <c:pt idx="17">
                  <c:v>172</c:v>
                </c:pt>
                <c:pt idx="18">
                  <c:v>173</c:v>
                </c:pt>
                <c:pt idx="19">
                  <c:v>174</c:v>
                </c:pt>
                <c:pt idx="20">
                  <c:v>175</c:v>
                </c:pt>
                <c:pt idx="21">
                  <c:v>176</c:v>
                </c:pt>
                <c:pt idx="22">
                  <c:v>177</c:v>
                </c:pt>
                <c:pt idx="23">
                  <c:v>178</c:v>
                </c:pt>
                <c:pt idx="24">
                  <c:v>179</c:v>
                </c:pt>
                <c:pt idx="25">
                  <c:v>180</c:v>
                </c:pt>
                <c:pt idx="26">
                  <c:v>181</c:v>
                </c:pt>
                <c:pt idx="27">
                  <c:v>182</c:v>
                </c:pt>
                <c:pt idx="28">
                  <c:v>183</c:v>
                </c:pt>
                <c:pt idx="29">
                  <c:v>184</c:v>
                </c:pt>
                <c:pt idx="30">
                  <c:v>185</c:v>
                </c:pt>
                <c:pt idx="31">
                  <c:v>186</c:v>
                </c:pt>
                <c:pt idx="32">
                  <c:v>187</c:v>
                </c:pt>
                <c:pt idx="33">
                  <c:v>188</c:v>
                </c:pt>
                <c:pt idx="34">
                  <c:v>189</c:v>
                </c:pt>
                <c:pt idx="35">
                  <c:v>190</c:v>
                </c:pt>
              </c:numCache>
            </c:numRef>
          </c:xVal>
          <c:yVal>
            <c:numRef>
              <c:f>Sheet1!$B$2:$B$37</c:f>
              <c:numCache>
                <c:formatCode>General</c:formatCode>
                <c:ptCount val="36"/>
                <c:pt idx="0">
                  <c:v>1.2823691076019499</c:v>
                </c:pt>
                <c:pt idx="1">
                  <c:v>1.2651162619882201</c:v>
                </c:pt>
                <c:pt idx="2">
                  <c:v>1.2480955341633628</c:v>
                </c:pt>
                <c:pt idx="3">
                  <c:v>1.2313038012415001</c:v>
                </c:pt>
                <c:pt idx="4">
                  <c:v>1.2147379823516899</c:v>
                </c:pt>
                <c:pt idx="5">
                  <c:v>1.19839503807269</c:v>
                </c:pt>
                <c:pt idx="6">
                  <c:v>1.1822719698752757</c:v>
                </c:pt>
                <c:pt idx="7">
                  <c:v>1.1663658195720701</c:v>
                </c:pt>
                <c:pt idx="8">
                  <c:v>1.15067366877483</c:v>
                </c:pt>
                <c:pt idx="9">
                  <c:v>1.1352072191898099</c:v>
                </c:pt>
                <c:pt idx="10">
                  <c:v>1.1200349704050501</c:v>
                </c:pt>
                <c:pt idx="11">
                  <c:v>1.1052358399022428</c:v>
                </c:pt>
                <c:pt idx="12">
                  <c:v>1.0908844319087043</c:v>
                </c:pt>
                <c:pt idx="13">
                  <c:v>1.0770513396528001</c:v>
                </c:pt>
                <c:pt idx="14">
                  <c:v>1.0638034945594568</c:v>
                </c:pt>
                <c:pt idx="15">
                  <c:v>1.0512045581086698</c:v>
                </c:pt>
                <c:pt idx="16">
                  <c:v>1.0393153517596398</c:v>
                </c:pt>
                <c:pt idx="17">
                  <c:v>1.0281943272012499</c:v>
                </c:pt>
                <c:pt idx="18">
                  <c:v>1.0178980603398871</c:v>
                </c:pt>
                <c:pt idx="19">
                  <c:v>1.008481795274567</c:v>
                </c:pt>
                <c:pt idx="20">
                  <c:v>1</c:v>
                </c:pt>
                <c:pt idx="21">
                  <c:v>0.99247893142609001</c:v>
                </c:pt>
                <c:pt idx="22">
                  <c:v>0.98583460698396597</c:v>
                </c:pt>
                <c:pt idx="23">
                  <c:v>0.97995949903350577</c:v>
                </c:pt>
                <c:pt idx="24">
                  <c:v>0.97475020587311456</c:v>
                </c:pt>
                <c:pt idx="25">
                  <c:v>0.9701067417711523</c:v>
                </c:pt>
                <c:pt idx="26">
                  <c:v>0.96593194035824903</c:v>
                </c:pt>
                <c:pt idx="27">
                  <c:v>0.96213093706342956</c:v>
                </c:pt>
                <c:pt idx="28">
                  <c:v>0.95861081369596468</c:v>
                </c:pt>
                <c:pt idx="29">
                  <c:v>0.95528024336402395</c:v>
                </c:pt>
                <c:pt idx="30">
                  <c:v>0.95204928134992794</c:v>
                </c:pt>
                <c:pt idx="31">
                  <c:v>0.94884387295733064</c:v>
                </c:pt>
                <c:pt idx="32">
                  <c:v>0.94564924548541907</c:v>
                </c:pt>
                <c:pt idx="33">
                  <c:v>0.94246538506210231</c:v>
                </c:pt>
                <c:pt idx="34">
                  <c:v>0.93929224422350543</c:v>
                </c:pt>
                <c:pt idx="35">
                  <c:v>0.93612978687836801</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Sheet1!$A$2:$A$37</c:f>
              <c:numCache>
                <c:formatCode>General</c:formatCode>
                <c:ptCount val="36"/>
                <c:pt idx="0">
                  <c:v>155</c:v>
                </c:pt>
                <c:pt idx="1">
                  <c:v>156</c:v>
                </c:pt>
                <c:pt idx="2">
                  <c:v>157</c:v>
                </c:pt>
                <c:pt idx="3">
                  <c:v>158</c:v>
                </c:pt>
                <c:pt idx="4">
                  <c:v>159</c:v>
                </c:pt>
                <c:pt idx="5">
                  <c:v>160</c:v>
                </c:pt>
                <c:pt idx="6">
                  <c:v>161</c:v>
                </c:pt>
                <c:pt idx="7">
                  <c:v>162</c:v>
                </c:pt>
                <c:pt idx="8">
                  <c:v>163</c:v>
                </c:pt>
                <c:pt idx="9">
                  <c:v>164</c:v>
                </c:pt>
                <c:pt idx="10">
                  <c:v>165</c:v>
                </c:pt>
                <c:pt idx="11">
                  <c:v>166</c:v>
                </c:pt>
                <c:pt idx="12">
                  <c:v>167</c:v>
                </c:pt>
                <c:pt idx="13">
                  <c:v>168</c:v>
                </c:pt>
                <c:pt idx="14">
                  <c:v>169</c:v>
                </c:pt>
                <c:pt idx="15">
                  <c:v>170</c:v>
                </c:pt>
                <c:pt idx="16">
                  <c:v>171</c:v>
                </c:pt>
                <c:pt idx="17">
                  <c:v>172</c:v>
                </c:pt>
                <c:pt idx="18">
                  <c:v>173</c:v>
                </c:pt>
                <c:pt idx="19">
                  <c:v>174</c:v>
                </c:pt>
                <c:pt idx="20">
                  <c:v>175</c:v>
                </c:pt>
                <c:pt idx="21">
                  <c:v>176</c:v>
                </c:pt>
                <c:pt idx="22">
                  <c:v>177</c:v>
                </c:pt>
                <c:pt idx="23">
                  <c:v>178</c:v>
                </c:pt>
                <c:pt idx="24">
                  <c:v>179</c:v>
                </c:pt>
                <c:pt idx="25">
                  <c:v>180</c:v>
                </c:pt>
                <c:pt idx="26">
                  <c:v>181</c:v>
                </c:pt>
                <c:pt idx="27">
                  <c:v>182</c:v>
                </c:pt>
                <c:pt idx="28">
                  <c:v>183</c:v>
                </c:pt>
                <c:pt idx="29">
                  <c:v>184</c:v>
                </c:pt>
                <c:pt idx="30">
                  <c:v>185</c:v>
                </c:pt>
                <c:pt idx="31">
                  <c:v>186</c:v>
                </c:pt>
                <c:pt idx="32">
                  <c:v>187</c:v>
                </c:pt>
                <c:pt idx="33">
                  <c:v>188</c:v>
                </c:pt>
                <c:pt idx="34">
                  <c:v>189</c:v>
                </c:pt>
                <c:pt idx="35">
                  <c:v>190</c:v>
                </c:pt>
              </c:numCache>
            </c:numRef>
          </c:xVal>
          <c:yVal>
            <c:numRef>
              <c:f>Sheet1!$C$2:$C$37</c:f>
              <c:numCache>
                <c:formatCode>General</c:formatCode>
                <c:ptCount val="36"/>
                <c:pt idx="0">
                  <c:v>1.11432404650164</c:v>
                </c:pt>
                <c:pt idx="1">
                  <c:v>1.1083410393344899</c:v>
                </c:pt>
                <c:pt idx="2">
                  <c:v>1.1023830163460031</c:v>
                </c:pt>
                <c:pt idx="3">
                  <c:v>1.0964484224566728</c:v>
                </c:pt>
                <c:pt idx="4">
                  <c:v>1.0905352862839699</c:v>
                </c:pt>
                <c:pt idx="5">
                  <c:v>1.0846410515114899</c:v>
                </c:pt>
                <c:pt idx="6">
                  <c:v>1.07876231989227</c:v>
                </c:pt>
                <c:pt idx="7">
                  <c:v>1.0728944471959958</c:v>
                </c:pt>
                <c:pt idx="8">
                  <c:v>1.0670308847241599</c:v>
                </c:pt>
                <c:pt idx="9">
                  <c:v>1.0611630071446556</c:v>
                </c:pt>
                <c:pt idx="10">
                  <c:v>1.0552838580333499</c:v>
                </c:pt>
                <c:pt idx="11">
                  <c:v>1.0493894649981101</c:v>
                </c:pt>
                <c:pt idx="12">
                  <c:v>1.04347997508075</c:v>
                </c:pt>
                <c:pt idx="13">
                  <c:v>1.0375618548525198</c:v>
                </c:pt>
                <c:pt idx="14">
                  <c:v>1.0316510511979771</c:v>
                </c:pt>
                <c:pt idx="15">
                  <c:v>1.02577755805603</c:v>
                </c:pt>
                <c:pt idx="16">
                  <c:v>1.0199919139733098</c:v>
                </c:pt>
                <c:pt idx="17">
                  <c:v>1.0143740567728698</c:v>
                </c:pt>
                <c:pt idx="18">
                  <c:v>1.0090443735159798</c:v>
                </c:pt>
                <c:pt idx="19">
                  <c:v>1.0041753624512131</c:v>
                </c:pt>
                <c:pt idx="20">
                  <c:v>1</c:v>
                </c:pt>
                <c:pt idx="21">
                  <c:v>0.98819967083450055</c:v>
                </c:pt>
                <c:pt idx="22">
                  <c:v>0.97711088126346202</c:v>
                </c:pt>
                <c:pt idx="23">
                  <c:v>0.96649500356628593</c:v>
                </c:pt>
                <c:pt idx="24">
                  <c:v>0.956188908801482</c:v>
                </c:pt>
                <c:pt idx="25">
                  <c:v>0.94608692419172657</c:v>
                </c:pt>
                <c:pt idx="26">
                  <c:v>0.93612393832750063</c:v>
                </c:pt>
                <c:pt idx="27">
                  <c:v>0.92626211674141357</c:v>
                </c:pt>
                <c:pt idx="28">
                  <c:v>0.91648139058987343</c:v>
                </c:pt>
                <c:pt idx="29">
                  <c:v>0.90677292161994749</c:v>
                </c:pt>
                <c:pt idx="30">
                  <c:v>0.89713470667536299</c:v>
                </c:pt>
                <c:pt idx="31">
                  <c:v>0.88756966643316404</c:v>
                </c:pt>
                <c:pt idx="32">
                  <c:v>0.87808507975186101</c:v>
                </c:pt>
                <c:pt idx="33">
                  <c:v>0.86868632735855644</c:v>
                </c:pt>
                <c:pt idx="34">
                  <c:v>0.859376650812681</c:v>
                </c:pt>
                <c:pt idx="35">
                  <c:v>0.85015797220154665</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Sheet1!$A$2:$A$37</c:f>
              <c:numCache>
                <c:formatCode>General</c:formatCode>
                <c:ptCount val="36"/>
                <c:pt idx="0">
                  <c:v>155</c:v>
                </c:pt>
                <c:pt idx="1">
                  <c:v>156</c:v>
                </c:pt>
                <c:pt idx="2">
                  <c:v>157</c:v>
                </c:pt>
                <c:pt idx="3">
                  <c:v>158</c:v>
                </c:pt>
                <c:pt idx="4">
                  <c:v>159</c:v>
                </c:pt>
                <c:pt idx="5">
                  <c:v>160</c:v>
                </c:pt>
                <c:pt idx="6">
                  <c:v>161</c:v>
                </c:pt>
                <c:pt idx="7">
                  <c:v>162</c:v>
                </c:pt>
                <c:pt idx="8">
                  <c:v>163</c:v>
                </c:pt>
                <c:pt idx="9">
                  <c:v>164</c:v>
                </c:pt>
                <c:pt idx="10">
                  <c:v>165</c:v>
                </c:pt>
                <c:pt idx="11">
                  <c:v>166</c:v>
                </c:pt>
                <c:pt idx="12">
                  <c:v>167</c:v>
                </c:pt>
                <c:pt idx="13">
                  <c:v>168</c:v>
                </c:pt>
                <c:pt idx="14">
                  <c:v>169</c:v>
                </c:pt>
                <c:pt idx="15">
                  <c:v>170</c:v>
                </c:pt>
                <c:pt idx="16">
                  <c:v>171</c:v>
                </c:pt>
                <c:pt idx="17">
                  <c:v>172</c:v>
                </c:pt>
                <c:pt idx="18">
                  <c:v>173</c:v>
                </c:pt>
                <c:pt idx="19">
                  <c:v>174</c:v>
                </c:pt>
                <c:pt idx="20">
                  <c:v>175</c:v>
                </c:pt>
                <c:pt idx="21">
                  <c:v>176</c:v>
                </c:pt>
                <c:pt idx="22">
                  <c:v>177</c:v>
                </c:pt>
                <c:pt idx="23">
                  <c:v>178</c:v>
                </c:pt>
                <c:pt idx="24">
                  <c:v>179</c:v>
                </c:pt>
                <c:pt idx="25">
                  <c:v>180</c:v>
                </c:pt>
                <c:pt idx="26">
                  <c:v>181</c:v>
                </c:pt>
                <c:pt idx="27">
                  <c:v>182</c:v>
                </c:pt>
                <c:pt idx="28">
                  <c:v>183</c:v>
                </c:pt>
                <c:pt idx="29">
                  <c:v>184</c:v>
                </c:pt>
                <c:pt idx="30">
                  <c:v>185</c:v>
                </c:pt>
                <c:pt idx="31">
                  <c:v>186</c:v>
                </c:pt>
                <c:pt idx="32">
                  <c:v>187</c:v>
                </c:pt>
                <c:pt idx="33">
                  <c:v>188</c:v>
                </c:pt>
                <c:pt idx="34">
                  <c:v>189</c:v>
                </c:pt>
                <c:pt idx="35">
                  <c:v>190</c:v>
                </c:pt>
              </c:numCache>
            </c:numRef>
          </c:xVal>
          <c:yVal>
            <c:numRef>
              <c:f>Sheet1!$D$2:$D$37</c:f>
              <c:numCache>
                <c:formatCode>General</c:formatCode>
                <c:ptCount val="36"/>
                <c:pt idx="0">
                  <c:v>1.4757561171676763</c:v>
                </c:pt>
                <c:pt idx="1">
                  <c:v>1.4440673940108699</c:v>
                </c:pt>
                <c:pt idx="2">
                  <c:v>1.4130682705561668</c:v>
                </c:pt>
                <c:pt idx="3">
                  <c:v>1.3827454350791999</c:v>
                </c:pt>
                <c:pt idx="4">
                  <c:v>1.3530863093811101</c:v>
                </c:pt>
                <c:pt idx="5">
                  <c:v>1.3240792106069599</c:v>
                </c:pt>
                <c:pt idx="6">
                  <c:v>1.29571360157661</c:v>
                </c:pt>
                <c:pt idx="7">
                  <c:v>1.2679804883149868</c:v>
                </c:pt>
                <c:pt idx="8">
                  <c:v>1.2408730721548098</c:v>
                </c:pt>
                <c:pt idx="9">
                  <c:v>1.2144179752065043</c:v>
                </c:pt>
                <c:pt idx="10">
                  <c:v>1.1887591432205928</c:v>
                </c:pt>
                <c:pt idx="11">
                  <c:v>1.16405424539555</c:v>
                </c:pt>
                <c:pt idx="12">
                  <c:v>1.1404424351206901</c:v>
                </c:pt>
                <c:pt idx="13">
                  <c:v>1.1180437897003901</c:v>
                </c:pt>
                <c:pt idx="14">
                  <c:v>1.0969580011795601</c:v>
                </c:pt>
                <c:pt idx="15">
                  <c:v>1.0772618432816898</c:v>
                </c:pt>
                <c:pt idx="16">
                  <c:v>1.0590048662204599</c:v>
                </c:pt>
                <c:pt idx="17">
                  <c:v>1.0422028909652501</c:v>
                </c:pt>
                <c:pt idx="18">
                  <c:v>1.0268294323205998</c:v>
                </c:pt>
                <c:pt idx="19">
                  <c:v>1.0128066963499256</c:v>
                </c:pt>
                <c:pt idx="20">
                  <c:v>1</c:v>
                </c:pt>
                <c:pt idx="21">
                  <c:v>0.99677672275772256</c:v>
                </c:pt>
                <c:pt idx="22">
                  <c:v>0.99463621883991749</c:v>
                </c:pt>
                <c:pt idx="23">
                  <c:v>0.99361157191966032</c:v>
                </c:pt>
                <c:pt idx="24">
                  <c:v>0.99367181014535144</c:v>
                </c:pt>
                <c:pt idx="25">
                  <c:v>0.99473638876666637</c:v>
                </c:pt>
                <c:pt idx="26">
                  <c:v>0.99668908699334702</c:v>
                </c:pt>
                <c:pt idx="27">
                  <c:v>0.99938875111414849</c:v>
                </c:pt>
                <c:pt idx="28">
                  <c:v>1.0026768700053899</c:v>
                </c:pt>
                <c:pt idx="29">
                  <c:v>1.0063824377677129</c:v>
                </c:pt>
                <c:pt idx="30">
                  <c:v>1.01032523585881</c:v>
                </c:pt>
                <c:pt idx="31">
                  <c:v>1.0143482019464201</c:v>
                </c:pt>
                <c:pt idx="32">
                  <c:v>1.0184121289702943</c:v>
                </c:pt>
                <c:pt idx="33">
                  <c:v>1.0225106279054299</c:v>
                </c:pt>
                <c:pt idx="34">
                  <c:v>1.0266393894040498</c:v>
                </c:pt>
                <c:pt idx="35">
                  <c:v>1.0307954598268301</c:v>
                </c:pt>
              </c:numCache>
            </c:numRef>
          </c:yVal>
          <c:smooth val="1"/>
        </c:ser>
        <c:axId val="267139328"/>
        <c:axId val="267161984"/>
      </c:scatterChart>
      <c:valAx>
        <c:axId val="267139328"/>
        <c:scaling>
          <c:orientation val="minMax"/>
          <c:max val="190"/>
          <c:min val="155"/>
        </c:scaling>
        <c:axPos val="b"/>
        <c:title>
          <c:tx>
            <c:rich>
              <a:bodyPr/>
              <a:lstStyle/>
              <a:p>
                <a:pPr>
                  <a:defRPr sz="1700"/>
                </a:pPr>
                <a:r>
                  <a:rPr lang="en-US" sz="1700" dirty="0" smtClean="0"/>
                  <a:t>Recipient</a:t>
                </a:r>
                <a:r>
                  <a:rPr lang="en-US" sz="1700" baseline="0" dirty="0" smtClean="0"/>
                  <a:t> Height (cm)</a:t>
                </a:r>
                <a:endParaRPr lang="en-US" sz="1700" dirty="0"/>
              </a:p>
            </c:rich>
          </c:tx>
        </c:title>
        <c:numFmt formatCode="#,##0" sourceLinked="0"/>
        <c:tickLblPos val="nextTo"/>
        <c:txPr>
          <a:bodyPr rot="0"/>
          <a:lstStyle/>
          <a:p>
            <a:pPr>
              <a:defRPr sz="1500" b="1"/>
            </a:pPr>
            <a:endParaRPr lang="en-US"/>
          </a:p>
        </c:txPr>
        <c:crossAx val="267161984"/>
        <c:crosses val="autoZero"/>
        <c:crossBetween val="midCat"/>
        <c:majorUnit val="5"/>
      </c:valAx>
      <c:valAx>
        <c:axId val="267161984"/>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67139328"/>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3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6403"/>
          <c:h val="0.77074260114040316"/>
        </c:manualLayout>
      </c:layout>
      <c:scatterChart>
        <c:scatterStyle val="smoothMarker"/>
        <c:ser>
          <c:idx val="0"/>
          <c:order val="0"/>
          <c:tx>
            <c:strRef>
              <c:f>Sheet1!$A$1</c:f>
              <c:strCache>
                <c:ptCount val="1"/>
                <c:pt idx="0">
                  <c:v>Recipient weight</c:v>
                </c:pt>
              </c:strCache>
            </c:strRef>
          </c:tx>
          <c:spPr>
            <a:ln w="38100">
              <a:solidFill>
                <a:srgbClr val="00FF00"/>
              </a:solidFill>
            </a:ln>
          </c:spPr>
          <c:marker>
            <c:symbol val="none"/>
          </c:marker>
          <c:xVal>
            <c:numRef>
              <c:f>Sheet1!$A$2:$A$82</c:f>
              <c:numCache>
                <c:formatCode>General</c:formatCode>
                <c:ptCount val="8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numCache>
            </c:numRef>
          </c:xVal>
          <c:yVal>
            <c:numRef>
              <c:f>Sheet1!$B$2:$B$82</c:f>
              <c:numCache>
                <c:formatCode>General</c:formatCode>
                <c:ptCount val="81"/>
                <c:pt idx="0">
                  <c:v>0.87967013277437311</c:v>
                </c:pt>
                <c:pt idx="1">
                  <c:v>0.884204163249111</c:v>
                </c:pt>
                <c:pt idx="2">
                  <c:v>0.88876156320245459</c:v>
                </c:pt>
                <c:pt idx="3">
                  <c:v>0.89334245308629101</c:v>
                </c:pt>
                <c:pt idx="4">
                  <c:v>0.89794695397334301</c:v>
                </c:pt>
                <c:pt idx="5">
                  <c:v>0.90257518756037602</c:v>
                </c:pt>
                <c:pt idx="6">
                  <c:v>0.90722727617140764</c:v>
                </c:pt>
                <c:pt idx="7">
                  <c:v>0.91190334276093932</c:v>
                </c:pt>
                <c:pt idx="8">
                  <c:v>0.91660351091722059</c:v>
                </c:pt>
                <c:pt idx="9">
                  <c:v>0.92132784546506796</c:v>
                </c:pt>
                <c:pt idx="10">
                  <c:v>0.9260761718186945</c:v>
                </c:pt>
                <c:pt idx="11">
                  <c:v>0.93084824985831105</c:v>
                </c:pt>
                <c:pt idx="12">
                  <c:v>0.93564383263259521</c:v>
                </c:pt>
                <c:pt idx="13">
                  <c:v>0.94046266627119202</c:v>
                </c:pt>
                <c:pt idx="14">
                  <c:v>0.94530448989317395</c:v>
                </c:pt>
                <c:pt idx="15">
                  <c:v>0.95016903551994203</c:v>
                </c:pt>
                <c:pt idx="16">
                  <c:v>0.955056027992506</c:v>
                </c:pt>
                <c:pt idx="17">
                  <c:v>0.95996518488073557</c:v>
                </c:pt>
                <c:pt idx="18">
                  <c:v>0.96489621638720191</c:v>
                </c:pt>
                <c:pt idx="19">
                  <c:v>0.96984882527953653</c:v>
                </c:pt>
                <c:pt idx="20">
                  <c:v>0.97482270681136096</c:v>
                </c:pt>
                <c:pt idx="21">
                  <c:v>0.97981754859013204</c:v>
                </c:pt>
                <c:pt idx="22">
                  <c:v>0.98483303057133398</c:v>
                </c:pt>
                <c:pt idx="23">
                  <c:v>0.98986882492065031</c:v>
                </c:pt>
                <c:pt idx="24">
                  <c:v>0.99492459592776683</c:v>
                </c:pt>
                <c:pt idx="25">
                  <c:v>1</c:v>
                </c:pt>
                <c:pt idx="26">
                  <c:v>1.0050948053514268</c:v>
                </c:pt>
                <c:pt idx="27">
                  <c:v>1.0102092565364098</c:v>
                </c:pt>
                <c:pt idx="28">
                  <c:v>1.0153437232858</c:v>
                </c:pt>
                <c:pt idx="29">
                  <c:v>1.0204985820507599</c:v>
                </c:pt>
                <c:pt idx="30">
                  <c:v>1.0256742157254435</c:v>
                </c:pt>
                <c:pt idx="31">
                  <c:v>1.03087101409821</c:v>
                </c:pt>
                <c:pt idx="32">
                  <c:v>1.0360893737055601</c:v>
                </c:pt>
                <c:pt idx="33">
                  <c:v>1.0413296978125042</c:v>
                </c:pt>
                <c:pt idx="34">
                  <c:v>1.0465923968762401</c:v>
                </c:pt>
                <c:pt idx="35">
                  <c:v>1.0518778881822499</c:v>
                </c:pt>
                <c:pt idx="36">
                  <c:v>1.0571865960915601</c:v>
                </c:pt>
                <c:pt idx="37">
                  <c:v>1.06251895202667</c:v>
                </c:pt>
                <c:pt idx="38">
                  <c:v>1.06787539499576</c:v>
                </c:pt>
                <c:pt idx="39">
                  <c:v>1.0732563707770899</c:v>
                </c:pt>
                <c:pt idx="40">
                  <c:v>1.0786623331662428</c:v>
                </c:pt>
                <c:pt idx="41">
                  <c:v>1.0840937428880399</c:v>
                </c:pt>
                <c:pt idx="42">
                  <c:v>1.0895510684008001</c:v>
                </c:pt>
                <c:pt idx="43">
                  <c:v>1.0950347859868599</c:v>
                </c:pt>
                <c:pt idx="44">
                  <c:v>1.10054537928944</c:v>
                </c:pt>
                <c:pt idx="45">
                  <c:v>1.10608334013814</c:v>
                </c:pt>
                <c:pt idx="46">
                  <c:v>1.1116491072669699</c:v>
                </c:pt>
                <c:pt idx="47">
                  <c:v>1.1172428811133901</c:v>
                </c:pt>
                <c:pt idx="48">
                  <c:v>1.1228648026060699</c:v>
                </c:pt>
                <c:pt idx="49">
                  <c:v>1.1285150131928701</c:v>
                </c:pt>
                <c:pt idx="50">
                  <c:v>1.1341936556033398</c:v>
                </c:pt>
                <c:pt idx="51">
                  <c:v>1.1399008725233899</c:v>
                </c:pt>
                <c:pt idx="52">
                  <c:v>1.1456368083154898</c:v>
                </c:pt>
                <c:pt idx="53">
                  <c:v>1.1514016067203798</c:v>
                </c:pt>
                <c:pt idx="54">
                  <c:v>1.15719541374892</c:v>
                </c:pt>
                <c:pt idx="55">
                  <c:v>1.1630183745921001</c:v>
                </c:pt>
                <c:pt idx="56">
                  <c:v>1.16887063634036</c:v>
                </c:pt>
                <c:pt idx="57">
                  <c:v>1.174752346830225</c:v>
                </c:pt>
                <c:pt idx="58">
                  <c:v>1.1806636534554871</c:v>
                </c:pt>
                <c:pt idx="59">
                  <c:v>1.18660470553826</c:v>
                </c:pt>
                <c:pt idx="60">
                  <c:v>1.19257565315804</c:v>
                </c:pt>
                <c:pt idx="61">
                  <c:v>1.1985766459448699</c:v>
                </c:pt>
                <c:pt idx="62">
                  <c:v>1.2046078358919701</c:v>
                </c:pt>
                <c:pt idx="63">
                  <c:v>1.2106693741390371</c:v>
                </c:pt>
                <c:pt idx="64">
                  <c:v>1.2167614138031198</c:v>
                </c:pt>
                <c:pt idx="65">
                  <c:v>1.2228841087778399</c:v>
                </c:pt>
                <c:pt idx="66">
                  <c:v>1.2290376124960098</c:v>
                </c:pt>
                <c:pt idx="67">
                  <c:v>1.2352220808136398</c:v>
                </c:pt>
                <c:pt idx="68">
                  <c:v>1.24143766871154</c:v>
                </c:pt>
                <c:pt idx="69">
                  <c:v>1.2476845331980899</c:v>
                </c:pt>
                <c:pt idx="70">
                  <c:v>1.2539628320780498</c:v>
                </c:pt>
                <c:pt idx="71">
                  <c:v>1.2602727226835901</c:v>
                </c:pt>
                <c:pt idx="72">
                  <c:v>1.2666143644052201</c:v>
                </c:pt>
                <c:pt idx="73">
                  <c:v>1.2729879174418901</c:v>
                </c:pt>
                <c:pt idx="74">
                  <c:v>1.2793935415128399</c:v>
                </c:pt>
                <c:pt idx="75">
                  <c:v>1.2858313984268268</c:v>
                </c:pt>
                <c:pt idx="76">
                  <c:v>1.2923016503782399</c:v>
                </c:pt>
                <c:pt idx="77">
                  <c:v>1.2988044612521898</c:v>
                </c:pt>
                <c:pt idx="78">
                  <c:v>1.3053399931346665</c:v>
                </c:pt>
                <c:pt idx="79">
                  <c:v>1.3119084115510899</c:v>
                </c:pt>
                <c:pt idx="80">
                  <c:v>1.31850988198515</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Sheet1!$A$2:$A$82</c:f>
              <c:numCache>
                <c:formatCode>General</c:formatCode>
                <c:ptCount val="8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numCache>
            </c:numRef>
          </c:xVal>
          <c:yVal>
            <c:numRef>
              <c:f>Sheet1!$C$2:$C$82</c:f>
              <c:numCache>
                <c:formatCode>General</c:formatCode>
                <c:ptCount val="81"/>
                <c:pt idx="0">
                  <c:v>0.77991810738962364</c:v>
                </c:pt>
                <c:pt idx="1">
                  <c:v>0.78828388442485298</c:v>
                </c:pt>
                <c:pt idx="2">
                  <c:v>0.79673769425691099</c:v>
                </c:pt>
                <c:pt idx="3">
                  <c:v>0.80528016975713845</c:v>
                </c:pt>
                <c:pt idx="4">
                  <c:v>0.81391187883314864</c:v>
                </c:pt>
                <c:pt idx="5">
                  <c:v>0.82263330220851194</c:v>
                </c:pt>
                <c:pt idx="6">
                  <c:v>0.83144480279347877</c:v>
                </c:pt>
                <c:pt idx="7">
                  <c:v>0.84034658272012297</c:v>
                </c:pt>
                <c:pt idx="8">
                  <c:v>0.84933862188134557</c:v>
                </c:pt>
                <c:pt idx="9">
                  <c:v>0.858417538953824</c:v>
                </c:pt>
                <c:pt idx="10">
                  <c:v>0.8675672718242563</c:v>
                </c:pt>
                <c:pt idx="11">
                  <c:v>0.87676809787256305</c:v>
                </c:pt>
                <c:pt idx="12">
                  <c:v>0.88599974519483804</c:v>
                </c:pt>
                <c:pt idx="13">
                  <c:v>0.89524150465255803</c:v>
                </c:pt>
                <c:pt idx="14">
                  <c:v>0.90447237736637398</c:v>
                </c:pt>
                <c:pt idx="15">
                  <c:v>0.91367126769749818</c:v>
                </c:pt>
                <c:pt idx="16">
                  <c:v>0.92281723408470395</c:v>
                </c:pt>
                <c:pt idx="17">
                  <c:v>0.93188981310827324</c:v>
                </c:pt>
                <c:pt idx="18">
                  <c:v>0.94086943742931506</c:v>
                </c:pt>
                <c:pt idx="19">
                  <c:v>0.9497379750413345</c:v>
                </c:pt>
                <c:pt idx="20">
                  <c:v>0.95847941966630856</c:v>
                </c:pt>
                <c:pt idx="21">
                  <c:v>0.96708076808690158</c:v>
                </c:pt>
                <c:pt idx="22">
                  <c:v>0.975533132472027</c:v>
                </c:pt>
                <c:pt idx="23">
                  <c:v>0.98383311332791756</c:v>
                </c:pt>
                <c:pt idx="24">
                  <c:v>0.9919844605596595</c:v>
                </c:pt>
                <c:pt idx="25">
                  <c:v>1</c:v>
                </c:pt>
                <c:pt idx="26">
                  <c:v>1.0022910786381798</c:v>
                </c:pt>
                <c:pt idx="27">
                  <c:v>1.0046994115883998</c:v>
                </c:pt>
                <c:pt idx="28">
                  <c:v>1.0071760053498571</c:v>
                </c:pt>
                <c:pt idx="29">
                  <c:v>1.00967507518682</c:v>
                </c:pt>
                <c:pt idx="30">
                  <c:v>1.0121554059727234</c:v>
                </c:pt>
                <c:pt idx="31">
                  <c:v>1.01458142330294</c:v>
                </c:pt>
                <c:pt idx="32">
                  <c:v>1.0169238793424098</c:v>
                </c:pt>
                <c:pt idx="33">
                  <c:v>1.0191601118476599</c:v>
                </c:pt>
                <c:pt idx="34">
                  <c:v>1.0212739262438528</c:v>
                </c:pt>
                <c:pt idx="35">
                  <c:v>1.0232551748844201</c:v>
                </c:pt>
                <c:pt idx="36">
                  <c:v>1.0250991495271498</c:v>
                </c:pt>
                <c:pt idx="37">
                  <c:v>1.02680587785922</c:v>
                </c:pt>
                <c:pt idx="38">
                  <c:v>1.0283794174230199</c:v>
                </c:pt>
                <c:pt idx="39">
                  <c:v>1.0298271526530898</c:v>
                </c:pt>
                <c:pt idx="40">
                  <c:v>1.0311592110496968</c:v>
                </c:pt>
                <c:pt idx="41">
                  <c:v>1.0323878948235443</c:v>
                </c:pt>
                <c:pt idx="42">
                  <c:v>1.0335272451646056</c:v>
                </c:pt>
                <c:pt idx="43">
                  <c:v>1.0345926623687101</c:v>
                </c:pt>
                <c:pt idx="44">
                  <c:v>1.0356005704355999</c:v>
                </c:pt>
                <c:pt idx="45">
                  <c:v>1.0365681818169501</c:v>
                </c:pt>
                <c:pt idx="46">
                  <c:v>1.0375109394064101</c:v>
                </c:pt>
                <c:pt idx="47">
                  <c:v>1.0384349550443965</c:v>
                </c:pt>
                <c:pt idx="48">
                  <c:v>1.03934332085119</c:v>
                </c:pt>
                <c:pt idx="49">
                  <c:v>1.04023850368487</c:v>
                </c:pt>
                <c:pt idx="50">
                  <c:v>1.0411225202826</c:v>
                </c:pt>
                <c:pt idx="51">
                  <c:v>1.0419969909383398</c:v>
                </c:pt>
                <c:pt idx="52">
                  <c:v>1.0428632875166568</c:v>
                </c:pt>
                <c:pt idx="53">
                  <c:v>1.0437225000641071</c:v>
                </c:pt>
                <c:pt idx="54">
                  <c:v>1.0445755998128701</c:v>
                </c:pt>
                <c:pt idx="55">
                  <c:v>1.0454233478469468</c:v>
                </c:pt>
                <c:pt idx="56">
                  <c:v>1.0462664338262131</c:v>
                </c:pt>
                <c:pt idx="57">
                  <c:v>1.0471054501590298</c:v>
                </c:pt>
                <c:pt idx="58">
                  <c:v>1.0479408592675499</c:v>
                </c:pt>
                <c:pt idx="59">
                  <c:v>1.04877310550257</c:v>
                </c:pt>
                <c:pt idx="60">
                  <c:v>1.0496025774562301</c:v>
                </c:pt>
                <c:pt idx="61">
                  <c:v>1.0504295662201999</c:v>
                </c:pt>
                <c:pt idx="62">
                  <c:v>1.051254389884497</c:v>
                </c:pt>
                <c:pt idx="63">
                  <c:v>1.0520772650536501</c:v>
                </c:pt>
                <c:pt idx="64">
                  <c:v>1.0528984298656401</c:v>
                </c:pt>
                <c:pt idx="65">
                  <c:v>1.0537180977630798</c:v>
                </c:pt>
                <c:pt idx="66">
                  <c:v>1.0545364091140899</c:v>
                </c:pt>
                <c:pt idx="67">
                  <c:v>1.0553535543177601</c:v>
                </c:pt>
                <c:pt idx="68">
                  <c:v>1.0561696384808599</c:v>
                </c:pt>
                <c:pt idx="69">
                  <c:v>1.0569848043539301</c:v>
                </c:pt>
                <c:pt idx="70">
                  <c:v>1.0577991825044835</c:v>
                </c:pt>
                <c:pt idx="71">
                  <c:v>1.0586128400726</c:v>
                </c:pt>
                <c:pt idx="72">
                  <c:v>1.05942588698551</c:v>
                </c:pt>
                <c:pt idx="73">
                  <c:v>1.0602384248698431</c:v>
                </c:pt>
                <c:pt idx="74">
                  <c:v>1.0610504947836601</c:v>
                </c:pt>
                <c:pt idx="75">
                  <c:v>1.0618621840034199</c:v>
                </c:pt>
                <c:pt idx="76">
                  <c:v>1.0626735561724598</c:v>
                </c:pt>
                <c:pt idx="77">
                  <c:v>1.0634847053342871</c:v>
                </c:pt>
                <c:pt idx="78">
                  <c:v>1.0642956135136199</c:v>
                </c:pt>
                <c:pt idx="79">
                  <c:v>1.06510636552854</c:v>
                </c:pt>
                <c:pt idx="80">
                  <c:v>1.06591700663435</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Sheet1!$A$2:$A$82</c:f>
              <c:numCache>
                <c:formatCode>General</c:formatCode>
                <c:ptCount val="8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numCache>
            </c:numRef>
          </c:xVal>
          <c:yVal>
            <c:numRef>
              <c:f>Sheet1!$D$2:$D$82</c:f>
              <c:numCache>
                <c:formatCode>General</c:formatCode>
                <c:ptCount val="81"/>
                <c:pt idx="0">
                  <c:v>0.99218050608575159</c:v>
                </c:pt>
                <c:pt idx="1">
                  <c:v>0.99179625228224699</c:v>
                </c:pt>
                <c:pt idx="2">
                  <c:v>0.99141426584916292</c:v>
                </c:pt>
                <c:pt idx="3">
                  <c:v>0.99103488258864403</c:v>
                </c:pt>
                <c:pt idx="4">
                  <c:v>0.99065851367835855</c:v>
                </c:pt>
                <c:pt idx="5">
                  <c:v>0.99028566800370499</c:v>
                </c:pt>
                <c:pt idx="6">
                  <c:v>0.98991698290022245</c:v>
                </c:pt>
                <c:pt idx="7">
                  <c:v>0.98955326723275283</c:v>
                </c:pt>
                <c:pt idx="8">
                  <c:v>0.98919556297199396</c:v>
                </c:pt>
                <c:pt idx="9">
                  <c:v>0.98884862005943464</c:v>
                </c:pt>
                <c:pt idx="10">
                  <c:v>0.98853092303382251</c:v>
                </c:pt>
                <c:pt idx="11">
                  <c:v>0.98826413320323658</c:v>
                </c:pt>
                <c:pt idx="12">
                  <c:v>0.98806956355375697</c:v>
                </c:pt>
                <c:pt idx="13">
                  <c:v>0.98796807571290846</c:v>
                </c:pt>
                <c:pt idx="14">
                  <c:v>0.98797995491489243</c:v>
                </c:pt>
                <c:pt idx="15">
                  <c:v>0.98812475337662597</c:v>
                </c:pt>
                <c:pt idx="16">
                  <c:v>0.98842109023843705</c:v>
                </c:pt>
                <c:pt idx="17">
                  <c:v>0.98888639324147098</c:v>
                </c:pt>
                <c:pt idx="18">
                  <c:v>0.98953656199325568</c:v>
                </c:pt>
                <c:pt idx="19">
                  <c:v>0.99038552591850859</c:v>
                </c:pt>
                <c:pt idx="20">
                  <c:v>0.99144466768610062</c:v>
                </c:pt>
                <c:pt idx="21">
                  <c:v>0.99272207679649005</c:v>
                </c:pt>
                <c:pt idx="22">
                  <c:v>0.99422158594098531</c:v>
                </c:pt>
                <c:pt idx="23">
                  <c:v>0.99594156496255759</c:v>
                </c:pt>
                <c:pt idx="24">
                  <c:v>0.99787344554123858</c:v>
                </c:pt>
                <c:pt idx="25">
                  <c:v>1</c:v>
                </c:pt>
                <c:pt idx="26">
                  <c:v>1.007906374979417</c:v>
                </c:pt>
                <c:pt idx="27">
                  <c:v>1.0157493178764958</c:v>
                </c:pt>
                <c:pt idx="28">
                  <c:v>1.0235776775259471</c:v>
                </c:pt>
                <c:pt idx="29">
                  <c:v>1.03143811465774</c:v>
                </c:pt>
                <c:pt idx="30">
                  <c:v>1.03937358887392</c:v>
                </c:pt>
                <c:pt idx="31">
                  <c:v>1.0474221420773671</c:v>
                </c:pt>
                <c:pt idx="32">
                  <c:v>1.0556160712832801</c:v>
                </c:pt>
                <c:pt idx="33">
                  <c:v>1.0639815343443999</c:v>
                </c:pt>
                <c:pt idx="34">
                  <c:v>1.0725385394179001</c:v>
                </c:pt>
                <c:pt idx="35">
                  <c:v>1.0813012421576349</c:v>
                </c:pt>
                <c:pt idx="36">
                  <c:v>1.09027843742841</c:v>
                </c:pt>
                <c:pt idx="37">
                  <c:v>1.09947415354651</c:v>
                </c:pt>
                <c:pt idx="38">
                  <c:v>1.1088882565298099</c:v>
                </c:pt>
                <c:pt idx="39">
                  <c:v>1.1185170583685728</c:v>
                </c:pt>
                <c:pt idx="40">
                  <c:v>1.1283538143515257</c:v>
                </c:pt>
                <c:pt idx="41">
                  <c:v>1.13838921326164</c:v>
                </c:pt>
                <c:pt idx="42">
                  <c:v>1.14861174314204</c:v>
                </c:pt>
                <c:pt idx="43">
                  <c:v>1.15900800975712</c:v>
                </c:pt>
                <c:pt idx="44">
                  <c:v>1.1695630211616028</c:v>
                </c:pt>
                <c:pt idx="45">
                  <c:v>1.1802603791934601</c:v>
                </c:pt>
                <c:pt idx="46">
                  <c:v>1.1910850196861431</c:v>
                </c:pt>
                <c:pt idx="47">
                  <c:v>1.2020316239693398</c:v>
                </c:pt>
                <c:pt idx="48">
                  <c:v>1.2130980587809967</c:v>
                </c:pt>
                <c:pt idx="49">
                  <c:v>1.2242828259965157</c:v>
                </c:pt>
                <c:pt idx="50">
                  <c:v>1.2355848839593671</c:v>
                </c:pt>
                <c:pt idx="51">
                  <c:v>1.2470036002786198</c:v>
                </c:pt>
                <c:pt idx="52">
                  <c:v>1.25853859492234</c:v>
                </c:pt>
                <c:pt idx="53">
                  <c:v>1.2701897869183101</c:v>
                </c:pt>
                <c:pt idx="54">
                  <c:v>1.2819572138593198</c:v>
                </c:pt>
                <c:pt idx="55">
                  <c:v>1.29384114332682</c:v>
                </c:pt>
                <c:pt idx="56">
                  <c:v>1.3058419159088399</c:v>
                </c:pt>
                <c:pt idx="57">
                  <c:v>1.31795997831308</c:v>
                </c:pt>
                <c:pt idx="58">
                  <c:v>1.3301959268628536</c:v>
                </c:pt>
                <c:pt idx="59">
                  <c:v>1.3425503760709301</c:v>
                </c:pt>
                <c:pt idx="60">
                  <c:v>1.3550240053260698</c:v>
                </c:pt>
                <c:pt idx="61">
                  <c:v>1.3676176132149198</c:v>
                </c:pt>
                <c:pt idx="62">
                  <c:v>1.3803319655595001</c:v>
                </c:pt>
                <c:pt idx="63">
                  <c:v>1.3931679565411701</c:v>
                </c:pt>
                <c:pt idx="64">
                  <c:v>1.4061264563848668</c:v>
                </c:pt>
                <c:pt idx="65">
                  <c:v>1.4192083695592099</c:v>
                </c:pt>
                <c:pt idx="66">
                  <c:v>1.4324146988901856</c:v>
                </c:pt>
                <c:pt idx="67">
                  <c:v>1.4457463877268271</c:v>
                </c:pt>
                <c:pt idx="68">
                  <c:v>1.4592044962707698</c:v>
                </c:pt>
                <c:pt idx="69">
                  <c:v>1.4727900419848299</c:v>
                </c:pt>
                <c:pt idx="70">
                  <c:v>1.4865040645146399</c:v>
                </c:pt>
                <c:pt idx="71">
                  <c:v>1.5003476959823898</c:v>
                </c:pt>
                <c:pt idx="72">
                  <c:v>1.5143220189592899</c:v>
                </c:pt>
                <c:pt idx="73">
                  <c:v>1.5284281345981101</c:v>
                </c:pt>
                <c:pt idx="74">
                  <c:v>1.5426672360192499</c:v>
                </c:pt>
                <c:pt idx="75">
                  <c:v>1.5570404616414801</c:v>
                </c:pt>
                <c:pt idx="76">
                  <c:v>1.5715489915694199</c:v>
                </c:pt>
                <c:pt idx="77">
                  <c:v>1.5861939716738531</c:v>
                </c:pt>
                <c:pt idx="78">
                  <c:v>1.6009767174099363</c:v>
                </c:pt>
                <c:pt idx="79">
                  <c:v>1.6158984078969698</c:v>
                </c:pt>
                <c:pt idx="80">
                  <c:v>1.6309602887205399</c:v>
                </c:pt>
              </c:numCache>
            </c:numRef>
          </c:yVal>
          <c:smooth val="1"/>
        </c:ser>
        <c:axId val="267252864"/>
        <c:axId val="267254784"/>
      </c:scatterChart>
      <c:valAx>
        <c:axId val="267252864"/>
        <c:scaling>
          <c:orientation val="minMax"/>
          <c:max val="130"/>
          <c:min val="50"/>
        </c:scaling>
        <c:axPos val="b"/>
        <c:title>
          <c:tx>
            <c:rich>
              <a:bodyPr/>
              <a:lstStyle/>
              <a:p>
                <a:pPr>
                  <a:defRPr sz="1700"/>
                </a:pPr>
                <a:r>
                  <a:rPr lang="en-US" sz="1700" dirty="0" smtClean="0"/>
                  <a:t>Recipient</a:t>
                </a:r>
                <a:r>
                  <a:rPr lang="en-US" sz="1700" baseline="0" dirty="0" smtClean="0"/>
                  <a:t> Weight (kg)</a:t>
                </a:r>
                <a:endParaRPr lang="en-US" sz="1700" dirty="0"/>
              </a:p>
            </c:rich>
          </c:tx>
        </c:title>
        <c:numFmt formatCode="#,##0" sourceLinked="0"/>
        <c:tickLblPos val="nextTo"/>
        <c:txPr>
          <a:bodyPr rot="0"/>
          <a:lstStyle/>
          <a:p>
            <a:pPr>
              <a:defRPr sz="1500" b="1"/>
            </a:pPr>
            <a:endParaRPr lang="en-US"/>
          </a:p>
        </c:txPr>
        <c:crossAx val="267254784"/>
        <c:crosses val="autoZero"/>
        <c:crossBetween val="midCat"/>
        <c:majorUnit val="10"/>
      </c:valAx>
      <c:valAx>
        <c:axId val="267254784"/>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67252864"/>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3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6436"/>
          <c:h val="0.77074260114040372"/>
        </c:manualLayout>
      </c:layout>
      <c:scatterChart>
        <c:scatterStyle val="smoothMarker"/>
        <c:ser>
          <c:idx val="0"/>
          <c:order val="0"/>
          <c:tx>
            <c:strRef>
              <c:f>Sheet1!$A$1</c:f>
              <c:strCache>
                <c:ptCount val="1"/>
                <c:pt idx="0">
                  <c:v>Ischemia time</c:v>
                </c:pt>
              </c:strCache>
            </c:strRef>
          </c:tx>
          <c:spPr>
            <a:ln w="38100">
              <a:solidFill>
                <a:srgbClr val="00FF00"/>
              </a:solidFill>
            </a:ln>
          </c:spPr>
          <c:marker>
            <c:symbol val="none"/>
          </c:marker>
          <c:xVal>
            <c:numRef>
              <c:f>Sheet1!$A$2:$A$57</c:f>
              <c:numCache>
                <c:formatCode>General</c:formatCode>
                <c:ptCount val="56"/>
                <c:pt idx="0">
                  <c:v>30</c:v>
                </c:pt>
                <c:pt idx="1">
                  <c:v>36</c:v>
                </c:pt>
                <c:pt idx="2">
                  <c:v>42</c:v>
                </c:pt>
                <c:pt idx="3">
                  <c:v>48</c:v>
                </c:pt>
                <c:pt idx="4">
                  <c:v>54</c:v>
                </c:pt>
                <c:pt idx="5">
                  <c:v>60</c:v>
                </c:pt>
                <c:pt idx="6">
                  <c:v>66</c:v>
                </c:pt>
                <c:pt idx="7">
                  <c:v>72</c:v>
                </c:pt>
                <c:pt idx="8">
                  <c:v>78</c:v>
                </c:pt>
                <c:pt idx="9">
                  <c:v>84</c:v>
                </c:pt>
                <c:pt idx="10">
                  <c:v>90</c:v>
                </c:pt>
                <c:pt idx="11">
                  <c:v>96</c:v>
                </c:pt>
                <c:pt idx="12">
                  <c:v>102</c:v>
                </c:pt>
                <c:pt idx="13">
                  <c:v>108</c:v>
                </c:pt>
                <c:pt idx="14">
                  <c:v>114</c:v>
                </c:pt>
                <c:pt idx="15">
                  <c:v>120</c:v>
                </c:pt>
                <c:pt idx="16">
                  <c:v>126</c:v>
                </c:pt>
                <c:pt idx="17">
                  <c:v>132</c:v>
                </c:pt>
                <c:pt idx="18">
                  <c:v>138</c:v>
                </c:pt>
                <c:pt idx="19">
                  <c:v>144</c:v>
                </c:pt>
                <c:pt idx="20">
                  <c:v>150</c:v>
                </c:pt>
                <c:pt idx="21">
                  <c:v>156</c:v>
                </c:pt>
                <c:pt idx="22">
                  <c:v>162</c:v>
                </c:pt>
                <c:pt idx="23">
                  <c:v>168</c:v>
                </c:pt>
                <c:pt idx="24">
                  <c:v>174</c:v>
                </c:pt>
                <c:pt idx="25">
                  <c:v>180</c:v>
                </c:pt>
                <c:pt idx="26">
                  <c:v>186</c:v>
                </c:pt>
                <c:pt idx="27">
                  <c:v>192</c:v>
                </c:pt>
                <c:pt idx="28">
                  <c:v>198</c:v>
                </c:pt>
                <c:pt idx="29">
                  <c:v>204</c:v>
                </c:pt>
                <c:pt idx="30">
                  <c:v>210</c:v>
                </c:pt>
                <c:pt idx="31">
                  <c:v>216</c:v>
                </c:pt>
                <c:pt idx="32">
                  <c:v>222</c:v>
                </c:pt>
                <c:pt idx="33">
                  <c:v>228</c:v>
                </c:pt>
                <c:pt idx="34">
                  <c:v>234</c:v>
                </c:pt>
                <c:pt idx="35">
                  <c:v>240</c:v>
                </c:pt>
                <c:pt idx="36">
                  <c:v>245.99999999999997</c:v>
                </c:pt>
                <c:pt idx="37">
                  <c:v>252</c:v>
                </c:pt>
                <c:pt idx="38">
                  <c:v>258</c:v>
                </c:pt>
                <c:pt idx="39">
                  <c:v>264</c:v>
                </c:pt>
                <c:pt idx="40">
                  <c:v>270</c:v>
                </c:pt>
                <c:pt idx="41">
                  <c:v>276</c:v>
                </c:pt>
                <c:pt idx="42">
                  <c:v>282</c:v>
                </c:pt>
                <c:pt idx="43">
                  <c:v>288</c:v>
                </c:pt>
                <c:pt idx="44">
                  <c:v>294</c:v>
                </c:pt>
                <c:pt idx="45">
                  <c:v>300</c:v>
                </c:pt>
                <c:pt idx="46">
                  <c:v>306</c:v>
                </c:pt>
                <c:pt idx="47">
                  <c:v>312</c:v>
                </c:pt>
                <c:pt idx="48">
                  <c:v>318</c:v>
                </c:pt>
                <c:pt idx="49">
                  <c:v>324</c:v>
                </c:pt>
                <c:pt idx="50">
                  <c:v>330</c:v>
                </c:pt>
                <c:pt idx="51">
                  <c:v>336</c:v>
                </c:pt>
                <c:pt idx="52">
                  <c:v>342</c:v>
                </c:pt>
                <c:pt idx="53">
                  <c:v>348</c:v>
                </c:pt>
                <c:pt idx="54">
                  <c:v>354</c:v>
                </c:pt>
                <c:pt idx="55">
                  <c:v>360</c:v>
                </c:pt>
              </c:numCache>
            </c:numRef>
          </c:xVal>
          <c:yVal>
            <c:numRef>
              <c:f>Sheet1!$B$2:$B$57</c:f>
              <c:numCache>
                <c:formatCode>General</c:formatCode>
                <c:ptCount val="56"/>
                <c:pt idx="0">
                  <c:v>0.86549246321496498</c:v>
                </c:pt>
                <c:pt idx="1">
                  <c:v>0.87123843725859573</c:v>
                </c:pt>
                <c:pt idx="2">
                  <c:v>0.87702255862193901</c:v>
                </c:pt>
                <c:pt idx="3">
                  <c:v>0.88284508056372368</c:v>
                </c:pt>
                <c:pt idx="4">
                  <c:v>0.88870625802403203</c:v>
                </c:pt>
                <c:pt idx="5">
                  <c:v>0.89460634763549562</c:v>
                </c:pt>
                <c:pt idx="6">
                  <c:v>0.90054560773451864</c:v>
                </c:pt>
                <c:pt idx="7">
                  <c:v>0.90652429837259063</c:v>
                </c:pt>
                <c:pt idx="8">
                  <c:v>0.91254268132767258</c:v>
                </c:pt>
                <c:pt idx="9">
                  <c:v>0.91860102011566602</c:v>
                </c:pt>
                <c:pt idx="10">
                  <c:v>0.92469958000193797</c:v>
                </c:pt>
                <c:pt idx="11">
                  <c:v>0.93083862801294759</c:v>
                </c:pt>
                <c:pt idx="12">
                  <c:v>0.93701843294793297</c:v>
                </c:pt>
                <c:pt idx="13">
                  <c:v>0.94323926539067804</c:v>
                </c:pt>
                <c:pt idx="14">
                  <c:v>0.94950139772136355</c:v>
                </c:pt>
                <c:pt idx="15">
                  <c:v>0.95580510412850106</c:v>
                </c:pt>
                <c:pt idx="16">
                  <c:v>0.96215066062091303</c:v>
                </c:pt>
                <c:pt idx="17">
                  <c:v>0.96853834503984959</c:v>
                </c:pt>
                <c:pt idx="18">
                  <c:v>0.97496843707113756</c:v>
                </c:pt>
                <c:pt idx="19">
                  <c:v>0.98144121825741804</c:v>
                </c:pt>
                <c:pt idx="20">
                  <c:v>0.98795697201049504</c:v>
                </c:pt>
                <c:pt idx="21">
                  <c:v>0.99451598362372751</c:v>
                </c:pt>
                <c:pt idx="22">
                  <c:v>1.00111854028453</c:v>
                </c:pt>
                <c:pt idx="23">
                  <c:v>1.0077649310869399</c:v>
                </c:pt>
                <c:pt idx="24">
                  <c:v>1.0144554470442899</c:v>
                </c:pt>
                <c:pt idx="25">
                  <c:v>1.0211903811019198</c:v>
                </c:pt>
                <c:pt idx="26">
                  <c:v>1.0279700281500499</c:v>
                </c:pt>
                <c:pt idx="27">
                  <c:v>1.0347946850366463</c:v>
                </c:pt>
                <c:pt idx="28">
                  <c:v>1.0416646505804434</c:v>
                </c:pt>
                <c:pt idx="29">
                  <c:v>1.04858022558403</c:v>
                </c:pt>
                <c:pt idx="30">
                  <c:v>1.055541712846997</c:v>
                </c:pt>
                <c:pt idx="31">
                  <c:v>1.0625494171792298</c:v>
                </c:pt>
                <c:pt idx="32">
                  <c:v>1.069603645414217</c:v>
                </c:pt>
                <c:pt idx="33">
                  <c:v>1.0767047064225299</c:v>
                </c:pt>
                <c:pt idx="34">
                  <c:v>1.0838529111252801</c:v>
                </c:pt>
                <c:pt idx="35">
                  <c:v>1.0910485725078201</c:v>
                </c:pt>
                <c:pt idx="36">
                  <c:v>1.09829200563338</c:v>
                </c:pt>
                <c:pt idx="37">
                  <c:v>1.1055835276568629</c:v>
                </c:pt>
                <c:pt idx="38">
                  <c:v>1.1129234578387799</c:v>
                </c:pt>
                <c:pt idx="39">
                  <c:v>1.1203121175592101</c:v>
                </c:pt>
                <c:pt idx="40">
                  <c:v>1.1277498303318201</c:v>
                </c:pt>
                <c:pt idx="41">
                  <c:v>1.1352369218181229</c:v>
                </c:pt>
                <c:pt idx="42">
                  <c:v>1.1427737198416401</c:v>
                </c:pt>
                <c:pt idx="43">
                  <c:v>1.1503605544023501</c:v>
                </c:pt>
                <c:pt idx="44">
                  <c:v>1.1579977576910498</c:v>
                </c:pt>
                <c:pt idx="45">
                  <c:v>1.1656856641039501</c:v>
                </c:pt>
                <c:pt idx="46">
                  <c:v>1.1734246102573156</c:v>
                </c:pt>
                <c:pt idx="47">
                  <c:v>1.1812149350022001</c:v>
                </c:pt>
                <c:pt idx="48">
                  <c:v>1.1890569794392634</c:v>
                </c:pt>
                <c:pt idx="49">
                  <c:v>1.1969510869337046</c:v>
                </c:pt>
                <c:pt idx="50">
                  <c:v>1.2048976031303498</c:v>
                </c:pt>
                <c:pt idx="51">
                  <c:v>1.21289687596872</c:v>
                </c:pt>
                <c:pt idx="52">
                  <c:v>1.2209492556983168</c:v>
                </c:pt>
                <c:pt idx="53">
                  <c:v>1.2290550948939301</c:v>
                </c:pt>
                <c:pt idx="54">
                  <c:v>1.2372147484710498</c:v>
                </c:pt>
                <c:pt idx="55">
                  <c:v>1.2454285737014898</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Sheet1!$A$2:$A$57</c:f>
              <c:numCache>
                <c:formatCode>General</c:formatCode>
                <c:ptCount val="56"/>
                <c:pt idx="0">
                  <c:v>30</c:v>
                </c:pt>
                <c:pt idx="1">
                  <c:v>36</c:v>
                </c:pt>
                <c:pt idx="2">
                  <c:v>42</c:v>
                </c:pt>
                <c:pt idx="3">
                  <c:v>48</c:v>
                </c:pt>
                <c:pt idx="4">
                  <c:v>54</c:v>
                </c:pt>
                <c:pt idx="5">
                  <c:v>60</c:v>
                </c:pt>
                <c:pt idx="6">
                  <c:v>66</c:v>
                </c:pt>
                <c:pt idx="7">
                  <c:v>72</c:v>
                </c:pt>
                <c:pt idx="8">
                  <c:v>78</c:v>
                </c:pt>
                <c:pt idx="9">
                  <c:v>84</c:v>
                </c:pt>
                <c:pt idx="10">
                  <c:v>90</c:v>
                </c:pt>
                <c:pt idx="11">
                  <c:v>96</c:v>
                </c:pt>
                <c:pt idx="12">
                  <c:v>102</c:v>
                </c:pt>
                <c:pt idx="13">
                  <c:v>108</c:v>
                </c:pt>
                <c:pt idx="14">
                  <c:v>114</c:v>
                </c:pt>
                <c:pt idx="15">
                  <c:v>120</c:v>
                </c:pt>
                <c:pt idx="16">
                  <c:v>126</c:v>
                </c:pt>
                <c:pt idx="17">
                  <c:v>132</c:v>
                </c:pt>
                <c:pt idx="18">
                  <c:v>138</c:v>
                </c:pt>
                <c:pt idx="19">
                  <c:v>144</c:v>
                </c:pt>
                <c:pt idx="20">
                  <c:v>150</c:v>
                </c:pt>
                <c:pt idx="21">
                  <c:v>156</c:v>
                </c:pt>
                <c:pt idx="22">
                  <c:v>162</c:v>
                </c:pt>
                <c:pt idx="23">
                  <c:v>168</c:v>
                </c:pt>
                <c:pt idx="24">
                  <c:v>174</c:v>
                </c:pt>
                <c:pt idx="25">
                  <c:v>180</c:v>
                </c:pt>
                <c:pt idx="26">
                  <c:v>186</c:v>
                </c:pt>
                <c:pt idx="27">
                  <c:v>192</c:v>
                </c:pt>
                <c:pt idx="28">
                  <c:v>198</c:v>
                </c:pt>
                <c:pt idx="29">
                  <c:v>204</c:v>
                </c:pt>
                <c:pt idx="30">
                  <c:v>210</c:v>
                </c:pt>
                <c:pt idx="31">
                  <c:v>216</c:v>
                </c:pt>
                <c:pt idx="32">
                  <c:v>222</c:v>
                </c:pt>
                <c:pt idx="33">
                  <c:v>228</c:v>
                </c:pt>
                <c:pt idx="34">
                  <c:v>234</c:v>
                </c:pt>
                <c:pt idx="35">
                  <c:v>240</c:v>
                </c:pt>
                <c:pt idx="36">
                  <c:v>245.99999999999997</c:v>
                </c:pt>
                <c:pt idx="37">
                  <c:v>252</c:v>
                </c:pt>
                <c:pt idx="38">
                  <c:v>258</c:v>
                </c:pt>
                <c:pt idx="39">
                  <c:v>264</c:v>
                </c:pt>
                <c:pt idx="40">
                  <c:v>270</c:v>
                </c:pt>
                <c:pt idx="41">
                  <c:v>276</c:v>
                </c:pt>
                <c:pt idx="42">
                  <c:v>282</c:v>
                </c:pt>
                <c:pt idx="43">
                  <c:v>288</c:v>
                </c:pt>
                <c:pt idx="44">
                  <c:v>294</c:v>
                </c:pt>
                <c:pt idx="45">
                  <c:v>300</c:v>
                </c:pt>
                <c:pt idx="46">
                  <c:v>306</c:v>
                </c:pt>
                <c:pt idx="47">
                  <c:v>312</c:v>
                </c:pt>
                <c:pt idx="48">
                  <c:v>318</c:v>
                </c:pt>
                <c:pt idx="49">
                  <c:v>324</c:v>
                </c:pt>
                <c:pt idx="50">
                  <c:v>330</c:v>
                </c:pt>
                <c:pt idx="51">
                  <c:v>336</c:v>
                </c:pt>
                <c:pt idx="52">
                  <c:v>342</c:v>
                </c:pt>
                <c:pt idx="53">
                  <c:v>348</c:v>
                </c:pt>
                <c:pt idx="54">
                  <c:v>354</c:v>
                </c:pt>
                <c:pt idx="55">
                  <c:v>360</c:v>
                </c:pt>
              </c:numCache>
            </c:numRef>
          </c:xVal>
          <c:yVal>
            <c:numRef>
              <c:f>Sheet1!$C$2:$C$57</c:f>
              <c:numCache>
                <c:formatCode>General</c:formatCode>
                <c:ptCount val="56"/>
                <c:pt idx="0">
                  <c:v>0.81300541121928893</c:v>
                </c:pt>
                <c:pt idx="1">
                  <c:v>0.82075157326196602</c:v>
                </c:pt>
                <c:pt idx="2">
                  <c:v>0.82857153927392102</c:v>
                </c:pt>
                <c:pt idx="3">
                  <c:v>0.83646601244543595</c:v>
                </c:pt>
                <c:pt idx="4">
                  <c:v>0.84443570266665902</c:v>
                </c:pt>
                <c:pt idx="5">
                  <c:v>0.85248132659143605</c:v>
                </c:pt>
                <c:pt idx="6">
                  <c:v>0.86060360770175603</c:v>
                </c:pt>
                <c:pt idx="7">
                  <c:v>0.86880327637281218</c:v>
                </c:pt>
                <c:pt idx="8">
                  <c:v>0.87708106993866097</c:v>
                </c:pt>
                <c:pt idx="9">
                  <c:v>0.88543773275855797</c:v>
                </c:pt>
                <c:pt idx="10">
                  <c:v>0.89387401628386165</c:v>
                </c:pt>
                <c:pt idx="11">
                  <c:v>0.90239067912561099</c:v>
                </c:pt>
                <c:pt idx="12">
                  <c:v>0.91098848712276259</c:v>
                </c:pt>
                <c:pt idx="13">
                  <c:v>0.91966821341103644</c:v>
                </c:pt>
                <c:pt idx="14">
                  <c:v>0.92843063849243601</c:v>
                </c:pt>
                <c:pt idx="15">
                  <c:v>0.93727655030545198</c:v>
                </c:pt>
                <c:pt idx="16">
                  <c:v>0.94620674429589502</c:v>
                </c:pt>
                <c:pt idx="17">
                  <c:v>0.95522202348844065</c:v>
                </c:pt>
                <c:pt idx="18">
                  <c:v>0.96432319855882465</c:v>
                </c:pt>
                <c:pt idx="19">
                  <c:v>0.97351108790675356</c:v>
                </c:pt>
                <c:pt idx="20">
                  <c:v>0.98278651772949099</c:v>
                </c:pt>
                <c:pt idx="21">
                  <c:v>0.99215032209614951</c:v>
                </c:pt>
                <c:pt idx="22">
                  <c:v>1.00063397220382</c:v>
                </c:pt>
                <c:pt idx="23">
                  <c:v>1.0043947401155298</c:v>
                </c:pt>
                <c:pt idx="24">
                  <c:v>1.0081696424416871</c:v>
                </c:pt>
                <c:pt idx="25">
                  <c:v>1.0119587323048898</c:v>
                </c:pt>
                <c:pt idx="26">
                  <c:v>1.0157620630273498</c:v>
                </c:pt>
                <c:pt idx="27">
                  <c:v>1.0195796881317098</c:v>
                </c:pt>
                <c:pt idx="28">
                  <c:v>1.0234116613417601</c:v>
                </c:pt>
                <c:pt idx="29">
                  <c:v>1.0272580365832134</c:v>
                </c:pt>
                <c:pt idx="30">
                  <c:v>1.0311188679844399</c:v>
                </c:pt>
                <c:pt idx="31">
                  <c:v>1.0349942098772698</c:v>
                </c:pt>
                <c:pt idx="32">
                  <c:v>1.0388841167977101</c:v>
                </c:pt>
                <c:pt idx="33">
                  <c:v>1.0427886434867528</c:v>
                </c:pt>
                <c:pt idx="34">
                  <c:v>1.0467078448911131</c:v>
                </c:pt>
                <c:pt idx="35">
                  <c:v>1.0506417761640299</c:v>
                </c:pt>
                <c:pt idx="36">
                  <c:v>1.0545904926660199</c:v>
                </c:pt>
                <c:pt idx="37">
                  <c:v>1.05855404996567</c:v>
                </c:pt>
                <c:pt idx="38">
                  <c:v>1.0625325038404201</c:v>
                </c:pt>
                <c:pt idx="39">
                  <c:v>1.0665259102773199</c:v>
                </c:pt>
                <c:pt idx="40">
                  <c:v>1.0705343254738799</c:v>
                </c:pt>
                <c:pt idx="41">
                  <c:v>1.074557805838795</c:v>
                </c:pt>
                <c:pt idx="42">
                  <c:v>1.0785964079927499</c:v>
                </c:pt>
                <c:pt idx="43">
                  <c:v>1.0826501887692701</c:v>
                </c:pt>
                <c:pt idx="44">
                  <c:v>1.0867192052154671</c:v>
                </c:pt>
                <c:pt idx="45">
                  <c:v>1.0908035145928601</c:v>
                </c:pt>
                <c:pt idx="46">
                  <c:v>1.0949031743781701</c:v>
                </c:pt>
                <c:pt idx="47">
                  <c:v>1.0990182422641368</c:v>
                </c:pt>
                <c:pt idx="48">
                  <c:v>1.10314877616034</c:v>
                </c:pt>
                <c:pt idx="49">
                  <c:v>1.1072948341940199</c:v>
                </c:pt>
                <c:pt idx="50">
                  <c:v>1.1114564747108429</c:v>
                </c:pt>
                <c:pt idx="51">
                  <c:v>1.1156337562757899</c:v>
                </c:pt>
                <c:pt idx="52">
                  <c:v>1.1198267376739468</c:v>
                </c:pt>
                <c:pt idx="53">
                  <c:v>1.1240354779113328</c:v>
                </c:pt>
                <c:pt idx="54">
                  <c:v>1.1282600362157431</c:v>
                </c:pt>
                <c:pt idx="55">
                  <c:v>1.13250047203756</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Sheet1!$A$2:$A$57</c:f>
              <c:numCache>
                <c:formatCode>General</c:formatCode>
                <c:ptCount val="56"/>
                <c:pt idx="0">
                  <c:v>30</c:v>
                </c:pt>
                <c:pt idx="1">
                  <c:v>36</c:v>
                </c:pt>
                <c:pt idx="2">
                  <c:v>42</c:v>
                </c:pt>
                <c:pt idx="3">
                  <c:v>48</c:v>
                </c:pt>
                <c:pt idx="4">
                  <c:v>54</c:v>
                </c:pt>
                <c:pt idx="5">
                  <c:v>60</c:v>
                </c:pt>
                <c:pt idx="6">
                  <c:v>66</c:v>
                </c:pt>
                <c:pt idx="7">
                  <c:v>72</c:v>
                </c:pt>
                <c:pt idx="8">
                  <c:v>78</c:v>
                </c:pt>
                <c:pt idx="9">
                  <c:v>84</c:v>
                </c:pt>
                <c:pt idx="10">
                  <c:v>90</c:v>
                </c:pt>
                <c:pt idx="11">
                  <c:v>96</c:v>
                </c:pt>
                <c:pt idx="12">
                  <c:v>102</c:v>
                </c:pt>
                <c:pt idx="13">
                  <c:v>108</c:v>
                </c:pt>
                <c:pt idx="14">
                  <c:v>114</c:v>
                </c:pt>
                <c:pt idx="15">
                  <c:v>120</c:v>
                </c:pt>
                <c:pt idx="16">
                  <c:v>126</c:v>
                </c:pt>
                <c:pt idx="17">
                  <c:v>132</c:v>
                </c:pt>
                <c:pt idx="18">
                  <c:v>138</c:v>
                </c:pt>
                <c:pt idx="19">
                  <c:v>144</c:v>
                </c:pt>
                <c:pt idx="20">
                  <c:v>150</c:v>
                </c:pt>
                <c:pt idx="21">
                  <c:v>156</c:v>
                </c:pt>
                <c:pt idx="22">
                  <c:v>162</c:v>
                </c:pt>
                <c:pt idx="23">
                  <c:v>168</c:v>
                </c:pt>
                <c:pt idx="24">
                  <c:v>174</c:v>
                </c:pt>
                <c:pt idx="25">
                  <c:v>180</c:v>
                </c:pt>
                <c:pt idx="26">
                  <c:v>186</c:v>
                </c:pt>
                <c:pt idx="27">
                  <c:v>192</c:v>
                </c:pt>
                <c:pt idx="28">
                  <c:v>198</c:v>
                </c:pt>
                <c:pt idx="29">
                  <c:v>204</c:v>
                </c:pt>
                <c:pt idx="30">
                  <c:v>210</c:v>
                </c:pt>
                <c:pt idx="31">
                  <c:v>216</c:v>
                </c:pt>
                <c:pt idx="32">
                  <c:v>222</c:v>
                </c:pt>
                <c:pt idx="33">
                  <c:v>228</c:v>
                </c:pt>
                <c:pt idx="34">
                  <c:v>234</c:v>
                </c:pt>
                <c:pt idx="35">
                  <c:v>240</c:v>
                </c:pt>
                <c:pt idx="36">
                  <c:v>245.99999999999997</c:v>
                </c:pt>
                <c:pt idx="37">
                  <c:v>252</c:v>
                </c:pt>
                <c:pt idx="38">
                  <c:v>258</c:v>
                </c:pt>
                <c:pt idx="39">
                  <c:v>264</c:v>
                </c:pt>
                <c:pt idx="40">
                  <c:v>270</c:v>
                </c:pt>
                <c:pt idx="41">
                  <c:v>276</c:v>
                </c:pt>
                <c:pt idx="42">
                  <c:v>282</c:v>
                </c:pt>
                <c:pt idx="43">
                  <c:v>288</c:v>
                </c:pt>
                <c:pt idx="44">
                  <c:v>294</c:v>
                </c:pt>
                <c:pt idx="45">
                  <c:v>300</c:v>
                </c:pt>
                <c:pt idx="46">
                  <c:v>306</c:v>
                </c:pt>
                <c:pt idx="47">
                  <c:v>312</c:v>
                </c:pt>
                <c:pt idx="48">
                  <c:v>318</c:v>
                </c:pt>
                <c:pt idx="49">
                  <c:v>324</c:v>
                </c:pt>
                <c:pt idx="50">
                  <c:v>330</c:v>
                </c:pt>
                <c:pt idx="51">
                  <c:v>336</c:v>
                </c:pt>
                <c:pt idx="52">
                  <c:v>342</c:v>
                </c:pt>
                <c:pt idx="53">
                  <c:v>348</c:v>
                </c:pt>
                <c:pt idx="54">
                  <c:v>354</c:v>
                </c:pt>
                <c:pt idx="55">
                  <c:v>360</c:v>
                </c:pt>
              </c:numCache>
            </c:numRef>
          </c:xVal>
          <c:yVal>
            <c:numRef>
              <c:f>Sheet1!$D$2:$D$57</c:f>
              <c:numCache>
                <c:formatCode>General</c:formatCode>
                <c:ptCount val="56"/>
                <c:pt idx="0">
                  <c:v>0.92136804201400702</c:v>
                </c:pt>
                <c:pt idx="1">
                  <c:v>0.92483089802682505</c:v>
                </c:pt>
                <c:pt idx="2">
                  <c:v>0.92830676878642893</c:v>
                </c:pt>
                <c:pt idx="3">
                  <c:v>0.93179570320725702</c:v>
                </c:pt>
                <c:pt idx="4">
                  <c:v>0.93529775038757568</c:v>
                </c:pt>
                <c:pt idx="5">
                  <c:v>0.93881295961018363</c:v>
                </c:pt>
                <c:pt idx="6">
                  <c:v>0.94234138034311044</c:v>
                </c:pt>
                <c:pt idx="7">
                  <c:v>0.94588306224029695</c:v>
                </c:pt>
                <c:pt idx="8">
                  <c:v>0.9494380551423095</c:v>
                </c:pt>
                <c:pt idx="9">
                  <c:v>0.95300640907703149</c:v>
                </c:pt>
                <c:pt idx="10">
                  <c:v>0.95658817426037102</c:v>
                </c:pt>
                <c:pt idx="11">
                  <c:v>0.96018340109696232</c:v>
                </c:pt>
                <c:pt idx="12">
                  <c:v>0.96379214018089143</c:v>
                </c:pt>
                <c:pt idx="13">
                  <c:v>0.96741444229638063</c:v>
                </c:pt>
                <c:pt idx="14">
                  <c:v>0.97105035841853293</c:v>
                </c:pt>
                <c:pt idx="15">
                  <c:v>0.9746999397140248</c:v>
                </c:pt>
                <c:pt idx="16">
                  <c:v>0.97836323754184362</c:v>
                </c:pt>
                <c:pt idx="17">
                  <c:v>0.98204030345400095</c:v>
                </c:pt>
                <c:pt idx="18">
                  <c:v>0.98573118919626046</c:v>
                </c:pt>
                <c:pt idx="19">
                  <c:v>0.98943594670887303</c:v>
                </c:pt>
                <c:pt idx="20">
                  <c:v>0.9931546281272885</c:v>
                </c:pt>
                <c:pt idx="21">
                  <c:v>0.99688728578290675</c:v>
                </c:pt>
                <c:pt idx="22">
                  <c:v>1.001603343022696</c:v>
                </c:pt>
                <c:pt idx="23">
                  <c:v>1.0111464305476698</c:v>
                </c:pt>
                <c:pt idx="24">
                  <c:v>1.02078044280861</c:v>
                </c:pt>
                <c:pt idx="25">
                  <c:v>1.0305062461192398</c:v>
                </c:pt>
                <c:pt idx="26">
                  <c:v>1.0403247150473256</c:v>
                </c:pt>
                <c:pt idx="27">
                  <c:v>1.0502367324934099</c:v>
                </c:pt>
                <c:pt idx="28">
                  <c:v>1.0602431897700801</c:v>
                </c:pt>
                <c:pt idx="29">
                  <c:v>1.0703449866822201</c:v>
                </c:pt>
                <c:pt idx="30">
                  <c:v>1.0805430316078701</c:v>
                </c:pt>
                <c:pt idx="31">
                  <c:v>1.0908382415799198</c:v>
                </c:pt>
                <c:pt idx="32">
                  <c:v>1.1012315423686099</c:v>
                </c:pt>
                <c:pt idx="33">
                  <c:v>1.1117238685646871</c:v>
                </c:pt>
                <c:pt idx="34">
                  <c:v>1.122316163663565</c:v>
                </c:pt>
                <c:pt idx="35">
                  <c:v>1.1330093801500498</c:v>
                </c:pt>
                <c:pt idx="36">
                  <c:v>1.1438044795840798</c:v>
                </c:pt>
                <c:pt idx="37">
                  <c:v>1.15470243268714</c:v>
                </c:pt>
                <c:pt idx="38">
                  <c:v>1.165704219429557</c:v>
                </c:pt>
                <c:pt idx="39">
                  <c:v>1.1768108291186643</c:v>
                </c:pt>
                <c:pt idx="40">
                  <c:v>1.1880232604876699</c:v>
                </c:pt>
                <c:pt idx="41">
                  <c:v>1.1993425217855962</c:v>
                </c:pt>
                <c:pt idx="42">
                  <c:v>1.2107696308677898</c:v>
                </c:pt>
                <c:pt idx="43">
                  <c:v>1.2223056152876071</c:v>
                </c:pt>
                <c:pt idx="44">
                  <c:v>1.2339515123887099</c:v>
                </c:pt>
                <c:pt idx="45">
                  <c:v>1.2457083693983499</c:v>
                </c:pt>
                <c:pt idx="46">
                  <c:v>1.2575772435215999</c:v>
                </c:pt>
                <c:pt idx="47">
                  <c:v>1.2695592020363571</c:v>
                </c:pt>
                <c:pt idx="48">
                  <c:v>1.2816553223893499</c:v>
                </c:pt>
                <c:pt idx="49">
                  <c:v>1.2938666922930246</c:v>
                </c:pt>
                <c:pt idx="50">
                  <c:v>1.30619440982334</c:v>
                </c:pt>
                <c:pt idx="51">
                  <c:v>1.3186395835185101</c:v>
                </c:pt>
                <c:pt idx="52">
                  <c:v>1.3312033324786798</c:v>
                </c:pt>
                <c:pt idx="53">
                  <c:v>1.34388678646661</c:v>
                </c:pt>
                <c:pt idx="54">
                  <c:v>1.3566910860091765</c:v>
                </c:pt>
                <c:pt idx="55">
                  <c:v>1.36961738250003</c:v>
                </c:pt>
              </c:numCache>
            </c:numRef>
          </c:yVal>
          <c:smooth val="1"/>
        </c:ser>
        <c:axId val="268933376"/>
        <c:axId val="268951936"/>
      </c:scatterChart>
      <c:valAx>
        <c:axId val="268933376"/>
        <c:scaling>
          <c:orientation val="minMax"/>
          <c:max val="360"/>
          <c:min val="30"/>
        </c:scaling>
        <c:axPos val="b"/>
        <c:title>
          <c:tx>
            <c:rich>
              <a:bodyPr/>
              <a:lstStyle/>
              <a:p>
                <a:pPr>
                  <a:defRPr sz="1700"/>
                </a:pPr>
                <a:r>
                  <a:rPr lang="en-US" sz="1700" dirty="0" smtClean="0"/>
                  <a:t>Ischemia</a:t>
                </a:r>
                <a:r>
                  <a:rPr lang="en-US" sz="1700" baseline="0" dirty="0" smtClean="0"/>
                  <a:t> time (minutes)</a:t>
                </a:r>
                <a:endParaRPr lang="en-US" sz="1700" dirty="0"/>
              </a:p>
            </c:rich>
          </c:tx>
        </c:title>
        <c:numFmt formatCode="#,##0" sourceLinked="0"/>
        <c:tickLblPos val="nextTo"/>
        <c:txPr>
          <a:bodyPr rot="0"/>
          <a:lstStyle/>
          <a:p>
            <a:pPr>
              <a:defRPr sz="1500" b="1"/>
            </a:pPr>
            <a:endParaRPr lang="en-US"/>
          </a:p>
        </c:txPr>
        <c:crossAx val="268951936"/>
        <c:crosses val="autoZero"/>
        <c:crossBetween val="midCat"/>
        <c:majorUnit val="30"/>
      </c:valAx>
      <c:valAx>
        <c:axId val="268951936"/>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68933376"/>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3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6458"/>
          <c:h val="0.77074260114040383"/>
        </c:manualLayout>
      </c:layout>
      <c:scatterChart>
        <c:scatterStyle val="smoothMarker"/>
        <c:ser>
          <c:idx val="0"/>
          <c:order val="0"/>
          <c:tx>
            <c:strRef>
              <c:f>Sheet1!$A$1</c:f>
              <c:strCache>
                <c:ptCount val="1"/>
                <c:pt idx="0">
                  <c:v>Volume</c:v>
                </c:pt>
              </c:strCache>
            </c:strRef>
          </c:tx>
          <c:spPr>
            <a:ln w="38100">
              <a:solidFill>
                <a:srgbClr val="00FF00"/>
              </a:solidFill>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Sheet1!$B$2:$B$67</c:f>
              <c:numCache>
                <c:formatCode>General</c:formatCode>
                <c:ptCount val="66"/>
                <c:pt idx="0">
                  <c:v>1.1144332066123899</c:v>
                </c:pt>
                <c:pt idx="1">
                  <c:v>1.1067767108803499</c:v>
                </c:pt>
                <c:pt idx="2">
                  <c:v>1.0991728176071598</c:v>
                </c:pt>
                <c:pt idx="3">
                  <c:v>1.0916211653979098</c:v>
                </c:pt>
                <c:pt idx="4">
                  <c:v>1.0841213953405471</c:v>
                </c:pt>
                <c:pt idx="5">
                  <c:v>1.0766774891994</c:v>
                </c:pt>
                <c:pt idx="6">
                  <c:v>1.06931054607708</c:v>
                </c:pt>
                <c:pt idx="7">
                  <c:v>1.0620453596435528</c:v>
                </c:pt>
                <c:pt idx="8">
                  <c:v>1.0549060410299598</c:v>
                </c:pt>
                <c:pt idx="9">
                  <c:v>1.0479160456358698</c:v>
                </c:pt>
                <c:pt idx="10">
                  <c:v>1.0410982054093263</c:v>
                </c:pt>
                <c:pt idx="11">
                  <c:v>1.0344747661646398</c:v>
                </c:pt>
                <c:pt idx="12">
                  <c:v>1.0280674291664431</c:v>
                </c:pt>
                <c:pt idx="13">
                  <c:v>1.0218973987660598</c:v>
                </c:pt>
                <c:pt idx="14">
                  <c:v>1.01598543247027</c:v>
                </c:pt>
                <c:pt idx="15">
                  <c:v>1.0103518977704198</c:v>
                </c:pt>
                <c:pt idx="16">
                  <c:v>1.0050168303846598</c:v>
                </c:pt>
                <c:pt idx="17">
                  <c:v>1</c:v>
                </c:pt>
                <c:pt idx="18">
                  <c:v>0.995315516090164</c:v>
                </c:pt>
                <c:pt idx="19">
                  <c:v>0.99095571963712503</c:v>
                </c:pt>
                <c:pt idx="20">
                  <c:v>0.98690791417185897</c:v>
                </c:pt>
                <c:pt idx="21">
                  <c:v>0.98315984139269896</c:v>
                </c:pt>
                <c:pt idx="22">
                  <c:v>0.97969965757924826</c:v>
                </c:pt>
                <c:pt idx="23">
                  <c:v>0.97651589413877493</c:v>
                </c:pt>
                <c:pt idx="24">
                  <c:v>0.97359742785312464</c:v>
                </c:pt>
                <c:pt idx="25">
                  <c:v>0.97093346724169505</c:v>
                </c:pt>
                <c:pt idx="26">
                  <c:v>0.96851351336244396</c:v>
                </c:pt>
                <c:pt idx="27">
                  <c:v>0.96632733780776858</c:v>
                </c:pt>
                <c:pt idx="28">
                  <c:v>0.96436496863056798</c:v>
                </c:pt>
                <c:pt idx="29">
                  <c:v>0.96261665075270397</c:v>
                </c:pt>
                <c:pt idx="30">
                  <c:v>0.96107284541656901</c:v>
                </c:pt>
                <c:pt idx="31">
                  <c:v>0.95972420619168552</c:v>
                </c:pt>
                <c:pt idx="32">
                  <c:v>0.95856154282947903</c:v>
                </c:pt>
                <c:pt idx="33">
                  <c:v>0.95757582600199564</c:v>
                </c:pt>
                <c:pt idx="34">
                  <c:v>0.95675815754655491</c:v>
                </c:pt>
                <c:pt idx="35">
                  <c:v>0.95609976817687692</c:v>
                </c:pt>
                <c:pt idx="36">
                  <c:v>0.9555919807665455</c:v>
                </c:pt>
                <c:pt idx="37">
                  <c:v>0.95522621862859924</c:v>
                </c:pt>
                <c:pt idx="38">
                  <c:v>0.95499398372951305</c:v>
                </c:pt>
                <c:pt idx="39">
                  <c:v>0.95488683573768496</c:v>
                </c:pt>
                <c:pt idx="40">
                  <c:v>0.95489639829050543</c:v>
                </c:pt>
                <c:pt idx="41">
                  <c:v>0.95501434840932198</c:v>
                </c:pt>
                <c:pt idx="42">
                  <c:v>0.95523238024778356</c:v>
                </c:pt>
                <c:pt idx="43">
                  <c:v>0.95554221362610492</c:v>
                </c:pt>
                <c:pt idx="44">
                  <c:v>0.95593559449990395</c:v>
                </c:pt>
                <c:pt idx="45">
                  <c:v>0.95640429618405765</c:v>
                </c:pt>
                <c:pt idx="46">
                  <c:v>0.95694004187932502</c:v>
                </c:pt>
                <c:pt idx="47">
                  <c:v>0.95753460435596549</c:v>
                </c:pt>
                <c:pt idx="48">
                  <c:v>0.95817972993103351</c:v>
                </c:pt>
                <c:pt idx="49">
                  <c:v>0.95886713366973364</c:v>
                </c:pt>
                <c:pt idx="50">
                  <c:v>0.95958854840857144</c:v>
                </c:pt>
                <c:pt idx="51">
                  <c:v>0.96033565069345406</c:v>
                </c:pt>
                <c:pt idx="52">
                  <c:v>0.96110012898546759</c:v>
                </c:pt>
                <c:pt idx="53">
                  <c:v>0.96187359318423904</c:v>
                </c:pt>
                <c:pt idx="54">
                  <c:v>0.96264910088179456</c:v>
                </c:pt>
                <c:pt idx="55">
                  <c:v>0.96342521605278952</c:v>
                </c:pt>
                <c:pt idx="56">
                  <c:v>0.9642019747416215</c:v>
                </c:pt>
                <c:pt idx="57">
                  <c:v>0.96497934188382795</c:v>
                </c:pt>
                <c:pt idx="58">
                  <c:v>0.96575735358194903</c:v>
                </c:pt>
                <c:pt idx="59">
                  <c:v>0.96653597471495356</c:v>
                </c:pt>
                <c:pt idx="60">
                  <c:v>0.96731524144362302</c:v>
                </c:pt>
                <c:pt idx="61">
                  <c:v>0.96809511859027353</c:v>
                </c:pt>
                <c:pt idx="62">
                  <c:v>0.96887562449612818</c:v>
                </c:pt>
                <c:pt idx="63">
                  <c:v>0.9696567775604108</c:v>
                </c:pt>
                <c:pt idx="64">
                  <c:v>0.97043854252028094</c:v>
                </c:pt>
                <c:pt idx="65">
                  <c:v>0.97122093776136997</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Sheet1!$C$2:$C$67</c:f>
              <c:numCache>
                <c:formatCode>General</c:formatCode>
                <c:ptCount val="66"/>
                <c:pt idx="0">
                  <c:v>1.0438597662940998</c:v>
                </c:pt>
                <c:pt idx="1">
                  <c:v>1.04108634325126</c:v>
                </c:pt>
                <c:pt idx="2">
                  <c:v>1.03831985988368</c:v>
                </c:pt>
                <c:pt idx="3">
                  <c:v>1.0355601969679598</c:v>
                </c:pt>
                <c:pt idx="4">
                  <c:v>1.0328072005349098</c:v>
                </c:pt>
                <c:pt idx="5">
                  <c:v>1.03006176339582</c:v>
                </c:pt>
                <c:pt idx="6">
                  <c:v>1.0273291223194363</c:v>
                </c:pt>
                <c:pt idx="7">
                  <c:v>1.0246156073573998</c:v>
                </c:pt>
                <c:pt idx="8">
                  <c:v>1.0219275749232601</c:v>
                </c:pt>
                <c:pt idx="9">
                  <c:v>1.01927143939331</c:v>
                </c:pt>
                <c:pt idx="10">
                  <c:v>1.01665371104387</c:v>
                </c:pt>
                <c:pt idx="11">
                  <c:v>1.0140810423411299</c:v>
                </c:pt>
                <c:pt idx="12">
                  <c:v>1.0115602851762771</c:v>
                </c:pt>
                <c:pt idx="13">
                  <c:v>1.00909856329227</c:v>
                </c:pt>
                <c:pt idx="14">
                  <c:v>1.00670336401724</c:v>
                </c:pt>
                <c:pt idx="15">
                  <c:v>1.0043826575389798</c:v>
                </c:pt>
                <c:pt idx="16">
                  <c:v>1.0021450520051598</c:v>
                </c:pt>
                <c:pt idx="17">
                  <c:v>1</c:v>
                </c:pt>
                <c:pt idx="18">
                  <c:v>0.99268171706161601</c:v>
                </c:pt>
                <c:pt idx="19">
                  <c:v>0.98592043613992364</c:v>
                </c:pt>
                <c:pt idx="20">
                  <c:v>0.97968633052959064</c:v>
                </c:pt>
                <c:pt idx="21">
                  <c:v>0.97395050984905851</c:v>
                </c:pt>
                <c:pt idx="22">
                  <c:v>0.96868488850286505</c:v>
                </c:pt>
                <c:pt idx="23">
                  <c:v>0.96386203499088663</c:v>
                </c:pt>
                <c:pt idx="24">
                  <c:v>0.95945504630057277</c:v>
                </c:pt>
                <c:pt idx="25">
                  <c:v>0.95543745901400701</c:v>
                </c:pt>
                <c:pt idx="26">
                  <c:v>0.95178313460224651</c:v>
                </c:pt>
                <c:pt idx="27">
                  <c:v>0.94846619152609057</c:v>
                </c:pt>
                <c:pt idx="28">
                  <c:v>0.94546097285860997</c:v>
                </c:pt>
                <c:pt idx="29">
                  <c:v>0.94274200464283064</c:v>
                </c:pt>
                <c:pt idx="30">
                  <c:v>0.94028404677295208</c:v>
                </c:pt>
                <c:pt idx="31">
                  <c:v>0.93806214570024626</c:v>
                </c:pt>
                <c:pt idx="32">
                  <c:v>0.93605171102497964</c:v>
                </c:pt>
                <c:pt idx="33">
                  <c:v>0.93422868815398863</c:v>
                </c:pt>
                <c:pt idx="34">
                  <c:v>0.93256971539405298</c:v>
                </c:pt>
                <c:pt idx="35">
                  <c:v>0.9310523417512615</c:v>
                </c:pt>
                <c:pt idx="36">
                  <c:v>0.92965521018876318</c:v>
                </c:pt>
                <c:pt idx="37">
                  <c:v>0.928358291742583</c:v>
                </c:pt>
                <c:pt idx="38">
                  <c:v>0.92714305617013792</c:v>
                </c:pt>
                <c:pt idx="39">
                  <c:v>0.92599260494140501</c:v>
                </c:pt>
                <c:pt idx="40">
                  <c:v>0.92489178165254404</c:v>
                </c:pt>
                <c:pt idx="41">
                  <c:v>0.92382720158270604</c:v>
                </c:pt>
                <c:pt idx="42">
                  <c:v>0.92278719679229559</c:v>
                </c:pt>
                <c:pt idx="43">
                  <c:v>0.9217617545507808</c:v>
                </c:pt>
                <c:pt idx="44">
                  <c:v>0.92074240054691403</c:v>
                </c:pt>
                <c:pt idx="45">
                  <c:v>0.91972204978873551</c:v>
                </c:pt>
                <c:pt idx="46">
                  <c:v>0.91869477369044406</c:v>
                </c:pt>
                <c:pt idx="47">
                  <c:v>0.91765571458851625</c:v>
                </c:pt>
                <c:pt idx="48">
                  <c:v>0.91660085104506195</c:v>
                </c:pt>
                <c:pt idx="49">
                  <c:v>0.91552683941452695</c:v>
                </c:pt>
                <c:pt idx="50">
                  <c:v>0.91443090868098897</c:v>
                </c:pt>
                <c:pt idx="51">
                  <c:v>0.91331068091558099</c:v>
                </c:pt>
                <c:pt idx="52">
                  <c:v>0.91216411437574496</c:v>
                </c:pt>
                <c:pt idx="53">
                  <c:v>0.91098935236824463</c:v>
                </c:pt>
                <c:pt idx="54">
                  <c:v>0.90978561176415063</c:v>
                </c:pt>
                <c:pt idx="55">
                  <c:v>0.90855547919560098</c:v>
                </c:pt>
                <c:pt idx="56">
                  <c:v>0.90730206223201559</c:v>
                </c:pt>
                <c:pt idx="57">
                  <c:v>0.90602803380933705</c:v>
                </c:pt>
                <c:pt idx="58">
                  <c:v>0.90473577261771965</c:v>
                </c:pt>
                <c:pt idx="59">
                  <c:v>0.90342732605322951</c:v>
                </c:pt>
                <c:pt idx="60">
                  <c:v>0.90210453218715603</c:v>
                </c:pt>
                <c:pt idx="61">
                  <c:v>0.90076897370213649</c:v>
                </c:pt>
                <c:pt idx="62">
                  <c:v>0.89942207628767501</c:v>
                </c:pt>
                <c:pt idx="63">
                  <c:v>0.89806510328222156</c:v>
                </c:pt>
                <c:pt idx="64">
                  <c:v>0.89669914981925558</c:v>
                </c:pt>
                <c:pt idx="65">
                  <c:v>0.89532521677113863</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Sheet1!$D$2:$D$67</c:f>
              <c:numCache>
                <c:formatCode>General</c:formatCode>
                <c:ptCount val="66"/>
                <c:pt idx="0">
                  <c:v>1.18977798752564</c:v>
                </c:pt>
                <c:pt idx="1">
                  <c:v>1.1766120031136531</c:v>
                </c:pt>
                <c:pt idx="2">
                  <c:v>1.16359219316273</c:v>
                </c:pt>
                <c:pt idx="3">
                  <c:v>1.1507170440054628</c:v>
                </c:pt>
                <c:pt idx="4">
                  <c:v>1.13798509462988</c:v>
                </c:pt>
                <c:pt idx="5">
                  <c:v>1.12540282237742</c:v>
                </c:pt>
                <c:pt idx="6">
                  <c:v>1.1130075251542701</c:v>
                </c:pt>
                <c:pt idx="7">
                  <c:v>1.1008424406587731</c:v>
                </c:pt>
                <c:pt idx="8">
                  <c:v>1.0889487500961699</c:v>
                </c:pt>
                <c:pt idx="9">
                  <c:v>1.0773656518372998</c:v>
                </c:pt>
                <c:pt idx="10">
                  <c:v>1.0661304449414029</c:v>
                </c:pt>
                <c:pt idx="11">
                  <c:v>1.05527861891673</c:v>
                </c:pt>
                <c:pt idx="12">
                  <c:v>1.0448439449446401</c:v>
                </c:pt>
                <c:pt idx="13">
                  <c:v>1.0348585674305328</c:v>
                </c:pt>
                <c:pt idx="14">
                  <c:v>1.0253530840234</c:v>
                </c:pt>
                <c:pt idx="15">
                  <c:v>1.0163566143501199</c:v>
                </c:pt>
                <c:pt idx="16">
                  <c:v>1.0078968382226168</c:v>
                </c:pt>
                <c:pt idx="17">
                  <c:v>1</c:v>
                </c:pt>
                <c:pt idx="18">
                  <c:v>0.99795630315647299</c:v>
                </c:pt>
                <c:pt idx="19">
                  <c:v>0.99601671928642932</c:v>
                </c:pt>
                <c:pt idx="20">
                  <c:v>0.99418273043428296</c:v>
                </c:pt>
                <c:pt idx="21">
                  <c:v>0.99245625311815799</c:v>
                </c:pt>
                <c:pt idx="22">
                  <c:v>0.99083967392565797</c:v>
                </c:pt>
                <c:pt idx="23">
                  <c:v>0.98933587680384705</c:v>
                </c:pt>
                <c:pt idx="24">
                  <c:v>0.98794826831862903</c:v>
                </c:pt>
                <c:pt idx="25">
                  <c:v>0.98668080146537462</c:v>
                </c:pt>
                <c:pt idx="26">
                  <c:v>0.98553797757475958</c:v>
                </c:pt>
                <c:pt idx="27">
                  <c:v>0.98452483824665959</c:v>
                </c:pt>
                <c:pt idx="28">
                  <c:v>0.98364693987312102</c:v>
                </c:pt>
                <c:pt idx="29">
                  <c:v>0.98291028907470757</c:v>
                </c:pt>
                <c:pt idx="30">
                  <c:v>0.98232126490617</c:v>
                </c:pt>
                <c:pt idx="31">
                  <c:v>0.98188649459113397</c:v>
                </c:pt>
                <c:pt idx="32">
                  <c:v>0.98161268289921455</c:v>
                </c:pt>
                <c:pt idx="33">
                  <c:v>0.98150642789109055</c:v>
                </c:pt>
                <c:pt idx="34">
                  <c:v>0.98157398521683781</c:v>
                </c:pt>
                <c:pt idx="35">
                  <c:v>0.98182102736399068</c:v>
                </c:pt>
                <c:pt idx="36">
                  <c:v>0.98225237023080658</c:v>
                </c:pt>
                <c:pt idx="37">
                  <c:v>0.98287173914583104</c:v>
                </c:pt>
                <c:pt idx="38">
                  <c:v>0.98368153963955962</c:v>
                </c:pt>
                <c:pt idx="39">
                  <c:v>0.98468266830578499</c:v>
                </c:pt>
                <c:pt idx="40">
                  <c:v>0.98587440126127601</c:v>
                </c:pt>
                <c:pt idx="41">
                  <c:v>0.98725433079384151</c:v>
                </c:pt>
                <c:pt idx="42">
                  <c:v>0.98881833584783307</c:v>
                </c:pt>
                <c:pt idx="43">
                  <c:v>0.99056064922812059</c:v>
                </c:pt>
                <c:pt idx="44">
                  <c:v>0.99247396480175587</c:v>
                </c:pt>
                <c:pt idx="45">
                  <c:v>0.99454957937502297</c:v>
                </c:pt>
                <c:pt idx="46">
                  <c:v>0.99677746078107698</c:v>
                </c:pt>
                <c:pt idx="47">
                  <c:v>0.99914652517613556</c:v>
                </c:pt>
                <c:pt idx="48">
                  <c:v>1.0016447113309168</c:v>
                </c:pt>
                <c:pt idx="49">
                  <c:v>1.0042591221246699</c:v>
                </c:pt>
                <c:pt idx="50">
                  <c:v>1.0069762225831598</c:v>
                </c:pt>
                <c:pt idx="51">
                  <c:v>1.0097818642264</c:v>
                </c:pt>
                <c:pt idx="52">
                  <c:v>1.0126614754714898</c:v>
                </c:pt>
                <c:pt idx="53">
                  <c:v>1.0156000252472399</c:v>
                </c:pt>
                <c:pt idx="54">
                  <c:v>1.0185842460528598</c:v>
                </c:pt>
                <c:pt idx="55">
                  <c:v>1.0216086614194868</c:v>
                </c:pt>
                <c:pt idx="56">
                  <c:v>1.02467026891635</c:v>
                </c:pt>
                <c:pt idx="57">
                  <c:v>1.0277663554707368</c:v>
                </c:pt>
                <c:pt idx="58">
                  <c:v>1.0308946481678456</c:v>
                </c:pt>
                <c:pt idx="59">
                  <c:v>1.0340530593637931</c:v>
                </c:pt>
                <c:pt idx="60">
                  <c:v>1.0372398574038098</c:v>
                </c:pt>
                <c:pt idx="61">
                  <c:v>1.04045341924513</c:v>
                </c:pt>
                <c:pt idx="62">
                  <c:v>1.0436923892476371</c:v>
                </c:pt>
                <c:pt idx="63">
                  <c:v>1.0469555746376231</c:v>
                </c:pt>
                <c:pt idx="64">
                  <c:v>1.0502418397505031</c:v>
                </c:pt>
                <c:pt idx="65">
                  <c:v>1.0535502544515001</c:v>
                </c:pt>
              </c:numCache>
            </c:numRef>
          </c:yVal>
          <c:smooth val="1"/>
        </c:ser>
        <c:axId val="269010816"/>
        <c:axId val="269017088"/>
      </c:scatterChart>
      <c:valAx>
        <c:axId val="269010816"/>
        <c:scaling>
          <c:orientation val="minMax"/>
          <c:max val="70"/>
          <c:min val="5"/>
        </c:scaling>
        <c:axPos val="b"/>
        <c:title>
          <c:tx>
            <c:rich>
              <a:bodyPr/>
              <a:lstStyle/>
              <a:p>
                <a:pPr>
                  <a:defRPr sz="1700"/>
                </a:pPr>
                <a:r>
                  <a:rPr lang="en-US" sz="1700" dirty="0" smtClean="0"/>
                  <a:t>Center Volume (cases per year)</a:t>
                </a:r>
                <a:endParaRPr lang="en-US" sz="1700" dirty="0"/>
              </a:p>
            </c:rich>
          </c:tx>
        </c:title>
        <c:numFmt formatCode="#,##0" sourceLinked="0"/>
        <c:tickLblPos val="nextTo"/>
        <c:txPr>
          <a:bodyPr rot="0"/>
          <a:lstStyle/>
          <a:p>
            <a:pPr>
              <a:defRPr sz="1500" b="1"/>
            </a:pPr>
            <a:endParaRPr lang="en-US"/>
          </a:p>
        </c:txPr>
        <c:crossAx val="269017088"/>
        <c:crosses val="autoZero"/>
        <c:crossBetween val="midCat"/>
        <c:majorUnit val="5"/>
      </c:valAx>
      <c:valAx>
        <c:axId val="269017088"/>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69010816"/>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3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6414"/>
          <c:h val="0.77074260114040338"/>
        </c:manualLayout>
      </c:layout>
      <c:scatterChart>
        <c:scatterStyle val="smoothMarker"/>
        <c:ser>
          <c:idx val="0"/>
          <c:order val="0"/>
          <c:tx>
            <c:strRef>
              <c:f>Sheet1!$A$1</c:f>
              <c:strCache>
                <c:ptCount val="1"/>
                <c:pt idx="0">
                  <c:v>Creatinine</c:v>
                </c:pt>
              </c:strCache>
            </c:strRef>
          </c:tx>
          <c:spPr>
            <a:ln w="38100">
              <a:solidFill>
                <a:srgbClr val="00FF00"/>
              </a:solidFill>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Sheet1!$B$2:$B$22</c:f>
              <c:numCache>
                <c:formatCode>General</c:formatCode>
                <c:ptCount val="21"/>
                <c:pt idx="0">
                  <c:v>0.84462962970801392</c:v>
                </c:pt>
                <c:pt idx="1">
                  <c:v>0.86519131413187511</c:v>
                </c:pt>
                <c:pt idx="2">
                  <c:v>0.88625354000005707</c:v>
                </c:pt>
                <c:pt idx="3">
                  <c:v>0.90782851791707864</c:v>
                </c:pt>
                <c:pt idx="4">
                  <c:v>0.92992870429393404</c:v>
                </c:pt>
                <c:pt idx="5">
                  <c:v>0.9525842011826523</c:v>
                </c:pt>
                <c:pt idx="6">
                  <c:v>0.97589791755567712</c:v>
                </c:pt>
                <c:pt idx="7">
                  <c:v>1</c:v>
                </c:pt>
                <c:pt idx="8">
                  <c:v>1.0250321424998998</c:v>
                </c:pt>
                <c:pt idx="9">
                  <c:v>1.051118735347</c:v>
                </c:pt>
                <c:pt idx="10">
                  <c:v>1.0782717511222399</c:v>
                </c:pt>
                <c:pt idx="11">
                  <c:v>1.1064704230136231</c:v>
                </c:pt>
                <c:pt idx="12">
                  <c:v>1.1356892001270398</c:v>
                </c:pt>
                <c:pt idx="13">
                  <c:v>1.1658971718279401</c:v>
                </c:pt>
                <c:pt idx="14">
                  <c:v>1.1970576507237236</c:v>
                </c:pt>
                <c:pt idx="15">
                  <c:v>1.2291274288566101</c:v>
                </c:pt>
                <c:pt idx="16">
                  <c:v>1.2620694275172899</c:v>
                </c:pt>
                <c:pt idx="17">
                  <c:v>1.2958943831368865</c:v>
                </c:pt>
                <c:pt idx="18">
                  <c:v>1.3306258113285201</c:v>
                </c:pt>
                <c:pt idx="19">
                  <c:v>1.3662881592415252</c:v>
                </c:pt>
                <c:pt idx="20">
                  <c:v>1.4029062198714968</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Sheet1!$C$2:$C$22</c:f>
              <c:numCache>
                <c:formatCode>General</c:formatCode>
                <c:ptCount val="21"/>
                <c:pt idx="0">
                  <c:v>0.73445657718156199</c:v>
                </c:pt>
                <c:pt idx="1">
                  <c:v>0.76806478832744796</c:v>
                </c:pt>
                <c:pt idx="2">
                  <c:v>0.80321036097183307</c:v>
                </c:pt>
                <c:pt idx="3">
                  <c:v>0.83996321846836963</c:v>
                </c:pt>
                <c:pt idx="4">
                  <c:v>0.87839569472861256</c:v>
                </c:pt>
                <c:pt idx="5">
                  <c:v>0.91842676285368297</c:v>
                </c:pt>
                <c:pt idx="6">
                  <c:v>0.95930668496756855</c:v>
                </c:pt>
                <c:pt idx="7">
                  <c:v>1</c:v>
                </c:pt>
                <c:pt idx="8">
                  <c:v>1.0108984366046698</c:v>
                </c:pt>
                <c:pt idx="9">
                  <c:v>1.0263283190714398</c:v>
                </c:pt>
                <c:pt idx="10">
                  <c:v>1.0458145633095499</c:v>
                </c:pt>
                <c:pt idx="11">
                  <c:v>1.06846291356043</c:v>
                </c:pt>
                <c:pt idx="12">
                  <c:v>1.0932532331618501</c:v>
                </c:pt>
                <c:pt idx="13">
                  <c:v>1.1191032083673598</c:v>
                </c:pt>
                <c:pt idx="14">
                  <c:v>1.14505423907642</c:v>
                </c:pt>
                <c:pt idx="15">
                  <c:v>1.1705069529722201</c:v>
                </c:pt>
                <c:pt idx="16">
                  <c:v>1.1953481305361431</c:v>
                </c:pt>
                <c:pt idx="17">
                  <c:v>1.2197985518575598</c:v>
                </c:pt>
                <c:pt idx="18">
                  <c:v>1.24407135999551</c:v>
                </c:pt>
                <c:pt idx="19">
                  <c:v>1.2683240895874071</c:v>
                </c:pt>
                <c:pt idx="20">
                  <c:v>1.2926709238286234</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Sheet1!$D$2:$D$22</c:f>
              <c:numCache>
                <c:formatCode>General</c:formatCode>
                <c:ptCount val="21"/>
                <c:pt idx="0">
                  <c:v>0.97132932503419755</c:v>
                </c:pt>
                <c:pt idx="1">
                  <c:v>0.97460008768180306</c:v>
                </c:pt>
                <c:pt idx="2">
                  <c:v>0.97788247678017692</c:v>
                </c:pt>
                <c:pt idx="3">
                  <c:v>0.98117703230662701</c:v>
                </c:pt>
                <c:pt idx="4">
                  <c:v>0.98448501086628459</c:v>
                </c:pt>
                <c:pt idx="5">
                  <c:v>0.98801199730212796</c:v>
                </c:pt>
                <c:pt idx="6">
                  <c:v>0.99277609591732907</c:v>
                </c:pt>
                <c:pt idx="7">
                  <c:v>1</c:v>
                </c:pt>
                <c:pt idx="8">
                  <c:v>1.0393634564189398</c:v>
                </c:pt>
                <c:pt idx="9">
                  <c:v>1.0765079509811128</c:v>
                </c:pt>
                <c:pt idx="10">
                  <c:v>1.1117362580884842</c:v>
                </c:pt>
                <c:pt idx="11">
                  <c:v>1.14582994081122</c:v>
                </c:pt>
                <c:pt idx="12">
                  <c:v>1.17977237126931</c:v>
                </c:pt>
                <c:pt idx="13">
                  <c:v>1.2146477689573101</c:v>
                </c:pt>
                <c:pt idx="14">
                  <c:v>1.2514228324345498</c:v>
                </c:pt>
                <c:pt idx="15">
                  <c:v>1.2906836926781571</c:v>
                </c:pt>
                <c:pt idx="16">
                  <c:v>1.3325149378528001</c:v>
                </c:pt>
                <c:pt idx="17">
                  <c:v>1.37673737166549</c:v>
                </c:pt>
                <c:pt idx="18">
                  <c:v>1.4232021624386999</c:v>
                </c:pt>
                <c:pt idx="19">
                  <c:v>1.47181887453611</c:v>
                </c:pt>
                <c:pt idx="20">
                  <c:v>1.5225420681119028</c:v>
                </c:pt>
              </c:numCache>
            </c:numRef>
          </c:yVal>
          <c:smooth val="1"/>
        </c:ser>
        <c:axId val="269209600"/>
        <c:axId val="269211520"/>
      </c:scatterChart>
      <c:valAx>
        <c:axId val="269209600"/>
        <c:scaling>
          <c:orientation val="minMax"/>
          <c:max val="2.5"/>
          <c:min val="0.5"/>
        </c:scaling>
        <c:axPos val="b"/>
        <c:title>
          <c:tx>
            <c:rich>
              <a:bodyPr/>
              <a:lstStyle/>
              <a:p>
                <a:pPr>
                  <a:defRPr sz="1700"/>
                </a:pPr>
                <a:r>
                  <a:rPr lang="en-US" sz="1700" dirty="0" smtClean="0"/>
                  <a:t>Recipient</a:t>
                </a:r>
                <a:r>
                  <a:rPr lang="en-US" sz="1700" baseline="0" dirty="0" smtClean="0"/>
                  <a:t> Creatinine (mg/</a:t>
                </a:r>
                <a:r>
                  <a:rPr lang="en-US" sz="1700" baseline="0" dirty="0" err="1" smtClean="0"/>
                  <a:t>dL</a:t>
                </a:r>
                <a:r>
                  <a:rPr lang="en-US" sz="1700" baseline="0" dirty="0" smtClean="0"/>
                  <a:t>)</a:t>
                </a:r>
                <a:endParaRPr lang="en-US" sz="1700" dirty="0"/>
              </a:p>
            </c:rich>
          </c:tx>
        </c:title>
        <c:numFmt formatCode="#,##0.0" sourceLinked="0"/>
        <c:tickLblPos val="nextTo"/>
        <c:txPr>
          <a:bodyPr rot="0"/>
          <a:lstStyle/>
          <a:p>
            <a:pPr>
              <a:defRPr sz="1500" b="1"/>
            </a:pPr>
            <a:endParaRPr lang="en-US"/>
          </a:p>
        </c:txPr>
        <c:crossAx val="269211520"/>
        <c:crosses val="autoZero"/>
        <c:crossBetween val="midCat"/>
        <c:majorUnit val="0.5"/>
      </c:valAx>
      <c:valAx>
        <c:axId val="269211520"/>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15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6920960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3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6392"/>
          <c:h val="0.77074260114040305"/>
        </c:manualLayout>
      </c:layout>
      <c:scatterChart>
        <c:scatterStyle val="smoothMarker"/>
        <c:ser>
          <c:idx val="0"/>
          <c:order val="0"/>
          <c:tx>
            <c:strRef>
              <c:f>Sheet1!$A$1</c:f>
              <c:strCache>
                <c:ptCount val="1"/>
                <c:pt idx="0">
                  <c:v>Recipient age</c:v>
                </c:pt>
              </c:strCache>
            </c:strRef>
          </c:tx>
          <c:spPr>
            <a:ln w="38100">
              <a:solidFill>
                <a:srgbClr val="00FF00"/>
              </a:solidFill>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Sheet1!$B$2:$B$52</c:f>
              <c:numCache>
                <c:formatCode>General</c:formatCode>
                <c:ptCount val="51"/>
                <c:pt idx="0">
                  <c:v>0.71419860550532144</c:v>
                </c:pt>
                <c:pt idx="1">
                  <c:v>0.72080080462330864</c:v>
                </c:pt>
                <c:pt idx="2">
                  <c:v>0.72746403583076658</c:v>
                </c:pt>
                <c:pt idx="3">
                  <c:v>0.73418886332091704</c:v>
                </c:pt>
                <c:pt idx="4">
                  <c:v>0.7409758565024942</c:v>
                </c:pt>
                <c:pt idx="5">
                  <c:v>0.74782559004794902</c:v>
                </c:pt>
                <c:pt idx="6">
                  <c:v>0.75473864394215195</c:v>
                </c:pt>
                <c:pt idx="7">
                  <c:v>0.76171560353145418</c:v>
                </c:pt>
                <c:pt idx="8">
                  <c:v>0.76875705957326956</c:v>
                </c:pt>
                <c:pt idx="9">
                  <c:v>0.77586360828610268</c:v>
                </c:pt>
                <c:pt idx="10">
                  <c:v>0.78303585140001863</c:v>
                </c:pt>
                <c:pt idx="11">
                  <c:v>0.79027439620760298</c:v>
                </c:pt>
                <c:pt idx="12">
                  <c:v>0.79757985561538092</c:v>
                </c:pt>
                <c:pt idx="13">
                  <c:v>0.80495284819570201</c:v>
                </c:pt>
                <c:pt idx="14">
                  <c:v>0.81239399823913905</c:v>
                </c:pt>
                <c:pt idx="15">
                  <c:v>0.81991605470114359</c:v>
                </c:pt>
                <c:pt idx="16">
                  <c:v>0.82758114923536608</c:v>
                </c:pt>
                <c:pt idx="17">
                  <c:v>0.83546607466129497</c:v>
                </c:pt>
                <c:pt idx="18">
                  <c:v>0.84365055164026903</c:v>
                </c:pt>
                <c:pt idx="19">
                  <c:v>0.85221746665570963</c:v>
                </c:pt>
                <c:pt idx="20">
                  <c:v>0.86125318973874632</c:v>
                </c:pt>
                <c:pt idx="21">
                  <c:v>0.87084797666876024</c:v>
                </c:pt>
                <c:pt idx="22">
                  <c:v>0.88109646191707558</c:v>
                </c:pt>
                <c:pt idx="23">
                  <c:v>0.89209825392385556</c:v>
                </c:pt>
                <c:pt idx="24">
                  <c:v>0.90395863534581844</c:v>
                </c:pt>
                <c:pt idx="25">
                  <c:v>0.91678939103335999</c:v>
                </c:pt>
                <c:pt idx="26">
                  <c:v>0.93070975755381624</c:v>
                </c:pt>
                <c:pt idx="27">
                  <c:v>0.94584753997308768</c:v>
                </c:pt>
                <c:pt idx="28">
                  <c:v>0.96234037691248464</c:v>
                </c:pt>
                <c:pt idx="29">
                  <c:v>0.98033721739766655</c:v>
                </c:pt>
                <c:pt idx="30">
                  <c:v>1</c:v>
                </c:pt>
                <c:pt idx="31">
                  <c:v>1.0214663499139298</c:v>
                </c:pt>
                <c:pt idx="32">
                  <c:v>1.0447268271477399</c:v>
                </c:pt>
                <c:pt idx="33">
                  <c:v>1.0697306113084968</c:v>
                </c:pt>
                <c:pt idx="34">
                  <c:v>1.0964213162190271</c:v>
                </c:pt>
                <c:pt idx="35">
                  <c:v>1.1247351470564999</c:v>
                </c:pt>
                <c:pt idx="36">
                  <c:v>1.1545990085795399</c:v>
                </c:pt>
                <c:pt idx="37">
                  <c:v>1.1859287541203298</c:v>
                </c:pt>
                <c:pt idx="38">
                  <c:v>1.2186272307346198</c:v>
                </c:pt>
                <c:pt idx="39">
                  <c:v>1.2525827152606699</c:v>
                </c:pt>
                <c:pt idx="40">
                  <c:v>1.2876670387714899</c:v>
                </c:pt>
                <c:pt idx="41">
                  <c:v>1.3237653421421356</c:v>
                </c:pt>
                <c:pt idx="42">
                  <c:v>1.3608756210212143</c:v>
                </c:pt>
                <c:pt idx="43">
                  <c:v>1.3990262716711899</c:v>
                </c:pt>
                <c:pt idx="44">
                  <c:v>1.43824640642472</c:v>
                </c:pt>
                <c:pt idx="45">
                  <c:v>1.4785660337333399</c:v>
                </c:pt>
                <c:pt idx="46">
                  <c:v>1.5200160056077301</c:v>
                </c:pt>
                <c:pt idx="47">
                  <c:v>1.5626279520554898</c:v>
                </c:pt>
                <c:pt idx="48">
                  <c:v>1.60643447670069</c:v>
                </c:pt>
                <c:pt idx="49">
                  <c:v>1.6514690682052899</c:v>
                </c:pt>
                <c:pt idx="50">
                  <c:v>1.6977661540483799</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Sheet1!$C$2:$C$52</c:f>
              <c:numCache>
                <c:formatCode>General</c:formatCode>
                <c:ptCount val="51"/>
                <c:pt idx="0">
                  <c:v>0.64944397689302391</c:v>
                </c:pt>
                <c:pt idx="1">
                  <c:v>0.65797376881316905</c:v>
                </c:pt>
                <c:pt idx="2">
                  <c:v>0.66661333278269563</c:v>
                </c:pt>
                <c:pt idx="3">
                  <c:v>0.675363735396456</c:v>
                </c:pt>
                <c:pt idx="4">
                  <c:v>0.68422598235701104</c:v>
                </c:pt>
                <c:pt idx="5">
                  <c:v>0.69320099861392104</c:v>
                </c:pt>
                <c:pt idx="6">
                  <c:v>0.70228960220767656</c:v>
                </c:pt>
                <c:pt idx="7">
                  <c:v>0.71149246941525657</c:v>
                </c:pt>
                <c:pt idx="8">
                  <c:v>0.72081008769915256</c:v>
                </c:pt>
                <c:pt idx="9">
                  <c:v>0.73024269127940356</c:v>
                </c:pt>
                <c:pt idx="10">
                  <c:v>0.73979017151367865</c:v>
                </c:pt>
                <c:pt idx="11">
                  <c:v>0.74945195005694398</c:v>
                </c:pt>
                <c:pt idx="12">
                  <c:v>0.75922679588202457</c:v>
                </c:pt>
                <c:pt idx="13">
                  <c:v>0.76911255570319303</c:v>
                </c:pt>
                <c:pt idx="14">
                  <c:v>0.77910574753422468</c:v>
                </c:pt>
                <c:pt idx="15">
                  <c:v>0.78920939772541299</c:v>
                </c:pt>
                <c:pt idx="16">
                  <c:v>0.79945951229753864</c:v>
                </c:pt>
                <c:pt idx="17">
                  <c:v>0.80990281898274596</c:v>
                </c:pt>
                <c:pt idx="18">
                  <c:v>0.82058935715498804</c:v>
                </c:pt>
                <c:pt idx="19">
                  <c:v>0.83157344151518564</c:v>
                </c:pt>
                <c:pt idx="20">
                  <c:v>0.84291513303219068</c:v>
                </c:pt>
                <c:pt idx="21">
                  <c:v>0.85468244042298103</c:v>
                </c:pt>
                <c:pt idx="22">
                  <c:v>0.86695449429175664</c:v>
                </c:pt>
                <c:pt idx="23">
                  <c:v>0.87982584665134511</c:v>
                </c:pt>
                <c:pt idx="24">
                  <c:v>0.89341172784653355</c:v>
                </c:pt>
                <c:pt idx="25">
                  <c:v>0.90785353246790201</c:v>
                </c:pt>
                <c:pt idx="26">
                  <c:v>0.92332314683904249</c:v>
                </c:pt>
                <c:pt idx="27">
                  <c:v>0.94002466045178656</c:v>
                </c:pt>
                <c:pt idx="28">
                  <c:v>0.95819285056425563</c:v>
                </c:pt>
                <c:pt idx="29">
                  <c:v>0.97808954057722397</c:v>
                </c:pt>
                <c:pt idx="30">
                  <c:v>1</c:v>
                </c:pt>
                <c:pt idx="31">
                  <c:v>1.0187592352725598</c:v>
                </c:pt>
                <c:pt idx="32">
                  <c:v>1.0387974051300699</c:v>
                </c:pt>
                <c:pt idx="33">
                  <c:v>1.0600352435923599</c:v>
                </c:pt>
                <c:pt idx="34">
                  <c:v>1.0824046984440656</c:v>
                </c:pt>
                <c:pt idx="35">
                  <c:v>1.10584276570315</c:v>
                </c:pt>
                <c:pt idx="36">
                  <c:v>1.1302873154655131</c:v>
                </c:pt>
                <c:pt idx="37">
                  <c:v>1.1556742737295971</c:v>
                </c:pt>
                <c:pt idx="38">
                  <c:v>1.1819354460842699</c:v>
                </c:pt>
                <c:pt idx="39">
                  <c:v>1.2089970474960599</c:v>
                </c:pt>
                <c:pt idx="40">
                  <c:v>1.23677830671391</c:v>
                </c:pt>
                <c:pt idx="41">
                  <c:v>1.2652090659639099</c:v>
                </c:pt>
                <c:pt idx="42">
                  <c:v>1.2942878494723828</c:v>
                </c:pt>
                <c:pt idx="43">
                  <c:v>1.3240308335095101</c:v>
                </c:pt>
                <c:pt idx="44">
                  <c:v>1.3544541059458901</c:v>
                </c:pt>
                <c:pt idx="45">
                  <c:v>1.3855739130224198</c:v>
                </c:pt>
                <c:pt idx="46">
                  <c:v>1.4174067069026868</c:v>
                </c:pt>
                <c:pt idx="47">
                  <c:v>1.4499691541029056</c:v>
                </c:pt>
                <c:pt idx="48">
                  <c:v>1.4832782751007998</c:v>
                </c:pt>
                <c:pt idx="49">
                  <c:v>1.5173514083638999</c:v>
                </c:pt>
                <c:pt idx="50">
                  <c:v>1.5522062495832201</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Sheet1!$D$2:$D$52</c:f>
              <c:numCache>
                <c:formatCode>General</c:formatCode>
                <c:ptCount val="51"/>
                <c:pt idx="0">
                  <c:v>0.78540977552212299</c:v>
                </c:pt>
                <c:pt idx="1">
                  <c:v>0.78962691914414695</c:v>
                </c:pt>
                <c:pt idx="2">
                  <c:v>0.79386939534811263</c:v>
                </c:pt>
                <c:pt idx="3">
                  <c:v>0.79813774233529799</c:v>
                </c:pt>
                <c:pt idx="4">
                  <c:v>0.80243257940637558</c:v>
                </c:pt>
                <c:pt idx="5">
                  <c:v>0.80675462708332768</c:v>
                </c:pt>
                <c:pt idx="6">
                  <c:v>0.81110473353013268</c:v>
                </c:pt>
                <c:pt idx="7">
                  <c:v>0.81548390967529549</c:v>
                </c:pt>
                <c:pt idx="8">
                  <c:v>0.81989337653443506</c:v>
                </c:pt>
                <c:pt idx="9">
                  <c:v>0.8243346299133415</c:v>
                </c:pt>
                <c:pt idx="10">
                  <c:v>0.82880953030668592</c:v>
                </c:pt>
                <c:pt idx="11">
                  <c:v>0.83332043002068368</c:v>
                </c:pt>
                <c:pt idx="12">
                  <c:v>0.83787035643865593</c:v>
                </c:pt>
                <c:pt idx="13">
                  <c:v>0.84246328188720987</c:v>
                </c:pt>
                <c:pt idx="14">
                  <c:v>0.84710453037183564</c:v>
                </c:pt>
                <c:pt idx="15">
                  <c:v>0.85181745008894005</c:v>
                </c:pt>
                <c:pt idx="16">
                  <c:v>0.85669198756726195</c:v>
                </c:pt>
                <c:pt idx="17">
                  <c:v>0.86183619262698563</c:v>
                </c:pt>
                <c:pt idx="18">
                  <c:v>0.86735983970177244</c:v>
                </c:pt>
                <c:pt idx="19">
                  <c:v>0.87337398504424457</c:v>
                </c:pt>
                <c:pt idx="20">
                  <c:v>0.87999020039760356</c:v>
                </c:pt>
                <c:pt idx="21">
                  <c:v>0.88731926923963456</c:v>
                </c:pt>
                <c:pt idx="22">
                  <c:v>0.89546911667722451</c:v>
                </c:pt>
                <c:pt idx="23">
                  <c:v>0.90454184505148405</c:v>
                </c:pt>
                <c:pt idx="24">
                  <c:v>0.91463005123728902</c:v>
                </c:pt>
                <c:pt idx="25">
                  <c:v>0.92581320383972399</c:v>
                </c:pt>
                <c:pt idx="26">
                  <c:v>0.93815546135862204</c:v>
                </c:pt>
                <c:pt idx="27">
                  <c:v>0.95170648868208763</c:v>
                </c:pt>
                <c:pt idx="28">
                  <c:v>0.96650585577914205</c:v>
                </c:pt>
                <c:pt idx="29">
                  <c:v>0.98259005944162059</c:v>
                </c:pt>
                <c:pt idx="30">
                  <c:v>1</c:v>
                </c:pt>
                <c:pt idx="31">
                  <c:v>1.0241806580799671</c:v>
                </c:pt>
                <c:pt idx="32">
                  <c:v>1.0506900941146671</c:v>
                </c:pt>
                <c:pt idx="33">
                  <c:v>1.0795146554679156</c:v>
                </c:pt>
                <c:pt idx="34">
                  <c:v>1.1106194424206699</c:v>
                </c:pt>
                <c:pt idx="35">
                  <c:v>1.1439502886469</c:v>
                </c:pt>
                <c:pt idx="36">
                  <c:v>1.1794336292837329</c:v>
                </c:pt>
                <c:pt idx="37">
                  <c:v>1.2169752687412201</c:v>
                </c:pt>
                <c:pt idx="38">
                  <c:v>1.2564580683385631</c:v>
                </c:pt>
                <c:pt idx="39">
                  <c:v>1.2977396940871342</c:v>
                </c:pt>
                <c:pt idx="40">
                  <c:v>1.3406496489609598</c:v>
                </c:pt>
                <c:pt idx="41">
                  <c:v>1.3850317138864698</c:v>
                </c:pt>
                <c:pt idx="42">
                  <c:v>1.4308891616689801</c:v>
                </c:pt>
                <c:pt idx="43">
                  <c:v>1.4782695835248698</c:v>
                </c:pt>
                <c:pt idx="44">
                  <c:v>1.5272224555360798</c:v>
                </c:pt>
                <c:pt idx="45">
                  <c:v>1.5777992754938468</c:v>
                </c:pt>
                <c:pt idx="46">
                  <c:v>1.6300534250698429</c:v>
                </c:pt>
                <c:pt idx="47">
                  <c:v>1.6840400429455133</c:v>
                </c:pt>
                <c:pt idx="48">
                  <c:v>1.7398163050404356</c:v>
                </c:pt>
                <c:pt idx="49">
                  <c:v>1.7974412968579556</c:v>
                </c:pt>
                <c:pt idx="50">
                  <c:v>1.8569761039206001</c:v>
                </c:pt>
              </c:numCache>
            </c:numRef>
          </c:yVal>
          <c:smooth val="1"/>
        </c:ser>
        <c:axId val="269741056"/>
        <c:axId val="269759616"/>
      </c:scatterChart>
      <c:valAx>
        <c:axId val="269741056"/>
        <c:scaling>
          <c:orientation val="minMax"/>
          <c:max val="70"/>
          <c:min val="20"/>
        </c:scaling>
        <c:axPos val="b"/>
        <c:title>
          <c:tx>
            <c:rich>
              <a:bodyPr/>
              <a:lstStyle/>
              <a:p>
                <a:pPr>
                  <a:defRPr sz="1700"/>
                </a:pPr>
                <a:r>
                  <a:rPr lang="en-US" sz="1700" dirty="0" smtClean="0"/>
                  <a:t>Recipient</a:t>
                </a:r>
                <a:r>
                  <a:rPr lang="en-US" sz="1700" baseline="0" dirty="0" smtClean="0"/>
                  <a:t> Age (years)</a:t>
                </a:r>
                <a:endParaRPr lang="en-US" sz="1700" dirty="0"/>
              </a:p>
            </c:rich>
          </c:tx>
        </c:title>
        <c:numFmt formatCode="#,##0" sourceLinked="0"/>
        <c:tickLblPos val="nextTo"/>
        <c:txPr>
          <a:bodyPr rot="0"/>
          <a:lstStyle/>
          <a:p>
            <a:pPr>
              <a:defRPr sz="1500" b="1"/>
            </a:pPr>
            <a:endParaRPr lang="en-US"/>
          </a:p>
        </c:txPr>
        <c:crossAx val="269759616"/>
        <c:crosses val="autoZero"/>
        <c:crossBetween val="midCat"/>
        <c:majorUnit val="10"/>
      </c:valAx>
      <c:valAx>
        <c:axId val="269759616"/>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20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69741056"/>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46641266615867033"/>
          <c:y val="0.19367596713454155"/>
          <c:w val="0.41304485376827932"/>
          <c:h val="0.50283721328312858"/>
        </c:manualLayout>
      </c:layout>
      <c:pieChart>
        <c:varyColors val="1"/>
        <c:ser>
          <c:idx val="0"/>
          <c:order val="0"/>
          <c:tx>
            <c:strRef>
              <c:f>Sheet1!$B$1</c:f>
              <c:strCache>
                <c:ptCount val="1"/>
                <c:pt idx="0">
                  <c:v>%</c:v>
                </c:pt>
              </c:strCache>
            </c:strRef>
          </c:tx>
          <c:spPr>
            <a:ln>
              <a:solidFill>
                <a:srgbClr val="000000"/>
              </a:solidFill>
            </a:ln>
          </c:spPr>
          <c:dPt>
            <c:idx val="0"/>
            <c:spPr>
              <a:solidFill>
                <a:srgbClr val="FFFF00"/>
              </a:solidFill>
              <a:ln>
                <a:solidFill>
                  <a:srgbClr val="000000"/>
                </a:solidFill>
              </a:ln>
            </c:spPr>
          </c:dPt>
          <c:dPt>
            <c:idx val="1"/>
            <c:spPr>
              <a:solidFill>
                <a:schemeClr val="bg1">
                  <a:lumMod val="50000"/>
                  <a:lumOff val="50000"/>
                </a:schemeClr>
              </a:solidFill>
              <a:ln>
                <a:solidFill>
                  <a:srgbClr val="000000"/>
                </a:solidFill>
              </a:ln>
            </c:spPr>
          </c:dPt>
          <c:dPt>
            <c:idx val="2"/>
            <c:spPr>
              <a:solidFill>
                <a:srgbClr val="00FF00"/>
              </a:solidFill>
              <a:ln>
                <a:solidFill>
                  <a:srgbClr val="000000"/>
                </a:solidFill>
              </a:ln>
            </c:spPr>
          </c:dPt>
          <c:dPt>
            <c:idx val="3"/>
            <c:spPr>
              <a:solidFill>
                <a:srgbClr val="FF0000"/>
              </a:solidFill>
              <a:ln>
                <a:solidFill>
                  <a:srgbClr val="000000"/>
                </a:solidFill>
              </a:ln>
            </c:spPr>
          </c:dPt>
          <c:dPt>
            <c:idx val="4"/>
            <c:spPr>
              <a:solidFill>
                <a:srgbClr val="00FFFF"/>
              </a:solidFill>
              <a:ln>
                <a:solidFill>
                  <a:srgbClr val="000000"/>
                </a:solidFill>
              </a:ln>
            </c:spPr>
          </c:dPt>
          <c:dPt>
            <c:idx val="5"/>
            <c:spPr>
              <a:solidFill>
                <a:srgbClr val="FF00FF"/>
              </a:solidFill>
              <a:ln>
                <a:solidFill>
                  <a:srgbClr val="000000"/>
                </a:solidFill>
              </a:ln>
            </c:spPr>
          </c:dPt>
          <c:dPt>
            <c:idx val="6"/>
            <c:spPr>
              <a:solidFill>
                <a:srgbClr val="00FFFF"/>
              </a:solidFill>
              <a:ln>
                <a:solidFill>
                  <a:srgbClr val="000000"/>
                </a:solidFill>
              </a:ln>
            </c:spPr>
          </c:dPt>
          <c:dLbls>
            <c:dLbl>
              <c:idx val="1"/>
              <c:layout>
                <c:manualLayout>
                  <c:x val="0"/>
                  <c:y val="3.5087719298245591E-2"/>
                </c:manualLayout>
              </c:layout>
              <c:dLblPos val="bestFit"/>
              <c:showVal val="1"/>
              <c:showCatName val="1"/>
              <c:separator>
</c:separator>
            </c:dLbl>
            <c:dLbl>
              <c:idx val="2"/>
              <c:layout>
                <c:manualLayout>
                  <c:x val="2.7777777777778408E-3"/>
                  <c:y val="-6.4327485380117039E-2"/>
                </c:manualLayout>
              </c:layout>
              <c:dLblPos val="bestFit"/>
              <c:showVal val="1"/>
              <c:showCatName val="1"/>
              <c:separator>
</c:separator>
            </c:dLbl>
            <c:dLbl>
              <c:idx val="4"/>
              <c:layout>
                <c:manualLayout>
                  <c:x val="7.3530183727034118E-3"/>
                  <c:y val="-9.3567251461988327E-2"/>
                </c:manualLayout>
              </c:layout>
              <c:dLblPos val="bestFit"/>
              <c:showVal val="1"/>
              <c:showCatName val="1"/>
              <c:separator>
</c:separator>
            </c:dLbl>
            <c:numFmt formatCode="0%" sourceLinked="0"/>
            <c:txPr>
              <a:bodyPr/>
              <a:lstStyle/>
              <a:p>
                <a:pPr>
                  <a:defRPr sz="1300" b="1"/>
                </a:pPr>
                <a:endParaRPr lang="en-US"/>
              </a:p>
            </c:txPr>
            <c:dLblPos val="outEnd"/>
            <c:showVal val="1"/>
            <c:showCatName val="1"/>
            <c:separator>
</c:separator>
            <c:showLeaderLines val="1"/>
          </c:dLbls>
          <c:cat>
            <c:strRef>
              <c:f>Sheet1!$A$2:$A$7</c:f>
              <c:strCache>
                <c:ptCount val="6"/>
                <c:pt idx="0">
                  <c:v>Myopathy</c:v>
                </c:pt>
                <c:pt idx="1">
                  <c:v>Congenital</c:v>
                </c:pt>
                <c:pt idx="2">
                  <c:v>ReTX</c:v>
                </c:pt>
                <c:pt idx="3">
                  <c:v>CAD</c:v>
                </c:pt>
                <c:pt idx="4">
                  <c:v>Misc.</c:v>
                </c:pt>
                <c:pt idx="5">
                  <c:v>Valvular</c:v>
                </c:pt>
              </c:strCache>
            </c:strRef>
          </c:cat>
          <c:val>
            <c:numRef>
              <c:f>Sheet1!$B$2:$B$7</c:f>
              <c:numCache>
                <c:formatCode>0.00%</c:formatCode>
                <c:ptCount val="6"/>
                <c:pt idx="0">
                  <c:v>0.51188</c:v>
                </c:pt>
                <c:pt idx="1">
                  <c:v>2.6382000000000006E-2</c:v>
                </c:pt>
                <c:pt idx="2">
                  <c:v>3.3517999999999999E-2</c:v>
                </c:pt>
                <c:pt idx="3">
                  <c:v>0.39808000000000426</c:v>
                </c:pt>
                <c:pt idx="4">
                  <c:v>7.0420000000000448E-3</c:v>
                </c:pt>
                <c:pt idx="5">
                  <c:v>2.3095999999999998E-2</c:v>
                </c:pt>
              </c:numCache>
            </c:numRef>
          </c:val>
        </c:ser>
        <c:firstSliceAng val="70"/>
      </c:pieChart>
      <c:spPr>
        <a:noFill/>
        <a:ln w="25400">
          <a:noFill/>
        </a:ln>
      </c:spPr>
    </c:plotArea>
    <c:plotVisOnly val="1"/>
  </c:chart>
  <c:txPr>
    <a:bodyPr/>
    <a:lstStyle/>
    <a:p>
      <a:pPr>
        <a:defRPr sz="1800"/>
      </a:pPr>
      <a:endParaRPr lang="en-US"/>
    </a:p>
  </c:txPr>
  <c:externalData r:id="rId1"/>
  <c:userShapes r:id="rId2"/>
</c:chartSpace>
</file>

<file path=ppt/charts/chart14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6403"/>
          <c:h val="0.77074260114040316"/>
        </c:manualLayout>
      </c:layout>
      <c:scatterChart>
        <c:scatterStyle val="smoothMarker"/>
        <c:ser>
          <c:idx val="0"/>
          <c:order val="0"/>
          <c:tx>
            <c:strRef>
              <c:f>Sheet1!$A$1</c:f>
              <c:strCache>
                <c:ptCount val="1"/>
                <c:pt idx="0">
                  <c:v>Donor age</c:v>
                </c:pt>
              </c:strCache>
            </c:strRef>
          </c:tx>
          <c:spPr>
            <a:ln w="38100">
              <a:solidFill>
                <a:srgbClr val="00FF00"/>
              </a:solidFill>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Sheet1!$B$2:$B$47</c:f>
              <c:numCache>
                <c:formatCode>General</c:formatCode>
                <c:ptCount val="46"/>
                <c:pt idx="0">
                  <c:v>0.92888053357856393</c:v>
                </c:pt>
                <c:pt idx="1">
                  <c:v>0.9344211648280335</c:v>
                </c:pt>
                <c:pt idx="2">
                  <c:v>0.93999484510107156</c:v>
                </c:pt>
                <c:pt idx="3">
                  <c:v>0.94561261128666296</c:v>
                </c:pt>
                <c:pt idx="4">
                  <c:v>0.95132938123613897</c:v>
                </c:pt>
                <c:pt idx="5">
                  <c:v>0.95721237674204207</c:v>
                </c:pt>
                <c:pt idx="6">
                  <c:v>0.96333050469293757</c:v>
                </c:pt>
                <c:pt idx="7">
                  <c:v>0.96975449808108194</c:v>
                </c:pt>
                <c:pt idx="8">
                  <c:v>0.97655710860272149</c:v>
                </c:pt>
                <c:pt idx="9">
                  <c:v>0.98381335246998203</c:v>
                </c:pt>
                <c:pt idx="10">
                  <c:v>0.99160081203712491</c:v>
                </c:pt>
                <c:pt idx="11">
                  <c:v>1</c:v>
                </c:pt>
                <c:pt idx="12">
                  <c:v>1.0090770938129898</c:v>
                </c:pt>
                <c:pt idx="13">
                  <c:v>1.0188299824956968</c:v>
                </c:pt>
                <c:pt idx="14">
                  <c:v>1.0292391423610698</c:v>
                </c:pt>
                <c:pt idx="15">
                  <c:v>1.04028483139966</c:v>
                </c:pt>
                <c:pt idx="16">
                  <c:v>1.0519468992970678</c:v>
                </c:pt>
                <c:pt idx="17">
                  <c:v>1.0642046093842199</c:v>
                </c:pt>
                <c:pt idx="18">
                  <c:v>1.07703646197404</c:v>
                </c:pt>
                <c:pt idx="19">
                  <c:v>1.0904200147690899</c:v>
                </c:pt>
                <c:pt idx="20">
                  <c:v>1.1043317252995299</c:v>
                </c:pt>
                <c:pt idx="21">
                  <c:v>1.1187467696893201</c:v>
                </c:pt>
                <c:pt idx="22">
                  <c:v>1.13363888998728</c:v>
                </c:pt>
                <c:pt idx="23">
                  <c:v>1.1489802430814799</c:v>
                </c:pt>
                <c:pt idx="24">
                  <c:v>1.1647412472000978</c:v>
                </c:pt>
                <c:pt idx="25">
                  <c:v>1.18089043033515</c:v>
                </c:pt>
                <c:pt idx="26">
                  <c:v>1.1973943208622599</c:v>
                </c:pt>
                <c:pt idx="27">
                  <c:v>1.2142172950952599</c:v>
                </c:pt>
                <c:pt idx="28">
                  <c:v>1.2313214505690742</c:v>
                </c:pt>
                <c:pt idx="29">
                  <c:v>1.2486741302476299</c:v>
                </c:pt>
                <c:pt idx="30">
                  <c:v>1.2662713565406198</c:v>
                </c:pt>
                <c:pt idx="31">
                  <c:v>1.2841165757772501</c:v>
                </c:pt>
                <c:pt idx="32">
                  <c:v>1.3022132828548998</c:v>
                </c:pt>
                <c:pt idx="33">
                  <c:v>1.3205650219236034</c:v>
                </c:pt>
                <c:pt idx="34">
                  <c:v>1.3391753870801071</c:v>
                </c:pt>
                <c:pt idx="35">
                  <c:v>1.3580480230718452</c:v>
                </c:pt>
                <c:pt idx="36">
                  <c:v>1.37718662601062</c:v>
                </c:pt>
                <c:pt idx="37">
                  <c:v>1.3965949440966101</c:v>
                </c:pt>
                <c:pt idx="38">
                  <c:v>1.4162767574191935</c:v>
                </c:pt>
                <c:pt idx="39">
                  <c:v>1.4362359621389</c:v>
                </c:pt>
                <c:pt idx="40">
                  <c:v>1.4564764465244298</c:v>
                </c:pt>
                <c:pt idx="41">
                  <c:v>1.4770021745739201</c:v>
                </c:pt>
                <c:pt idx="42">
                  <c:v>1.49781716614908</c:v>
                </c:pt>
                <c:pt idx="43">
                  <c:v>1.5189254977623956</c:v>
                </c:pt>
                <c:pt idx="44">
                  <c:v>1.5403313033756099</c:v>
                </c:pt>
                <c:pt idx="45">
                  <c:v>1.5620387521216699</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Sheet1!$C$2:$C$47</c:f>
              <c:numCache>
                <c:formatCode>General</c:formatCode>
                <c:ptCount val="46"/>
                <c:pt idx="0">
                  <c:v>0.87971317069152444</c:v>
                </c:pt>
                <c:pt idx="1">
                  <c:v>0.89001184384736332</c:v>
                </c:pt>
                <c:pt idx="2">
                  <c:v>0.90042747053051664</c:v>
                </c:pt>
                <c:pt idx="3">
                  <c:v>0.91095998325854965</c:v>
                </c:pt>
                <c:pt idx="4">
                  <c:v>0.92161015843921301</c:v>
                </c:pt>
                <c:pt idx="5">
                  <c:v>0.93237989219674344</c:v>
                </c:pt>
                <c:pt idx="6">
                  <c:v>0.9432726937152125</c:v>
                </c:pt>
                <c:pt idx="7">
                  <c:v>0.95429467432867265</c:v>
                </c:pt>
                <c:pt idx="8">
                  <c:v>0.96545604672452001</c:v>
                </c:pt>
                <c:pt idx="9">
                  <c:v>0.97677346424528144</c:v>
                </c:pt>
                <c:pt idx="10">
                  <c:v>0.98827375735220557</c:v>
                </c:pt>
                <c:pt idx="11">
                  <c:v>1</c:v>
                </c:pt>
                <c:pt idx="12">
                  <c:v>1.0061469849362743</c:v>
                </c:pt>
                <c:pt idx="13">
                  <c:v>1.0133005566006799</c:v>
                </c:pt>
                <c:pt idx="14">
                  <c:v>1.0213414310854898</c:v>
                </c:pt>
                <c:pt idx="15">
                  <c:v>1.0301436895441498</c:v>
                </c:pt>
                <c:pt idx="16">
                  <c:v>1.03957886576758</c:v>
                </c:pt>
                <c:pt idx="17">
                  <c:v>1.0495222595980498</c:v>
                </c:pt>
                <c:pt idx="18">
                  <c:v>1.0598600318233999</c:v>
                </c:pt>
                <c:pt idx="19">
                  <c:v>1.0704950542026299</c:v>
                </c:pt>
                <c:pt idx="20">
                  <c:v>1.0813499611678301</c:v>
                </c:pt>
                <c:pt idx="21">
                  <c:v>1.09236701505199</c:v>
                </c:pt>
                <c:pt idx="22">
                  <c:v>1.1035056454550298</c:v>
                </c:pt>
                <c:pt idx="23">
                  <c:v>1.1147388901039998</c:v>
                </c:pt>
                <c:pt idx="24">
                  <c:v>1.12604978400734</c:v>
                </c:pt>
                <c:pt idx="25">
                  <c:v>1.1374282793614798</c:v>
                </c:pt>
                <c:pt idx="26">
                  <c:v>1.1488688871046098</c:v>
                </c:pt>
                <c:pt idx="27">
                  <c:v>1.1603689485233528</c:v>
                </c:pt>
                <c:pt idx="28">
                  <c:v>1.171927432444497</c:v>
                </c:pt>
                <c:pt idx="29">
                  <c:v>1.1835462126173071</c:v>
                </c:pt>
                <c:pt idx="30">
                  <c:v>1.1952347070253471</c:v>
                </c:pt>
                <c:pt idx="31">
                  <c:v>1.20700197954587</c:v>
                </c:pt>
                <c:pt idx="32">
                  <c:v>1.2188551328385231</c:v>
                </c:pt>
                <c:pt idx="33">
                  <c:v>1.23079986940472</c:v>
                </c:pt>
                <c:pt idx="34">
                  <c:v>1.2428408747372401</c:v>
                </c:pt>
                <c:pt idx="35">
                  <c:v>1.2549820839289101</c:v>
                </c:pt>
                <c:pt idx="36">
                  <c:v>1.2672268704942871</c:v>
                </c:pt>
                <c:pt idx="37">
                  <c:v>1.2795781823229868</c:v>
                </c:pt>
                <c:pt idx="38">
                  <c:v>1.2920386376678399</c:v>
                </c:pt>
                <c:pt idx="39">
                  <c:v>1.3046106125911898</c:v>
                </c:pt>
                <c:pt idx="40">
                  <c:v>1.3172962756074449</c:v>
                </c:pt>
                <c:pt idx="41">
                  <c:v>1.3300976437541498</c:v>
                </c:pt>
                <c:pt idx="42">
                  <c:v>1.3430166114956399</c:v>
                </c:pt>
                <c:pt idx="43">
                  <c:v>1.3560549759301901</c:v>
                </c:pt>
                <c:pt idx="44">
                  <c:v>1.3692144565859798</c:v>
                </c:pt>
                <c:pt idx="45">
                  <c:v>1.3824967081761199</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Sheet1!$D$2:$D$47</c:f>
              <c:numCache>
                <c:formatCode>General</c:formatCode>
                <c:ptCount val="46"/>
                <c:pt idx="0">
                  <c:v>0.98079587120760103</c:v>
                </c:pt>
                <c:pt idx="1">
                  <c:v>0.98104639765706458</c:v>
                </c:pt>
                <c:pt idx="2">
                  <c:v>0.98130092398890156</c:v>
                </c:pt>
                <c:pt idx="3">
                  <c:v>0.98158341426353801</c:v>
                </c:pt>
                <c:pt idx="4">
                  <c:v>0.98200696174599145</c:v>
                </c:pt>
                <c:pt idx="5">
                  <c:v>0.98270623579129457</c:v>
                </c:pt>
                <c:pt idx="6">
                  <c:v>0.98381482624803795</c:v>
                </c:pt>
                <c:pt idx="7">
                  <c:v>0.98546477502880059</c:v>
                </c:pt>
                <c:pt idx="8">
                  <c:v>0.98778581334487925</c:v>
                </c:pt>
                <c:pt idx="9">
                  <c:v>0.99090397920062157</c:v>
                </c:pt>
                <c:pt idx="10">
                  <c:v>0.99493906735627202</c:v>
                </c:pt>
                <c:pt idx="11">
                  <c:v>1</c:v>
                </c:pt>
                <c:pt idx="12">
                  <c:v>1.0120157357749799</c:v>
                </c:pt>
                <c:pt idx="13">
                  <c:v>1.02438958162069</c:v>
                </c:pt>
                <c:pt idx="14">
                  <c:v>1.0371979241479201</c:v>
                </c:pt>
                <c:pt idx="15">
                  <c:v>1.05052580666596</c:v>
                </c:pt>
                <c:pt idx="16">
                  <c:v>1.0644620772697699</c:v>
                </c:pt>
                <c:pt idx="17">
                  <c:v>1.0790923587160199</c:v>
                </c:pt>
                <c:pt idx="18">
                  <c:v>1.0944912588371256</c:v>
                </c:pt>
                <c:pt idx="19">
                  <c:v>1.1107158355763531</c:v>
                </c:pt>
                <c:pt idx="20">
                  <c:v>1.1278019173237499</c:v>
                </c:pt>
                <c:pt idx="21">
                  <c:v>1.1457635734549498</c:v>
                </c:pt>
                <c:pt idx="22">
                  <c:v>1.16459497800001</c:v>
                </c:pt>
                <c:pt idx="23">
                  <c:v>1.1842733851946399</c:v>
                </c:pt>
                <c:pt idx="24">
                  <c:v>1.2047621625585401</c:v>
                </c:pt>
                <c:pt idx="25">
                  <c:v>1.2260133089358101</c:v>
                </c:pt>
                <c:pt idx="26">
                  <c:v>1.2479693511820447</c:v>
                </c:pt>
                <c:pt idx="27">
                  <c:v>1.2705645403426598</c:v>
                </c:pt>
                <c:pt idx="28">
                  <c:v>1.2937255948254698</c:v>
                </c:pt>
                <c:pt idx="29">
                  <c:v>1.3173858924373298</c:v>
                </c:pt>
                <c:pt idx="30">
                  <c:v>1.3415299430065899</c:v>
                </c:pt>
                <c:pt idx="31">
                  <c:v>1.3661579749904857</c:v>
                </c:pt>
                <c:pt idx="32">
                  <c:v>1.3912723410325101</c:v>
                </c:pt>
                <c:pt idx="33">
                  <c:v>1.4168769598354798</c:v>
                </c:pt>
                <c:pt idx="34">
                  <c:v>1.44297693599779</c:v>
                </c:pt>
                <c:pt idx="35">
                  <c:v>1.4695782964450568</c:v>
                </c:pt>
                <c:pt idx="36">
                  <c:v>1.4966878047043901</c:v>
                </c:pt>
                <c:pt idx="37">
                  <c:v>1.5243128281034328</c:v>
                </c:pt>
                <c:pt idx="38">
                  <c:v>1.5524611997876698</c:v>
                </c:pt>
                <c:pt idx="39">
                  <c:v>1.5811413145291098</c:v>
                </c:pt>
                <c:pt idx="40">
                  <c:v>1.6103618286647101</c:v>
                </c:pt>
                <c:pt idx="41">
                  <c:v>1.6401317857678399</c:v>
                </c:pt>
                <c:pt idx="42">
                  <c:v>1.6704605468077236</c:v>
                </c:pt>
                <c:pt idx="43">
                  <c:v>1.7013577684563901</c:v>
                </c:pt>
                <c:pt idx="44">
                  <c:v>1.7328333868711399</c:v>
                </c:pt>
                <c:pt idx="45">
                  <c:v>1.7648975572236798</c:v>
                </c:pt>
              </c:numCache>
            </c:numRef>
          </c:yVal>
          <c:smooth val="1"/>
        </c:ser>
        <c:axId val="269968512"/>
        <c:axId val="269970432"/>
      </c:scatterChart>
      <c:valAx>
        <c:axId val="269968512"/>
        <c:scaling>
          <c:orientation val="minMax"/>
          <c:max val="60"/>
          <c:min val="15"/>
        </c:scaling>
        <c:axPos val="b"/>
        <c:title>
          <c:tx>
            <c:rich>
              <a:bodyPr/>
              <a:lstStyle/>
              <a:p>
                <a:pPr>
                  <a:defRPr sz="1700"/>
                </a:pPr>
                <a:r>
                  <a:rPr lang="en-US" sz="1700" dirty="0" smtClean="0"/>
                  <a:t>Donor </a:t>
                </a:r>
                <a:r>
                  <a:rPr lang="en-US" sz="1700" baseline="0" dirty="0" smtClean="0"/>
                  <a:t>Age (years)</a:t>
                </a:r>
                <a:endParaRPr lang="en-US" sz="1700" dirty="0"/>
              </a:p>
            </c:rich>
          </c:tx>
        </c:title>
        <c:numFmt formatCode="#,##0" sourceLinked="0"/>
        <c:tickLblPos val="nextTo"/>
        <c:txPr>
          <a:bodyPr rot="0"/>
          <a:lstStyle/>
          <a:p>
            <a:pPr>
              <a:defRPr sz="1500" b="1"/>
            </a:pPr>
            <a:endParaRPr lang="en-US"/>
          </a:p>
        </c:txPr>
        <c:crossAx val="269970432"/>
        <c:crosses val="autoZero"/>
        <c:crossBetween val="midCat"/>
        <c:majorUnit val="5"/>
      </c:valAx>
      <c:valAx>
        <c:axId val="269970432"/>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20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6996851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4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2334796645994445"/>
          <c:y val="3.3590508847684365E-2"/>
          <c:w val="0.8508309525468648"/>
          <c:h val="0.77074260114040394"/>
        </c:manualLayout>
      </c:layout>
      <c:scatterChart>
        <c:scatterStyle val="smoothMarker"/>
        <c:ser>
          <c:idx val="0"/>
          <c:order val="0"/>
          <c:tx>
            <c:strRef>
              <c:f>Sheet1!$A$1</c:f>
              <c:strCache>
                <c:ptCount val="1"/>
                <c:pt idx="0">
                  <c:v>Ischemia time</c:v>
                </c:pt>
              </c:strCache>
            </c:strRef>
          </c:tx>
          <c:spPr>
            <a:ln w="38100">
              <a:solidFill>
                <a:srgbClr val="00FF00"/>
              </a:solidFill>
            </a:ln>
          </c:spPr>
          <c:marker>
            <c:symbol val="none"/>
          </c:marker>
          <c:xVal>
            <c:numRef>
              <c:f>Sheet1!$A$2:$A$57</c:f>
              <c:numCache>
                <c:formatCode>General</c:formatCode>
                <c:ptCount val="56"/>
                <c:pt idx="0">
                  <c:v>30</c:v>
                </c:pt>
                <c:pt idx="1">
                  <c:v>36</c:v>
                </c:pt>
                <c:pt idx="2">
                  <c:v>42</c:v>
                </c:pt>
                <c:pt idx="3">
                  <c:v>48</c:v>
                </c:pt>
                <c:pt idx="4">
                  <c:v>54</c:v>
                </c:pt>
                <c:pt idx="5">
                  <c:v>60</c:v>
                </c:pt>
                <c:pt idx="6">
                  <c:v>66</c:v>
                </c:pt>
                <c:pt idx="7">
                  <c:v>72</c:v>
                </c:pt>
                <c:pt idx="8">
                  <c:v>78</c:v>
                </c:pt>
                <c:pt idx="9">
                  <c:v>84</c:v>
                </c:pt>
                <c:pt idx="10">
                  <c:v>90</c:v>
                </c:pt>
                <c:pt idx="11">
                  <c:v>96</c:v>
                </c:pt>
                <c:pt idx="12">
                  <c:v>102</c:v>
                </c:pt>
                <c:pt idx="13">
                  <c:v>108</c:v>
                </c:pt>
                <c:pt idx="14">
                  <c:v>114</c:v>
                </c:pt>
                <c:pt idx="15">
                  <c:v>120</c:v>
                </c:pt>
                <c:pt idx="16">
                  <c:v>126</c:v>
                </c:pt>
                <c:pt idx="17">
                  <c:v>132</c:v>
                </c:pt>
                <c:pt idx="18">
                  <c:v>138</c:v>
                </c:pt>
                <c:pt idx="19">
                  <c:v>144</c:v>
                </c:pt>
                <c:pt idx="20">
                  <c:v>150</c:v>
                </c:pt>
                <c:pt idx="21">
                  <c:v>156</c:v>
                </c:pt>
                <c:pt idx="22">
                  <c:v>162</c:v>
                </c:pt>
                <c:pt idx="23">
                  <c:v>168</c:v>
                </c:pt>
                <c:pt idx="24">
                  <c:v>174</c:v>
                </c:pt>
                <c:pt idx="25">
                  <c:v>180</c:v>
                </c:pt>
                <c:pt idx="26">
                  <c:v>186</c:v>
                </c:pt>
                <c:pt idx="27">
                  <c:v>192</c:v>
                </c:pt>
                <c:pt idx="28">
                  <c:v>198</c:v>
                </c:pt>
                <c:pt idx="29">
                  <c:v>204</c:v>
                </c:pt>
                <c:pt idx="30">
                  <c:v>210</c:v>
                </c:pt>
                <c:pt idx="31">
                  <c:v>216</c:v>
                </c:pt>
                <c:pt idx="32">
                  <c:v>222</c:v>
                </c:pt>
                <c:pt idx="33">
                  <c:v>228</c:v>
                </c:pt>
                <c:pt idx="34">
                  <c:v>234</c:v>
                </c:pt>
                <c:pt idx="35">
                  <c:v>240</c:v>
                </c:pt>
                <c:pt idx="36">
                  <c:v>245.99999999999997</c:v>
                </c:pt>
                <c:pt idx="37">
                  <c:v>252</c:v>
                </c:pt>
                <c:pt idx="38">
                  <c:v>258</c:v>
                </c:pt>
                <c:pt idx="39">
                  <c:v>264</c:v>
                </c:pt>
                <c:pt idx="40">
                  <c:v>270</c:v>
                </c:pt>
                <c:pt idx="41">
                  <c:v>276</c:v>
                </c:pt>
                <c:pt idx="42">
                  <c:v>282</c:v>
                </c:pt>
                <c:pt idx="43">
                  <c:v>288</c:v>
                </c:pt>
                <c:pt idx="44">
                  <c:v>294</c:v>
                </c:pt>
                <c:pt idx="45">
                  <c:v>300</c:v>
                </c:pt>
                <c:pt idx="46">
                  <c:v>306</c:v>
                </c:pt>
                <c:pt idx="47">
                  <c:v>312</c:v>
                </c:pt>
                <c:pt idx="48">
                  <c:v>318</c:v>
                </c:pt>
                <c:pt idx="49">
                  <c:v>324</c:v>
                </c:pt>
                <c:pt idx="50">
                  <c:v>330</c:v>
                </c:pt>
                <c:pt idx="51">
                  <c:v>336</c:v>
                </c:pt>
                <c:pt idx="52">
                  <c:v>342</c:v>
                </c:pt>
                <c:pt idx="53">
                  <c:v>348</c:v>
                </c:pt>
                <c:pt idx="54">
                  <c:v>354</c:v>
                </c:pt>
                <c:pt idx="55">
                  <c:v>360</c:v>
                </c:pt>
              </c:numCache>
            </c:numRef>
          </c:xVal>
          <c:yVal>
            <c:numRef>
              <c:f>Sheet1!$B$2:$B$57</c:f>
              <c:numCache>
                <c:formatCode>General</c:formatCode>
                <c:ptCount val="56"/>
                <c:pt idx="0">
                  <c:v>1.08877570692044</c:v>
                </c:pt>
                <c:pt idx="1">
                  <c:v>1.0819186559985898</c:v>
                </c:pt>
                <c:pt idx="2">
                  <c:v>1.07510479446371</c:v>
                </c:pt>
                <c:pt idx="3">
                  <c:v>1.0683338832454199</c:v>
                </c:pt>
                <c:pt idx="4">
                  <c:v>1.0616195046716601</c:v>
                </c:pt>
                <c:pt idx="5">
                  <c:v>1.0550084995704598</c:v>
                </c:pt>
                <c:pt idx="6">
                  <c:v>1.0485515779210228</c:v>
                </c:pt>
                <c:pt idx="7">
                  <c:v>1.0422982134470771</c:v>
                </c:pt>
                <c:pt idx="8">
                  <c:v>1.0362967423451268</c:v>
                </c:pt>
                <c:pt idx="9">
                  <c:v>1.0305944410661698</c:v>
                </c:pt>
                <c:pt idx="10">
                  <c:v>1.0252377058121698</c:v>
                </c:pt>
                <c:pt idx="11">
                  <c:v>1.0202721733134301</c:v>
                </c:pt>
                <c:pt idx="12">
                  <c:v>1.01574290315087</c:v>
                </c:pt>
                <c:pt idx="13">
                  <c:v>1.0116945781870863</c:v>
                </c:pt>
                <c:pt idx="14">
                  <c:v>1.0081716916152699</c:v>
                </c:pt>
                <c:pt idx="15">
                  <c:v>1.0052188278285401</c:v>
                </c:pt>
                <c:pt idx="16">
                  <c:v>1.0028808925044765</c:v>
                </c:pt>
                <c:pt idx="17">
                  <c:v>1.0012033721470865</c:v>
                </c:pt>
                <c:pt idx="18">
                  <c:v>1.00023270666538</c:v>
                </c:pt>
                <c:pt idx="19">
                  <c:v>1.0000063155953798</c:v>
                </c:pt>
                <c:pt idx="20">
                  <c:v>1.0004959428287901</c:v>
                </c:pt>
                <c:pt idx="21">
                  <c:v>1.0016475264743601</c:v>
                </c:pt>
                <c:pt idx="22">
                  <c:v>1.0034080610243499</c:v>
                </c:pt>
                <c:pt idx="23">
                  <c:v>1.0057253812087699</c:v>
                </c:pt>
                <c:pt idx="24">
                  <c:v>1.0085477459015328</c:v>
                </c:pt>
                <c:pt idx="25">
                  <c:v>1.0118236719714371</c:v>
                </c:pt>
                <c:pt idx="26">
                  <c:v>1.0155015563759671</c:v>
                </c:pt>
                <c:pt idx="27">
                  <c:v>1.0195295367408099</c:v>
                </c:pt>
                <c:pt idx="28">
                  <c:v>1.0238552865433899</c:v>
                </c:pt>
                <c:pt idx="29">
                  <c:v>1.0284257948814599</c:v>
                </c:pt>
                <c:pt idx="30">
                  <c:v>1.0331872670572899</c:v>
                </c:pt>
                <c:pt idx="31">
                  <c:v>1.0380849767845328</c:v>
                </c:pt>
                <c:pt idx="32">
                  <c:v>1.0430631806867301</c:v>
                </c:pt>
                <c:pt idx="33">
                  <c:v>1.0480747981596763</c:v>
                </c:pt>
                <c:pt idx="34">
                  <c:v>1.0531104968348899</c:v>
                </c:pt>
                <c:pt idx="35">
                  <c:v>1.0581703887614899</c:v>
                </c:pt>
                <c:pt idx="36">
                  <c:v>1.0632545920081098</c:v>
                </c:pt>
                <c:pt idx="37">
                  <c:v>1.0683632413298398</c:v>
                </c:pt>
                <c:pt idx="38">
                  <c:v>1.0734963859505398</c:v>
                </c:pt>
                <c:pt idx="39">
                  <c:v>1.0786542443084399</c:v>
                </c:pt>
                <c:pt idx="40">
                  <c:v>1.0838368665677101</c:v>
                </c:pt>
                <c:pt idx="41">
                  <c:v>1.089044408124427</c:v>
                </c:pt>
                <c:pt idx="42">
                  <c:v>1.09427695212142</c:v>
                </c:pt>
                <c:pt idx="43">
                  <c:v>1.0995346038572971</c:v>
                </c:pt>
                <c:pt idx="44">
                  <c:v>1.1048175502164901</c:v>
                </c:pt>
                <c:pt idx="45">
                  <c:v>1.1101258982555899</c:v>
                </c:pt>
                <c:pt idx="46">
                  <c:v>1.1154597514642</c:v>
                </c:pt>
                <c:pt idx="47">
                  <c:v>1.1208192323877499</c:v>
                </c:pt>
                <c:pt idx="48">
                  <c:v>1.1262043923968499</c:v>
                </c:pt>
                <c:pt idx="49">
                  <c:v>1.1316154983996798</c:v>
                </c:pt>
                <c:pt idx="50">
                  <c:v>1.1370526032961101</c:v>
                </c:pt>
                <c:pt idx="51">
                  <c:v>1.14251579362012</c:v>
                </c:pt>
                <c:pt idx="52">
                  <c:v>1.1480052714723901</c:v>
                </c:pt>
                <c:pt idx="53">
                  <c:v>1.1535210900228168</c:v>
                </c:pt>
                <c:pt idx="54">
                  <c:v>1.1590634063934899</c:v>
                </c:pt>
                <c:pt idx="55">
                  <c:v>1.1646323910274798</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Sheet1!$A$2:$A$57</c:f>
              <c:numCache>
                <c:formatCode>General</c:formatCode>
                <c:ptCount val="56"/>
                <c:pt idx="0">
                  <c:v>30</c:v>
                </c:pt>
                <c:pt idx="1">
                  <c:v>36</c:v>
                </c:pt>
                <c:pt idx="2">
                  <c:v>42</c:v>
                </c:pt>
                <c:pt idx="3">
                  <c:v>48</c:v>
                </c:pt>
                <c:pt idx="4">
                  <c:v>54</c:v>
                </c:pt>
                <c:pt idx="5">
                  <c:v>60</c:v>
                </c:pt>
                <c:pt idx="6">
                  <c:v>66</c:v>
                </c:pt>
                <c:pt idx="7">
                  <c:v>72</c:v>
                </c:pt>
                <c:pt idx="8">
                  <c:v>78</c:v>
                </c:pt>
                <c:pt idx="9">
                  <c:v>84</c:v>
                </c:pt>
                <c:pt idx="10">
                  <c:v>90</c:v>
                </c:pt>
                <c:pt idx="11">
                  <c:v>96</c:v>
                </c:pt>
                <c:pt idx="12">
                  <c:v>102</c:v>
                </c:pt>
                <c:pt idx="13">
                  <c:v>108</c:v>
                </c:pt>
                <c:pt idx="14">
                  <c:v>114</c:v>
                </c:pt>
                <c:pt idx="15">
                  <c:v>120</c:v>
                </c:pt>
                <c:pt idx="16">
                  <c:v>126</c:v>
                </c:pt>
                <c:pt idx="17">
                  <c:v>132</c:v>
                </c:pt>
                <c:pt idx="18">
                  <c:v>138</c:v>
                </c:pt>
                <c:pt idx="19">
                  <c:v>144</c:v>
                </c:pt>
                <c:pt idx="20">
                  <c:v>150</c:v>
                </c:pt>
                <c:pt idx="21">
                  <c:v>156</c:v>
                </c:pt>
                <c:pt idx="22">
                  <c:v>162</c:v>
                </c:pt>
                <c:pt idx="23">
                  <c:v>168</c:v>
                </c:pt>
                <c:pt idx="24">
                  <c:v>174</c:v>
                </c:pt>
                <c:pt idx="25">
                  <c:v>180</c:v>
                </c:pt>
                <c:pt idx="26">
                  <c:v>186</c:v>
                </c:pt>
                <c:pt idx="27">
                  <c:v>192</c:v>
                </c:pt>
                <c:pt idx="28">
                  <c:v>198</c:v>
                </c:pt>
                <c:pt idx="29">
                  <c:v>204</c:v>
                </c:pt>
                <c:pt idx="30">
                  <c:v>210</c:v>
                </c:pt>
                <c:pt idx="31">
                  <c:v>216</c:v>
                </c:pt>
                <c:pt idx="32">
                  <c:v>222</c:v>
                </c:pt>
                <c:pt idx="33">
                  <c:v>228</c:v>
                </c:pt>
                <c:pt idx="34">
                  <c:v>234</c:v>
                </c:pt>
                <c:pt idx="35">
                  <c:v>240</c:v>
                </c:pt>
                <c:pt idx="36">
                  <c:v>245.99999999999997</c:v>
                </c:pt>
                <c:pt idx="37">
                  <c:v>252</c:v>
                </c:pt>
                <c:pt idx="38">
                  <c:v>258</c:v>
                </c:pt>
                <c:pt idx="39">
                  <c:v>264</c:v>
                </c:pt>
                <c:pt idx="40">
                  <c:v>270</c:v>
                </c:pt>
                <c:pt idx="41">
                  <c:v>276</c:v>
                </c:pt>
                <c:pt idx="42">
                  <c:v>282</c:v>
                </c:pt>
                <c:pt idx="43">
                  <c:v>288</c:v>
                </c:pt>
                <c:pt idx="44">
                  <c:v>294</c:v>
                </c:pt>
                <c:pt idx="45">
                  <c:v>300</c:v>
                </c:pt>
                <c:pt idx="46">
                  <c:v>306</c:v>
                </c:pt>
                <c:pt idx="47">
                  <c:v>312</c:v>
                </c:pt>
                <c:pt idx="48">
                  <c:v>318</c:v>
                </c:pt>
                <c:pt idx="49">
                  <c:v>324</c:v>
                </c:pt>
                <c:pt idx="50">
                  <c:v>330</c:v>
                </c:pt>
                <c:pt idx="51">
                  <c:v>336</c:v>
                </c:pt>
                <c:pt idx="52">
                  <c:v>342</c:v>
                </c:pt>
                <c:pt idx="53">
                  <c:v>348</c:v>
                </c:pt>
                <c:pt idx="54">
                  <c:v>354</c:v>
                </c:pt>
                <c:pt idx="55">
                  <c:v>360</c:v>
                </c:pt>
              </c:numCache>
            </c:numRef>
          </c:xVal>
          <c:yVal>
            <c:numRef>
              <c:f>Sheet1!$C$2:$C$57</c:f>
              <c:numCache>
                <c:formatCode>General</c:formatCode>
                <c:ptCount val="56"/>
                <c:pt idx="0">
                  <c:v>1.02851467979613</c:v>
                </c:pt>
                <c:pt idx="1">
                  <c:v>1.0260414205118231</c:v>
                </c:pt>
                <c:pt idx="2">
                  <c:v>1.0235606667586898</c:v>
                </c:pt>
                <c:pt idx="3">
                  <c:v>1.0210690545823198</c:v>
                </c:pt>
                <c:pt idx="4">
                  <c:v>1.0185691744244298</c:v>
                </c:pt>
                <c:pt idx="5">
                  <c:v>1.0160804084381001</c:v>
                </c:pt>
                <c:pt idx="6">
                  <c:v>1.0136250547673598</c:v>
                </c:pt>
                <c:pt idx="7">
                  <c:v>1.0112261231493971</c:v>
                </c:pt>
                <c:pt idx="8">
                  <c:v>1.0089078440024799</c:v>
                </c:pt>
                <c:pt idx="9">
                  <c:v>1.0066963592288098</c:v>
                </c:pt>
                <c:pt idx="10">
                  <c:v>1.0046207261266999</c:v>
                </c:pt>
                <c:pt idx="11">
                  <c:v>1.0027142686129298</c:v>
                </c:pt>
                <c:pt idx="12">
                  <c:v>1.0010164271469699</c:v>
                </c:pt>
                <c:pt idx="13">
                  <c:v>0.99957515396861396</c:v>
                </c:pt>
                <c:pt idx="14">
                  <c:v>0.99844978056323896</c:v>
                </c:pt>
                <c:pt idx="15">
                  <c:v>0.99771411138620758</c:v>
                </c:pt>
                <c:pt idx="16">
                  <c:v>0.99745902552287802</c:v>
                </c:pt>
                <c:pt idx="17">
                  <c:v>0.99779369201706902</c:v>
                </c:pt>
                <c:pt idx="18">
                  <c:v>0.99884459802997005</c:v>
                </c:pt>
                <c:pt idx="19">
                  <c:v>0.99927368078392231</c:v>
                </c:pt>
                <c:pt idx="20">
                  <c:v>0.99747594720316402</c:v>
                </c:pt>
                <c:pt idx="21">
                  <c:v>0.99612853105675159</c:v>
                </c:pt>
                <c:pt idx="22">
                  <c:v>0.99515160607005404</c:v>
                </c:pt>
                <c:pt idx="23">
                  <c:v>0.99448175091710556</c:v>
                </c:pt>
                <c:pt idx="24">
                  <c:v>0.99406756046580658</c:v>
                </c:pt>
                <c:pt idx="25">
                  <c:v>0.99386637578052883</c:v>
                </c:pt>
                <c:pt idx="26">
                  <c:v>0.99384166661634865</c:v>
                </c:pt>
                <c:pt idx="27">
                  <c:v>0.99396128356511604</c:v>
                </c:pt>
                <c:pt idx="28">
                  <c:v>0.99419617600774757</c:v>
                </c:pt>
                <c:pt idx="29">
                  <c:v>0.99451942008341698</c:v>
                </c:pt>
                <c:pt idx="30">
                  <c:v>0.99490562247642744</c:v>
                </c:pt>
                <c:pt idx="31">
                  <c:v>0.99533040126523531</c:v>
                </c:pt>
                <c:pt idx="32">
                  <c:v>0.99577005371400062</c:v>
                </c:pt>
                <c:pt idx="33">
                  <c:v>0.99620556902274082</c:v>
                </c:pt>
                <c:pt idx="34">
                  <c:v>0.99663470330675097</c:v>
                </c:pt>
                <c:pt idx="35">
                  <c:v>0.99705890059382363</c:v>
                </c:pt>
                <c:pt idx="36">
                  <c:v>0.99747920307969262</c:v>
                </c:pt>
                <c:pt idx="37">
                  <c:v>0.99789639684206255</c:v>
                </c:pt>
                <c:pt idx="38">
                  <c:v>0.99831103673732657</c:v>
                </c:pt>
                <c:pt idx="39">
                  <c:v>0.99872363836120004</c:v>
                </c:pt>
                <c:pt idx="40">
                  <c:v>0.9991345242158125</c:v>
                </c:pt>
                <c:pt idx="41">
                  <c:v>0.99954399504545055</c:v>
                </c:pt>
                <c:pt idx="42">
                  <c:v>0.99995226641412105</c:v>
                </c:pt>
                <c:pt idx="43">
                  <c:v>1.0003595121761999</c:v>
                </c:pt>
                <c:pt idx="44">
                  <c:v>1.00076592942216</c:v>
                </c:pt>
                <c:pt idx="45">
                  <c:v>1.0011716324425965</c:v>
                </c:pt>
                <c:pt idx="46">
                  <c:v>1.0015767212953399</c:v>
                </c:pt>
                <c:pt idx="47">
                  <c:v>1.0019812866049747</c:v>
                </c:pt>
                <c:pt idx="48">
                  <c:v>1.0023853696558434</c:v>
                </c:pt>
                <c:pt idx="49">
                  <c:v>1.0027891077197899</c:v>
                </c:pt>
                <c:pt idx="50">
                  <c:v>1.0031925216555528</c:v>
                </c:pt>
                <c:pt idx="51">
                  <c:v>1.0035956458657298</c:v>
                </c:pt>
                <c:pt idx="52">
                  <c:v>1.0039985520233856</c:v>
                </c:pt>
                <c:pt idx="53">
                  <c:v>1.0044012417341865</c:v>
                </c:pt>
                <c:pt idx="54">
                  <c:v>1.0048037750846968</c:v>
                </c:pt>
                <c:pt idx="55">
                  <c:v>1.0052061888329198</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Sheet1!$A$2:$A$57</c:f>
              <c:numCache>
                <c:formatCode>General</c:formatCode>
                <c:ptCount val="56"/>
                <c:pt idx="0">
                  <c:v>30</c:v>
                </c:pt>
                <c:pt idx="1">
                  <c:v>36</c:v>
                </c:pt>
                <c:pt idx="2">
                  <c:v>42</c:v>
                </c:pt>
                <c:pt idx="3">
                  <c:v>48</c:v>
                </c:pt>
                <c:pt idx="4">
                  <c:v>54</c:v>
                </c:pt>
                <c:pt idx="5">
                  <c:v>60</c:v>
                </c:pt>
                <c:pt idx="6">
                  <c:v>66</c:v>
                </c:pt>
                <c:pt idx="7">
                  <c:v>72</c:v>
                </c:pt>
                <c:pt idx="8">
                  <c:v>78</c:v>
                </c:pt>
                <c:pt idx="9">
                  <c:v>84</c:v>
                </c:pt>
                <c:pt idx="10">
                  <c:v>90</c:v>
                </c:pt>
                <c:pt idx="11">
                  <c:v>96</c:v>
                </c:pt>
                <c:pt idx="12">
                  <c:v>102</c:v>
                </c:pt>
                <c:pt idx="13">
                  <c:v>108</c:v>
                </c:pt>
                <c:pt idx="14">
                  <c:v>114</c:v>
                </c:pt>
                <c:pt idx="15">
                  <c:v>120</c:v>
                </c:pt>
                <c:pt idx="16">
                  <c:v>126</c:v>
                </c:pt>
                <c:pt idx="17">
                  <c:v>132</c:v>
                </c:pt>
                <c:pt idx="18">
                  <c:v>138</c:v>
                </c:pt>
                <c:pt idx="19">
                  <c:v>144</c:v>
                </c:pt>
                <c:pt idx="20">
                  <c:v>150</c:v>
                </c:pt>
                <c:pt idx="21">
                  <c:v>156</c:v>
                </c:pt>
                <c:pt idx="22">
                  <c:v>162</c:v>
                </c:pt>
                <c:pt idx="23">
                  <c:v>168</c:v>
                </c:pt>
                <c:pt idx="24">
                  <c:v>174</c:v>
                </c:pt>
                <c:pt idx="25">
                  <c:v>180</c:v>
                </c:pt>
                <c:pt idx="26">
                  <c:v>186</c:v>
                </c:pt>
                <c:pt idx="27">
                  <c:v>192</c:v>
                </c:pt>
                <c:pt idx="28">
                  <c:v>198</c:v>
                </c:pt>
                <c:pt idx="29">
                  <c:v>204</c:v>
                </c:pt>
                <c:pt idx="30">
                  <c:v>210</c:v>
                </c:pt>
                <c:pt idx="31">
                  <c:v>216</c:v>
                </c:pt>
                <c:pt idx="32">
                  <c:v>222</c:v>
                </c:pt>
                <c:pt idx="33">
                  <c:v>228</c:v>
                </c:pt>
                <c:pt idx="34">
                  <c:v>234</c:v>
                </c:pt>
                <c:pt idx="35">
                  <c:v>240</c:v>
                </c:pt>
                <c:pt idx="36">
                  <c:v>245.99999999999997</c:v>
                </c:pt>
                <c:pt idx="37">
                  <c:v>252</c:v>
                </c:pt>
                <c:pt idx="38">
                  <c:v>258</c:v>
                </c:pt>
                <c:pt idx="39">
                  <c:v>264</c:v>
                </c:pt>
                <c:pt idx="40">
                  <c:v>270</c:v>
                </c:pt>
                <c:pt idx="41">
                  <c:v>276</c:v>
                </c:pt>
                <c:pt idx="42">
                  <c:v>282</c:v>
                </c:pt>
                <c:pt idx="43">
                  <c:v>288</c:v>
                </c:pt>
                <c:pt idx="44">
                  <c:v>294</c:v>
                </c:pt>
                <c:pt idx="45">
                  <c:v>300</c:v>
                </c:pt>
                <c:pt idx="46">
                  <c:v>306</c:v>
                </c:pt>
                <c:pt idx="47">
                  <c:v>312</c:v>
                </c:pt>
                <c:pt idx="48">
                  <c:v>318</c:v>
                </c:pt>
                <c:pt idx="49">
                  <c:v>324</c:v>
                </c:pt>
                <c:pt idx="50">
                  <c:v>330</c:v>
                </c:pt>
                <c:pt idx="51">
                  <c:v>336</c:v>
                </c:pt>
                <c:pt idx="52">
                  <c:v>342</c:v>
                </c:pt>
                <c:pt idx="53">
                  <c:v>348</c:v>
                </c:pt>
                <c:pt idx="54">
                  <c:v>354</c:v>
                </c:pt>
                <c:pt idx="55">
                  <c:v>360</c:v>
                </c:pt>
              </c:numCache>
            </c:numRef>
          </c:xVal>
          <c:yVal>
            <c:numRef>
              <c:f>Sheet1!$D$2:$D$57</c:f>
              <c:numCache>
                <c:formatCode>General</c:formatCode>
                <c:ptCount val="56"/>
                <c:pt idx="0">
                  <c:v>1.15256744824983</c:v>
                </c:pt>
                <c:pt idx="1">
                  <c:v>1.1408389123451699</c:v>
                </c:pt>
                <c:pt idx="2">
                  <c:v>1.1292445642123701</c:v>
                </c:pt>
                <c:pt idx="3">
                  <c:v>1.1177865796325801</c:v>
                </c:pt>
                <c:pt idx="4">
                  <c:v>1.1064893784324099</c:v>
                </c:pt>
                <c:pt idx="5">
                  <c:v>1.09542800444</c:v>
                </c:pt>
                <c:pt idx="6">
                  <c:v>1.0846815658212046</c:v>
                </c:pt>
                <c:pt idx="7">
                  <c:v>1.0743250603252801</c:v>
                </c:pt>
                <c:pt idx="8">
                  <c:v>1.0644291692041798</c:v>
                </c:pt>
                <c:pt idx="9">
                  <c:v>1.0550598422449298</c:v>
                </c:pt>
                <c:pt idx="10">
                  <c:v>1.0462777902975899</c:v>
                </c:pt>
                <c:pt idx="11">
                  <c:v>1.038137523541665</c:v>
                </c:pt>
                <c:pt idx="12">
                  <c:v>1.0306860280424699</c:v>
                </c:pt>
                <c:pt idx="13">
                  <c:v>1.0239609452770471</c:v>
                </c:pt>
                <c:pt idx="14">
                  <c:v>1.0179882649691498</c:v>
                </c:pt>
                <c:pt idx="15">
                  <c:v>1.01277999407772</c:v>
                </c:pt>
                <c:pt idx="16">
                  <c:v>1.0083322310140499</c:v>
                </c:pt>
                <c:pt idx="17">
                  <c:v>1.0046247039027798</c:v>
                </c:pt>
                <c:pt idx="18">
                  <c:v>1.0016227443752399</c:v>
                </c:pt>
                <c:pt idx="19">
                  <c:v>1.0007394875507298</c:v>
                </c:pt>
                <c:pt idx="20">
                  <c:v>1.00352508190656</c:v>
                </c:pt>
                <c:pt idx="21">
                  <c:v>1.0071970995829698</c:v>
                </c:pt>
                <c:pt idx="22">
                  <c:v>1.0117330171477068</c:v>
                </c:pt>
                <c:pt idx="23">
                  <c:v>1.0170961322062799</c:v>
                </c:pt>
                <c:pt idx="24">
                  <c:v>1.0232388584196765</c:v>
                </c:pt>
                <c:pt idx="25">
                  <c:v>1.0301054227312436</c:v>
                </c:pt>
                <c:pt idx="26">
                  <c:v>1.03763350405001</c:v>
                </c:pt>
                <c:pt idx="27">
                  <c:v>1.0457554971947098</c:v>
                </c:pt>
                <c:pt idx="28">
                  <c:v>1.0543991951289498</c:v>
                </c:pt>
                <c:pt idx="29">
                  <c:v>1.0634881473594968</c:v>
                </c:pt>
                <c:pt idx="30">
                  <c:v>1.07294189990831</c:v>
                </c:pt>
                <c:pt idx="31">
                  <c:v>1.08267608188789</c:v>
                </c:pt>
                <c:pt idx="32">
                  <c:v>1.0926024485737431</c:v>
                </c:pt>
                <c:pt idx="33">
                  <c:v>1.1026446917126098</c:v>
                </c:pt>
                <c:pt idx="34">
                  <c:v>1.1127865755267443</c:v>
                </c:pt>
                <c:pt idx="35">
                  <c:v>1.12302750718615</c:v>
                </c:pt>
                <c:pt idx="36">
                  <c:v>1.1333673162667501</c:v>
                </c:pt>
                <c:pt idx="37">
                  <c:v>1.1438061296111228</c:v>
                </c:pt>
                <c:pt idx="38">
                  <c:v>1.1543441354861901</c:v>
                </c:pt>
                <c:pt idx="39">
                  <c:v>1.1649819169933628</c:v>
                </c:pt>
                <c:pt idx="40">
                  <c:v>1.17571991044279</c:v>
                </c:pt>
                <c:pt idx="41">
                  <c:v>1.1865587995585634</c:v>
                </c:pt>
                <c:pt idx="42">
                  <c:v>1.1974992088754568</c:v>
                </c:pt>
                <c:pt idx="43">
                  <c:v>1.2085418595656798</c:v>
                </c:pt>
                <c:pt idx="44">
                  <c:v>1.2196876246288229</c:v>
                </c:pt>
                <c:pt idx="45">
                  <c:v>1.23093730389772</c:v>
                </c:pt>
                <c:pt idx="46">
                  <c:v>1.2422917093434398</c:v>
                </c:pt>
                <c:pt idx="47">
                  <c:v>1.2537517102208198</c:v>
                </c:pt>
                <c:pt idx="48">
                  <c:v>1.2653180820959398</c:v>
                </c:pt>
                <c:pt idx="49">
                  <c:v>1.2769919680621098</c:v>
                </c:pt>
                <c:pt idx="50">
                  <c:v>1.28877418317355</c:v>
                </c:pt>
                <c:pt idx="51">
                  <c:v>1.3006656057633599</c:v>
                </c:pt>
                <c:pt idx="52">
                  <c:v>1.3126673347011801</c:v>
                </c:pt>
                <c:pt idx="53">
                  <c:v>1.32478022710327</c:v>
                </c:pt>
                <c:pt idx="54">
                  <c:v>1.3370053072573698</c:v>
                </c:pt>
                <c:pt idx="55">
                  <c:v>1.34934366829276</c:v>
                </c:pt>
              </c:numCache>
            </c:numRef>
          </c:yVal>
          <c:smooth val="1"/>
        </c:ser>
        <c:axId val="270140160"/>
        <c:axId val="270142080"/>
      </c:scatterChart>
      <c:valAx>
        <c:axId val="270140160"/>
        <c:scaling>
          <c:orientation val="minMax"/>
          <c:max val="360"/>
          <c:min val="30"/>
        </c:scaling>
        <c:axPos val="b"/>
        <c:title>
          <c:tx>
            <c:rich>
              <a:bodyPr/>
              <a:lstStyle/>
              <a:p>
                <a:pPr>
                  <a:defRPr sz="1700"/>
                </a:pPr>
                <a:r>
                  <a:rPr lang="en-US" sz="1700" dirty="0" smtClean="0"/>
                  <a:t>Ischemia</a:t>
                </a:r>
                <a:r>
                  <a:rPr lang="en-US" sz="1700" baseline="0" dirty="0" smtClean="0"/>
                  <a:t> time (minutes)</a:t>
                </a:r>
                <a:endParaRPr lang="en-US" sz="1700" dirty="0"/>
              </a:p>
            </c:rich>
          </c:tx>
        </c:title>
        <c:numFmt formatCode="#,##0" sourceLinked="0"/>
        <c:tickLblPos val="nextTo"/>
        <c:txPr>
          <a:bodyPr rot="0"/>
          <a:lstStyle/>
          <a:p>
            <a:pPr>
              <a:defRPr sz="1500" b="1"/>
            </a:pPr>
            <a:endParaRPr lang="en-US"/>
          </a:p>
        </c:txPr>
        <c:crossAx val="270142080"/>
        <c:crosses val="autoZero"/>
        <c:crossBetween val="midCat"/>
        <c:majorUnit val="30"/>
      </c:valAx>
      <c:valAx>
        <c:axId val="270142080"/>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20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7014016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4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083095254686492"/>
          <c:h val="0.77074260114040405"/>
        </c:manualLayout>
      </c:layout>
      <c:scatterChart>
        <c:scatterStyle val="smoothMarker"/>
        <c:ser>
          <c:idx val="0"/>
          <c:order val="0"/>
          <c:tx>
            <c:strRef>
              <c:f>Sheet1!$A$1</c:f>
              <c:strCache>
                <c:ptCount val="1"/>
                <c:pt idx="0">
                  <c:v>Volume</c:v>
                </c:pt>
              </c:strCache>
            </c:strRef>
          </c:tx>
          <c:spPr>
            <a:ln w="38100">
              <a:solidFill>
                <a:srgbClr val="00FF00"/>
              </a:solidFill>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Sheet1!$B$2:$B$67</c:f>
              <c:numCache>
                <c:formatCode>General</c:formatCode>
                <c:ptCount val="66"/>
                <c:pt idx="0">
                  <c:v>1.0408031959891868</c:v>
                </c:pt>
                <c:pt idx="1">
                  <c:v>1.0383155511973201</c:v>
                </c:pt>
                <c:pt idx="2">
                  <c:v>1.0358338521756356</c:v>
                </c:pt>
                <c:pt idx="3">
                  <c:v>1.0333594786319</c:v>
                </c:pt>
                <c:pt idx="4">
                  <c:v>1.0308993593827598</c:v>
                </c:pt>
                <c:pt idx="5">
                  <c:v>1.02846174456161</c:v>
                </c:pt>
                <c:pt idx="6">
                  <c:v>1.0260548065028401</c:v>
                </c:pt>
                <c:pt idx="7">
                  <c:v>1.02368664185651</c:v>
                </c:pt>
                <c:pt idx="8">
                  <c:v>1.02136527437132</c:v>
                </c:pt>
                <c:pt idx="9">
                  <c:v>1.019098658340797</c:v>
                </c:pt>
                <c:pt idx="10">
                  <c:v>1.0168946826129834</c:v>
                </c:pt>
                <c:pt idx="11">
                  <c:v>1.01476117508871</c:v>
                </c:pt>
                <c:pt idx="12">
                  <c:v>1.01270590846567</c:v>
                </c:pt>
                <c:pt idx="13">
                  <c:v>1.0107366053693065</c:v>
                </c:pt>
                <c:pt idx="14">
                  <c:v>1.0088609452471771</c:v>
                </c:pt>
                <c:pt idx="15">
                  <c:v>1.00708657175439</c:v>
                </c:pt>
                <c:pt idx="16">
                  <c:v>1.0054210996193746</c:v>
                </c:pt>
                <c:pt idx="17">
                  <c:v>1.0038721236442101</c:v>
                </c:pt>
                <c:pt idx="18">
                  <c:v>1.0024472263692601</c:v>
                </c:pt>
                <c:pt idx="19">
                  <c:v>1.0011539886405301</c:v>
                </c:pt>
                <c:pt idx="20">
                  <c:v>1</c:v>
                </c:pt>
                <c:pt idx="21">
                  <c:v>0.99899104444792997</c:v>
                </c:pt>
                <c:pt idx="22">
                  <c:v>0.99812565617095605</c:v>
                </c:pt>
                <c:pt idx="23">
                  <c:v>0.99740061394127899</c:v>
                </c:pt>
                <c:pt idx="24">
                  <c:v>0.99681276635969596</c:v>
                </c:pt>
                <c:pt idx="25">
                  <c:v>0.99635902386306296</c:v>
                </c:pt>
                <c:pt idx="26">
                  <c:v>0.99603635926614331</c:v>
                </c:pt>
                <c:pt idx="27">
                  <c:v>0.99584180156181457</c:v>
                </c:pt>
                <c:pt idx="28">
                  <c:v>0.99577242908839503</c:v>
                </c:pt>
                <c:pt idx="29">
                  <c:v>0.99582537348829792</c:v>
                </c:pt>
                <c:pt idx="30">
                  <c:v>0.99599780700734697</c:v>
                </c:pt>
                <c:pt idx="31">
                  <c:v>0.99628694820140207</c:v>
                </c:pt>
                <c:pt idx="32">
                  <c:v>0.99669004792261851</c:v>
                </c:pt>
                <c:pt idx="33">
                  <c:v>0.99720439828454899</c:v>
                </c:pt>
                <c:pt idx="34">
                  <c:v>0.99782732342570901</c:v>
                </c:pt>
                <c:pt idx="35">
                  <c:v>0.99855616729175145</c:v>
                </c:pt>
                <c:pt idx="36">
                  <c:v>0.99938831512702331</c:v>
                </c:pt>
                <c:pt idx="37">
                  <c:v>1.00032116003635</c:v>
                </c:pt>
                <c:pt idx="38">
                  <c:v>1.0013521246614443</c:v>
                </c:pt>
                <c:pt idx="39">
                  <c:v>1.0024786431730299</c:v>
                </c:pt>
                <c:pt idx="40">
                  <c:v>1.0036981801276765</c:v>
                </c:pt>
                <c:pt idx="41">
                  <c:v>1.0050081849305101</c:v>
                </c:pt>
                <c:pt idx="42">
                  <c:v>1.0064061477390398</c:v>
                </c:pt>
                <c:pt idx="43">
                  <c:v>1.0078895417217228</c:v>
                </c:pt>
                <c:pt idx="44">
                  <c:v>1.0094558576486599</c:v>
                </c:pt>
                <c:pt idx="45">
                  <c:v>1.0111025893443699</c:v>
                </c:pt>
                <c:pt idx="46">
                  <c:v>1.01282722530131</c:v>
                </c:pt>
                <c:pt idx="47">
                  <c:v>1.0146272589386298</c:v>
                </c:pt>
                <c:pt idx="48">
                  <c:v>1.0165001741565434</c:v>
                </c:pt>
                <c:pt idx="49">
                  <c:v>1.01844346200972</c:v>
                </c:pt>
                <c:pt idx="50">
                  <c:v>1.0204545876628599</c:v>
                </c:pt>
                <c:pt idx="51">
                  <c:v>1.0225310259326499</c:v>
                </c:pt>
                <c:pt idx="52">
                  <c:v>1.02467022831581</c:v>
                </c:pt>
                <c:pt idx="53">
                  <c:v>1.0268696274315299</c:v>
                </c:pt>
                <c:pt idx="54">
                  <c:v>1.029126679420117</c:v>
                </c:pt>
                <c:pt idx="55">
                  <c:v>1.0314387617009</c:v>
                </c:pt>
                <c:pt idx="56">
                  <c:v>1.0338032973777056</c:v>
                </c:pt>
                <c:pt idx="57">
                  <c:v>1.0362176402707401</c:v>
                </c:pt>
                <c:pt idx="58">
                  <c:v>1.0386791747266721</c:v>
                </c:pt>
                <c:pt idx="59">
                  <c:v>1.04118521287375</c:v>
                </c:pt>
                <c:pt idx="60">
                  <c:v>1.0437330694706</c:v>
                </c:pt>
                <c:pt idx="61">
                  <c:v>1.0463200482174271</c:v>
                </c:pt>
                <c:pt idx="62">
                  <c:v>1.0489433894125899</c:v>
                </c:pt>
                <c:pt idx="63">
                  <c:v>1.0516003586013298</c:v>
                </c:pt>
                <c:pt idx="64">
                  <c:v>1.0542881429461328</c:v>
                </c:pt>
                <c:pt idx="65">
                  <c:v>1.0570039273627001</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Sheet1!$C$2:$C$67</c:f>
              <c:numCache>
                <c:formatCode>General</c:formatCode>
                <c:ptCount val="66"/>
                <c:pt idx="0">
                  <c:v>1.0007353883601198</c:v>
                </c:pt>
                <c:pt idx="1">
                  <c:v>1.0005299026773198</c:v>
                </c:pt>
                <c:pt idx="2">
                  <c:v>1.0003242692106971</c:v>
                </c:pt>
                <c:pt idx="3">
                  <c:v>1.0001190299020029</c:v>
                </c:pt>
                <c:pt idx="4">
                  <c:v>0.99991704152643857</c:v>
                </c:pt>
                <c:pt idx="5">
                  <c:v>0.99972174534977265</c:v>
                </c:pt>
                <c:pt idx="6">
                  <c:v>0.99953659104706127</c:v>
                </c:pt>
                <c:pt idx="7">
                  <c:v>0.99936503979135582</c:v>
                </c:pt>
                <c:pt idx="8">
                  <c:v>0.99921056781619455</c:v>
                </c:pt>
                <c:pt idx="9">
                  <c:v>0.99907667053744498</c:v>
                </c:pt>
                <c:pt idx="10">
                  <c:v>0.99896686729674256</c:v>
                </c:pt>
                <c:pt idx="11">
                  <c:v>0.99888470681988795</c:v>
                </c:pt>
                <c:pt idx="12">
                  <c:v>0.99883377387033656</c:v>
                </c:pt>
                <c:pt idx="13">
                  <c:v>0.99881769648875462</c:v>
                </c:pt>
                <c:pt idx="14">
                  <c:v>0.99884015507461199</c:v>
                </c:pt>
                <c:pt idx="15">
                  <c:v>0.99890489306360564</c:v>
                </c:pt>
                <c:pt idx="16">
                  <c:v>0.99901572912217396</c:v>
                </c:pt>
                <c:pt idx="17">
                  <c:v>0.99917657249149205</c:v>
                </c:pt>
                <c:pt idx="18">
                  <c:v>0.99939144054981643</c:v>
                </c:pt>
                <c:pt idx="19">
                  <c:v>0.99966448123989993</c:v>
                </c:pt>
                <c:pt idx="20">
                  <c:v>1</c:v>
                </c:pt>
                <c:pt idx="21">
                  <c:v>0.99758243053367901</c:v>
                </c:pt>
                <c:pt idx="22">
                  <c:v>0.99538897565141049</c:v>
                </c:pt>
                <c:pt idx="23">
                  <c:v>0.99341292602855558</c:v>
                </c:pt>
                <c:pt idx="24">
                  <c:v>0.99164770884807862</c:v>
                </c:pt>
                <c:pt idx="25">
                  <c:v>0.99008686613317265</c:v>
                </c:pt>
                <c:pt idx="26">
                  <c:v>0.98872404619013365</c:v>
                </c:pt>
                <c:pt idx="27">
                  <c:v>0.98755298493804222</c:v>
                </c:pt>
                <c:pt idx="28">
                  <c:v>0.98656748659325455</c:v>
                </c:pt>
                <c:pt idx="29">
                  <c:v>0.98576142073160855</c:v>
                </c:pt>
                <c:pt idx="30">
                  <c:v>0.98512869482536158</c:v>
                </c:pt>
                <c:pt idx="31">
                  <c:v>0.98466325461997095</c:v>
                </c:pt>
                <c:pt idx="32">
                  <c:v>0.98435905597897899</c:v>
                </c:pt>
                <c:pt idx="33">
                  <c:v>0.98421007127295645</c:v>
                </c:pt>
                <c:pt idx="34">
                  <c:v>0.9842102699632983</c:v>
                </c:pt>
                <c:pt idx="35">
                  <c:v>0.9843535965232455</c:v>
                </c:pt>
                <c:pt idx="36">
                  <c:v>0.9846339980636365</c:v>
                </c:pt>
                <c:pt idx="37">
                  <c:v>0.98504537523709002</c:v>
                </c:pt>
                <c:pt idx="38">
                  <c:v>0.98558161387695331</c:v>
                </c:pt>
                <c:pt idx="39">
                  <c:v>0.98623656281175687</c:v>
                </c:pt>
                <c:pt idx="40">
                  <c:v>0.98700406577317201</c:v>
                </c:pt>
                <c:pt idx="41">
                  <c:v>0.98787790801609099</c:v>
                </c:pt>
                <c:pt idx="42">
                  <c:v>0.98885190486246555</c:v>
                </c:pt>
                <c:pt idx="43">
                  <c:v>0.98991983922460003</c:v>
                </c:pt>
                <c:pt idx="44">
                  <c:v>0.99107552751329264</c:v>
                </c:pt>
                <c:pt idx="45">
                  <c:v>0.99231282250845498</c:v>
                </c:pt>
                <c:pt idx="46">
                  <c:v>0.99362562829481194</c:v>
                </c:pt>
                <c:pt idx="47">
                  <c:v>0.99500794158961858</c:v>
                </c:pt>
                <c:pt idx="48">
                  <c:v>0.9964538634275415</c:v>
                </c:pt>
                <c:pt idx="49">
                  <c:v>0.99795765061819153</c:v>
                </c:pt>
                <c:pt idx="50">
                  <c:v>0.99951370636122683</c:v>
                </c:pt>
                <c:pt idx="51">
                  <c:v>1.0011166529727871</c:v>
                </c:pt>
                <c:pt idx="52">
                  <c:v>1.0027613198997998</c:v>
                </c:pt>
                <c:pt idx="53">
                  <c:v>1.0044427741094999</c:v>
                </c:pt>
                <c:pt idx="54">
                  <c:v>1.0061563869905101</c:v>
                </c:pt>
                <c:pt idx="55">
                  <c:v>1.0078977358046071</c:v>
                </c:pt>
                <c:pt idx="56">
                  <c:v>1.0096627506260398</c:v>
                </c:pt>
                <c:pt idx="57">
                  <c:v>1.0114475935381599</c:v>
                </c:pt>
                <c:pt idx="58">
                  <c:v>1.01324876324808</c:v>
                </c:pt>
                <c:pt idx="59">
                  <c:v>1.0150629821799968</c:v>
                </c:pt>
                <c:pt idx="60">
                  <c:v>1.01688726334793</c:v>
                </c:pt>
                <c:pt idx="61">
                  <c:v>1.01871888044645</c:v>
                </c:pt>
                <c:pt idx="62">
                  <c:v>1.02055530081989</c:v>
                </c:pt>
                <c:pt idx="63">
                  <c:v>1.0223942504715198</c:v>
                </c:pt>
                <c:pt idx="64">
                  <c:v>1.0242335964009299</c:v>
                </c:pt>
                <c:pt idx="65">
                  <c:v>1.02607139678822</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Sheet1!$D$2:$D$67</c:f>
              <c:numCache>
                <c:formatCode>General</c:formatCode>
                <c:ptCount val="66"/>
                <c:pt idx="0">
                  <c:v>1.0824752530800898</c:v>
                </c:pt>
                <c:pt idx="1">
                  <c:v>1.0775281987807799</c:v>
                </c:pt>
                <c:pt idx="2">
                  <c:v>1.07260395687453</c:v>
                </c:pt>
                <c:pt idx="3">
                  <c:v>1.0677047232898098</c:v>
                </c:pt>
                <c:pt idx="4">
                  <c:v>1.0628416608976099</c:v>
                </c:pt>
                <c:pt idx="5">
                  <c:v>1.0580279612269936</c:v>
                </c:pt>
                <c:pt idx="6">
                  <c:v>1.05327656373714</c:v>
                </c:pt>
                <c:pt idx="7">
                  <c:v>1.0486001600918928</c:v>
                </c:pt>
                <c:pt idx="8">
                  <c:v>1.04401119973293</c:v>
                </c:pt>
                <c:pt idx="9">
                  <c:v>1.0395218966261368</c:v>
                </c:pt>
                <c:pt idx="10">
                  <c:v>1.0351442368902899</c:v>
                </c:pt>
                <c:pt idx="11">
                  <c:v>1.030889987039407</c:v>
                </c:pt>
                <c:pt idx="12">
                  <c:v>1.02677070386529</c:v>
                </c:pt>
                <c:pt idx="13">
                  <c:v>1.0227977427960699</c:v>
                </c:pt>
                <c:pt idx="14">
                  <c:v>1.0189822682579399</c:v>
                </c:pt>
                <c:pt idx="15">
                  <c:v>1.0153352636980399</c:v>
                </c:pt>
                <c:pt idx="16">
                  <c:v>1.0118675393110101</c:v>
                </c:pt>
                <c:pt idx="17">
                  <c:v>1.0085897411676099</c:v>
                </c:pt>
                <c:pt idx="18">
                  <c:v>1.00551235570176</c:v>
                </c:pt>
                <c:pt idx="19">
                  <c:v>1.0026457154180899</c:v>
                </c:pt>
                <c:pt idx="20">
                  <c:v>1</c:v>
                </c:pt>
                <c:pt idx="21">
                  <c:v>1.0004016473638868</c:v>
                </c:pt>
                <c:pt idx="22">
                  <c:v>1.0008698608046398</c:v>
                </c:pt>
                <c:pt idx="23">
                  <c:v>1.0014043089488098</c:v>
                </c:pt>
                <c:pt idx="24">
                  <c:v>1.00200472638806</c:v>
                </c:pt>
                <c:pt idx="25">
                  <c:v>1.00267091544251</c:v>
                </c:pt>
                <c:pt idx="26">
                  <c:v>1.0034027520651363</c:v>
                </c:pt>
                <c:pt idx="27">
                  <c:v>1.0042001886107301</c:v>
                </c:pt>
                <c:pt idx="28">
                  <c:v>1.0050632561960771</c:v>
                </c:pt>
                <c:pt idx="29">
                  <c:v>1.0059920723486098</c:v>
                </c:pt>
                <c:pt idx="30">
                  <c:v>1.0069868401704598</c:v>
                </c:pt>
                <c:pt idx="31">
                  <c:v>1.0080478564619131</c:v>
                </c:pt>
                <c:pt idx="32">
                  <c:v>1.00917550927596</c:v>
                </c:pt>
                <c:pt idx="33">
                  <c:v>1.0103702867741298</c:v>
                </c:pt>
                <c:pt idx="34">
                  <c:v>1.0116327758010899</c:v>
                </c:pt>
                <c:pt idx="35">
                  <c:v>1.0129636573262071</c:v>
                </c:pt>
                <c:pt idx="36">
                  <c:v>1.0143637192871771</c:v>
                </c:pt>
                <c:pt idx="37">
                  <c:v>1.0158338370713398</c:v>
                </c:pt>
                <c:pt idx="38">
                  <c:v>1.0173749828993468</c:v>
                </c:pt>
                <c:pt idx="39">
                  <c:v>1.0189882102452998</c:v>
                </c:pt>
                <c:pt idx="40">
                  <c:v>1.0206746575075656</c:v>
                </c:pt>
                <c:pt idx="41">
                  <c:v>1.0224355090658301</c:v>
                </c:pt>
                <c:pt idx="42">
                  <c:v>1.02427201608901</c:v>
                </c:pt>
                <c:pt idx="43">
                  <c:v>1.0261854425583701</c:v>
                </c:pt>
                <c:pt idx="44">
                  <c:v>1.0281770664824901</c:v>
                </c:pt>
                <c:pt idx="45">
                  <c:v>1.0302481465417055</c:v>
                </c:pt>
                <c:pt idx="46">
                  <c:v>1.0323998889521198</c:v>
                </c:pt>
                <c:pt idx="47">
                  <c:v>1.0346334250726099</c:v>
                </c:pt>
                <c:pt idx="48">
                  <c:v>1.0369497695619301</c:v>
                </c:pt>
                <c:pt idx="49">
                  <c:v>1.0393498007333599</c:v>
                </c:pt>
                <c:pt idx="50">
                  <c:v>1.0418342028276635</c:v>
                </c:pt>
                <c:pt idx="51">
                  <c:v>1.04440346276339</c:v>
                </c:pt>
                <c:pt idx="52">
                  <c:v>1.04705781521538</c:v>
                </c:pt>
                <c:pt idx="53">
                  <c:v>1.0497972198328598</c:v>
                </c:pt>
                <c:pt idx="54">
                  <c:v>1.0526213777384466</c:v>
                </c:pt>
                <c:pt idx="55">
                  <c:v>1.0555296250266868</c:v>
                </c:pt>
                <c:pt idx="56">
                  <c:v>1.05852103289574</c:v>
                </c:pt>
                <c:pt idx="57">
                  <c:v>1.0615942979825135</c:v>
                </c:pt>
                <c:pt idx="58">
                  <c:v>1.0647478360126301</c:v>
                </c:pt>
                <c:pt idx="59">
                  <c:v>1.0679796884906263</c:v>
                </c:pt>
                <c:pt idx="60">
                  <c:v>1.0712876044094699</c:v>
                </c:pt>
                <c:pt idx="61">
                  <c:v>1.07466904198531</c:v>
                </c:pt>
                <c:pt idx="62">
                  <c:v>1.0781211300440299</c:v>
                </c:pt>
                <c:pt idx="63">
                  <c:v>1.0816407796703</c:v>
                </c:pt>
                <c:pt idx="64">
                  <c:v>1.0852245935522871</c:v>
                </c:pt>
                <c:pt idx="65">
                  <c:v>1.0888689675566101</c:v>
                </c:pt>
              </c:numCache>
            </c:numRef>
          </c:yVal>
          <c:smooth val="1"/>
        </c:ser>
        <c:axId val="270504320"/>
        <c:axId val="270506240"/>
      </c:scatterChart>
      <c:valAx>
        <c:axId val="270504320"/>
        <c:scaling>
          <c:orientation val="minMax"/>
          <c:max val="70"/>
          <c:min val="5"/>
        </c:scaling>
        <c:axPos val="b"/>
        <c:title>
          <c:tx>
            <c:rich>
              <a:bodyPr/>
              <a:lstStyle/>
              <a:p>
                <a:pPr>
                  <a:defRPr sz="1700"/>
                </a:pPr>
                <a:r>
                  <a:rPr lang="en-US" sz="1700" dirty="0" smtClean="0"/>
                  <a:t>Center Volume (cases per year)</a:t>
                </a:r>
                <a:endParaRPr lang="en-US" sz="1700" dirty="0"/>
              </a:p>
            </c:rich>
          </c:tx>
        </c:title>
        <c:numFmt formatCode="#,##0" sourceLinked="0"/>
        <c:tickLblPos val="nextTo"/>
        <c:txPr>
          <a:bodyPr rot="0"/>
          <a:lstStyle/>
          <a:p>
            <a:pPr>
              <a:defRPr sz="1500" b="1"/>
            </a:pPr>
            <a:endParaRPr lang="en-US"/>
          </a:p>
        </c:txPr>
        <c:crossAx val="270506240"/>
        <c:crosses val="autoZero"/>
        <c:crossBetween val="midCat"/>
        <c:majorUnit val="5"/>
      </c:valAx>
      <c:valAx>
        <c:axId val="270506240"/>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20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7050432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4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4989663902631678"/>
          <c:y val="3.3590508847684365E-2"/>
          <c:w val="0.82428227998048909"/>
          <c:h val="0.77074260114040216"/>
        </c:manualLayout>
      </c:layout>
      <c:scatterChart>
        <c:scatterStyle val="smoothMarker"/>
        <c:ser>
          <c:idx val="0"/>
          <c:order val="0"/>
          <c:tx>
            <c:strRef>
              <c:f>Sheet1!$A$1</c:f>
              <c:strCache>
                <c:ptCount val="1"/>
                <c:pt idx="0">
                  <c:v>Recipient age</c:v>
                </c:pt>
              </c:strCache>
            </c:strRef>
          </c:tx>
          <c:spPr>
            <a:ln w="38100">
              <a:solidFill>
                <a:srgbClr val="00FF00"/>
              </a:solidFill>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Sheet1!$B$2:$B$52</c:f>
              <c:numCache>
                <c:formatCode>General</c:formatCode>
                <c:ptCount val="51"/>
                <c:pt idx="0">
                  <c:v>0.58671142740094551</c:v>
                </c:pt>
                <c:pt idx="1">
                  <c:v>0.59598535738952263</c:v>
                </c:pt>
                <c:pt idx="2">
                  <c:v>0.60540587695078718</c:v>
                </c:pt>
                <c:pt idx="3">
                  <c:v>0.61497530317175764</c:v>
                </c:pt>
                <c:pt idx="4">
                  <c:v>0.62469598976479668</c:v>
                </c:pt>
                <c:pt idx="5">
                  <c:v>0.63457032764651644</c:v>
                </c:pt>
                <c:pt idx="6">
                  <c:v>0.64460074552586644</c:v>
                </c:pt>
                <c:pt idx="7">
                  <c:v>0.65478971050150037</c:v>
                </c:pt>
                <c:pt idx="8">
                  <c:v>0.66513972866857674</c:v>
                </c:pt>
                <c:pt idx="9">
                  <c:v>0.67565334573517744</c:v>
                </c:pt>
                <c:pt idx="10">
                  <c:v>0.68633314764844799</c:v>
                </c:pt>
                <c:pt idx="11">
                  <c:v>0.69718176123064257</c:v>
                </c:pt>
                <c:pt idx="12">
                  <c:v>0.70820185482521902</c:v>
                </c:pt>
                <c:pt idx="13">
                  <c:v>0.71939613895314802</c:v>
                </c:pt>
                <c:pt idx="14">
                  <c:v>0.73076736697960398</c:v>
                </c:pt>
                <c:pt idx="15">
                  <c:v>0.742318335791183</c:v>
                </c:pt>
                <c:pt idx="16">
                  <c:v>0.75405188648383237</c:v>
                </c:pt>
                <c:pt idx="17">
                  <c:v>0.76597090506163901</c:v>
                </c:pt>
                <c:pt idx="18">
                  <c:v>0.77807832314670444</c:v>
                </c:pt>
                <c:pt idx="19">
                  <c:v>0.79037711870017802</c:v>
                </c:pt>
                <c:pt idx="20">
                  <c:v>0.80287031675474663</c:v>
                </c:pt>
                <c:pt idx="21">
                  <c:v>0.81556099015865957</c:v>
                </c:pt>
                <c:pt idx="22">
                  <c:v>0.82845226033154551</c:v>
                </c:pt>
                <c:pt idx="23">
                  <c:v>0.841547298032154</c:v>
                </c:pt>
                <c:pt idx="24">
                  <c:v>0.85484932413824044</c:v>
                </c:pt>
                <c:pt idx="25">
                  <c:v>0.86836161043878224</c:v>
                </c:pt>
                <c:pt idx="26">
                  <c:v>0.882087480438705</c:v>
                </c:pt>
                <c:pt idx="27">
                  <c:v>0.89603031017636059</c:v>
                </c:pt>
                <c:pt idx="28">
                  <c:v>0.91019352905387563</c:v>
                </c:pt>
                <c:pt idx="29">
                  <c:v>0.92458062068066149</c:v>
                </c:pt>
                <c:pt idx="30">
                  <c:v>0.93919512373026359</c:v>
                </c:pt>
                <c:pt idx="31">
                  <c:v>0.95404063281071994</c:v>
                </c:pt>
                <c:pt idx="32">
                  <c:v>0.96912079934870143</c:v>
                </c:pt>
                <c:pt idx="33">
                  <c:v>0.98443933248763449</c:v>
                </c:pt>
                <c:pt idx="34">
                  <c:v>1</c:v>
                </c:pt>
                <c:pt idx="35">
                  <c:v>1.0158066292140571</c:v>
                </c:pt>
                <c:pt idx="36">
                  <c:v>1.0318631079552198</c:v>
                </c:pt>
                <c:pt idx="37">
                  <c:v>1.0481733855023398</c:v>
                </c:pt>
                <c:pt idx="38">
                  <c:v>1.0647414735590099</c:v>
                </c:pt>
                <c:pt idx="39">
                  <c:v>1.0815714472403868</c:v>
                </c:pt>
                <c:pt idx="40">
                  <c:v>1.09866744607543</c:v>
                </c:pt>
                <c:pt idx="41">
                  <c:v>1.1160336750250999</c:v>
                </c:pt>
                <c:pt idx="42">
                  <c:v>1.1336744055166199</c:v>
                </c:pt>
                <c:pt idx="43">
                  <c:v>1.1515939764940799</c:v>
                </c:pt>
                <c:pt idx="44">
                  <c:v>1.1697967954856658</c:v>
                </c:pt>
                <c:pt idx="45">
                  <c:v>1.1882873396877065</c:v>
                </c:pt>
                <c:pt idx="46">
                  <c:v>1.207070157065897</c:v>
                </c:pt>
                <c:pt idx="47">
                  <c:v>1.2261498674739899</c:v>
                </c:pt>
                <c:pt idx="48">
                  <c:v>1.2455311637900199</c:v>
                </c:pt>
                <c:pt idx="49">
                  <c:v>1.2652188130705999</c:v>
                </c:pt>
                <c:pt idx="50">
                  <c:v>1.2852176577234578</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Sheet1!$C$2:$C$52</c:f>
              <c:numCache>
                <c:formatCode>General</c:formatCode>
                <c:ptCount val="51"/>
                <c:pt idx="0">
                  <c:v>0.42408871838676127</c:v>
                </c:pt>
                <c:pt idx="1">
                  <c:v>0.43492450195327292</c:v>
                </c:pt>
                <c:pt idx="2">
                  <c:v>0.44603714788468202</c:v>
                </c:pt>
                <c:pt idx="3">
                  <c:v>0.45743373022124501</c:v>
                </c:pt>
                <c:pt idx="4">
                  <c:v>0.46912150375022432</c:v>
                </c:pt>
                <c:pt idx="5">
                  <c:v>0.48110790862411501</c:v>
                </c:pt>
                <c:pt idx="6">
                  <c:v>0.49340057509687468</c:v>
                </c:pt>
                <c:pt idx="7">
                  <c:v>0.50600732838113649</c:v>
                </c:pt>
                <c:pt idx="8">
                  <c:v>0.51893619362957943</c:v>
                </c:pt>
                <c:pt idx="9">
                  <c:v>0.53219540104351293</c:v>
                </c:pt>
                <c:pt idx="10">
                  <c:v>0.5457933911120425</c:v>
                </c:pt>
                <c:pt idx="11">
                  <c:v>0.55973881998508668</c:v>
                </c:pt>
                <c:pt idx="12">
                  <c:v>0.57404056498364298</c:v>
                </c:pt>
                <c:pt idx="13">
                  <c:v>0.5887077302509055</c:v>
                </c:pt>
                <c:pt idx="14">
                  <c:v>0.60374965254772772</c:v>
                </c:pt>
                <c:pt idx="15">
                  <c:v>0.61917590719616156</c:v>
                </c:pt>
                <c:pt idx="16">
                  <c:v>0.63499631417491165</c:v>
                </c:pt>
                <c:pt idx="17">
                  <c:v>0.65122094437046563</c:v>
                </c:pt>
                <c:pt idx="18">
                  <c:v>0.6678601259879805</c:v>
                </c:pt>
                <c:pt idx="19">
                  <c:v>0.68492445112598044</c:v>
                </c:pt>
                <c:pt idx="20">
                  <c:v>0.70242478251900664</c:v>
                </c:pt>
                <c:pt idx="21">
                  <c:v>0.72037226045259295</c:v>
                </c:pt>
                <c:pt idx="22">
                  <c:v>0.73877830985488868</c:v>
                </c:pt>
                <c:pt idx="23">
                  <c:v>0.75765464756949119</c:v>
                </c:pt>
                <c:pt idx="24">
                  <c:v>0.77701328981409501</c:v>
                </c:pt>
                <c:pt idx="25">
                  <c:v>0.79686655982975507</c:v>
                </c:pt>
                <c:pt idx="26">
                  <c:v>0.81722709572552799</c:v>
                </c:pt>
                <c:pt idx="27">
                  <c:v>0.83810785852359837</c:v>
                </c:pt>
                <c:pt idx="28">
                  <c:v>0.85952214040994157</c:v>
                </c:pt>
                <c:pt idx="29">
                  <c:v>0.88148357319583359</c:v>
                </c:pt>
                <c:pt idx="30">
                  <c:v>0.90400613699550103</c:v>
                </c:pt>
                <c:pt idx="31">
                  <c:v>0.92710416912553051</c:v>
                </c:pt>
                <c:pt idx="32">
                  <c:v>0.95079237323166499</c:v>
                </c:pt>
                <c:pt idx="33">
                  <c:v>0.97508582864877624</c:v>
                </c:pt>
                <c:pt idx="34">
                  <c:v>1</c:v>
                </c:pt>
                <c:pt idx="35">
                  <c:v>1.00615509367262</c:v>
                </c:pt>
                <c:pt idx="36">
                  <c:v>1.01234807252335</c:v>
                </c:pt>
                <c:pt idx="37">
                  <c:v>1.0185791697390301</c:v>
                </c:pt>
                <c:pt idx="38">
                  <c:v>1.0248486199417501</c:v>
                </c:pt>
                <c:pt idx="39">
                  <c:v>1.0311566591977399</c:v>
                </c:pt>
                <c:pt idx="40">
                  <c:v>1.0375035250262501</c:v>
                </c:pt>
                <c:pt idx="41">
                  <c:v>1.0438894564084498</c:v>
                </c:pt>
                <c:pt idx="42">
                  <c:v>1.05031469379651</c:v>
                </c:pt>
                <c:pt idx="43">
                  <c:v>1.05677947912255</c:v>
                </c:pt>
                <c:pt idx="44">
                  <c:v>1.0632840558078498</c:v>
                </c:pt>
                <c:pt idx="45">
                  <c:v>1.0698286687719498</c:v>
                </c:pt>
                <c:pt idx="46">
                  <c:v>1.0764135644418957</c:v>
                </c:pt>
                <c:pt idx="47">
                  <c:v>1.0830389907614999</c:v>
                </c:pt>
                <c:pt idx="48">
                  <c:v>1.0897051972007399</c:v>
                </c:pt>
                <c:pt idx="49">
                  <c:v>1.096412434765055</c:v>
                </c:pt>
                <c:pt idx="50">
                  <c:v>1.1031609560048499</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Sheet1!$D$2:$D$52</c:f>
              <c:numCache>
                <c:formatCode>General</c:formatCode>
                <c:ptCount val="51"/>
                <c:pt idx="0">
                  <c:v>0.81169407276928618</c:v>
                </c:pt>
                <c:pt idx="1">
                  <c:v>0.81669012582068701</c:v>
                </c:pt>
                <c:pt idx="2">
                  <c:v>0.8217169300466145</c:v>
                </c:pt>
                <c:pt idx="3">
                  <c:v>0.82677467472342991</c:v>
                </c:pt>
                <c:pt idx="4">
                  <c:v>0.83186355029249803</c:v>
                </c:pt>
                <c:pt idx="5">
                  <c:v>0.83698374836738398</c:v>
                </c:pt>
                <c:pt idx="6">
                  <c:v>0.84213546174104359</c:v>
                </c:pt>
                <c:pt idx="7">
                  <c:v>0.84731888439309444</c:v>
                </c:pt>
                <c:pt idx="8">
                  <c:v>0.85253421149710995</c:v>
                </c:pt>
                <c:pt idx="9">
                  <c:v>0.85778163942798669</c:v>
                </c:pt>
                <c:pt idx="10">
                  <c:v>0.86306136576931558</c:v>
                </c:pt>
                <c:pt idx="11">
                  <c:v>0.86837358932084197</c:v>
                </c:pt>
                <c:pt idx="12">
                  <c:v>0.87371851010593904</c:v>
                </c:pt>
                <c:pt idx="13">
                  <c:v>0.87909632937914095</c:v>
                </c:pt>
                <c:pt idx="14">
                  <c:v>0.88450724963372296</c:v>
                </c:pt>
                <c:pt idx="15">
                  <c:v>0.88995147460932944</c:v>
                </c:pt>
                <c:pt idx="16">
                  <c:v>0.89542920929963199</c:v>
                </c:pt>
                <c:pt idx="17">
                  <c:v>0.900940659960069</c:v>
                </c:pt>
                <c:pt idx="18">
                  <c:v>0.90648603411559303</c:v>
                </c:pt>
                <c:pt idx="19">
                  <c:v>0.91206554056849365</c:v>
                </c:pt>
                <c:pt idx="20">
                  <c:v>0.91767938940625859</c:v>
                </c:pt>
                <c:pt idx="21">
                  <c:v>0.92332779200948656</c:v>
                </c:pt>
                <c:pt idx="22">
                  <c:v>0.9290109610598335</c:v>
                </c:pt>
                <c:pt idx="23">
                  <c:v>0.93472911054804753</c:v>
                </c:pt>
                <c:pt idx="24">
                  <c:v>0.9404824557819883</c:v>
                </c:pt>
                <c:pt idx="25">
                  <c:v>0.94627121339478537</c:v>
                </c:pt>
                <c:pt idx="26">
                  <c:v>0.95209560135292803</c:v>
                </c:pt>
                <c:pt idx="27">
                  <c:v>0.95795583896454406</c:v>
                </c:pt>
                <c:pt idx="28">
                  <c:v>0.96385214688759902</c:v>
                </c:pt>
                <c:pt idx="29">
                  <c:v>0.96978474713824503</c:v>
                </c:pt>
                <c:pt idx="30">
                  <c:v>0.97575386309915868</c:v>
                </c:pt>
                <c:pt idx="31">
                  <c:v>0.98175971952794949</c:v>
                </c:pt>
                <c:pt idx="32">
                  <c:v>0.98780254256564659</c:v>
                </c:pt>
                <c:pt idx="33">
                  <c:v>0.99388255974518758</c:v>
                </c:pt>
                <c:pt idx="34">
                  <c:v>1</c:v>
                </c:pt>
                <c:pt idx="35">
                  <c:v>1.0255507470411598</c:v>
                </c:pt>
                <c:pt idx="36">
                  <c:v>1.05175433475669</c:v>
                </c:pt>
                <c:pt idx="37">
                  <c:v>1.0786274437134999</c:v>
                </c:pt>
                <c:pt idx="38">
                  <c:v>1.1061871806794801</c:v>
                </c:pt>
                <c:pt idx="39">
                  <c:v>1.1344510895132036</c:v>
                </c:pt>
                <c:pt idx="40">
                  <c:v>1.1634371623319228</c:v>
                </c:pt>
                <c:pt idx="41">
                  <c:v>1.1931638509649498</c:v>
                </c:pt>
                <c:pt idx="42">
                  <c:v>1.2236500786996198</c:v>
                </c:pt>
                <c:pt idx="43">
                  <c:v>1.2549152523273668</c:v>
                </c:pt>
                <c:pt idx="44">
                  <c:v>1.2869792744976798</c:v>
                </c:pt>
                <c:pt idx="45">
                  <c:v>1.3198625563875899</c:v>
                </c:pt>
                <c:pt idx="46">
                  <c:v>1.3535860306949499</c:v>
                </c:pt>
                <c:pt idx="47">
                  <c:v>1.3881711649636943</c:v>
                </c:pt>
                <c:pt idx="48">
                  <c:v>1.4236399752495068</c:v>
                </c:pt>
                <c:pt idx="49">
                  <c:v>1.4600150401348</c:v>
                </c:pt>
                <c:pt idx="50">
                  <c:v>1.4973195151015699</c:v>
                </c:pt>
              </c:numCache>
            </c:numRef>
          </c:yVal>
          <c:smooth val="1"/>
        </c:ser>
        <c:axId val="271037952"/>
        <c:axId val="271039872"/>
      </c:scatterChart>
      <c:valAx>
        <c:axId val="271037952"/>
        <c:scaling>
          <c:orientation val="minMax"/>
          <c:max val="70"/>
          <c:min val="20"/>
        </c:scaling>
        <c:axPos val="b"/>
        <c:title>
          <c:tx>
            <c:rich>
              <a:bodyPr/>
              <a:lstStyle/>
              <a:p>
                <a:pPr>
                  <a:defRPr sz="1700"/>
                </a:pPr>
                <a:r>
                  <a:rPr lang="en-US" sz="1700" dirty="0" smtClean="0"/>
                  <a:t>Recipient</a:t>
                </a:r>
                <a:r>
                  <a:rPr lang="en-US" sz="1700" baseline="0" dirty="0" smtClean="0"/>
                  <a:t> Age (years)</a:t>
                </a:r>
                <a:endParaRPr lang="en-US" sz="1700" dirty="0"/>
              </a:p>
            </c:rich>
          </c:tx>
        </c:title>
        <c:numFmt formatCode="#,##0" sourceLinked="0"/>
        <c:tickLblPos val="nextTo"/>
        <c:txPr>
          <a:bodyPr rot="0"/>
          <a:lstStyle/>
          <a:p>
            <a:pPr>
              <a:defRPr sz="1500" b="1"/>
            </a:pPr>
            <a:endParaRPr lang="en-US"/>
          </a:p>
        </c:txPr>
        <c:crossAx val="271039872"/>
        <c:crosses val="autoZero"/>
        <c:crossBetween val="midCat"/>
        <c:majorUnit val="10"/>
      </c:valAx>
      <c:valAx>
        <c:axId val="271039872"/>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Renal Dysfunction within 1 Year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7103795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4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5873760248995444"/>
          <c:y val="3.3590508847684365E-2"/>
          <c:w val="0.81395779620467945"/>
          <c:h val="0.77074260114040272"/>
        </c:manualLayout>
      </c:layout>
      <c:scatterChart>
        <c:scatterStyle val="smoothMarker"/>
        <c:ser>
          <c:idx val="0"/>
          <c:order val="0"/>
          <c:tx>
            <c:strRef>
              <c:f>Sheet1!$A$1</c:f>
              <c:strCache>
                <c:ptCount val="1"/>
                <c:pt idx="0">
                  <c:v>Recipient weight</c:v>
                </c:pt>
              </c:strCache>
            </c:strRef>
          </c:tx>
          <c:spPr>
            <a:ln w="38100">
              <a:solidFill>
                <a:srgbClr val="00FF00"/>
              </a:solidFill>
            </a:ln>
          </c:spPr>
          <c:marker>
            <c:symbol val="none"/>
          </c:marker>
          <c:xVal>
            <c:numRef>
              <c:f>Sheet1!$A$2:$A$82</c:f>
              <c:numCache>
                <c:formatCode>General</c:formatCode>
                <c:ptCount val="8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numCache>
            </c:numRef>
          </c:xVal>
          <c:yVal>
            <c:numRef>
              <c:f>Sheet1!$B$2:$B$82</c:f>
              <c:numCache>
                <c:formatCode>General</c:formatCode>
                <c:ptCount val="81"/>
                <c:pt idx="0">
                  <c:v>0.61710753278808994</c:v>
                </c:pt>
                <c:pt idx="1">
                  <c:v>0.62636216559152358</c:v>
                </c:pt>
                <c:pt idx="2">
                  <c:v>0.63575558819054157</c:v>
                </c:pt>
                <c:pt idx="3">
                  <c:v>0.64528988198671799</c:v>
                </c:pt>
                <c:pt idx="4">
                  <c:v>0.65496715959598495</c:v>
                </c:pt>
                <c:pt idx="5">
                  <c:v>0.66478956531672695</c:v>
                </c:pt>
                <c:pt idx="6">
                  <c:v>0.67475927560492877</c:v>
                </c:pt>
                <c:pt idx="7">
                  <c:v>0.68487849955642044</c:v>
                </c:pt>
                <c:pt idx="8">
                  <c:v>0.69514947939639693</c:v>
                </c:pt>
                <c:pt idx="9">
                  <c:v>0.70557449097622049</c:v>
                </c:pt>
                <c:pt idx="10">
                  <c:v>0.71615584822397693</c:v>
                </c:pt>
                <c:pt idx="11">
                  <c:v>0.72689875464536191</c:v>
                </c:pt>
                <c:pt idx="12">
                  <c:v>0.73781660721685605</c:v>
                </c:pt>
                <c:pt idx="13">
                  <c:v>0.74892488202316077</c:v>
                </c:pt>
                <c:pt idx="14">
                  <c:v>0.76023986124043463</c:v>
                </c:pt>
                <c:pt idx="15">
                  <c:v>0.77177866806106665</c:v>
                </c:pt>
                <c:pt idx="16">
                  <c:v>0.78355930524468997</c:v>
                </c:pt>
                <c:pt idx="17">
                  <c:v>0.79560069744434692</c:v>
                </c:pt>
                <c:pt idx="18">
                  <c:v>0.80792273755772204</c:v>
                </c:pt>
                <c:pt idx="19">
                  <c:v>0.82054633783404396</c:v>
                </c:pt>
                <c:pt idx="20">
                  <c:v>0.83349348529373601</c:v>
                </c:pt>
                <c:pt idx="21">
                  <c:v>0.84678730288063297</c:v>
                </c:pt>
                <c:pt idx="22">
                  <c:v>0.86045211591694193</c:v>
                </c:pt>
                <c:pt idx="23">
                  <c:v>0.87451352519100856</c:v>
                </c:pt>
                <c:pt idx="24">
                  <c:v>0.88899848423146399</c:v>
                </c:pt>
                <c:pt idx="25">
                  <c:v>0.9039353886106215</c:v>
                </c:pt>
                <c:pt idx="26">
                  <c:v>0.91935416548824855</c:v>
                </c:pt>
                <c:pt idx="27">
                  <c:v>0.93528638135843856</c:v>
                </c:pt>
                <c:pt idx="28">
                  <c:v>0.95176534593672657</c:v>
                </c:pt>
                <c:pt idx="29">
                  <c:v>0.96882624009672103</c:v>
                </c:pt>
                <c:pt idx="30">
                  <c:v>0.98650624151912958</c:v>
                </c:pt>
                <c:pt idx="31">
                  <c:v>1.0048445514534599</c:v>
                </c:pt>
                <c:pt idx="32">
                  <c:v>1.0238715108440668</c:v>
                </c:pt>
                <c:pt idx="33">
                  <c:v>1.0435987407489298</c:v>
                </c:pt>
                <c:pt idx="34">
                  <c:v>1.0640358092954401</c:v>
                </c:pt>
                <c:pt idx="35">
                  <c:v>1.0851921729434699</c:v>
                </c:pt>
                <c:pt idx="36">
                  <c:v>1.1070771225631129</c:v>
                </c:pt>
                <c:pt idx="37">
                  <c:v>1.1296997001521163</c:v>
                </c:pt>
                <c:pt idx="38">
                  <c:v>1.1530686541581798</c:v>
                </c:pt>
                <c:pt idx="39">
                  <c:v>1.1771923575729968</c:v>
                </c:pt>
                <c:pt idx="40">
                  <c:v>1.2020787527996371</c:v>
                </c:pt>
                <c:pt idx="41">
                  <c:v>1.2277352541242565</c:v>
                </c:pt>
                <c:pt idx="42">
                  <c:v>1.25416867397554</c:v>
                </c:pt>
                <c:pt idx="43">
                  <c:v>1.2813851771937401</c:v>
                </c:pt>
                <c:pt idx="44">
                  <c:v>1.3093901235594498</c:v>
                </c:pt>
                <c:pt idx="45">
                  <c:v>1.3381880706270701</c:v>
                </c:pt>
                <c:pt idx="46">
                  <c:v>1.367782568965745</c:v>
                </c:pt>
                <c:pt idx="47">
                  <c:v>1.3981761937508601</c:v>
                </c:pt>
                <c:pt idx="48">
                  <c:v>1.4293703573122356</c:v>
                </c:pt>
                <c:pt idx="49">
                  <c:v>1.4613652044411698</c:v>
                </c:pt>
                <c:pt idx="50">
                  <c:v>1.49415957622849</c:v>
                </c:pt>
                <c:pt idx="51">
                  <c:v>1.5277508486403</c:v>
                </c:pt>
                <c:pt idx="52">
                  <c:v>1.5621348209777028</c:v>
                </c:pt>
                <c:pt idx="53">
                  <c:v>1.5973061385351499</c:v>
                </c:pt>
                <c:pt idx="54">
                  <c:v>1.6332698992792598</c:v>
                </c:pt>
                <c:pt idx="55">
                  <c:v>1.6700433933961201</c:v>
                </c:pt>
                <c:pt idx="56">
                  <c:v>1.7076448850197465</c:v>
                </c:pt>
                <c:pt idx="57">
                  <c:v>1.7460929511726</c:v>
                </c:pt>
                <c:pt idx="58">
                  <c:v>1.7854066854768798</c:v>
                </c:pt>
                <c:pt idx="59">
                  <c:v>1.82560557867484</c:v>
                </c:pt>
                <c:pt idx="60">
                  <c:v>1.86670959617884</c:v>
                </c:pt>
                <c:pt idx="61">
                  <c:v>1.9087390454347499</c:v>
                </c:pt>
                <c:pt idx="62">
                  <c:v>1.95171479860873</c:v>
                </c:pt>
                <c:pt idx="63">
                  <c:v>1.99565820028428</c:v>
                </c:pt>
                <c:pt idx="64">
                  <c:v>2.0405909607054462</c:v>
                </c:pt>
                <c:pt idx="65">
                  <c:v>2.0865353938463</c:v>
                </c:pt>
                <c:pt idx="66">
                  <c:v>2.1335142777797462</c:v>
                </c:pt>
                <c:pt idx="67">
                  <c:v>2.1815509453071011</c:v>
                </c:pt>
                <c:pt idx="68">
                  <c:v>2.2306691289510101</c:v>
                </c:pt>
                <c:pt idx="69">
                  <c:v>2.2808932212007602</c:v>
                </c:pt>
                <c:pt idx="70">
                  <c:v>2.3322481666413992</c:v>
                </c:pt>
                <c:pt idx="71">
                  <c:v>2.3847593371912867</c:v>
                </c:pt>
                <c:pt idx="72">
                  <c:v>2.4384528103245424</c:v>
                </c:pt>
                <c:pt idx="73">
                  <c:v>2.49335520588959</c:v>
                </c:pt>
                <c:pt idx="74">
                  <c:v>2.5494937920243812</c:v>
                </c:pt>
                <c:pt idx="75">
                  <c:v>2.6068963540442467</c:v>
                </c:pt>
                <c:pt idx="76">
                  <c:v>2.6655912483873996</c:v>
                </c:pt>
                <c:pt idx="77">
                  <c:v>2.7256077769366462</c:v>
                </c:pt>
                <c:pt idx="78">
                  <c:v>2.7869754873329202</c:v>
                </c:pt>
                <c:pt idx="79">
                  <c:v>2.8497250157922398</c:v>
                </c:pt>
                <c:pt idx="80">
                  <c:v>2.9138873673423262</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Sheet1!$A$2:$A$82</c:f>
              <c:numCache>
                <c:formatCode>General</c:formatCode>
                <c:ptCount val="8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numCache>
            </c:numRef>
          </c:xVal>
          <c:yVal>
            <c:numRef>
              <c:f>Sheet1!$C$2:$C$82</c:f>
              <c:numCache>
                <c:formatCode>General</c:formatCode>
                <c:ptCount val="81"/>
                <c:pt idx="0">
                  <c:v>0.32907711083519098</c:v>
                </c:pt>
                <c:pt idx="1">
                  <c:v>0.34191219001295603</c:v>
                </c:pt>
                <c:pt idx="2">
                  <c:v>0.35524523465458274</c:v>
                </c:pt>
                <c:pt idx="3">
                  <c:v>0.36909511601517703</c:v>
                </c:pt>
                <c:pt idx="4">
                  <c:v>0.38348132668724638</c:v>
                </c:pt>
                <c:pt idx="5">
                  <c:v>0.39842397667284418</c:v>
                </c:pt>
                <c:pt idx="6">
                  <c:v>0.41394378093154732</c:v>
                </c:pt>
                <c:pt idx="7">
                  <c:v>0.43006203507926827</c:v>
                </c:pt>
                <c:pt idx="8">
                  <c:v>0.44680057451191502</c:v>
                </c:pt>
                <c:pt idx="9">
                  <c:v>0.46418171013760384</c:v>
                </c:pt>
                <c:pt idx="10">
                  <c:v>0.48222812423279532</c:v>
                </c:pt>
                <c:pt idx="11">
                  <c:v>0.500957969680774</c:v>
                </c:pt>
                <c:pt idx="12">
                  <c:v>0.52037541267257337</c:v>
                </c:pt>
                <c:pt idx="13">
                  <c:v>0.54048010892729781</c:v>
                </c:pt>
                <c:pt idx="14">
                  <c:v>0.56126918788540558</c:v>
                </c:pt>
                <c:pt idx="15">
                  <c:v>0.58273715970094375</c:v>
                </c:pt>
                <c:pt idx="16">
                  <c:v>0.60487587293348832</c:v>
                </c:pt>
                <c:pt idx="17">
                  <c:v>0.62767453944300988</c:v>
                </c:pt>
                <c:pt idx="18">
                  <c:v>0.65111984645971188</c:v>
                </c:pt>
                <c:pt idx="19">
                  <c:v>0.67519617936839293</c:v>
                </c:pt>
                <c:pt idx="20">
                  <c:v>0.69988598611067765</c:v>
                </c:pt>
                <c:pt idx="21">
                  <c:v>0.72517031726168169</c:v>
                </c:pt>
                <c:pt idx="22">
                  <c:v>0.75102958661213393</c:v>
                </c:pt>
                <c:pt idx="23">
                  <c:v>0.77744460286025263</c:v>
                </c:pt>
                <c:pt idx="24">
                  <c:v>0.80439793889080002</c:v>
                </c:pt>
                <c:pt idx="25">
                  <c:v>0.83187569894410718</c:v>
                </c:pt>
                <c:pt idx="26">
                  <c:v>0.85986978459626351</c:v>
                </c:pt>
                <c:pt idx="27">
                  <c:v>0.8883807218898353</c:v>
                </c:pt>
                <c:pt idx="28">
                  <c:v>0.91742117136487944</c:v>
                </c:pt>
                <c:pt idx="29">
                  <c:v>0.94702016247223897</c:v>
                </c:pt>
                <c:pt idx="30">
                  <c:v>0.97722813699703504</c:v>
                </c:pt>
                <c:pt idx="31">
                  <c:v>1.0015769323521968</c:v>
                </c:pt>
                <c:pt idx="32">
                  <c:v>1.00816872542535</c:v>
                </c:pt>
                <c:pt idx="33">
                  <c:v>1.0155133540366899</c:v>
                </c:pt>
                <c:pt idx="34">
                  <c:v>1.0234757058043971</c:v>
                </c:pt>
                <c:pt idx="35">
                  <c:v>1.0319272977881246</c:v>
                </c:pt>
                <c:pt idx="36">
                  <c:v>1.0407480497097501</c:v>
                </c:pt>
                <c:pt idx="37">
                  <c:v>1.04982786869727</c:v>
                </c:pt>
                <c:pt idx="38">
                  <c:v>1.0590679933981899</c:v>
                </c:pt>
                <c:pt idx="39">
                  <c:v>1.0683818902706899</c:v>
                </c:pt>
                <c:pt idx="40">
                  <c:v>1.0776957426526268</c:v>
                </c:pt>
                <c:pt idx="41">
                  <c:v>1.0869484899967843</c:v>
                </c:pt>
                <c:pt idx="42">
                  <c:v>1.0960915260647301</c:v>
                </c:pt>
                <c:pt idx="43">
                  <c:v>1.1050880977090298</c:v>
                </c:pt>
                <c:pt idx="44">
                  <c:v>1.1139124863367929</c:v>
                </c:pt>
                <c:pt idx="45">
                  <c:v>1.1225490679216701</c:v>
                </c:pt>
                <c:pt idx="46">
                  <c:v>1.1309913287971098</c:v>
                </c:pt>
                <c:pt idx="47">
                  <c:v>1.1392408248599029</c:v>
                </c:pt>
                <c:pt idx="48">
                  <c:v>1.1473062221742298</c:v>
                </c:pt>
                <c:pt idx="49">
                  <c:v>1.1552023838971399</c:v>
                </c:pt>
                <c:pt idx="50">
                  <c:v>1.1629494723041098</c:v>
                </c:pt>
                <c:pt idx="51">
                  <c:v>1.1705721932258701</c:v>
                </c:pt>
                <c:pt idx="52">
                  <c:v>1.1780990927469599</c:v>
                </c:pt>
                <c:pt idx="53">
                  <c:v>1.1855614790511899</c:v>
                </c:pt>
                <c:pt idx="54">
                  <c:v>1.1929827285253043</c:v>
                </c:pt>
                <c:pt idx="55">
                  <c:v>1.2003748037185999</c:v>
                </c:pt>
                <c:pt idx="56">
                  <c:v>1.20774716323849</c:v>
                </c:pt>
                <c:pt idx="57">
                  <c:v>1.2151077427998498</c:v>
                </c:pt>
                <c:pt idx="58">
                  <c:v>1.2224631125927199</c:v>
                </c:pt>
                <c:pt idx="59">
                  <c:v>1.22981884496478</c:v>
                </c:pt>
                <c:pt idx="60">
                  <c:v>1.2371796489383571</c:v>
                </c:pt>
                <c:pt idx="61">
                  <c:v>1.2445496571392063</c:v>
                </c:pt>
                <c:pt idx="62">
                  <c:v>1.2519323479884068</c:v>
                </c:pt>
                <c:pt idx="63">
                  <c:v>1.259330737398987</c:v>
                </c:pt>
                <c:pt idx="64">
                  <c:v>1.2667475669273136</c:v>
                </c:pt>
                <c:pt idx="65">
                  <c:v>1.2741851516271701</c:v>
                </c:pt>
                <c:pt idx="66">
                  <c:v>1.2816455727334499</c:v>
                </c:pt>
                <c:pt idx="67">
                  <c:v>1.2891306447237001</c:v>
                </c:pt>
                <c:pt idx="68">
                  <c:v>1.2966421047043801</c:v>
                </c:pt>
                <c:pt idx="69">
                  <c:v>1.3041814086100001</c:v>
                </c:pt>
                <c:pt idx="70">
                  <c:v>1.3117498677492399</c:v>
                </c:pt>
                <c:pt idx="71">
                  <c:v>1.3193487931293668</c:v>
                </c:pt>
                <c:pt idx="72">
                  <c:v>1.3269792683759498</c:v>
                </c:pt>
                <c:pt idx="73">
                  <c:v>1.3346423254612443</c:v>
                </c:pt>
                <c:pt idx="74">
                  <c:v>1.34233887305459</c:v>
                </c:pt>
                <c:pt idx="75">
                  <c:v>1.3500698351392799</c:v>
                </c:pt>
                <c:pt idx="76">
                  <c:v>1.35783612080198</c:v>
                </c:pt>
                <c:pt idx="77">
                  <c:v>1.3656383205299898</c:v>
                </c:pt>
                <c:pt idx="78">
                  <c:v>1.373477331456735</c:v>
                </c:pt>
                <c:pt idx="79">
                  <c:v>1.381353650289687</c:v>
                </c:pt>
                <c:pt idx="80">
                  <c:v>1.3892680063763001</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Sheet1!$A$2:$A$82</c:f>
              <c:numCache>
                <c:formatCode>General</c:formatCode>
                <c:ptCount val="81"/>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100</c:v>
                </c:pt>
                <c:pt idx="51">
                  <c:v>101</c:v>
                </c:pt>
                <c:pt idx="52">
                  <c:v>102</c:v>
                </c:pt>
                <c:pt idx="53">
                  <c:v>103</c:v>
                </c:pt>
                <c:pt idx="54">
                  <c:v>104</c:v>
                </c:pt>
                <c:pt idx="55">
                  <c:v>105</c:v>
                </c:pt>
                <c:pt idx="56">
                  <c:v>106</c:v>
                </c:pt>
                <c:pt idx="57">
                  <c:v>107</c:v>
                </c:pt>
                <c:pt idx="58">
                  <c:v>108</c:v>
                </c:pt>
                <c:pt idx="59">
                  <c:v>109</c:v>
                </c:pt>
                <c:pt idx="60">
                  <c:v>110</c:v>
                </c:pt>
                <c:pt idx="61">
                  <c:v>111</c:v>
                </c:pt>
                <c:pt idx="62">
                  <c:v>112</c:v>
                </c:pt>
                <c:pt idx="63">
                  <c:v>113</c:v>
                </c:pt>
                <c:pt idx="64">
                  <c:v>114</c:v>
                </c:pt>
                <c:pt idx="65">
                  <c:v>115</c:v>
                </c:pt>
                <c:pt idx="66">
                  <c:v>116</c:v>
                </c:pt>
                <c:pt idx="67">
                  <c:v>117</c:v>
                </c:pt>
                <c:pt idx="68">
                  <c:v>118</c:v>
                </c:pt>
                <c:pt idx="69">
                  <c:v>119</c:v>
                </c:pt>
                <c:pt idx="70">
                  <c:v>120</c:v>
                </c:pt>
                <c:pt idx="71">
                  <c:v>121</c:v>
                </c:pt>
                <c:pt idx="72">
                  <c:v>122</c:v>
                </c:pt>
                <c:pt idx="73">
                  <c:v>123</c:v>
                </c:pt>
                <c:pt idx="74">
                  <c:v>124</c:v>
                </c:pt>
                <c:pt idx="75">
                  <c:v>125</c:v>
                </c:pt>
                <c:pt idx="76">
                  <c:v>126</c:v>
                </c:pt>
                <c:pt idx="77">
                  <c:v>127</c:v>
                </c:pt>
                <c:pt idx="78">
                  <c:v>128</c:v>
                </c:pt>
                <c:pt idx="79">
                  <c:v>129</c:v>
                </c:pt>
                <c:pt idx="80">
                  <c:v>130</c:v>
                </c:pt>
              </c:numCache>
            </c:numRef>
          </c:xVal>
          <c:yVal>
            <c:numRef>
              <c:f>Sheet1!$D$2:$D$82</c:f>
              <c:numCache>
                <c:formatCode>General</c:formatCode>
                <c:ptCount val="81"/>
                <c:pt idx="0">
                  <c:v>1.1572415536810901</c:v>
                </c:pt>
                <c:pt idx="1">
                  <c:v>1.1474570779990001</c:v>
                </c:pt>
                <c:pt idx="2">
                  <c:v>1.1377637994454768</c:v>
                </c:pt>
                <c:pt idx="3">
                  <c:v>1.1281618578158299</c:v>
                </c:pt>
                <c:pt idx="4">
                  <c:v>1.1186515490990201</c:v>
                </c:pt>
                <c:pt idx="5">
                  <c:v>1.1092333595096298</c:v>
                </c:pt>
                <c:pt idx="6">
                  <c:v>1.09990800922354</c:v>
                </c:pt>
                <c:pt idx="7">
                  <c:v>1.0906765091882631</c:v>
                </c:pt>
                <c:pt idx="8">
                  <c:v>1.08154023578184</c:v>
                </c:pt>
                <c:pt idx="9">
                  <c:v>1.07250103018659</c:v>
                </c:pt>
                <c:pt idx="10">
                  <c:v>1.0635613585610968</c:v>
                </c:pt>
                <c:pt idx="11">
                  <c:v>1.0547427758094698</c:v>
                </c:pt>
                <c:pt idx="12">
                  <c:v>1.0461165778167243</c:v>
                </c:pt>
                <c:pt idx="13">
                  <c:v>1.0377597059521868</c:v>
                </c:pt>
                <c:pt idx="14">
                  <c:v>1.0297459028463101</c:v>
                </c:pt>
                <c:pt idx="15">
                  <c:v>1.0221457522629698</c:v>
                </c:pt>
                <c:pt idx="16">
                  <c:v>1.0150267390530499</c:v>
                </c:pt>
                <c:pt idx="17">
                  <c:v>1.00845331457228</c:v>
                </c:pt>
                <c:pt idx="18">
                  <c:v>1.0024869513836201</c:v>
                </c:pt>
                <c:pt idx="19">
                  <c:v>0.99718617063664483</c:v>
                </c:pt>
                <c:pt idx="20">
                  <c:v>0.99260651565216551</c:v>
                </c:pt>
                <c:pt idx="21">
                  <c:v>0.98880045039282405</c:v>
                </c:pt>
                <c:pt idx="22">
                  <c:v>0.9858171462002765</c:v>
                </c:pt>
                <c:pt idx="23">
                  <c:v>0.98370212221985998</c:v>
                </c:pt>
                <c:pt idx="24">
                  <c:v>0.98249668075433583</c:v>
                </c:pt>
                <c:pt idx="25">
                  <c:v>0.98223711525624946</c:v>
                </c:pt>
                <c:pt idx="26">
                  <c:v>0.98295357825307195</c:v>
                </c:pt>
                <c:pt idx="27">
                  <c:v>0.98466861515601101</c:v>
                </c:pt>
                <c:pt idx="28">
                  <c:v>0.98739521388893003</c:v>
                </c:pt>
                <c:pt idx="29">
                  <c:v>0.99113442426571796</c:v>
                </c:pt>
                <c:pt idx="30">
                  <c:v>0.99587243521944702</c:v>
                </c:pt>
                <c:pt idx="31">
                  <c:v>1.0081228310783801</c:v>
                </c:pt>
                <c:pt idx="32">
                  <c:v>1.0398188758293798</c:v>
                </c:pt>
                <c:pt idx="33">
                  <c:v>1.0724608665790101</c:v>
                </c:pt>
                <c:pt idx="34">
                  <c:v>1.10620330022703</c:v>
                </c:pt>
                <c:pt idx="35">
                  <c:v>1.1412064151631298</c:v>
                </c:pt>
                <c:pt idx="36">
                  <c:v>1.1776334874174665</c:v>
                </c:pt>
                <c:pt idx="37">
                  <c:v>1.2156482510865698</c:v>
                </c:pt>
                <c:pt idx="38">
                  <c:v>1.2554126170275668</c:v>
                </c:pt>
                <c:pt idx="39">
                  <c:v>1.2970847403424071</c:v>
                </c:pt>
                <c:pt idx="40">
                  <c:v>1.3408175153180528</c:v>
                </c:pt>
                <c:pt idx="41">
                  <c:v>1.3867573929138328</c:v>
                </c:pt>
                <c:pt idx="42">
                  <c:v>1.4350435391365901</c:v>
                </c:pt>
                <c:pt idx="43">
                  <c:v>1.4858073086985399</c:v>
                </c:pt>
                <c:pt idx="44">
                  <c:v>1.53917162856604</c:v>
                </c:pt>
                <c:pt idx="45">
                  <c:v>1.5952508122286899</c:v>
                </c:pt>
                <c:pt idx="46">
                  <c:v>1.6541498668750243</c:v>
                </c:pt>
                <c:pt idx="47">
                  <c:v>1.7159643739171935</c:v>
                </c:pt>
                <c:pt idx="48">
                  <c:v>1.7807796897423798</c:v>
                </c:pt>
                <c:pt idx="49">
                  <c:v>1.84867023347619</c:v>
                </c:pt>
                <c:pt idx="50">
                  <c:v>1.91969891418592</c:v>
                </c:pt>
                <c:pt idx="51">
                  <c:v>1.9939160258788131</c:v>
                </c:pt>
                <c:pt idx="52">
                  <c:v>2.071358185346782</c:v>
                </c:pt>
                <c:pt idx="53">
                  <c:v>2.1520494257656972</c:v>
                </c:pt>
                <c:pt idx="54">
                  <c:v>2.23605128566212</c:v>
                </c:pt>
                <c:pt idx="55">
                  <c:v>2.3234784062327267</c:v>
                </c:pt>
                <c:pt idx="56">
                  <c:v>2.4144548975920701</c:v>
                </c:pt>
                <c:pt idx="57">
                  <c:v>2.5091113213627612</c:v>
                </c:pt>
                <c:pt idx="58">
                  <c:v>2.6075854557155562</c:v>
                </c:pt>
                <c:pt idx="59">
                  <c:v>2.7100216772041299</c:v>
                </c:pt>
                <c:pt idx="60">
                  <c:v>2.8165713196594977</c:v>
                </c:pt>
                <c:pt idx="61">
                  <c:v>2.9273920270419986</c:v>
                </c:pt>
                <c:pt idx="62">
                  <c:v>3.0426489588106587</c:v>
                </c:pt>
                <c:pt idx="63">
                  <c:v>3.1625144484185572</c:v>
                </c:pt>
                <c:pt idx="64">
                  <c:v>3.287167528581262</c:v>
                </c:pt>
                <c:pt idx="65">
                  <c:v>3.4167953881848634</c:v>
                </c:pt>
                <c:pt idx="66">
                  <c:v>3.5515927884663996</c:v>
                </c:pt>
                <c:pt idx="67">
                  <c:v>3.6917627755178599</c:v>
                </c:pt>
                <c:pt idx="68">
                  <c:v>3.8375159535556587</c:v>
                </c:pt>
                <c:pt idx="69">
                  <c:v>3.9890722656937467</c:v>
                </c:pt>
                <c:pt idx="70">
                  <c:v>4.1466606130750714</c:v>
                </c:pt>
                <c:pt idx="71">
                  <c:v>4.3105182844271299</c:v>
                </c:pt>
                <c:pt idx="72">
                  <c:v>4.4808929950028231</c:v>
                </c:pt>
                <c:pt idx="73">
                  <c:v>4.6580421316911824</c:v>
                </c:pt>
                <c:pt idx="74">
                  <c:v>4.8422337503940334</c:v>
                </c:pt>
                <c:pt idx="75">
                  <c:v>5.0337459765761885</c:v>
                </c:pt>
                <c:pt idx="76">
                  <c:v>5.2328676447955402</c:v>
                </c:pt>
                <c:pt idx="77">
                  <c:v>5.43990135749441</c:v>
                </c:pt>
                <c:pt idx="78">
                  <c:v>5.6551587631639482</c:v>
                </c:pt>
                <c:pt idx="79">
                  <c:v>5.8789671015304501</c:v>
                </c:pt>
                <c:pt idx="80">
                  <c:v>6.1116642365528602</c:v>
                </c:pt>
              </c:numCache>
            </c:numRef>
          </c:yVal>
          <c:smooth val="1"/>
        </c:ser>
        <c:axId val="271286656"/>
        <c:axId val="271288576"/>
      </c:scatterChart>
      <c:valAx>
        <c:axId val="271286656"/>
        <c:scaling>
          <c:orientation val="minMax"/>
          <c:max val="130"/>
          <c:min val="50"/>
        </c:scaling>
        <c:axPos val="b"/>
        <c:title>
          <c:tx>
            <c:rich>
              <a:bodyPr/>
              <a:lstStyle/>
              <a:p>
                <a:pPr>
                  <a:defRPr sz="1700"/>
                </a:pPr>
                <a:r>
                  <a:rPr lang="en-US" sz="1700" dirty="0" smtClean="0"/>
                  <a:t>Recipient</a:t>
                </a:r>
                <a:r>
                  <a:rPr lang="en-US" sz="1700" baseline="0" dirty="0" smtClean="0"/>
                  <a:t> Weight (kg)</a:t>
                </a:r>
                <a:endParaRPr lang="en-US" sz="1700" dirty="0"/>
              </a:p>
            </c:rich>
          </c:tx>
        </c:title>
        <c:numFmt formatCode="#,##0" sourceLinked="0"/>
        <c:tickLblPos val="nextTo"/>
        <c:txPr>
          <a:bodyPr rot="0"/>
          <a:lstStyle/>
          <a:p>
            <a:pPr>
              <a:defRPr sz="1500" b="1"/>
            </a:pPr>
            <a:endParaRPr lang="en-US"/>
          </a:p>
        </c:txPr>
        <c:crossAx val="271288576"/>
        <c:crosses val="autoZero"/>
        <c:crossBetween val="midCat"/>
        <c:majorUnit val="10"/>
      </c:valAx>
      <c:valAx>
        <c:axId val="271288576"/>
        <c:scaling>
          <c:orientation val="minMax"/>
          <c:max val="3.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Renal Dysfunction within 1 Year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71286656"/>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4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989663902631678"/>
          <c:y val="3.3590508847684365E-2"/>
          <c:w val="0.82428227998048909"/>
          <c:h val="0.77074260114040283"/>
        </c:manualLayout>
      </c:layout>
      <c:scatterChart>
        <c:scatterStyle val="smoothMarker"/>
        <c:ser>
          <c:idx val="0"/>
          <c:order val="0"/>
          <c:tx>
            <c:strRef>
              <c:f>Sheet1!$A$1</c:f>
              <c:strCache>
                <c:ptCount val="1"/>
                <c:pt idx="0">
                  <c:v>Creatinine</c:v>
                </c:pt>
              </c:strCache>
            </c:strRef>
          </c:tx>
          <c:spPr>
            <a:ln w="38100">
              <a:solidFill>
                <a:srgbClr val="00FF00"/>
              </a:solidFill>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Sheet1!$B$2:$B$22</c:f>
              <c:numCache>
                <c:formatCode>General</c:formatCode>
                <c:ptCount val="21"/>
                <c:pt idx="0">
                  <c:v>0.41134146011008998</c:v>
                </c:pt>
                <c:pt idx="1">
                  <c:v>0.46699950043349076</c:v>
                </c:pt>
                <c:pt idx="2">
                  <c:v>0.53018855270937604</c:v>
                </c:pt>
                <c:pt idx="3">
                  <c:v>0.60192762768083052</c:v>
                </c:pt>
                <c:pt idx="4">
                  <c:v>0.68337361701597243</c:v>
                </c:pt>
                <c:pt idx="5">
                  <c:v>0.77583994978399262</c:v>
                </c:pt>
                <c:pt idx="6">
                  <c:v>0.88081777331295408</c:v>
                </c:pt>
                <c:pt idx="7">
                  <c:v>1</c:v>
                </c:pt>
                <c:pt idx="8">
                  <c:v>1.1353086078619599</c:v>
                </c:pt>
                <c:pt idx="9">
                  <c:v>1.2889256350854565</c:v>
                </c:pt>
                <c:pt idx="10">
                  <c:v>1.4633283684064571</c:v>
                </c:pt>
                <c:pt idx="11">
                  <c:v>1.6613292927804442</c:v>
                </c:pt>
                <c:pt idx="12">
                  <c:v>1.8861214465868601</c:v>
                </c:pt>
                <c:pt idx="13">
                  <c:v>2.1413299137831077</c:v>
                </c:pt>
                <c:pt idx="14">
                  <c:v>2.4310702833902567</c:v>
                </c:pt>
                <c:pt idx="15">
                  <c:v>2.76001501905038</c:v>
                </c:pt>
                <c:pt idx="16">
                  <c:v>3.13346880895618</c:v>
                </c:pt>
                <c:pt idx="17">
                  <c:v>3.5574541112748967</c:v>
                </c:pt>
                <c:pt idx="18">
                  <c:v>4.0388082746042997</c:v>
                </c:pt>
                <c:pt idx="19">
                  <c:v>4.5852937996623853</c:v>
                </c:pt>
                <c:pt idx="20">
                  <c:v>5.2057235203327403</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Sheet1!$C$2:$C$22</c:f>
              <c:numCache>
                <c:formatCode>General</c:formatCode>
                <c:ptCount val="21"/>
                <c:pt idx="0">
                  <c:v>0.34627238396654902</c:v>
                </c:pt>
                <c:pt idx="1">
                  <c:v>0.40291673491887703</c:v>
                </c:pt>
                <c:pt idx="2">
                  <c:v>0.46882715109435696</c:v>
                </c:pt>
                <c:pt idx="3">
                  <c:v>0.54551940526249199</c:v>
                </c:pt>
                <c:pt idx="4">
                  <c:v>0.6347572251805238</c:v>
                </c:pt>
                <c:pt idx="5">
                  <c:v>0.73859285486829163</c:v>
                </c:pt>
                <c:pt idx="6">
                  <c:v>0.85941425102699498</c:v>
                </c:pt>
                <c:pt idx="7">
                  <c:v>1</c:v>
                </c:pt>
                <c:pt idx="8">
                  <c:v>1.1077210593064568</c:v>
                </c:pt>
                <c:pt idx="9">
                  <c:v>1.2270459452310301</c:v>
                </c:pt>
                <c:pt idx="10">
                  <c:v>1.3592246342690071</c:v>
                </c:pt>
                <c:pt idx="11">
                  <c:v>1.505641751707897</c:v>
                </c:pt>
                <c:pt idx="12">
                  <c:v>1.6678310761379098</c:v>
                </c:pt>
                <c:pt idx="13">
                  <c:v>1.8474916064037199</c:v>
                </c:pt>
                <c:pt idx="14">
                  <c:v>2.0465053593053302</c:v>
                </c:pt>
                <c:pt idx="15">
                  <c:v>2.2669570844860498</c:v>
                </c:pt>
                <c:pt idx="16">
                  <c:v>2.5111561030291591</c:v>
                </c:pt>
                <c:pt idx="17">
                  <c:v>2.7816604985313562</c:v>
                </c:pt>
                <c:pt idx="18">
                  <c:v>3.0813039140640877</c:v>
                </c:pt>
                <c:pt idx="19">
                  <c:v>3.4132252357322197</c:v>
                </c:pt>
                <c:pt idx="20">
                  <c:v>3.7809014737768298</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Sheet1!$D$2:$D$22</c:f>
              <c:numCache>
                <c:formatCode>General</c:formatCode>
                <c:ptCount val="21"/>
                <c:pt idx="0">
                  <c:v>0.48863786036673001</c:v>
                </c:pt>
                <c:pt idx="1">
                  <c:v>0.54127444830267601</c:v>
                </c:pt>
                <c:pt idx="2">
                  <c:v>0.59958110524935793</c:v>
                </c:pt>
                <c:pt idx="3">
                  <c:v>0.66416861704695995</c:v>
                </c:pt>
                <c:pt idx="4">
                  <c:v>0.73571356403336496</c:v>
                </c:pt>
                <c:pt idx="5">
                  <c:v>0.81496540849717192</c:v>
                </c:pt>
                <c:pt idx="6">
                  <c:v>0.90275434559860801</c:v>
                </c:pt>
                <c:pt idx="7">
                  <c:v>1</c:v>
                </c:pt>
                <c:pt idx="8">
                  <c:v>1.16358321822684</c:v>
                </c:pt>
                <c:pt idx="9">
                  <c:v>1.3539259057391271</c:v>
                </c:pt>
                <c:pt idx="10">
                  <c:v>1.57540546264063</c:v>
                </c:pt>
                <c:pt idx="11">
                  <c:v>1.8331153582315201</c:v>
                </c:pt>
                <c:pt idx="12">
                  <c:v>2.1329822679120802</c:v>
                </c:pt>
                <c:pt idx="13">
                  <c:v>2.4819023717179363</c:v>
                </c:pt>
                <c:pt idx="14">
                  <c:v>2.8878999490083701</c:v>
                </c:pt>
                <c:pt idx="15">
                  <c:v>3.3603119165842901</c:v>
                </c:pt>
                <c:pt idx="16">
                  <c:v>3.9100025541451444</c:v>
                </c:pt>
                <c:pt idx="17">
                  <c:v>4.5496133552273834</c:v>
                </c:pt>
                <c:pt idx="18">
                  <c:v>5.2938537495632803</c:v>
                </c:pt>
                <c:pt idx="19">
                  <c:v>6.1598393827390598</c:v>
                </c:pt>
                <c:pt idx="20">
                  <c:v>7.1674857327279256</c:v>
                </c:pt>
              </c:numCache>
            </c:numRef>
          </c:yVal>
          <c:smooth val="1"/>
        </c:ser>
        <c:axId val="271506432"/>
        <c:axId val="271512704"/>
      </c:scatterChart>
      <c:valAx>
        <c:axId val="271506432"/>
        <c:scaling>
          <c:orientation val="minMax"/>
          <c:max val="2.5"/>
          <c:min val="0.5"/>
        </c:scaling>
        <c:axPos val="b"/>
        <c:title>
          <c:tx>
            <c:rich>
              <a:bodyPr/>
              <a:lstStyle/>
              <a:p>
                <a:pPr>
                  <a:defRPr sz="1700"/>
                </a:pPr>
                <a:r>
                  <a:rPr lang="en-US" sz="1700" dirty="0" smtClean="0"/>
                  <a:t>Recipient</a:t>
                </a:r>
                <a:r>
                  <a:rPr lang="en-US" sz="1700" baseline="0" dirty="0" smtClean="0"/>
                  <a:t> Creatinine (mg/</a:t>
                </a:r>
                <a:r>
                  <a:rPr lang="en-US" sz="1700" baseline="0" dirty="0" err="1" smtClean="0"/>
                  <a:t>dL</a:t>
                </a:r>
                <a:r>
                  <a:rPr lang="en-US" sz="1700" baseline="0" dirty="0" smtClean="0"/>
                  <a:t>)</a:t>
                </a:r>
                <a:endParaRPr lang="en-US" sz="1700" dirty="0"/>
              </a:p>
            </c:rich>
          </c:tx>
        </c:title>
        <c:numFmt formatCode="#,##0.0" sourceLinked="0"/>
        <c:tickLblPos val="nextTo"/>
        <c:txPr>
          <a:bodyPr rot="0"/>
          <a:lstStyle/>
          <a:p>
            <a:pPr>
              <a:defRPr sz="1500" b="1"/>
            </a:pPr>
            <a:endParaRPr lang="en-US"/>
          </a:p>
        </c:txPr>
        <c:crossAx val="271512704"/>
        <c:crosses val="autoZero"/>
        <c:crossBetween val="midCat"/>
        <c:majorUnit val="0.5"/>
      </c:valAx>
      <c:valAx>
        <c:axId val="271512704"/>
        <c:scaling>
          <c:orientation val="minMax"/>
          <c:max val="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Renal Dysfunction within 1 Year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7150643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4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989663902631678"/>
          <c:y val="3.3590508847684365E-2"/>
          <c:w val="0.82428227998048909"/>
          <c:h val="0.7707426011404036"/>
        </c:manualLayout>
      </c:layout>
      <c:scatterChart>
        <c:scatterStyle val="smoothMarker"/>
        <c:ser>
          <c:idx val="0"/>
          <c:order val="0"/>
          <c:tx>
            <c:strRef>
              <c:f>Sheet1!$A$1</c:f>
              <c:strCache>
                <c:ptCount val="1"/>
                <c:pt idx="0">
                  <c:v>PA systolic</c:v>
                </c:pt>
              </c:strCache>
            </c:strRef>
          </c:tx>
          <c:spPr>
            <a:ln w="38100">
              <a:solidFill>
                <a:srgbClr val="00FF00"/>
              </a:solidFill>
            </a:ln>
          </c:spPr>
          <c:marker>
            <c:symbol val="none"/>
          </c:marker>
          <c:xVal>
            <c:numRef>
              <c:f>Sheet1!$A$2:$A$37</c:f>
              <c:numCache>
                <c:formatCode>General</c:formatCode>
                <c:ptCount val="3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numCache>
            </c:numRef>
          </c:xVal>
          <c:yVal>
            <c:numRef>
              <c:f>Sheet1!$B$2:$B$37</c:f>
              <c:numCache>
                <c:formatCode>General</c:formatCode>
                <c:ptCount val="36"/>
                <c:pt idx="0">
                  <c:v>0.77073266451555456</c:v>
                </c:pt>
                <c:pt idx="1">
                  <c:v>0.77632813781236298</c:v>
                </c:pt>
                <c:pt idx="2">
                  <c:v>0.78196423391245751</c:v>
                </c:pt>
                <c:pt idx="3">
                  <c:v>0.78764124773497368</c:v>
                </c:pt>
                <c:pt idx="4">
                  <c:v>0.79335947634013793</c:v>
                </c:pt>
                <c:pt idx="5">
                  <c:v>0.79911921894482163</c:v>
                </c:pt>
                <c:pt idx="6">
                  <c:v>0.80492077693819652</c:v>
                </c:pt>
                <c:pt idx="7">
                  <c:v>0.81076445389748963</c:v>
                </c:pt>
                <c:pt idx="8">
                  <c:v>0.81665055560389688</c:v>
                </c:pt>
                <c:pt idx="9">
                  <c:v>0.82257939005854863</c:v>
                </c:pt>
                <c:pt idx="10">
                  <c:v>0.82855126749866104</c:v>
                </c:pt>
                <c:pt idx="11">
                  <c:v>0.83456650041374858</c:v>
                </c:pt>
                <c:pt idx="12">
                  <c:v>0.84062540356198312</c:v>
                </c:pt>
                <c:pt idx="13">
                  <c:v>0.84672829398664895</c:v>
                </c:pt>
                <c:pt idx="14">
                  <c:v>0.85287549103276605</c:v>
                </c:pt>
                <c:pt idx="15">
                  <c:v>0.85906731636376865</c:v>
                </c:pt>
                <c:pt idx="16">
                  <c:v>0.86530409397834795</c:v>
                </c:pt>
                <c:pt idx="17">
                  <c:v>0.87158615022740948</c:v>
                </c:pt>
                <c:pt idx="18">
                  <c:v>0.87791381383114964</c:v>
                </c:pt>
                <c:pt idx="19">
                  <c:v>0.88428741589624182</c:v>
                </c:pt>
                <c:pt idx="20">
                  <c:v>0.89070728993319503</c:v>
                </c:pt>
                <c:pt idx="21">
                  <c:v>0.89717377187376257</c:v>
                </c:pt>
                <c:pt idx="22">
                  <c:v>0.90368720008855663</c:v>
                </c:pt>
                <c:pt idx="23">
                  <c:v>0.91024791540473304</c:v>
                </c:pt>
                <c:pt idx="24">
                  <c:v>0.916856261123836</c:v>
                </c:pt>
                <c:pt idx="25">
                  <c:v>0.92351258303975581</c:v>
                </c:pt>
                <c:pt idx="26">
                  <c:v>0.93021722945683349</c:v>
                </c:pt>
                <c:pt idx="27">
                  <c:v>0.93697055120806705</c:v>
                </c:pt>
                <c:pt idx="28">
                  <c:v>0.94377290167348993</c:v>
                </c:pt>
                <c:pt idx="29">
                  <c:v>0.95062463679864706</c:v>
                </c:pt>
                <c:pt idx="30">
                  <c:v>0.95752611511323049</c:v>
                </c:pt>
                <c:pt idx="31">
                  <c:v>0.96447769774984105</c:v>
                </c:pt>
                <c:pt idx="32">
                  <c:v>0.97147974846287444</c:v>
                </c:pt>
                <c:pt idx="33">
                  <c:v>0.97853263364756105</c:v>
                </c:pt>
                <c:pt idx="34">
                  <c:v>0.98563672235914301</c:v>
                </c:pt>
                <c:pt idx="35">
                  <c:v>0.99279238633217903</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Sheet1!$A$2:$A$37</c:f>
              <c:numCache>
                <c:formatCode>General</c:formatCode>
                <c:ptCount val="3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numCache>
            </c:numRef>
          </c:xVal>
          <c:yVal>
            <c:numRef>
              <c:f>Sheet1!$C$2:$C$37</c:f>
              <c:numCache>
                <c:formatCode>General</c:formatCode>
                <c:ptCount val="36"/>
                <c:pt idx="0">
                  <c:v>0.56761169949430068</c:v>
                </c:pt>
                <c:pt idx="1">
                  <c:v>0.57661142827382605</c:v>
                </c:pt>
                <c:pt idx="2">
                  <c:v>0.58575385164223159</c:v>
                </c:pt>
                <c:pt idx="3">
                  <c:v>0.59504123208389836</c:v>
                </c:pt>
                <c:pt idx="4">
                  <c:v>0.60447586795584862</c:v>
                </c:pt>
                <c:pt idx="5">
                  <c:v>0.61406009405657591</c:v>
                </c:pt>
                <c:pt idx="6">
                  <c:v>0.62379628220379524</c:v>
                </c:pt>
                <c:pt idx="7">
                  <c:v>0.63368684182141699</c:v>
                </c:pt>
                <c:pt idx="8">
                  <c:v>0.64373422053582419</c:v>
                </c:pt>
                <c:pt idx="9">
                  <c:v>0.65394090478155464</c:v>
                </c:pt>
                <c:pt idx="10">
                  <c:v>0.66430942041665164</c:v>
                </c:pt>
                <c:pt idx="11">
                  <c:v>0.67484233334772892</c:v>
                </c:pt>
                <c:pt idx="12">
                  <c:v>0.68554225016494896</c:v>
                </c:pt>
                <c:pt idx="13">
                  <c:v>0.69641181878710101</c:v>
                </c:pt>
                <c:pt idx="14">
                  <c:v>0.70745372911686055</c:v>
                </c:pt>
                <c:pt idx="15">
                  <c:v>0.71867071370648405</c:v>
                </c:pt>
                <c:pt idx="16">
                  <c:v>0.73006554843400395</c:v>
                </c:pt>
                <c:pt idx="17">
                  <c:v>0.74164105319022489</c:v>
                </c:pt>
                <c:pt idx="18">
                  <c:v>0.75340009257651652</c:v>
                </c:pt>
                <c:pt idx="19">
                  <c:v>0.76534557661375224</c:v>
                </c:pt>
                <c:pt idx="20">
                  <c:v>0.77748046146243999</c:v>
                </c:pt>
                <c:pt idx="21">
                  <c:v>0.78980775015429705</c:v>
                </c:pt>
                <c:pt idx="22">
                  <c:v>0.80233049333539863</c:v>
                </c:pt>
                <c:pt idx="23">
                  <c:v>0.81505179002113204</c:v>
                </c:pt>
                <c:pt idx="24">
                  <c:v>0.82797478836311944</c:v>
                </c:pt>
                <c:pt idx="25">
                  <c:v>0.84110268642827768</c:v>
                </c:pt>
                <c:pt idx="26">
                  <c:v>0.85443873299026196</c:v>
                </c:pt>
                <c:pt idx="27">
                  <c:v>0.86798622833344263</c:v>
                </c:pt>
                <c:pt idx="28">
                  <c:v>0.88174852506961399</c:v>
                </c:pt>
                <c:pt idx="29">
                  <c:v>0.89572902896768802</c:v>
                </c:pt>
                <c:pt idx="30">
                  <c:v>0.90993119979651049</c:v>
                </c:pt>
                <c:pt idx="31">
                  <c:v>0.924358552181058</c:v>
                </c:pt>
                <c:pt idx="32">
                  <c:v>0.93901465647220661</c:v>
                </c:pt>
                <c:pt idx="33">
                  <c:v>0.95390313963028295</c:v>
                </c:pt>
                <c:pt idx="34">
                  <c:v>0.96902768612264401</c:v>
                </c:pt>
                <c:pt idx="35">
                  <c:v>0.98439203883546456</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Sheet1!$A$2:$A$37</c:f>
              <c:numCache>
                <c:formatCode>General</c:formatCode>
                <c:ptCount val="3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numCache>
            </c:numRef>
          </c:xVal>
          <c:yVal>
            <c:numRef>
              <c:f>Sheet1!$D$2:$D$37</c:f>
              <c:numCache>
                <c:formatCode>General</c:formatCode>
                <c:ptCount val="36"/>
                <c:pt idx="0">
                  <c:v>1.0465408670759999</c:v>
                </c:pt>
                <c:pt idx="1">
                  <c:v>1.0452192724716598</c:v>
                </c:pt>
                <c:pt idx="2">
                  <c:v>1.0438993468057798</c:v>
                </c:pt>
                <c:pt idx="3">
                  <c:v>1.04258108797078</c:v>
                </c:pt>
                <c:pt idx="4">
                  <c:v>1.0412644938617599</c:v>
                </c:pt>
                <c:pt idx="5">
                  <c:v>1.0399495623764599</c:v>
                </c:pt>
                <c:pt idx="6">
                  <c:v>1.0386362914152798</c:v>
                </c:pt>
                <c:pt idx="7">
                  <c:v>1.0373246788812798</c:v>
                </c:pt>
                <c:pt idx="8">
                  <c:v>1.0360147226801599</c:v>
                </c:pt>
                <c:pt idx="9">
                  <c:v>1.0347064207202601</c:v>
                </c:pt>
                <c:pt idx="10">
                  <c:v>1.0333997709125771</c:v>
                </c:pt>
                <c:pt idx="11">
                  <c:v>1.03209477117074</c:v>
                </c:pt>
                <c:pt idx="12">
                  <c:v>1.0307914194109971</c:v>
                </c:pt>
                <c:pt idx="13">
                  <c:v>1.0294897135522598</c:v>
                </c:pt>
                <c:pt idx="14">
                  <c:v>1.02818965151603</c:v>
                </c:pt>
                <c:pt idx="15">
                  <c:v>1.0268912312264598</c:v>
                </c:pt>
                <c:pt idx="16">
                  <c:v>1.0255944506103063</c:v>
                </c:pt>
                <c:pt idx="17">
                  <c:v>1.0242993075969771</c:v>
                </c:pt>
                <c:pt idx="18">
                  <c:v>1.0230058001184499</c:v>
                </c:pt>
                <c:pt idx="19">
                  <c:v>1.02171392610935</c:v>
                </c:pt>
                <c:pt idx="20">
                  <c:v>1.0204236835068898</c:v>
                </c:pt>
                <c:pt idx="21">
                  <c:v>1.0191350702508899</c:v>
                </c:pt>
                <c:pt idx="22">
                  <c:v>1.01784808428378</c:v>
                </c:pt>
                <c:pt idx="23">
                  <c:v>1.0165627235505801</c:v>
                </c:pt>
                <c:pt idx="24">
                  <c:v>1.01527898599892</c:v>
                </c:pt>
                <c:pt idx="25">
                  <c:v>1.0139968695790098</c:v>
                </c:pt>
                <c:pt idx="26">
                  <c:v>1.0127163722436399</c:v>
                </c:pt>
                <c:pt idx="27">
                  <c:v>1.0114374919481899</c:v>
                </c:pt>
                <c:pt idx="28">
                  <c:v>1.01016022665065</c:v>
                </c:pt>
                <c:pt idx="29">
                  <c:v>1.0088845743115431</c:v>
                </c:pt>
                <c:pt idx="30">
                  <c:v>1.0076105328939999</c:v>
                </c:pt>
                <c:pt idx="31">
                  <c:v>1.0063381003637129</c:v>
                </c:pt>
                <c:pt idx="32">
                  <c:v>1.00506727468894</c:v>
                </c:pt>
                <c:pt idx="33">
                  <c:v>1.0037980538405098</c:v>
                </c:pt>
                <c:pt idx="34">
                  <c:v>1.0025304357918201</c:v>
                </c:pt>
                <c:pt idx="35">
                  <c:v>1.0012644185188098</c:v>
                </c:pt>
              </c:numCache>
            </c:numRef>
          </c:yVal>
          <c:smooth val="1"/>
        </c:ser>
        <c:axId val="271680640"/>
        <c:axId val="271682560"/>
      </c:scatterChart>
      <c:valAx>
        <c:axId val="271680640"/>
        <c:scaling>
          <c:orientation val="minMax"/>
          <c:max val="40"/>
          <c:min val="5"/>
        </c:scaling>
        <c:axPos val="b"/>
        <c:title>
          <c:tx>
            <c:rich>
              <a:bodyPr/>
              <a:lstStyle/>
              <a:p>
                <a:pPr>
                  <a:defRPr sz="1700"/>
                </a:pPr>
                <a:r>
                  <a:rPr lang="en-US" sz="1700" dirty="0" smtClean="0"/>
                  <a:t>Systolic</a:t>
                </a:r>
                <a:r>
                  <a:rPr lang="en-US" sz="1700" baseline="0" dirty="0" smtClean="0"/>
                  <a:t> PA Pressure</a:t>
                </a:r>
                <a:endParaRPr lang="en-US" sz="1700" dirty="0"/>
              </a:p>
            </c:rich>
          </c:tx>
        </c:title>
        <c:numFmt formatCode="#,##0" sourceLinked="0"/>
        <c:tickLblPos val="nextTo"/>
        <c:txPr>
          <a:bodyPr rot="0"/>
          <a:lstStyle/>
          <a:p>
            <a:pPr>
              <a:defRPr sz="1500" b="1"/>
            </a:pPr>
            <a:endParaRPr lang="en-US"/>
          </a:p>
        </c:txPr>
        <c:crossAx val="271682560"/>
        <c:crosses val="autoZero"/>
        <c:crossBetween val="midCat"/>
        <c:majorUnit val="5"/>
      </c:valAx>
      <c:valAx>
        <c:axId val="271682560"/>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Renal Dysfunction within 1 Year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7168064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4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989663902631684"/>
          <c:y val="3.3590508847684365E-2"/>
          <c:w val="0.82428227998048909"/>
          <c:h val="0.77074260114040261"/>
        </c:manualLayout>
      </c:layout>
      <c:scatterChart>
        <c:scatterStyle val="smoothMarker"/>
        <c:ser>
          <c:idx val="0"/>
          <c:order val="0"/>
          <c:tx>
            <c:strRef>
              <c:f>Sheet1!$A$1</c:f>
              <c:strCache>
                <c:ptCount val="1"/>
                <c:pt idx="0">
                  <c:v>Recipient age</c:v>
                </c:pt>
              </c:strCache>
            </c:strRef>
          </c:tx>
          <c:spPr>
            <a:ln w="38100">
              <a:solidFill>
                <a:srgbClr val="00FF00"/>
              </a:solidFill>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Sheet1!$B$2:$B$52</c:f>
              <c:numCache>
                <c:formatCode>General</c:formatCode>
                <c:ptCount val="51"/>
                <c:pt idx="0">
                  <c:v>0.61685390688537856</c:v>
                </c:pt>
                <c:pt idx="1">
                  <c:v>0.62568166409843806</c:v>
                </c:pt>
                <c:pt idx="2">
                  <c:v>0.63463575478615264</c:v>
                </c:pt>
                <c:pt idx="3">
                  <c:v>0.64371798689888593</c:v>
                </c:pt>
                <c:pt idx="4">
                  <c:v>0.65293019426045362</c:v>
                </c:pt>
                <c:pt idx="5">
                  <c:v>0.66227423693842125</c:v>
                </c:pt>
                <c:pt idx="6">
                  <c:v>0.67175200161964765</c:v>
                </c:pt>
                <c:pt idx="7">
                  <c:v>0.68136540199126083</c:v>
                </c:pt>
                <c:pt idx="8">
                  <c:v>0.69111637912704282</c:v>
                </c:pt>
                <c:pt idx="9">
                  <c:v>0.70100690187935455</c:v>
                </c:pt>
                <c:pt idx="10">
                  <c:v>0.71103896727668103</c:v>
                </c:pt>
                <c:pt idx="11">
                  <c:v>0.72121460092685297</c:v>
                </c:pt>
                <c:pt idx="12">
                  <c:v>0.73153585742605065</c:v>
                </c:pt>
                <c:pt idx="13">
                  <c:v>0.74200482077364505</c:v>
                </c:pt>
                <c:pt idx="14">
                  <c:v>0.75262360479299695</c:v>
                </c:pt>
                <c:pt idx="15">
                  <c:v>0.76339435355825591</c:v>
                </c:pt>
                <c:pt idx="16">
                  <c:v>0.77431924182727496</c:v>
                </c:pt>
                <c:pt idx="17">
                  <c:v>0.78540047548074299</c:v>
                </c:pt>
                <c:pt idx="18">
                  <c:v>0.79664029196755504</c:v>
                </c:pt>
                <c:pt idx="19">
                  <c:v>0.80804096075660159</c:v>
                </c:pt>
                <c:pt idx="20">
                  <c:v>0.81960478379499901</c:v>
                </c:pt>
                <c:pt idx="21">
                  <c:v>0.83133409597287999</c:v>
                </c:pt>
                <c:pt idx="22">
                  <c:v>0.84323126559484463</c:v>
                </c:pt>
                <c:pt idx="23">
                  <c:v>0.85529869485814891</c:v>
                </c:pt>
                <c:pt idx="24">
                  <c:v>0.86753882033773899</c:v>
                </c:pt>
                <c:pt idx="25">
                  <c:v>0.87995411347824193</c:v>
                </c:pt>
                <c:pt idx="26">
                  <c:v>0.89254708109295311</c:v>
                </c:pt>
                <c:pt idx="27">
                  <c:v>0.90532026587003755</c:v>
                </c:pt>
                <c:pt idx="28">
                  <c:v>0.91827624688589404</c:v>
                </c:pt>
                <c:pt idx="29">
                  <c:v>0.93141764012591932</c:v>
                </c:pt>
                <c:pt idx="30">
                  <c:v>0.94474709901272302</c:v>
                </c:pt>
                <c:pt idx="31">
                  <c:v>0.95826731494186657</c:v>
                </c:pt>
                <c:pt idx="32">
                  <c:v>0.97198101782531043</c:v>
                </c:pt>
                <c:pt idx="33">
                  <c:v>0.98589097664260505</c:v>
                </c:pt>
                <c:pt idx="34">
                  <c:v>1</c:v>
                </c:pt>
                <c:pt idx="35">
                  <c:v>1.0143109366975334</c:v>
                </c:pt>
                <c:pt idx="36">
                  <c:v>1.0288266763042098</c:v>
                </c:pt>
                <c:pt idx="37">
                  <c:v>1.0435501497415336</c:v>
                </c:pt>
                <c:pt idx="38">
                  <c:v>1.05848432987518</c:v>
                </c:pt>
                <c:pt idx="39">
                  <c:v>1.0736322321153478</c:v>
                </c:pt>
                <c:pt idx="40">
                  <c:v>1.0889969150255698</c:v>
                </c:pt>
                <c:pt idx="41">
                  <c:v>1.1045814809403101</c:v>
                </c:pt>
                <c:pt idx="42">
                  <c:v>1.1203890765913036</c:v>
                </c:pt>
                <c:pt idx="43">
                  <c:v>1.1364228937430001</c:v>
                </c:pt>
                <c:pt idx="44">
                  <c:v>1.1526861698369852</c:v>
                </c:pt>
                <c:pt idx="45">
                  <c:v>1.1691821886456328</c:v>
                </c:pt>
                <c:pt idx="46">
                  <c:v>1.1859142809352099</c:v>
                </c:pt>
                <c:pt idx="47">
                  <c:v>1.2028858251383701</c:v>
                </c:pt>
                <c:pt idx="48">
                  <c:v>1.2201002480362799</c:v>
                </c:pt>
                <c:pt idx="49">
                  <c:v>1.2375610254505598</c:v>
                </c:pt>
                <c:pt idx="50">
                  <c:v>1.2552716829451056</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Sheet1!$C$2:$C$52</c:f>
              <c:numCache>
                <c:formatCode>General</c:formatCode>
                <c:ptCount val="51"/>
                <c:pt idx="0">
                  <c:v>0.45593127633720198</c:v>
                </c:pt>
                <c:pt idx="1">
                  <c:v>0.46658605667994396</c:v>
                </c:pt>
                <c:pt idx="2">
                  <c:v>0.47748983144365204</c:v>
                </c:pt>
                <c:pt idx="3">
                  <c:v>0.48864841944576398</c:v>
                </c:pt>
                <c:pt idx="4">
                  <c:v>0.50006777548522707</c:v>
                </c:pt>
                <c:pt idx="5">
                  <c:v>0.51175399352028605</c:v>
                </c:pt>
                <c:pt idx="6">
                  <c:v>0.52371330992051957</c:v>
                </c:pt>
                <c:pt idx="7">
                  <c:v>0.53595210679491057</c:v>
                </c:pt>
                <c:pt idx="8">
                  <c:v>0.54847691539765431</c:v>
                </c:pt>
                <c:pt idx="9">
                  <c:v>0.56129441961358972</c:v>
                </c:pt>
                <c:pt idx="10">
                  <c:v>0.57441145952502604</c:v>
                </c:pt>
                <c:pt idx="11">
                  <c:v>0.5878350350620235</c:v>
                </c:pt>
                <c:pt idx="12">
                  <c:v>0.60157230973786746</c:v>
                </c:pt>
                <c:pt idx="13">
                  <c:v>0.61563061447192091</c:v>
                </c:pt>
                <c:pt idx="14">
                  <c:v>0.63001745150174804</c:v>
                </c:pt>
                <c:pt idx="15">
                  <c:v>0.64474049838673753</c:v>
                </c:pt>
                <c:pt idx="16">
                  <c:v>0.65980761210520789</c:v>
                </c:pt>
                <c:pt idx="17">
                  <c:v>0.67522683324732091</c:v>
                </c:pt>
                <c:pt idx="18">
                  <c:v>0.69100639030594357</c:v>
                </c:pt>
                <c:pt idx="19">
                  <c:v>0.707154704067808</c:v>
                </c:pt>
                <c:pt idx="20">
                  <c:v>0.72368039210726098</c:v>
                </c:pt>
                <c:pt idx="21">
                  <c:v>0.74059227338506295</c:v>
                </c:pt>
                <c:pt idx="22">
                  <c:v>0.75789937295463494</c:v>
                </c:pt>
                <c:pt idx="23">
                  <c:v>0.77561092677828691</c:v>
                </c:pt>
                <c:pt idx="24">
                  <c:v>0.79373638665601598</c:v>
                </c:pt>
                <c:pt idx="25">
                  <c:v>0.81228542526947256</c:v>
                </c:pt>
                <c:pt idx="26">
                  <c:v>0.83126794134379101</c:v>
                </c:pt>
                <c:pt idx="27">
                  <c:v>0.85069406493008093</c:v>
                </c:pt>
                <c:pt idx="28">
                  <c:v>0.8705741628113205</c:v>
                </c:pt>
                <c:pt idx="29">
                  <c:v>0.8909188440346375</c:v>
                </c:pt>
                <c:pt idx="30">
                  <c:v>0.91173896557281697</c:v>
                </c:pt>
                <c:pt idx="31">
                  <c:v>0.93304563811816188</c:v>
                </c:pt>
                <c:pt idx="32">
                  <c:v>0.95485023201171193</c:v>
                </c:pt>
                <c:pt idx="33">
                  <c:v>0.97716438331107403</c:v>
                </c:pt>
                <c:pt idx="34">
                  <c:v>1</c:v>
                </c:pt>
                <c:pt idx="35">
                  <c:v>1.0053327846847899</c:v>
                </c:pt>
                <c:pt idx="36">
                  <c:v>1.0106940079620665</c:v>
                </c:pt>
                <c:pt idx="37">
                  <c:v>1.0160838214887464</c:v>
                </c:pt>
                <c:pt idx="38">
                  <c:v>1.0215023777304371</c:v>
                </c:pt>
                <c:pt idx="39">
                  <c:v>1.0269498299658801</c:v>
                </c:pt>
                <c:pt idx="40">
                  <c:v>1.0324263322911598</c:v>
                </c:pt>
                <c:pt idx="41">
                  <c:v>1.0379320396241798</c:v>
                </c:pt>
                <c:pt idx="42">
                  <c:v>1.0434671077089399</c:v>
                </c:pt>
                <c:pt idx="43">
                  <c:v>1.0490316931200065</c:v>
                </c:pt>
                <c:pt idx="44">
                  <c:v>1.05462595326694</c:v>
                </c:pt>
                <c:pt idx="45">
                  <c:v>1.0602500463987046</c:v>
                </c:pt>
                <c:pt idx="46">
                  <c:v>1.0659041316081899</c:v>
                </c:pt>
                <c:pt idx="47">
                  <c:v>1.0715883688366801</c:v>
                </c:pt>
                <c:pt idx="48">
                  <c:v>1.07730291887841</c:v>
                </c:pt>
                <c:pt idx="49">
                  <c:v>1.0830479433850901</c:v>
                </c:pt>
                <c:pt idx="50">
                  <c:v>1.0888236048704598</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Sheet1!$D$2:$D$52</c:f>
              <c:numCache>
                <c:formatCode>General</c:formatCode>
                <c:ptCount val="51"/>
                <c:pt idx="0">
                  <c:v>0.83457477516487144</c:v>
                </c:pt>
                <c:pt idx="1">
                  <c:v>0.83902538274418292</c:v>
                </c:pt>
                <c:pt idx="2">
                  <c:v>0.84349972445542964</c:v>
                </c:pt>
                <c:pt idx="3">
                  <c:v>0.84799792686762898</c:v>
                </c:pt>
                <c:pt idx="4">
                  <c:v>0.85252011722476195</c:v>
                </c:pt>
                <c:pt idx="5">
                  <c:v>0.85706642344937356</c:v>
                </c:pt>
                <c:pt idx="6">
                  <c:v>0.86163697414619256</c:v>
                </c:pt>
                <c:pt idx="7">
                  <c:v>0.86623189860576744</c:v>
                </c:pt>
                <c:pt idx="8">
                  <c:v>0.87085132680812893</c:v>
                </c:pt>
                <c:pt idx="9">
                  <c:v>0.87549538942645699</c:v>
                </c:pt>
                <c:pt idx="10">
                  <c:v>0.88016421783079501</c:v>
                </c:pt>
                <c:pt idx="11">
                  <c:v>0.88485794409174157</c:v>
                </c:pt>
                <c:pt idx="12">
                  <c:v>0.88957670098420683</c:v>
                </c:pt>
                <c:pt idx="13">
                  <c:v>0.89432062199116258</c:v>
                </c:pt>
                <c:pt idx="14">
                  <c:v>0.89908984130740899</c:v>
                </c:pt>
                <c:pt idx="15">
                  <c:v>0.90388449384338265</c:v>
                </c:pt>
                <c:pt idx="16">
                  <c:v>0.90870471522896901</c:v>
                </c:pt>
                <c:pt idx="17">
                  <c:v>0.91355064181733581</c:v>
                </c:pt>
                <c:pt idx="18">
                  <c:v>0.91842241068880293</c:v>
                </c:pt>
                <c:pt idx="19">
                  <c:v>0.92332015965469005</c:v>
                </c:pt>
                <c:pt idx="20">
                  <c:v>0.92824402726125299</c:v>
                </c:pt>
                <c:pt idx="21">
                  <c:v>0.93319415279358164</c:v>
                </c:pt>
                <c:pt idx="22">
                  <c:v>0.93817067627953477</c:v>
                </c:pt>
                <c:pt idx="23">
                  <c:v>0.94317373849371544</c:v>
                </c:pt>
                <c:pt idx="24">
                  <c:v>0.94820348096144857</c:v>
                </c:pt>
                <c:pt idx="25">
                  <c:v>0.95326004596278358</c:v>
                </c:pt>
                <c:pt idx="26">
                  <c:v>0.95834357653651792</c:v>
                </c:pt>
                <c:pt idx="27">
                  <c:v>0.96345421648423768</c:v>
                </c:pt>
                <c:pt idx="28">
                  <c:v>0.96859211037439963</c:v>
                </c:pt>
                <c:pt idx="29">
                  <c:v>0.97375740354641394</c:v>
                </c:pt>
                <c:pt idx="30">
                  <c:v>0.97895024211474568</c:v>
                </c:pt>
                <c:pt idx="31">
                  <c:v>0.98417077297306499</c:v>
                </c:pt>
                <c:pt idx="32">
                  <c:v>0.98941914379839158</c:v>
                </c:pt>
                <c:pt idx="33">
                  <c:v>0.99469550305527865</c:v>
                </c:pt>
                <c:pt idx="34">
                  <c:v>1</c:v>
                </c:pt>
                <c:pt idx="35">
                  <c:v>1.023369268343107</c:v>
                </c:pt>
                <c:pt idx="36">
                  <c:v>1.0472846593891065</c:v>
                </c:pt>
                <c:pt idx="37">
                  <c:v>1.0717589356260031</c:v>
                </c:pt>
                <c:pt idx="38">
                  <c:v>1.0968051577917701</c:v>
                </c:pt>
                <c:pt idx="39">
                  <c:v>1.1224366918443098</c:v>
                </c:pt>
                <c:pt idx="40">
                  <c:v>1.1486672160941798</c:v>
                </c:pt>
                <c:pt idx="41">
                  <c:v>1.1755107285040201</c:v>
                </c:pt>
                <c:pt idx="42">
                  <c:v>1.20298155415863</c:v>
                </c:pt>
                <c:pt idx="43">
                  <c:v>1.2310943529095735</c:v>
                </c:pt>
                <c:pt idx="44">
                  <c:v>1.2598641271984068</c:v>
                </c:pt>
                <c:pt idx="45">
                  <c:v>1.2893062300627698</c:v>
                </c:pt>
                <c:pt idx="46">
                  <c:v>1.3194363733295498</c:v>
                </c:pt>
                <c:pt idx="47">
                  <c:v>1.35027063599955</c:v>
                </c:pt>
                <c:pt idx="48">
                  <c:v>1.3818254728280399</c:v>
                </c:pt>
                <c:pt idx="49">
                  <c:v>1.4141177231059101</c:v>
                </c:pt>
                <c:pt idx="50">
                  <c:v>1.4471646196459156</c:v>
                </c:pt>
              </c:numCache>
            </c:numRef>
          </c:yVal>
          <c:smooth val="1"/>
        </c:ser>
        <c:axId val="272332288"/>
        <c:axId val="272334208"/>
      </c:scatterChart>
      <c:valAx>
        <c:axId val="272332288"/>
        <c:scaling>
          <c:orientation val="minMax"/>
          <c:max val="70"/>
          <c:min val="20"/>
        </c:scaling>
        <c:axPos val="b"/>
        <c:title>
          <c:tx>
            <c:rich>
              <a:bodyPr/>
              <a:lstStyle/>
              <a:p>
                <a:pPr>
                  <a:defRPr sz="1700"/>
                </a:pPr>
                <a:r>
                  <a:rPr lang="en-US" sz="1700" dirty="0" smtClean="0"/>
                  <a:t>Recipient</a:t>
                </a:r>
                <a:r>
                  <a:rPr lang="en-US" sz="1700" baseline="0" dirty="0" smtClean="0"/>
                  <a:t> Age (years)</a:t>
                </a:r>
                <a:endParaRPr lang="en-US" sz="1700" dirty="0"/>
              </a:p>
            </c:rich>
          </c:tx>
        </c:title>
        <c:numFmt formatCode="#,##0" sourceLinked="0"/>
        <c:tickLblPos val="nextTo"/>
        <c:txPr>
          <a:bodyPr rot="0"/>
          <a:lstStyle/>
          <a:p>
            <a:pPr>
              <a:defRPr sz="1500" b="1"/>
            </a:pPr>
            <a:endParaRPr lang="en-US"/>
          </a:p>
        </c:txPr>
        <c:crossAx val="272334208"/>
        <c:crosses val="autoZero"/>
        <c:crossBetween val="midCat"/>
        <c:majorUnit val="10"/>
      </c:valAx>
      <c:valAx>
        <c:axId val="272334208"/>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Renal Dysfunction within 5 Years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72332288"/>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4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6181659814647106"/>
          <c:y val="3.3590508847684365E-2"/>
          <c:w val="0.81395779620467978"/>
          <c:h val="0.77074260114040294"/>
        </c:manualLayout>
      </c:layout>
      <c:scatterChart>
        <c:scatterStyle val="smoothMarker"/>
        <c:ser>
          <c:idx val="0"/>
          <c:order val="0"/>
          <c:tx>
            <c:strRef>
              <c:f>Sheet1!$A$1</c:f>
              <c:strCache>
                <c:ptCount val="1"/>
                <c:pt idx="0">
                  <c:v>Height ratio</c:v>
                </c:pt>
              </c:strCache>
            </c:strRef>
          </c:tx>
          <c:spPr>
            <a:ln w="38100">
              <a:solidFill>
                <a:srgbClr val="00FF00"/>
              </a:solidFill>
            </a:ln>
          </c:spPr>
          <c:marker>
            <c:symbol val="none"/>
          </c:marker>
          <c:xVal>
            <c:numRef>
              <c:f>Sheet1!$A$2:$A$6</c:f>
              <c:numCache>
                <c:formatCode>General</c:formatCode>
                <c:ptCount val="5"/>
                <c:pt idx="0">
                  <c:v>0.8</c:v>
                </c:pt>
                <c:pt idx="1">
                  <c:v>0.9</c:v>
                </c:pt>
                <c:pt idx="2">
                  <c:v>1</c:v>
                </c:pt>
                <c:pt idx="3">
                  <c:v>1.1000000000000001</c:v>
                </c:pt>
                <c:pt idx="4">
                  <c:v>1.2</c:v>
                </c:pt>
              </c:numCache>
            </c:numRef>
          </c:xVal>
          <c:yVal>
            <c:numRef>
              <c:f>Sheet1!$B$2:$B$6</c:f>
              <c:numCache>
                <c:formatCode>General</c:formatCode>
                <c:ptCount val="5"/>
                <c:pt idx="0">
                  <c:v>2.4964455823380329</c:v>
                </c:pt>
                <c:pt idx="1">
                  <c:v>1.5387721612485743</c:v>
                </c:pt>
                <c:pt idx="2">
                  <c:v>1.00220760155956</c:v>
                </c:pt>
                <c:pt idx="3">
                  <c:v>1.08554086728385</c:v>
                </c:pt>
                <c:pt idx="4">
                  <c:v>1.29221695844282</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Sheet1!$A$2:$A$6</c:f>
              <c:numCache>
                <c:formatCode>General</c:formatCode>
                <c:ptCount val="5"/>
                <c:pt idx="0">
                  <c:v>0.8</c:v>
                </c:pt>
                <c:pt idx="1">
                  <c:v>0.9</c:v>
                </c:pt>
                <c:pt idx="2">
                  <c:v>1</c:v>
                </c:pt>
                <c:pt idx="3">
                  <c:v>1.1000000000000001</c:v>
                </c:pt>
                <c:pt idx="4">
                  <c:v>1.2</c:v>
                </c:pt>
              </c:numCache>
            </c:numRef>
          </c:xVal>
          <c:yVal>
            <c:numRef>
              <c:f>Sheet1!$C$2:$C$6</c:f>
              <c:numCache>
                <c:formatCode>General</c:formatCode>
                <c:ptCount val="5"/>
                <c:pt idx="0">
                  <c:v>1.2291276450804456</c:v>
                </c:pt>
                <c:pt idx="1">
                  <c:v>1.1062454594417253</c:v>
                </c:pt>
                <c:pt idx="2">
                  <c:v>1.0002691979174756</c:v>
                </c:pt>
                <c:pt idx="3">
                  <c:v>0.80666799611959106</c:v>
                </c:pt>
                <c:pt idx="4">
                  <c:v>0.65587021028216552</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Sheet1!$A$2:$A$6</c:f>
              <c:numCache>
                <c:formatCode>General</c:formatCode>
                <c:ptCount val="5"/>
                <c:pt idx="0">
                  <c:v>0.8</c:v>
                </c:pt>
                <c:pt idx="1">
                  <c:v>0.9</c:v>
                </c:pt>
                <c:pt idx="2">
                  <c:v>1</c:v>
                </c:pt>
                <c:pt idx="3">
                  <c:v>1.1000000000000001</c:v>
                </c:pt>
                <c:pt idx="4">
                  <c:v>1.2</c:v>
                </c:pt>
              </c:numCache>
            </c:numRef>
          </c:xVal>
          <c:yVal>
            <c:numRef>
              <c:f>Sheet1!$D$2:$D$6</c:f>
              <c:numCache>
                <c:formatCode>General</c:formatCode>
                <c:ptCount val="5"/>
                <c:pt idx="0">
                  <c:v>5.0704583616839898</c:v>
                </c:pt>
                <c:pt idx="1">
                  <c:v>2.1404108319943211</c:v>
                </c:pt>
                <c:pt idx="2">
                  <c:v>1.00414976159911</c:v>
                </c:pt>
                <c:pt idx="3">
                  <c:v>1.4608227674978598</c:v>
                </c:pt>
                <c:pt idx="4">
                  <c:v>2.5459681527063562</c:v>
                </c:pt>
              </c:numCache>
            </c:numRef>
          </c:yVal>
          <c:smooth val="1"/>
        </c:ser>
        <c:axId val="272525184"/>
        <c:axId val="272543744"/>
      </c:scatterChart>
      <c:valAx>
        <c:axId val="272525184"/>
        <c:scaling>
          <c:orientation val="minMax"/>
          <c:max val="1.1500000000000001"/>
          <c:min val="0.85000000000000064"/>
        </c:scaling>
        <c:axPos val="b"/>
        <c:title>
          <c:tx>
            <c:rich>
              <a:bodyPr/>
              <a:lstStyle/>
              <a:p>
                <a:pPr>
                  <a:defRPr sz="1700"/>
                </a:pPr>
                <a:r>
                  <a:rPr lang="en-US" sz="1700" dirty="0" smtClean="0"/>
                  <a:t>Donor height/recipient height</a:t>
                </a:r>
                <a:endParaRPr lang="en-US" sz="1700" dirty="0"/>
              </a:p>
            </c:rich>
          </c:tx>
        </c:title>
        <c:numFmt formatCode="#,##0.00" sourceLinked="0"/>
        <c:tickLblPos val="nextTo"/>
        <c:txPr>
          <a:bodyPr rot="0"/>
          <a:lstStyle/>
          <a:p>
            <a:pPr>
              <a:defRPr sz="1500" b="1"/>
            </a:pPr>
            <a:endParaRPr lang="en-US"/>
          </a:p>
        </c:txPr>
        <c:crossAx val="272543744"/>
        <c:crosses val="autoZero"/>
        <c:crossBetween val="midCat"/>
        <c:majorUnit val="0.1"/>
      </c:valAx>
      <c:valAx>
        <c:axId val="272543744"/>
        <c:scaling>
          <c:orientation val="minMax"/>
          <c:max val="3.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Renal Dysfunction within 5 Years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72525184"/>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4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989663902631684"/>
          <c:y val="3.3590508847684365E-2"/>
          <c:w val="0.82428227998048909"/>
          <c:h val="0.77074260114040305"/>
        </c:manualLayout>
      </c:layout>
      <c:scatterChart>
        <c:scatterStyle val="smoothMarker"/>
        <c:ser>
          <c:idx val="0"/>
          <c:order val="0"/>
          <c:tx>
            <c:strRef>
              <c:f>Sheet1!$A$1</c:f>
              <c:strCache>
                <c:ptCount val="1"/>
                <c:pt idx="0">
                  <c:v>Creatinine</c:v>
                </c:pt>
              </c:strCache>
            </c:strRef>
          </c:tx>
          <c:spPr>
            <a:ln w="38100">
              <a:solidFill>
                <a:srgbClr val="00FF00"/>
              </a:solidFill>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Sheet1!$B$2:$B$22</c:f>
              <c:numCache>
                <c:formatCode>General</c:formatCode>
                <c:ptCount val="21"/>
                <c:pt idx="0">
                  <c:v>0.54253713842667051</c:v>
                </c:pt>
                <c:pt idx="1">
                  <c:v>0.59168576766583603</c:v>
                </c:pt>
                <c:pt idx="2">
                  <c:v>0.64528675507409505</c:v>
                </c:pt>
                <c:pt idx="3">
                  <c:v>0.70374350804413743</c:v>
                </c:pt>
                <c:pt idx="4">
                  <c:v>0.7675493828172435</c:v>
                </c:pt>
                <c:pt idx="5">
                  <c:v>0.83749082429550392</c:v>
                </c:pt>
                <c:pt idx="6">
                  <c:v>0.91457084827323698</c:v>
                </c:pt>
                <c:pt idx="7">
                  <c:v>1</c:v>
                </c:pt>
                <c:pt idx="8">
                  <c:v>1.0951137640620201</c:v>
                </c:pt>
                <c:pt idx="9">
                  <c:v>1.2009487190836698</c:v>
                </c:pt>
                <c:pt idx="10">
                  <c:v>1.318482724581145</c:v>
                </c:pt>
                <c:pt idx="11">
                  <c:v>1.4487317903675265</c:v>
                </c:pt>
                <c:pt idx="12">
                  <c:v>1.5927364295922128</c:v>
                </c:pt>
                <c:pt idx="13">
                  <c:v>1.75154371464356</c:v>
                </c:pt>
                <c:pt idx="14">
                  <c:v>1.9262750144639331</c:v>
                </c:pt>
                <c:pt idx="15">
                  <c:v>2.1184372392915698</c:v>
                </c:pt>
                <c:pt idx="16">
                  <c:v>2.329769030478853</c:v>
                </c:pt>
                <c:pt idx="17">
                  <c:v>2.5621834609651999</c:v>
                </c:pt>
                <c:pt idx="18">
                  <c:v>2.8177826404515298</c:v>
                </c:pt>
                <c:pt idx="19">
                  <c:v>3.0988806115582377</c:v>
                </c:pt>
                <c:pt idx="20">
                  <c:v>3.4080198101002597</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Sheet1!$C$2:$C$22</c:f>
              <c:numCache>
                <c:formatCode>General</c:formatCode>
                <c:ptCount val="21"/>
                <c:pt idx="0">
                  <c:v>0.36564111199563998</c:v>
                </c:pt>
                <c:pt idx="1">
                  <c:v>0.42452186716016338</c:v>
                </c:pt>
                <c:pt idx="2">
                  <c:v>0.49287119123324863</c:v>
                </c:pt>
                <c:pt idx="3">
                  <c:v>0.57219577502324304</c:v>
                </c:pt>
                <c:pt idx="4">
                  <c:v>0.66381605682336564</c:v>
                </c:pt>
                <c:pt idx="5">
                  <c:v>0.76721714757885695</c:v>
                </c:pt>
                <c:pt idx="6">
                  <c:v>0.88034669067161997</c:v>
                </c:pt>
                <c:pt idx="7">
                  <c:v>1</c:v>
                </c:pt>
                <c:pt idx="8">
                  <c:v>1.0670312808279363</c:v>
                </c:pt>
                <c:pt idx="9">
                  <c:v>1.1484595330684131</c:v>
                </c:pt>
                <c:pt idx="10">
                  <c:v>1.2386009328157501</c:v>
                </c:pt>
                <c:pt idx="11">
                  <c:v>1.33191266567189</c:v>
                </c:pt>
                <c:pt idx="12">
                  <c:v>1.4256894161894647</c:v>
                </c:pt>
                <c:pt idx="13">
                  <c:v>1.52044962668727</c:v>
                </c:pt>
                <c:pt idx="14">
                  <c:v>1.6184317771794068</c:v>
                </c:pt>
                <c:pt idx="15">
                  <c:v>1.7211100871692298</c:v>
                </c:pt>
                <c:pt idx="16">
                  <c:v>1.82929858145588</c:v>
                </c:pt>
                <c:pt idx="17">
                  <c:v>1.9436168486362329</c:v>
                </c:pt>
                <c:pt idx="18">
                  <c:v>2.0646025828156902</c:v>
                </c:pt>
                <c:pt idx="19">
                  <c:v>2.1927665505101599</c:v>
                </c:pt>
                <c:pt idx="20">
                  <c:v>2.3286136464156502</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Sheet1!$A$2:$A$22</c:f>
              <c:numCache>
                <c:formatCode>General</c:formatCode>
                <c:ptCount val="21"/>
                <c:pt idx="0">
                  <c:v>0.5</c:v>
                </c:pt>
                <c:pt idx="1">
                  <c:v>0.60000000000000064</c:v>
                </c:pt>
                <c:pt idx="2">
                  <c:v>0.70000000000000062</c:v>
                </c:pt>
                <c:pt idx="3">
                  <c:v>0.8</c:v>
                </c:pt>
                <c:pt idx="4">
                  <c:v>0.9</c:v>
                </c:pt>
                <c:pt idx="5">
                  <c:v>1</c:v>
                </c:pt>
                <c:pt idx="6">
                  <c:v>1.1000000000000001</c:v>
                </c:pt>
                <c:pt idx="7">
                  <c:v>1.2</c:v>
                </c:pt>
                <c:pt idx="8">
                  <c:v>1.3</c:v>
                </c:pt>
                <c:pt idx="9">
                  <c:v>1.4</c:v>
                </c:pt>
                <c:pt idx="10">
                  <c:v>1.5</c:v>
                </c:pt>
                <c:pt idx="11">
                  <c:v>1.6</c:v>
                </c:pt>
                <c:pt idx="12">
                  <c:v>1.7</c:v>
                </c:pt>
                <c:pt idx="13">
                  <c:v>1.8</c:v>
                </c:pt>
                <c:pt idx="14">
                  <c:v>1.9000000000000001</c:v>
                </c:pt>
                <c:pt idx="15">
                  <c:v>2</c:v>
                </c:pt>
                <c:pt idx="16">
                  <c:v>2.1</c:v>
                </c:pt>
                <c:pt idx="17">
                  <c:v>2.2000000000000002</c:v>
                </c:pt>
                <c:pt idx="18">
                  <c:v>2.2999999999999998</c:v>
                </c:pt>
                <c:pt idx="19">
                  <c:v>2.4</c:v>
                </c:pt>
                <c:pt idx="20">
                  <c:v>2.5</c:v>
                </c:pt>
              </c:numCache>
            </c:numRef>
          </c:xVal>
          <c:yVal>
            <c:numRef>
              <c:f>Sheet1!$D$2:$D$22</c:f>
              <c:numCache>
                <c:formatCode>General</c:formatCode>
                <c:ptCount val="21"/>
                <c:pt idx="0">
                  <c:v>0.80501490919792806</c:v>
                </c:pt>
                <c:pt idx="1">
                  <c:v>0.82467376769128664</c:v>
                </c:pt>
                <c:pt idx="2">
                  <c:v>0.84483533158463764</c:v>
                </c:pt>
                <c:pt idx="3">
                  <c:v>0.86553404749301244</c:v>
                </c:pt>
                <c:pt idx="4">
                  <c:v>0.88749292670378299</c:v>
                </c:pt>
                <c:pt idx="5">
                  <c:v>0.91420125709203903</c:v>
                </c:pt>
                <c:pt idx="6">
                  <c:v>0.95012549643721256</c:v>
                </c:pt>
                <c:pt idx="7">
                  <c:v>1</c:v>
                </c:pt>
                <c:pt idx="8">
                  <c:v>1.12393533140616</c:v>
                </c:pt>
                <c:pt idx="9">
                  <c:v>1.2558368704688199</c:v>
                </c:pt>
                <c:pt idx="10">
                  <c:v>1.4035163780047868</c:v>
                </c:pt>
                <c:pt idx="11">
                  <c:v>1.5757968630493771</c:v>
                </c:pt>
                <c:pt idx="12">
                  <c:v>1.7793562225708499</c:v>
                </c:pt>
                <c:pt idx="13">
                  <c:v>2.01776193729724</c:v>
                </c:pt>
                <c:pt idx="14">
                  <c:v>2.2926733666924801</c:v>
                </c:pt>
                <c:pt idx="15">
                  <c:v>2.6074894164373372</c:v>
                </c:pt>
                <c:pt idx="16">
                  <c:v>2.9671611788265673</c:v>
                </c:pt>
                <c:pt idx="17">
                  <c:v>3.3776122553423602</c:v>
                </c:pt>
                <c:pt idx="18">
                  <c:v>3.84572753851816</c:v>
                </c:pt>
                <c:pt idx="19">
                  <c:v>4.3794270039632837</c:v>
                </c:pt>
                <c:pt idx="20">
                  <c:v>4.9877741822537915</c:v>
                </c:pt>
              </c:numCache>
            </c:numRef>
          </c:yVal>
          <c:smooth val="1"/>
        </c:ser>
        <c:axId val="272626432"/>
        <c:axId val="272628352"/>
      </c:scatterChart>
      <c:valAx>
        <c:axId val="272626432"/>
        <c:scaling>
          <c:orientation val="minMax"/>
          <c:max val="2.5"/>
          <c:min val="0.5"/>
        </c:scaling>
        <c:axPos val="b"/>
        <c:title>
          <c:tx>
            <c:rich>
              <a:bodyPr/>
              <a:lstStyle/>
              <a:p>
                <a:pPr>
                  <a:defRPr sz="1700"/>
                </a:pPr>
                <a:r>
                  <a:rPr lang="en-US" sz="1700" dirty="0" smtClean="0"/>
                  <a:t>Recipient</a:t>
                </a:r>
                <a:r>
                  <a:rPr lang="en-US" sz="1700" baseline="0" dirty="0" smtClean="0"/>
                  <a:t> Creatinine (mg/</a:t>
                </a:r>
                <a:r>
                  <a:rPr lang="en-US" sz="1700" baseline="0" dirty="0" err="1" smtClean="0"/>
                  <a:t>dL</a:t>
                </a:r>
                <a:r>
                  <a:rPr lang="en-US" sz="1700" baseline="0" dirty="0" smtClean="0"/>
                  <a:t>)</a:t>
                </a:r>
                <a:endParaRPr lang="en-US" sz="1700" dirty="0"/>
              </a:p>
            </c:rich>
          </c:tx>
        </c:title>
        <c:numFmt formatCode="#,##0.0" sourceLinked="0"/>
        <c:tickLblPos val="nextTo"/>
        <c:txPr>
          <a:bodyPr rot="0"/>
          <a:lstStyle/>
          <a:p>
            <a:pPr>
              <a:defRPr sz="1500" b="1"/>
            </a:pPr>
            <a:endParaRPr lang="en-US"/>
          </a:p>
        </c:txPr>
        <c:crossAx val="272628352"/>
        <c:crosses val="autoZero"/>
        <c:crossBetween val="midCat"/>
        <c:majorUnit val="0.5"/>
      </c:valAx>
      <c:valAx>
        <c:axId val="272628352"/>
        <c:scaling>
          <c:orientation val="minMax"/>
          <c:max val="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Renal Dysfunction within 5 Years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7262643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91681483362972"/>
          <c:y val="0.25889335843888844"/>
          <c:w val="0.41304485376827932"/>
          <c:h val="0.50283721328312858"/>
        </c:manualLayout>
      </c:layout>
      <c:pieChart>
        <c:varyColors val="1"/>
        <c:ser>
          <c:idx val="0"/>
          <c:order val="0"/>
          <c:tx>
            <c:strRef>
              <c:f>Sheet1!$B$1</c:f>
              <c:strCache>
                <c:ptCount val="1"/>
                <c:pt idx="0">
                  <c:v>%</c:v>
                </c:pt>
              </c:strCache>
            </c:strRef>
          </c:tx>
          <c:spPr>
            <a:ln>
              <a:solidFill>
                <a:srgbClr val="000000"/>
              </a:solidFill>
            </a:ln>
          </c:spPr>
          <c:dPt>
            <c:idx val="0"/>
            <c:spPr>
              <a:solidFill>
                <a:srgbClr val="FFFF00"/>
              </a:solidFill>
              <a:ln>
                <a:solidFill>
                  <a:srgbClr val="000000"/>
                </a:solidFill>
              </a:ln>
            </c:spPr>
          </c:dPt>
          <c:dPt>
            <c:idx val="1"/>
            <c:spPr>
              <a:solidFill>
                <a:schemeClr val="bg1">
                  <a:lumMod val="50000"/>
                  <a:lumOff val="50000"/>
                </a:schemeClr>
              </a:solidFill>
              <a:ln>
                <a:solidFill>
                  <a:srgbClr val="000000"/>
                </a:solidFill>
              </a:ln>
            </c:spPr>
          </c:dPt>
          <c:dPt>
            <c:idx val="2"/>
            <c:spPr>
              <a:solidFill>
                <a:srgbClr val="00FF00"/>
              </a:solidFill>
              <a:ln>
                <a:solidFill>
                  <a:srgbClr val="000000"/>
                </a:solidFill>
              </a:ln>
            </c:spPr>
          </c:dPt>
          <c:dPt>
            <c:idx val="3"/>
            <c:spPr>
              <a:solidFill>
                <a:srgbClr val="FF0000"/>
              </a:solidFill>
              <a:ln>
                <a:solidFill>
                  <a:srgbClr val="000000"/>
                </a:solidFill>
              </a:ln>
            </c:spPr>
          </c:dPt>
          <c:dPt>
            <c:idx val="4"/>
            <c:spPr>
              <a:solidFill>
                <a:srgbClr val="00FFFF"/>
              </a:solidFill>
              <a:ln>
                <a:solidFill>
                  <a:srgbClr val="000000"/>
                </a:solidFill>
              </a:ln>
            </c:spPr>
          </c:dPt>
          <c:dPt>
            <c:idx val="5"/>
            <c:spPr>
              <a:solidFill>
                <a:srgbClr val="FF00FF"/>
              </a:solidFill>
              <a:ln>
                <a:solidFill>
                  <a:srgbClr val="000000"/>
                </a:solidFill>
              </a:ln>
            </c:spPr>
          </c:dPt>
          <c:dPt>
            <c:idx val="6"/>
            <c:spPr>
              <a:solidFill>
                <a:srgbClr val="00FFFF"/>
              </a:solidFill>
              <a:ln>
                <a:solidFill>
                  <a:srgbClr val="000000"/>
                </a:solidFill>
              </a:ln>
            </c:spPr>
          </c:dPt>
          <c:dLbls>
            <c:dLbl>
              <c:idx val="1"/>
              <c:layout>
                <c:manualLayout>
                  <c:x val="0"/>
                  <c:y val="3.5087719298245591E-2"/>
                </c:manualLayout>
              </c:layout>
              <c:dLblPos val="bestFit"/>
              <c:showVal val="1"/>
              <c:showCatName val="1"/>
              <c:separator>
</c:separator>
            </c:dLbl>
            <c:dLbl>
              <c:idx val="2"/>
              <c:layout>
                <c:manualLayout>
                  <c:x val="2.7777777777778408E-3"/>
                  <c:y val="-6.4327485380117039E-2"/>
                </c:manualLayout>
              </c:layout>
              <c:dLblPos val="bestFit"/>
              <c:showVal val="1"/>
              <c:showCatName val="1"/>
              <c:separator>
</c:separator>
            </c:dLbl>
            <c:dLbl>
              <c:idx val="4"/>
              <c:layout>
                <c:manualLayout>
                  <c:x val="7.3530183727034118E-3"/>
                  <c:y val="-9.3567251461988327E-2"/>
                </c:manualLayout>
              </c:layout>
              <c:dLblPos val="bestFit"/>
              <c:showVal val="1"/>
              <c:showCatName val="1"/>
              <c:separator>
</c:separator>
            </c:dLbl>
            <c:numFmt formatCode="0%" sourceLinked="0"/>
            <c:txPr>
              <a:bodyPr/>
              <a:lstStyle/>
              <a:p>
                <a:pPr>
                  <a:defRPr sz="1300" b="1"/>
                </a:pPr>
                <a:endParaRPr lang="en-US"/>
              </a:p>
            </c:txPr>
            <c:dLblPos val="outEnd"/>
            <c:showVal val="1"/>
            <c:showCatName val="1"/>
            <c:separator>
</c:separator>
            <c:showLeaderLines val="1"/>
          </c:dLbls>
          <c:cat>
            <c:strRef>
              <c:f>Sheet1!$A$2:$A$7</c:f>
              <c:strCache>
                <c:ptCount val="6"/>
                <c:pt idx="0">
                  <c:v>Myopathy</c:v>
                </c:pt>
                <c:pt idx="1">
                  <c:v>Congenital</c:v>
                </c:pt>
                <c:pt idx="2">
                  <c:v>ReTX</c:v>
                </c:pt>
                <c:pt idx="3">
                  <c:v>CAD</c:v>
                </c:pt>
                <c:pt idx="4">
                  <c:v>Misc.</c:v>
                </c:pt>
                <c:pt idx="5">
                  <c:v>Valvular</c:v>
                </c:pt>
              </c:strCache>
            </c:strRef>
          </c:cat>
          <c:val>
            <c:numRef>
              <c:f>Sheet1!$B$2:$B$7</c:f>
              <c:numCache>
                <c:formatCode>0.00%</c:formatCode>
                <c:ptCount val="6"/>
                <c:pt idx="0">
                  <c:v>0.56708999999999998</c:v>
                </c:pt>
                <c:pt idx="1">
                  <c:v>1.8669999999999999E-2</c:v>
                </c:pt>
                <c:pt idx="2">
                  <c:v>1.1669000000000021E-2</c:v>
                </c:pt>
                <c:pt idx="3">
                  <c:v>0.31972000000000256</c:v>
                </c:pt>
                <c:pt idx="4">
                  <c:v>6.3011000000000011E-2</c:v>
                </c:pt>
                <c:pt idx="5">
                  <c:v>1.9837000000000007E-2</c:v>
                </c:pt>
              </c:numCache>
            </c:numRef>
          </c:val>
        </c:ser>
        <c:firstSliceAng val="70"/>
      </c:pieChart>
      <c:spPr>
        <a:noFill/>
        <a:ln w="25400">
          <a:noFill/>
        </a:ln>
      </c:spPr>
    </c:plotArea>
    <c:plotVisOnly val="1"/>
  </c:chart>
  <c:txPr>
    <a:bodyPr/>
    <a:lstStyle/>
    <a:p>
      <a:pPr>
        <a:defRPr sz="1800"/>
      </a:pPr>
      <a:endParaRPr lang="en-US"/>
    </a:p>
  </c:txPr>
  <c:externalData r:id="rId1"/>
  <c:userShapes r:id="rId2"/>
</c:chartSpace>
</file>

<file path=ppt/charts/chart15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989663902631686"/>
          <c:y val="3.3590508847684365E-2"/>
          <c:w val="0.82428227998048909"/>
          <c:h val="0.77074260114040316"/>
        </c:manualLayout>
      </c:layout>
      <c:scatterChart>
        <c:scatterStyle val="smoothMarker"/>
        <c:ser>
          <c:idx val="0"/>
          <c:order val="0"/>
          <c:tx>
            <c:strRef>
              <c:f>Sheet1!$A$1</c:f>
              <c:strCache>
                <c:ptCount val="1"/>
                <c:pt idx="0">
                  <c:v>Volume</c:v>
                </c:pt>
              </c:strCache>
            </c:strRef>
          </c:tx>
          <c:spPr>
            <a:ln w="38100">
              <a:solidFill>
                <a:srgbClr val="00FF00"/>
              </a:solidFill>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Sheet1!$B$2:$B$67</c:f>
              <c:numCache>
                <c:formatCode>General</c:formatCode>
                <c:ptCount val="66"/>
                <c:pt idx="0">
                  <c:v>1.0626306908377698</c:v>
                </c:pt>
                <c:pt idx="1">
                  <c:v>1.05884027409203</c:v>
                </c:pt>
                <c:pt idx="2">
                  <c:v>1.0550633778094456</c:v>
                </c:pt>
                <c:pt idx="3">
                  <c:v>1.0512999537623671</c:v>
                </c:pt>
                <c:pt idx="4">
                  <c:v>1.0475499538951598</c:v>
                </c:pt>
                <c:pt idx="5">
                  <c:v>1.0438133303235999</c:v>
                </c:pt>
                <c:pt idx="6">
                  <c:v>1.0400900353342899</c:v>
                </c:pt>
                <c:pt idx="7">
                  <c:v>1.0363800213840031</c:v>
                </c:pt>
                <c:pt idx="8">
                  <c:v>1.0326832410991198</c:v>
                </c:pt>
                <c:pt idx="9">
                  <c:v>1.0289996472749727</c:v>
                </c:pt>
                <c:pt idx="10">
                  <c:v>1.0253291928753265</c:v>
                </c:pt>
                <c:pt idx="11">
                  <c:v>1.0216718310316699</c:v>
                </c:pt>
                <c:pt idx="12">
                  <c:v>1.0180275150426898</c:v>
                </c:pt>
                <c:pt idx="13">
                  <c:v>1.0143961983736798</c:v>
                </c:pt>
                <c:pt idx="14">
                  <c:v>1.0107778346559031</c:v>
                </c:pt>
                <c:pt idx="15">
                  <c:v>1.00717237768601</c:v>
                </c:pt>
                <c:pt idx="16">
                  <c:v>1.0035797814254765</c:v>
                </c:pt>
                <c:pt idx="17">
                  <c:v>1</c:v>
                </c:pt>
                <c:pt idx="18">
                  <c:v>0.99643298769890232</c:v>
                </c:pt>
                <c:pt idx="19">
                  <c:v>0.99287869897456404</c:v>
                </c:pt>
                <c:pt idx="20">
                  <c:v>0.98933708844182455</c:v>
                </c:pt>
                <c:pt idx="21">
                  <c:v>0.98580811087742359</c:v>
                </c:pt>
                <c:pt idx="22">
                  <c:v>0.982291721219403</c:v>
                </c:pt>
                <c:pt idx="23">
                  <c:v>0.97878787456655092</c:v>
                </c:pt>
                <c:pt idx="24">
                  <c:v>0.97529652617780704</c:v>
                </c:pt>
                <c:pt idx="25">
                  <c:v>0.97181763147171563</c:v>
                </c:pt>
                <c:pt idx="26">
                  <c:v>0.96835114602583305</c:v>
                </c:pt>
                <c:pt idx="27">
                  <c:v>0.96489702557618118</c:v>
                </c:pt>
                <c:pt idx="28">
                  <c:v>0.961455226016658</c:v>
                </c:pt>
                <c:pt idx="29">
                  <c:v>0.95802570339850623</c:v>
                </c:pt>
                <c:pt idx="30">
                  <c:v>0.95460841392971618</c:v>
                </c:pt>
                <c:pt idx="31">
                  <c:v>0.95120331397449764</c:v>
                </c:pt>
                <c:pt idx="32">
                  <c:v>0.94781036005270658</c:v>
                </c:pt>
                <c:pt idx="33">
                  <c:v>0.944429508839293</c:v>
                </c:pt>
                <c:pt idx="34">
                  <c:v>0.94106071716374495</c:v>
                </c:pt>
                <c:pt idx="35">
                  <c:v>0.93770394200954543</c:v>
                </c:pt>
                <c:pt idx="36">
                  <c:v>0.93435914051361002</c:v>
                </c:pt>
                <c:pt idx="37">
                  <c:v>0.93102626996575555</c:v>
                </c:pt>
                <c:pt idx="38">
                  <c:v>0.92770528780814565</c:v>
                </c:pt>
                <c:pt idx="39">
                  <c:v>0.92439615163474198</c:v>
                </c:pt>
                <c:pt idx="40">
                  <c:v>0.92109881919077718</c:v>
                </c:pt>
                <c:pt idx="41">
                  <c:v>0.91781324837219602</c:v>
                </c:pt>
                <c:pt idx="42">
                  <c:v>0.91453939722514399</c:v>
                </c:pt>
                <c:pt idx="43">
                  <c:v>0.911277223945405</c:v>
                </c:pt>
                <c:pt idx="44">
                  <c:v>0.90802668687788302</c:v>
                </c:pt>
                <c:pt idx="45">
                  <c:v>0.90478774451606658</c:v>
                </c:pt>
                <c:pt idx="46">
                  <c:v>0.90156035550149649</c:v>
                </c:pt>
                <c:pt idx="47">
                  <c:v>0.89834447862324363</c:v>
                </c:pt>
                <c:pt idx="48">
                  <c:v>0.89514007281737262</c:v>
                </c:pt>
                <c:pt idx="49">
                  <c:v>0.89194709716642795</c:v>
                </c:pt>
                <c:pt idx="50">
                  <c:v>0.88876551089890898</c:v>
                </c:pt>
                <c:pt idx="51">
                  <c:v>0.88559527338874444</c:v>
                </c:pt>
                <c:pt idx="52">
                  <c:v>0.88243634415477257</c:v>
                </c:pt>
                <c:pt idx="53">
                  <c:v>0.87928868286023898</c:v>
                </c:pt>
                <c:pt idx="54">
                  <c:v>0.87615224931226054</c:v>
                </c:pt>
                <c:pt idx="55">
                  <c:v>0.87302700346133344</c:v>
                </c:pt>
                <c:pt idx="56">
                  <c:v>0.86991290540079602</c:v>
                </c:pt>
                <c:pt idx="57">
                  <c:v>0.86680991536635144</c:v>
                </c:pt>
                <c:pt idx="58">
                  <c:v>0.86371799373552605</c:v>
                </c:pt>
                <c:pt idx="59">
                  <c:v>0.86063710102719404</c:v>
                </c:pt>
                <c:pt idx="60">
                  <c:v>0.85756719790104807</c:v>
                </c:pt>
                <c:pt idx="61">
                  <c:v>0.85450824515712098</c:v>
                </c:pt>
                <c:pt idx="62">
                  <c:v>0.85146020373525555</c:v>
                </c:pt>
                <c:pt idx="63">
                  <c:v>0.84842303471463998</c:v>
                </c:pt>
                <c:pt idx="64">
                  <c:v>0.84539669931328065</c:v>
                </c:pt>
                <c:pt idx="65">
                  <c:v>0.84238115888752296</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Sheet1!$C$2:$C$67</c:f>
              <c:numCache>
                <c:formatCode>General</c:formatCode>
                <c:ptCount val="66"/>
                <c:pt idx="0">
                  <c:v>0.98874609831613203</c:v>
                </c:pt>
                <c:pt idx="1">
                  <c:v>0.98940457263559056</c:v>
                </c:pt>
                <c:pt idx="2">
                  <c:v>0.99006348547857603</c:v>
                </c:pt>
                <c:pt idx="3">
                  <c:v>0.99072283713713705</c:v>
                </c:pt>
                <c:pt idx="4">
                  <c:v>0.99138262790350751</c:v>
                </c:pt>
                <c:pt idx="5">
                  <c:v>0.99204285807012205</c:v>
                </c:pt>
                <c:pt idx="6">
                  <c:v>0.99270352792960559</c:v>
                </c:pt>
                <c:pt idx="7">
                  <c:v>0.99336463777478201</c:v>
                </c:pt>
                <c:pt idx="8">
                  <c:v>0.99402618789866493</c:v>
                </c:pt>
                <c:pt idx="9">
                  <c:v>0.99468817859447356</c:v>
                </c:pt>
                <c:pt idx="10">
                  <c:v>0.995350610155606</c:v>
                </c:pt>
                <c:pt idx="11">
                  <c:v>0.99601348287566793</c:v>
                </c:pt>
                <c:pt idx="12">
                  <c:v>0.99667679704846301</c:v>
                </c:pt>
                <c:pt idx="13">
                  <c:v>0.99734055296797797</c:v>
                </c:pt>
                <c:pt idx="14">
                  <c:v>0.99800475092840601</c:v>
                </c:pt>
                <c:pt idx="15">
                  <c:v>0.99866939122413201</c:v>
                </c:pt>
                <c:pt idx="16">
                  <c:v>0.99933447414973697</c:v>
                </c:pt>
                <c:pt idx="17">
                  <c:v>1</c:v>
                </c:pt>
                <c:pt idx="18">
                  <c:v>0.99221791253422198</c:v>
                </c:pt>
                <c:pt idx="19">
                  <c:v>0.98449638595376487</c:v>
                </c:pt>
                <c:pt idx="20">
                  <c:v>0.97683494896853362</c:v>
                </c:pt>
                <c:pt idx="21">
                  <c:v>0.9692331339560305</c:v>
                </c:pt>
                <c:pt idx="22">
                  <c:v>0.96169047693285592</c:v>
                </c:pt>
                <c:pt idx="23">
                  <c:v>0.95420651752635599</c:v>
                </c:pt>
                <c:pt idx="24">
                  <c:v>0.94678079894654998</c:v>
                </c:pt>
                <c:pt idx="25">
                  <c:v>0.93941286795822732</c:v>
                </c:pt>
                <c:pt idx="26">
                  <c:v>0.93210227485329999</c:v>
                </c:pt>
                <c:pt idx="27">
                  <c:v>0.92484857342334192</c:v>
                </c:pt>
                <c:pt idx="28">
                  <c:v>0.91765132093235857</c:v>
                </c:pt>
                <c:pt idx="29">
                  <c:v>0.91051007808977702</c:v>
                </c:pt>
                <c:pt idx="30">
                  <c:v>0.90342440902360899</c:v>
                </c:pt>
                <c:pt idx="31">
                  <c:v>0.89639388125386799</c:v>
                </c:pt>
                <c:pt idx="32">
                  <c:v>0.88941806566616055</c:v>
                </c:pt>
                <c:pt idx="33">
                  <c:v>0.88249653648550463</c:v>
                </c:pt>
                <c:pt idx="34">
                  <c:v>0.87562887125032918</c:v>
                </c:pt>
                <c:pt idx="35">
                  <c:v>0.86881465078669595</c:v>
                </c:pt>
                <c:pt idx="36">
                  <c:v>0.86205345918272502</c:v>
                </c:pt>
                <c:pt idx="37">
                  <c:v>0.85534488376319018</c:v>
                </c:pt>
                <c:pt idx="38">
                  <c:v>0.84868851506433662</c:v>
                </c:pt>
                <c:pt idx="39">
                  <c:v>0.84208394680890397</c:v>
                </c:pt>
                <c:pt idx="40">
                  <c:v>0.83553077588130731</c:v>
                </c:pt>
                <c:pt idx="41">
                  <c:v>0.82902860230305353</c:v>
                </c:pt>
                <c:pt idx="42">
                  <c:v>0.82257702920829601</c:v>
                </c:pt>
                <c:pt idx="43">
                  <c:v>0.81617566281965703</c:v>
                </c:pt>
                <c:pt idx="44">
                  <c:v>0.80982411242415753</c:v>
                </c:pt>
                <c:pt idx="45">
                  <c:v>0.80352199034937544</c:v>
                </c:pt>
                <c:pt idx="46">
                  <c:v>0.79726891193979899</c:v>
                </c:pt>
                <c:pt idx="47">
                  <c:v>0.79106449553333702</c:v>
                </c:pt>
                <c:pt idx="48">
                  <c:v>0.78490836243802464</c:v>
                </c:pt>
                <c:pt idx="49">
                  <c:v>0.77880013690891292</c:v>
                </c:pt>
                <c:pt idx="50">
                  <c:v>0.77273944612512824</c:v>
                </c:pt>
                <c:pt idx="51">
                  <c:v>0.76672592016712393</c:v>
                </c:pt>
                <c:pt idx="52">
                  <c:v>0.76075919199410391</c:v>
                </c:pt>
                <c:pt idx="53">
                  <c:v>0.75483889742161092</c:v>
                </c:pt>
                <c:pt idx="54">
                  <c:v>0.74896467509930265</c:v>
                </c:pt>
                <c:pt idx="55">
                  <c:v>0.74313616648890102</c:v>
                </c:pt>
                <c:pt idx="56">
                  <c:v>0.73735301584230051</c:v>
                </c:pt>
                <c:pt idx="57">
                  <c:v>0.73161487017986293</c:v>
                </c:pt>
                <c:pt idx="58">
                  <c:v>0.72592137926885891</c:v>
                </c:pt>
                <c:pt idx="59">
                  <c:v>0.72027219560210798</c:v>
                </c:pt>
                <c:pt idx="60">
                  <c:v>0.71466697437676396</c:v>
                </c:pt>
                <c:pt idx="61">
                  <c:v>0.70910537347326164</c:v>
                </c:pt>
                <c:pt idx="62">
                  <c:v>0.70358705343443895</c:v>
                </c:pt>
                <c:pt idx="63">
                  <c:v>0.69811167744482394</c:v>
                </c:pt>
                <c:pt idx="64">
                  <c:v>0.69267891131006565</c:v>
                </c:pt>
                <c:pt idx="65">
                  <c:v>0.68728842343654994</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Sheet1!$D$2:$D$67</c:f>
              <c:numCache>
                <c:formatCode>General</c:formatCode>
                <c:ptCount val="66"/>
                <c:pt idx="0">
                  <c:v>1.1420363499116701</c:v>
                </c:pt>
                <c:pt idx="1">
                  <c:v>1.1331489231475631</c:v>
                </c:pt>
                <c:pt idx="2">
                  <c:v>1.1243306591158699</c:v>
                </c:pt>
                <c:pt idx="3">
                  <c:v>1.1155810195861799</c:v>
                </c:pt>
                <c:pt idx="4">
                  <c:v>1.10689947051659</c:v>
                </c:pt>
                <c:pt idx="5">
                  <c:v>1.0982854820212131</c:v>
                </c:pt>
                <c:pt idx="6">
                  <c:v>1.0897385283377301</c:v>
                </c:pt>
                <c:pt idx="7">
                  <c:v>1.0812580877953699</c:v>
                </c:pt>
                <c:pt idx="8">
                  <c:v>1.0728436427830699</c:v>
                </c:pt>
                <c:pt idx="9">
                  <c:v>1.0644946797178299</c:v>
                </c:pt>
                <c:pt idx="10">
                  <c:v>1.05621068901341</c:v>
                </c:pt>
                <c:pt idx="11">
                  <c:v>1.0479911650492078</c:v>
                </c:pt>
                <c:pt idx="12">
                  <c:v>1.0398356061394356</c:v>
                </c:pt>
                <c:pt idx="13">
                  <c:v>1.0317435145024298</c:v>
                </c:pt>
                <c:pt idx="14">
                  <c:v>1.0237143962303168</c:v>
                </c:pt>
                <c:pt idx="15">
                  <c:v>1.0157477612588801</c:v>
                </c:pt>
                <c:pt idx="16">
                  <c:v>1.0078431233376</c:v>
                </c:pt>
                <c:pt idx="17">
                  <c:v>1</c:v>
                </c:pt>
                <c:pt idx="18">
                  <c:v>1.00066596906989</c:v>
                </c:pt>
                <c:pt idx="19">
                  <c:v>1.0013323816545898</c:v>
                </c:pt>
                <c:pt idx="20">
                  <c:v>1.0019992380494513</c:v>
                </c:pt>
                <c:pt idx="21">
                  <c:v>1.0026665385500499</c:v>
                </c:pt>
                <c:pt idx="22">
                  <c:v>1.0033342834521435</c:v>
                </c:pt>
                <c:pt idx="23">
                  <c:v>1.0040024730516901</c:v>
                </c:pt>
                <c:pt idx="24">
                  <c:v>1.0046711076448398</c:v>
                </c:pt>
                <c:pt idx="25">
                  <c:v>1.0053401875279471</c:v>
                </c:pt>
                <c:pt idx="26">
                  <c:v>1.0060097129975598</c:v>
                </c:pt>
                <c:pt idx="27">
                  <c:v>1.0066796843504298</c:v>
                </c:pt>
                <c:pt idx="28">
                  <c:v>1.0073501018835036</c:v>
                </c:pt>
                <c:pt idx="29">
                  <c:v>1.0080209658939101</c:v>
                </c:pt>
                <c:pt idx="30">
                  <c:v>1.0086922766789999</c:v>
                </c:pt>
                <c:pt idx="31">
                  <c:v>1.00936403453631</c:v>
                </c:pt>
                <c:pt idx="32">
                  <c:v>1.01003623976358</c:v>
                </c:pt>
                <c:pt idx="33">
                  <c:v>1.01070889265873</c:v>
                </c:pt>
                <c:pt idx="34">
                  <c:v>1.0113819935199098</c:v>
                </c:pt>
                <c:pt idx="35">
                  <c:v>1.0120555426454401</c:v>
                </c:pt>
                <c:pt idx="36">
                  <c:v>1.0127295403338599</c:v>
                </c:pt>
                <c:pt idx="37">
                  <c:v>1.01340398688389</c:v>
                </c:pt>
                <c:pt idx="38">
                  <c:v>1.0140788825944598</c:v>
                </c:pt>
                <c:pt idx="39">
                  <c:v>1.0147542277646968</c:v>
                </c:pt>
                <c:pt idx="40">
                  <c:v>1.0154300226939399</c:v>
                </c:pt>
                <c:pt idx="41">
                  <c:v>1.0161062676816899</c:v>
                </c:pt>
                <c:pt idx="42">
                  <c:v>1.0167829630276901</c:v>
                </c:pt>
                <c:pt idx="43">
                  <c:v>1.01746010903187</c:v>
                </c:pt>
                <c:pt idx="44">
                  <c:v>1.01813770599433</c:v>
                </c:pt>
                <c:pt idx="45">
                  <c:v>1.0188157542154199</c:v>
                </c:pt>
                <c:pt idx="46">
                  <c:v>1.0194942539956442</c:v>
                </c:pt>
                <c:pt idx="47">
                  <c:v>1.02017320563574</c:v>
                </c:pt>
                <c:pt idx="48">
                  <c:v>1.0208526094366301</c:v>
                </c:pt>
                <c:pt idx="49">
                  <c:v>1.0215324656994398</c:v>
                </c:pt>
                <c:pt idx="50">
                  <c:v>1.0222127747254901</c:v>
                </c:pt>
                <c:pt idx="51">
                  <c:v>1.0228935368163001</c:v>
                </c:pt>
                <c:pt idx="52">
                  <c:v>1.0235747522736156</c:v>
                </c:pt>
                <c:pt idx="53">
                  <c:v>1.0242564213993601</c:v>
                </c:pt>
                <c:pt idx="54">
                  <c:v>1.02493854449565</c:v>
                </c:pt>
                <c:pt idx="55">
                  <c:v>1.0256211218648299</c:v>
                </c:pt>
                <c:pt idx="56">
                  <c:v>1.0263041538094198</c:v>
                </c:pt>
                <c:pt idx="57">
                  <c:v>1.0269876406321599</c:v>
                </c:pt>
                <c:pt idx="58">
                  <c:v>1.0276715826359768</c:v>
                </c:pt>
                <c:pt idx="59">
                  <c:v>1.0283559801240301</c:v>
                </c:pt>
                <c:pt idx="60">
                  <c:v>1.0290408333996299</c:v>
                </c:pt>
                <c:pt idx="61">
                  <c:v>1.0297261427663298</c:v>
                </c:pt>
                <c:pt idx="62">
                  <c:v>1.03041190852788</c:v>
                </c:pt>
                <c:pt idx="63">
                  <c:v>1.0310981309882101</c:v>
                </c:pt>
                <c:pt idx="64">
                  <c:v>1.0317848104514671</c:v>
                </c:pt>
                <c:pt idx="65">
                  <c:v>1.0324719472220198</c:v>
                </c:pt>
              </c:numCache>
            </c:numRef>
          </c:yVal>
          <c:smooth val="1"/>
        </c:ser>
        <c:axId val="272853632"/>
        <c:axId val="272868096"/>
      </c:scatterChart>
      <c:valAx>
        <c:axId val="272853632"/>
        <c:scaling>
          <c:orientation val="minMax"/>
          <c:max val="70"/>
          <c:min val="5"/>
        </c:scaling>
        <c:axPos val="b"/>
        <c:title>
          <c:tx>
            <c:rich>
              <a:bodyPr/>
              <a:lstStyle/>
              <a:p>
                <a:pPr>
                  <a:defRPr sz="1700"/>
                </a:pPr>
                <a:r>
                  <a:rPr lang="en-US" sz="1700" dirty="0" smtClean="0"/>
                  <a:t>Center Volume (cases per year)</a:t>
                </a:r>
                <a:endParaRPr lang="en-US" sz="1700" dirty="0"/>
              </a:p>
            </c:rich>
          </c:tx>
        </c:title>
        <c:numFmt formatCode="#,##0" sourceLinked="0"/>
        <c:tickLblPos val="nextTo"/>
        <c:txPr>
          <a:bodyPr rot="0"/>
          <a:lstStyle/>
          <a:p>
            <a:pPr>
              <a:defRPr sz="1500" b="1"/>
            </a:pPr>
            <a:endParaRPr lang="en-US"/>
          </a:p>
        </c:txPr>
        <c:crossAx val="272868096"/>
        <c:crosses val="autoZero"/>
        <c:crossBetween val="midCat"/>
        <c:majorUnit val="5"/>
      </c:valAx>
      <c:valAx>
        <c:axId val="272868096"/>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Renal Dysfunction within 5 Years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7285363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5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989663902631689"/>
          <c:y val="3.3590508847684365E-2"/>
          <c:w val="0.82428227998048909"/>
          <c:h val="0.77074260114040283"/>
        </c:manualLayout>
      </c:layout>
      <c:scatterChart>
        <c:scatterStyle val="smoothMarker"/>
        <c:ser>
          <c:idx val="0"/>
          <c:order val="0"/>
          <c:tx>
            <c:strRef>
              <c:f>Sheet1!$A$1</c:f>
              <c:strCache>
                <c:ptCount val="1"/>
                <c:pt idx="0">
                  <c:v>Recipient age</c:v>
                </c:pt>
              </c:strCache>
            </c:strRef>
          </c:tx>
          <c:spPr>
            <a:ln w="38100">
              <a:solidFill>
                <a:srgbClr val="00FF00"/>
              </a:solidFill>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Sheet1!$B$2:$B$52</c:f>
              <c:numCache>
                <c:formatCode>General</c:formatCode>
                <c:ptCount val="51"/>
                <c:pt idx="0">
                  <c:v>0.136779526150928</c:v>
                </c:pt>
                <c:pt idx="1">
                  <c:v>0.14440579325136652</c:v>
                </c:pt>
                <c:pt idx="2">
                  <c:v>0.15245726982228464</c:v>
                </c:pt>
                <c:pt idx="3">
                  <c:v>0.160957663805117</c:v>
                </c:pt>
                <c:pt idx="4">
                  <c:v>0.16993200499917699</c:v>
                </c:pt>
                <c:pt idx="5">
                  <c:v>0.17940671876303799</c:v>
                </c:pt>
                <c:pt idx="6">
                  <c:v>0.18940970382522085</c:v>
                </c:pt>
                <c:pt idx="7">
                  <c:v>0.19997041443326799</c:v>
                </c:pt>
                <c:pt idx="8">
                  <c:v>0.21111994708313636</c:v>
                </c:pt>
                <c:pt idx="9">
                  <c:v>0.22289113208424199</c:v>
                </c:pt>
                <c:pt idx="10">
                  <c:v>0.235318630229818</c:v>
                </c:pt>
                <c:pt idx="11">
                  <c:v>0.24843903485720009</c:v>
                </c:pt>
                <c:pt idx="12">
                  <c:v>0.26229097959858699</c:v>
                </c:pt>
                <c:pt idx="13">
                  <c:v>0.27691525213954532</c:v>
                </c:pt>
                <c:pt idx="14">
                  <c:v>0.29235491432020627</c:v>
                </c:pt>
                <c:pt idx="15">
                  <c:v>0.30865542893283232</c:v>
                </c:pt>
                <c:pt idx="16">
                  <c:v>0.32586847545276693</c:v>
                </c:pt>
                <c:pt idx="17">
                  <c:v>0.34406478047569666</c:v>
                </c:pt>
                <c:pt idx="18">
                  <c:v>0.36332641450619702</c:v>
                </c:pt>
                <c:pt idx="19">
                  <c:v>0.38374440107239138</c:v>
                </c:pt>
                <c:pt idx="20">
                  <c:v>0.405419746795325</c:v>
                </c:pt>
                <c:pt idx="21">
                  <c:v>0.42846460653320173</c:v>
                </c:pt>
                <c:pt idx="22">
                  <c:v>0.453003604542559</c:v>
                </c:pt>
                <c:pt idx="23">
                  <c:v>0.47917533470457602</c:v>
                </c:pt>
                <c:pt idx="24">
                  <c:v>0.50713406762069302</c:v>
                </c:pt>
                <c:pt idx="25">
                  <c:v>0.53705169647037843</c:v>
                </c:pt>
                <c:pt idx="26">
                  <c:v>0.56911995893413903</c:v>
                </c:pt>
                <c:pt idx="27">
                  <c:v>0.60355298154525205</c:v>
                </c:pt>
                <c:pt idx="28">
                  <c:v>0.64059018965749104</c:v>
                </c:pt>
                <c:pt idx="29">
                  <c:v>0.68049965537261803</c:v>
                </c:pt>
                <c:pt idx="30">
                  <c:v>0.72358194288602551</c:v>
                </c:pt>
                <c:pt idx="31">
                  <c:v>0.7701745383033608</c:v>
                </c:pt>
                <c:pt idx="32">
                  <c:v>0.820656969332485</c:v>
                </c:pt>
                <c:pt idx="33">
                  <c:v>0.87545671034269701</c:v>
                </c:pt>
                <c:pt idx="34">
                  <c:v>0.93505603722376462</c:v>
                </c:pt>
                <c:pt idx="35">
                  <c:v>1</c:v>
                </c:pt>
                <c:pt idx="36">
                  <c:v>1.0708666194071668</c:v>
                </c:pt>
                <c:pt idx="37">
                  <c:v>1.1481382091135126</c:v>
                </c:pt>
                <c:pt idx="38">
                  <c:v>1.23228437573773</c:v>
                </c:pt>
                <c:pt idx="39">
                  <c:v>1.3237935838558799</c:v>
                </c:pt>
                <c:pt idx="40">
                  <c:v>1.4231698366955499</c:v>
                </c:pt>
                <c:pt idx="41">
                  <c:v>1.5309284616141599</c:v>
                </c:pt>
                <c:pt idx="42">
                  <c:v>1.6475907260035401</c:v>
                </c:pt>
                <c:pt idx="43">
                  <c:v>1.77367739180359</c:v>
                </c:pt>
                <c:pt idx="44">
                  <c:v>1.90970087426433</c:v>
                </c:pt>
                <c:pt idx="45">
                  <c:v>2.0562076611061597</c:v>
                </c:pt>
                <c:pt idx="46">
                  <c:v>2.2139540294342797</c:v>
                </c:pt>
                <c:pt idx="47">
                  <c:v>2.38380220457644</c:v>
                </c:pt>
                <c:pt idx="48">
                  <c:v>2.5666806889325358</c:v>
                </c:pt>
                <c:pt idx="49">
                  <c:v>2.7635890873377806</c:v>
                </c:pt>
                <c:pt idx="50">
                  <c:v>2.9756037346541744</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Sheet1!$C$2:$C$52</c:f>
              <c:numCache>
                <c:formatCode>General</c:formatCode>
                <c:ptCount val="51"/>
                <c:pt idx="0">
                  <c:v>5.7725367944668919E-2</c:v>
                </c:pt>
                <c:pt idx="1">
                  <c:v>6.2791716072362794E-2</c:v>
                </c:pt>
                <c:pt idx="2">
                  <c:v>6.8301880037204402E-2</c:v>
                </c:pt>
                <c:pt idx="3">
                  <c:v>7.4294558887198422E-2</c:v>
                </c:pt>
                <c:pt idx="4">
                  <c:v>8.0811782542203406E-2</c:v>
                </c:pt>
                <c:pt idx="5">
                  <c:v>8.7899186390912945E-2</c:v>
                </c:pt>
                <c:pt idx="6">
                  <c:v>9.5606304632870218E-2</c:v>
                </c:pt>
                <c:pt idx="7">
                  <c:v>0.103986882157011</c:v>
                </c:pt>
                <c:pt idx="8">
                  <c:v>0.11309920398861342</c:v>
                </c:pt>
                <c:pt idx="9">
                  <c:v>0.12300644016816931</c:v>
                </c:pt>
                <c:pt idx="10">
                  <c:v>0.133777002131615</c:v>
                </c:pt>
                <c:pt idx="11">
                  <c:v>0.14548490389561633</c:v>
                </c:pt>
                <c:pt idx="12">
                  <c:v>0.15821011705328036</c:v>
                </c:pt>
                <c:pt idx="13">
                  <c:v>0.17203890182523648</c:v>
                </c:pt>
                <c:pt idx="14">
                  <c:v>0.18706408561500742</c:v>
                </c:pt>
                <c:pt idx="15">
                  <c:v>0.20338524295641433</c:v>
                </c:pt>
                <c:pt idx="16">
                  <c:v>0.22110656437849888</c:v>
                </c:pt>
                <c:pt idx="17">
                  <c:v>0.24032926709641042</c:v>
                </c:pt>
                <c:pt idx="18">
                  <c:v>0.26115600240617509</c:v>
                </c:pt>
                <c:pt idx="19">
                  <c:v>0.28369239094549198</c:v>
                </c:pt>
                <c:pt idx="20">
                  <c:v>0.30804667602809532</c:v>
                </c:pt>
                <c:pt idx="21">
                  <c:v>0.33432947352329351</c:v>
                </c:pt>
                <c:pt idx="22">
                  <c:v>0.36265374760994373</c:v>
                </c:pt>
                <c:pt idx="23">
                  <c:v>0.39313522138690032</c:v>
                </c:pt>
                <c:pt idx="24">
                  <c:v>0.425893550670215</c:v>
                </c:pt>
                <c:pt idx="25">
                  <c:v>0.46105476662042438</c:v>
                </c:pt>
                <c:pt idx="26">
                  <c:v>0.498755742480056</c:v>
                </c:pt>
                <c:pt idx="27">
                  <c:v>0.53915176345807181</c:v>
                </c:pt>
                <c:pt idx="28">
                  <c:v>0.58242863811075396</c:v>
                </c:pt>
                <c:pt idx="29">
                  <c:v>0.62882104038510589</c:v>
                </c:pt>
                <c:pt idx="30">
                  <c:v>0.6786386467711043</c:v>
                </c:pt>
                <c:pt idx="31">
                  <c:v>0.73230070918552703</c:v>
                </c:pt>
                <c:pt idx="32">
                  <c:v>0.79037774986463005</c:v>
                </c:pt>
                <c:pt idx="33">
                  <c:v>0.85363652385628397</c:v>
                </c:pt>
                <c:pt idx="34">
                  <c:v>0.92308301121403502</c:v>
                </c:pt>
                <c:pt idx="35">
                  <c:v>1</c:v>
                </c:pt>
                <c:pt idx="36">
                  <c:v>1.0560409972790199</c:v>
                </c:pt>
                <c:pt idx="37">
                  <c:v>1.1150583057022601</c:v>
                </c:pt>
                <c:pt idx="38">
                  <c:v>1.1769076411453001</c:v>
                </c:pt>
                <c:pt idx="39">
                  <c:v>1.2415507152165099</c:v>
                </c:pt>
                <c:pt idx="40">
                  <c:v>1.30904007291972</c:v>
                </c:pt>
                <c:pt idx="41">
                  <c:v>1.3795071007308901</c:v>
                </c:pt>
                <c:pt idx="42">
                  <c:v>1.4531539432509999</c:v>
                </c:pt>
                <c:pt idx="43">
                  <c:v>1.5302486810129698</c:v>
                </c:pt>
                <c:pt idx="44">
                  <c:v>1.6111230828211898</c:v>
                </c:pt>
                <c:pt idx="45">
                  <c:v>1.6961387312765646</c:v>
                </c:pt>
                <c:pt idx="46">
                  <c:v>1.7855667218537301</c:v>
                </c:pt>
                <c:pt idx="47">
                  <c:v>1.8796542289825799</c:v>
                </c:pt>
                <c:pt idx="48">
                  <c:v>1.9786562287801126</c:v>
                </c:pt>
                <c:pt idx="49">
                  <c:v>2.08283806521839</c:v>
                </c:pt>
                <c:pt idx="50">
                  <c:v>2.1924770092867467</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Sheet1!$D$2:$D$52</c:f>
              <c:numCache>
                <c:formatCode>General</c:formatCode>
                <c:ptCount val="51"/>
                <c:pt idx="0">
                  <c:v>0.32409734992083838</c:v>
                </c:pt>
                <c:pt idx="1">
                  <c:v>0.33209847459057573</c:v>
                </c:pt>
                <c:pt idx="2">
                  <c:v>0.34030130808996673</c:v>
                </c:pt>
                <c:pt idx="3">
                  <c:v>0.34871153319499998</c:v>
                </c:pt>
                <c:pt idx="4">
                  <c:v>0.35733509909844791</c:v>
                </c:pt>
                <c:pt idx="5">
                  <c:v>0.36617825555490591</c:v>
                </c:pt>
                <c:pt idx="6">
                  <c:v>0.37524759523885215</c:v>
                </c:pt>
                <c:pt idx="7">
                  <c:v>0.38455010688977398</c:v>
                </c:pt>
                <c:pt idx="8">
                  <c:v>0.39409324278598601</c:v>
                </c:pt>
                <c:pt idx="9">
                  <c:v>0.40388500548324391</c:v>
                </c:pt>
                <c:pt idx="10">
                  <c:v>0.41393406079437967</c:v>
                </c:pt>
                <c:pt idx="11">
                  <c:v>0.4242498870196279</c:v>
                </c:pt>
                <c:pt idx="12">
                  <c:v>0.43484297502680158</c:v>
                </c:pt>
                <c:pt idx="13">
                  <c:v>0.44572510085773576</c:v>
                </c:pt>
                <c:pt idx="14">
                  <c:v>0.45690970367813699</c:v>
                </c:pt>
                <c:pt idx="15">
                  <c:v>0.46841241982402515</c:v>
                </c:pt>
                <c:pt idx="16">
                  <c:v>0.48026734797492798</c:v>
                </c:pt>
                <c:pt idx="17">
                  <c:v>0.49257659957120398</c:v>
                </c:pt>
                <c:pt idx="18">
                  <c:v>0.50546831113082957</c:v>
                </c:pt>
                <c:pt idx="19">
                  <c:v>0.51908253465530096</c:v>
                </c:pt>
                <c:pt idx="20">
                  <c:v>0.53357229239050363</c:v>
                </c:pt>
                <c:pt idx="21">
                  <c:v>0.549104801072411</c:v>
                </c:pt>
                <c:pt idx="22">
                  <c:v>0.56586280186264415</c:v>
                </c:pt>
                <c:pt idx="23">
                  <c:v>0.58404586742248465</c:v>
                </c:pt>
                <c:pt idx="24">
                  <c:v>0.60387146538562464</c:v>
                </c:pt>
                <c:pt idx="25">
                  <c:v>0.62557541004486195</c:v>
                </c:pt>
                <c:pt idx="26">
                  <c:v>0.64941112466519346</c:v>
                </c:pt>
                <c:pt idx="27">
                  <c:v>0.67564687017943315</c:v>
                </c:pt>
                <c:pt idx="28">
                  <c:v>0.70455977648439183</c:v>
                </c:pt>
                <c:pt idx="29">
                  <c:v>0.73642539168004395</c:v>
                </c:pt>
                <c:pt idx="30">
                  <c:v>0.77150163870244703</c:v>
                </c:pt>
                <c:pt idx="31">
                  <c:v>0.81000716237257464</c:v>
                </c:pt>
                <c:pt idx="32">
                  <c:v>0.852096179870101</c:v>
                </c:pt>
                <c:pt idx="33">
                  <c:v>0.89783465241359839</c:v>
                </c:pt>
                <c:pt idx="34">
                  <c:v>0.94718436167370701</c:v>
                </c:pt>
                <c:pt idx="35">
                  <c:v>1</c:v>
                </c:pt>
                <c:pt idx="36">
                  <c:v>1.0859003765149773</c:v>
                </c:pt>
                <c:pt idx="37">
                  <c:v>1.18219947825613</c:v>
                </c:pt>
                <c:pt idx="38">
                  <c:v>1.2902667376767001</c:v>
                </c:pt>
                <c:pt idx="39">
                  <c:v>1.4114843889823661</c:v>
                </c:pt>
                <c:pt idx="40">
                  <c:v>1.54725010026814</c:v>
                </c:pt>
                <c:pt idx="41">
                  <c:v>1.69897056226716</c:v>
                </c:pt>
                <c:pt idx="42">
                  <c:v>1.8680437905566101</c:v>
                </c:pt>
                <c:pt idx="43">
                  <c:v>2.0558302250015199</c:v>
                </c:pt>
                <c:pt idx="44">
                  <c:v>2.2636119288787602</c:v>
                </c:pt>
                <c:pt idx="45">
                  <c:v>2.49271469817187</c:v>
                </c:pt>
                <c:pt idx="46">
                  <c:v>2.7451186138592187</c:v>
                </c:pt>
                <c:pt idx="47">
                  <c:v>3.0231692951417601</c:v>
                </c:pt>
                <c:pt idx="48">
                  <c:v>3.3294564579319101</c:v>
                </c:pt>
                <c:pt idx="49">
                  <c:v>3.6668355409817202</c:v>
                </c:pt>
                <c:pt idx="50">
                  <c:v>4.0384540171613299</c:v>
                </c:pt>
              </c:numCache>
            </c:numRef>
          </c:yVal>
          <c:smooth val="1"/>
        </c:ser>
        <c:axId val="273414784"/>
        <c:axId val="274473728"/>
      </c:scatterChart>
      <c:valAx>
        <c:axId val="273414784"/>
        <c:scaling>
          <c:orientation val="minMax"/>
          <c:max val="70"/>
          <c:min val="20"/>
        </c:scaling>
        <c:axPos val="b"/>
        <c:title>
          <c:tx>
            <c:rich>
              <a:bodyPr/>
              <a:lstStyle/>
              <a:p>
                <a:pPr>
                  <a:defRPr sz="1700"/>
                </a:pPr>
                <a:r>
                  <a:rPr lang="en-US" sz="1700" dirty="0" smtClean="0"/>
                  <a:t>Recipient</a:t>
                </a:r>
                <a:r>
                  <a:rPr lang="en-US" sz="1700" baseline="0" dirty="0" smtClean="0"/>
                  <a:t> Age (years)</a:t>
                </a:r>
                <a:endParaRPr lang="en-US" sz="1700" dirty="0"/>
              </a:p>
            </c:rich>
          </c:tx>
        </c:title>
        <c:numFmt formatCode="#,##0" sourceLinked="0"/>
        <c:tickLblPos val="nextTo"/>
        <c:txPr>
          <a:bodyPr rot="0"/>
          <a:lstStyle/>
          <a:p>
            <a:pPr>
              <a:defRPr sz="1500" b="1"/>
            </a:pPr>
            <a:endParaRPr lang="en-US"/>
          </a:p>
        </c:txPr>
        <c:crossAx val="274473728"/>
        <c:crosses val="autoZero"/>
        <c:crossBetween val="midCat"/>
        <c:majorUnit val="10"/>
      </c:valAx>
      <c:valAx>
        <c:axId val="274473728"/>
        <c:scaling>
          <c:orientation val="minMax"/>
          <c:max val="3"/>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Non-Skin Malignancy within 8 Years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73414784"/>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5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989663902631692"/>
          <c:y val="3.3590508847684365E-2"/>
          <c:w val="0.82428227998048909"/>
          <c:h val="0.7707426011404036"/>
        </c:manualLayout>
      </c:layout>
      <c:scatterChart>
        <c:scatterStyle val="smoothMarker"/>
        <c:ser>
          <c:idx val="0"/>
          <c:order val="0"/>
          <c:tx>
            <c:strRef>
              <c:f>Sheet1!$A$1</c:f>
              <c:strCache>
                <c:ptCount val="1"/>
                <c:pt idx="0">
                  <c:v>Volume</c:v>
                </c:pt>
              </c:strCache>
            </c:strRef>
          </c:tx>
          <c:spPr>
            <a:ln w="38100">
              <a:solidFill>
                <a:srgbClr val="00FF00"/>
              </a:solidFill>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Sheet1!$B$2:$B$67</c:f>
              <c:numCache>
                <c:formatCode>General</c:formatCode>
                <c:ptCount val="66"/>
                <c:pt idx="0">
                  <c:v>1.0549287036660899</c:v>
                </c:pt>
                <c:pt idx="1">
                  <c:v>1.0527115720991098</c:v>
                </c:pt>
                <c:pt idx="2">
                  <c:v>1.0504991002521298</c:v>
                </c:pt>
                <c:pt idx="3">
                  <c:v>1.0482912783318699</c:v>
                </c:pt>
                <c:pt idx="4">
                  <c:v>1.04608809656565</c:v>
                </c:pt>
                <c:pt idx="5">
                  <c:v>1.04388113193089</c:v>
                </c:pt>
                <c:pt idx="6">
                  <c:v>1.0416284516951273</c:v>
                </c:pt>
                <c:pt idx="7">
                  <c:v>1.03928011399711</c:v>
                </c:pt>
                <c:pt idx="8">
                  <c:v>1.0367866506440198</c:v>
                </c:pt>
                <c:pt idx="9">
                  <c:v>1.03409912477495</c:v>
                </c:pt>
                <c:pt idx="10">
                  <c:v>1.0311692117438898</c:v>
                </c:pt>
                <c:pt idx="11">
                  <c:v>1.0279493029095867</c:v>
                </c:pt>
                <c:pt idx="12">
                  <c:v>1.0243926305651898</c:v>
                </c:pt>
                <c:pt idx="13">
                  <c:v>1.0204534156210801</c:v>
                </c:pt>
                <c:pt idx="14">
                  <c:v>1.0160870344490032</c:v>
                </c:pt>
                <c:pt idx="15">
                  <c:v>1.0112502033545498</c:v>
                </c:pt>
                <c:pt idx="16">
                  <c:v>1.0059011832295073</c:v>
                </c:pt>
                <c:pt idx="17">
                  <c:v>1</c:v>
                </c:pt>
                <c:pt idx="18">
                  <c:v>0.99351988242966249</c:v>
                </c:pt>
                <c:pt idx="19">
                  <c:v>0.98648051042192542</c:v>
                </c:pt>
                <c:pt idx="20">
                  <c:v>0.97891332121232266</c:v>
                </c:pt>
                <c:pt idx="21">
                  <c:v>0.97085003685326365</c:v>
                </c:pt>
                <c:pt idx="22">
                  <c:v>0.9623225178299295</c:v>
                </c:pt>
                <c:pt idx="23">
                  <c:v>0.9533626467991545</c:v>
                </c:pt>
                <c:pt idx="24">
                  <c:v>0.94400218506199118</c:v>
                </c:pt>
                <c:pt idx="25">
                  <c:v>0.93427268990819001</c:v>
                </c:pt>
                <c:pt idx="26">
                  <c:v>0.92420538270165242</c:v>
                </c:pt>
                <c:pt idx="27">
                  <c:v>0.91383107740420932</c:v>
                </c:pt>
                <c:pt idx="28">
                  <c:v>0.90318005068314733</c:v>
                </c:pt>
                <c:pt idx="29">
                  <c:v>0.89228201511745042</c:v>
                </c:pt>
                <c:pt idx="30">
                  <c:v>0.88116600185470717</c:v>
                </c:pt>
                <c:pt idx="31">
                  <c:v>0.86986030966254402</c:v>
                </c:pt>
                <c:pt idx="32">
                  <c:v>0.85839244019667804</c:v>
                </c:pt>
                <c:pt idx="33">
                  <c:v>0.84678908181664259</c:v>
                </c:pt>
                <c:pt idx="34">
                  <c:v>0.83507599830770662</c:v>
                </c:pt>
                <c:pt idx="35">
                  <c:v>0.823278061286981</c:v>
                </c:pt>
                <c:pt idx="36">
                  <c:v>0.81141920634279263</c:v>
                </c:pt>
                <c:pt idx="37">
                  <c:v>0.79952235861337995</c:v>
                </c:pt>
                <c:pt idx="38">
                  <c:v>0.78760948188042501</c:v>
                </c:pt>
                <c:pt idx="39">
                  <c:v>0.77570152906547596</c:v>
                </c:pt>
                <c:pt idx="40">
                  <c:v>0.76381847452883289</c:v>
                </c:pt>
                <c:pt idx="41">
                  <c:v>0.75197926431932083</c:v>
                </c:pt>
                <c:pt idx="42">
                  <c:v>0.74020184636260433</c:v>
                </c:pt>
                <c:pt idx="43">
                  <c:v>0.72850319117212059</c:v>
                </c:pt>
                <c:pt idx="44">
                  <c:v>0.71689929264924501</c:v>
                </c:pt>
                <c:pt idx="45">
                  <c:v>0.70540517366194899</c:v>
                </c:pt>
                <c:pt idx="46">
                  <c:v>0.69403492915041198</c:v>
                </c:pt>
                <c:pt idx="47">
                  <c:v>0.68280173743017802</c:v>
                </c:pt>
                <c:pt idx="48">
                  <c:v>0.67171786453910343</c:v>
                </c:pt>
                <c:pt idx="49">
                  <c:v>0.66079475711675695</c:v>
                </c:pt>
                <c:pt idx="50">
                  <c:v>0.65004271732250896</c:v>
                </c:pt>
                <c:pt idx="51">
                  <c:v>0.6394653634472145</c:v>
                </c:pt>
                <c:pt idx="52">
                  <c:v>0.62906012197626393</c:v>
                </c:pt>
                <c:pt idx="53">
                  <c:v>0.61882419233400743</c:v>
                </c:pt>
                <c:pt idx="54">
                  <c:v>0.60875483888860882</c:v>
                </c:pt>
                <c:pt idx="55">
                  <c:v>0.59884931240145245</c:v>
                </c:pt>
                <c:pt idx="56">
                  <c:v>0.58910496648933097</c:v>
                </c:pt>
                <c:pt idx="57">
                  <c:v>0.57951919689999498</c:v>
                </c:pt>
                <c:pt idx="58">
                  <c:v>0.57008938642787232</c:v>
                </c:pt>
                <c:pt idx="59">
                  <c:v>0.56081301578313403</c:v>
                </c:pt>
                <c:pt idx="60">
                  <c:v>0.55168758822624642</c:v>
                </c:pt>
                <c:pt idx="61">
                  <c:v>0.54271066491570796</c:v>
                </c:pt>
                <c:pt idx="62">
                  <c:v>0.53387979487942405</c:v>
                </c:pt>
                <c:pt idx="63">
                  <c:v>0.52519261884187463</c:v>
                </c:pt>
                <c:pt idx="64">
                  <c:v>0.51664679864552965</c:v>
                </c:pt>
                <c:pt idx="65">
                  <c:v>0.50824003417885133</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Sheet1!$C$2:$C$67</c:f>
              <c:numCache>
                <c:formatCode>General</c:formatCode>
                <c:ptCount val="66"/>
                <c:pt idx="0">
                  <c:v>0.81784124852380102</c:v>
                </c:pt>
                <c:pt idx="1">
                  <c:v>0.82976849413410281</c:v>
                </c:pt>
                <c:pt idx="2">
                  <c:v>0.84186765065422464</c:v>
                </c:pt>
                <c:pt idx="3">
                  <c:v>0.85414066478434603</c:v>
                </c:pt>
                <c:pt idx="4">
                  <c:v>0.86658930945301005</c:v>
                </c:pt>
                <c:pt idx="5">
                  <c:v>0.87919714957511264</c:v>
                </c:pt>
                <c:pt idx="6">
                  <c:v>0.89187377039385263</c:v>
                </c:pt>
                <c:pt idx="7">
                  <c:v>0.90450532418985596</c:v>
                </c:pt>
                <c:pt idx="8">
                  <c:v>0.91697215653120501</c:v>
                </c:pt>
                <c:pt idx="9">
                  <c:v>0.92914915200736203</c:v>
                </c:pt>
                <c:pt idx="10">
                  <c:v>0.94090629351844546</c:v>
                </c:pt>
                <c:pt idx="11">
                  <c:v>0.95210945987029305</c:v>
                </c:pt>
                <c:pt idx="12">
                  <c:v>0.96262148524343583</c:v>
                </c:pt>
                <c:pt idx="13">
                  <c:v>0.97230351478926658</c:v>
                </c:pt>
                <c:pt idx="14">
                  <c:v>0.98101668299988898</c:v>
                </c:pt>
                <c:pt idx="15">
                  <c:v>0.98862415249400082</c:v>
                </c:pt>
                <c:pt idx="16">
                  <c:v>0.99499357061728799</c:v>
                </c:pt>
                <c:pt idx="17">
                  <c:v>1</c:v>
                </c:pt>
                <c:pt idx="18">
                  <c:v>0.98358412635457004</c:v>
                </c:pt>
                <c:pt idx="19">
                  <c:v>0.96763511292893245</c:v>
                </c:pt>
                <c:pt idx="20">
                  <c:v>0.9521031743902435</c:v>
                </c:pt>
                <c:pt idx="21">
                  <c:v>0.93693891894333903</c:v>
                </c:pt>
                <c:pt idx="22">
                  <c:v>0.92209329368046433</c:v>
                </c:pt>
                <c:pt idx="23">
                  <c:v>0.90751760595960218</c:v>
                </c:pt>
                <c:pt idx="24">
                  <c:v>0.89316365291015898</c:v>
                </c:pt>
                <c:pt idx="25">
                  <c:v>0.87898396305890103</c:v>
                </c:pt>
                <c:pt idx="26">
                  <c:v>0.86493218399545457</c:v>
                </c:pt>
                <c:pt idx="27">
                  <c:v>0.85096361281160504</c:v>
                </c:pt>
                <c:pt idx="28">
                  <c:v>0.8370358712613718</c:v>
                </c:pt>
                <c:pt idx="29">
                  <c:v>0.82310971351306983</c:v>
                </c:pt>
                <c:pt idx="30">
                  <c:v>0.80914991620367605</c:v>
                </c:pt>
                <c:pt idx="31">
                  <c:v>0.79512620239971965</c:v>
                </c:pt>
                <c:pt idx="32">
                  <c:v>0.78101411676286558</c:v>
                </c:pt>
                <c:pt idx="33">
                  <c:v>0.76679578959409966</c:v>
                </c:pt>
                <c:pt idx="34">
                  <c:v>0.75246044180551397</c:v>
                </c:pt>
                <c:pt idx="35">
                  <c:v>0.73800467612318987</c:v>
                </c:pt>
                <c:pt idx="36">
                  <c:v>0.72343242255323603</c:v>
                </c:pt>
                <c:pt idx="37">
                  <c:v>0.70875452968618546</c:v>
                </c:pt>
                <c:pt idx="38">
                  <c:v>0.69398815918879364</c:v>
                </c:pt>
                <c:pt idx="39">
                  <c:v>0.67915588342163846</c:v>
                </c:pt>
                <c:pt idx="40">
                  <c:v>0.66428470187031297</c:v>
                </c:pt>
                <c:pt idx="41">
                  <c:v>0.64940490936006201</c:v>
                </c:pt>
                <c:pt idx="42">
                  <c:v>0.63454904173771098</c:v>
                </c:pt>
                <c:pt idx="43">
                  <c:v>0.61975087989118383</c:v>
                </c:pt>
                <c:pt idx="44">
                  <c:v>0.60504453367846589</c:v>
                </c:pt>
                <c:pt idx="45">
                  <c:v>0.590463654174195</c:v>
                </c:pt>
                <c:pt idx="46">
                  <c:v>0.57604082818399283</c:v>
                </c:pt>
                <c:pt idx="47">
                  <c:v>0.56180706746130005</c:v>
                </c:pt>
                <c:pt idx="48">
                  <c:v>0.54779140925843295</c:v>
                </c:pt>
                <c:pt idx="49">
                  <c:v>0.53402074664504395</c:v>
                </c:pt>
                <c:pt idx="50">
                  <c:v>0.52051917267786896</c:v>
                </c:pt>
                <c:pt idx="51">
                  <c:v>0.50729997988630549</c:v>
                </c:pt>
                <c:pt idx="52">
                  <c:v>0.49436600942159598</c:v>
                </c:pt>
                <c:pt idx="53">
                  <c:v>0.48171814913928473</c:v>
                </c:pt>
                <c:pt idx="54">
                  <c:v>0.46935603599686915</c:v>
                </c:pt>
                <c:pt idx="55">
                  <c:v>0.45727818571008738</c:v>
                </c:pt>
                <c:pt idx="56">
                  <c:v>0.44548235971253097</c:v>
                </c:pt>
                <c:pt idx="57">
                  <c:v>0.43396564187830666</c:v>
                </c:pt>
                <c:pt idx="58">
                  <c:v>0.42272449341945251</c:v>
                </c:pt>
                <c:pt idx="59">
                  <c:v>0.41175502472702474</c:v>
                </c:pt>
                <c:pt idx="60">
                  <c:v>0.40105297825477115</c:v>
                </c:pt>
                <c:pt idx="61">
                  <c:v>0.39061385574573132</c:v>
                </c:pt>
                <c:pt idx="62">
                  <c:v>0.38043288065676673</c:v>
                </c:pt>
                <c:pt idx="63">
                  <c:v>0.37050520038387003</c:v>
                </c:pt>
                <c:pt idx="64">
                  <c:v>0.36082582833714327</c:v>
                </c:pt>
                <c:pt idx="65">
                  <c:v>0.35138970494333038</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Sheet1!$A$2:$A$67</c:f>
              <c:numCache>
                <c:formatCode>General</c:formatCode>
                <c:ptCount val="66"/>
                <c:pt idx="0">
                  <c:v>5</c:v>
                </c:pt>
                <c:pt idx="1">
                  <c:v>6</c:v>
                </c:pt>
                <c:pt idx="2">
                  <c:v>7</c:v>
                </c:pt>
                <c:pt idx="3">
                  <c:v>8</c:v>
                </c:pt>
                <c:pt idx="4">
                  <c:v>9</c:v>
                </c:pt>
                <c:pt idx="5">
                  <c:v>10</c:v>
                </c:pt>
                <c:pt idx="6">
                  <c:v>11</c:v>
                </c:pt>
                <c:pt idx="7">
                  <c:v>12</c:v>
                </c:pt>
                <c:pt idx="8">
                  <c:v>13</c:v>
                </c:pt>
                <c:pt idx="9">
                  <c:v>14</c:v>
                </c:pt>
                <c:pt idx="10">
                  <c:v>15</c:v>
                </c:pt>
                <c:pt idx="11">
                  <c:v>16</c:v>
                </c:pt>
                <c:pt idx="12">
                  <c:v>17</c:v>
                </c:pt>
                <c:pt idx="13">
                  <c:v>18</c:v>
                </c:pt>
                <c:pt idx="14">
                  <c:v>19</c:v>
                </c:pt>
                <c:pt idx="15">
                  <c:v>20</c:v>
                </c:pt>
                <c:pt idx="16">
                  <c:v>21</c:v>
                </c:pt>
                <c:pt idx="17">
                  <c:v>22</c:v>
                </c:pt>
                <c:pt idx="18">
                  <c:v>23</c:v>
                </c:pt>
                <c:pt idx="19">
                  <c:v>24</c:v>
                </c:pt>
                <c:pt idx="20">
                  <c:v>25</c:v>
                </c:pt>
                <c:pt idx="21">
                  <c:v>26</c:v>
                </c:pt>
                <c:pt idx="22">
                  <c:v>27</c:v>
                </c:pt>
                <c:pt idx="23">
                  <c:v>28</c:v>
                </c:pt>
                <c:pt idx="24">
                  <c:v>29</c:v>
                </c:pt>
                <c:pt idx="25">
                  <c:v>30</c:v>
                </c:pt>
                <c:pt idx="26">
                  <c:v>31</c:v>
                </c:pt>
                <c:pt idx="27">
                  <c:v>32</c:v>
                </c:pt>
                <c:pt idx="28">
                  <c:v>33</c:v>
                </c:pt>
                <c:pt idx="29">
                  <c:v>34</c:v>
                </c:pt>
                <c:pt idx="30">
                  <c:v>35</c:v>
                </c:pt>
                <c:pt idx="31">
                  <c:v>36</c:v>
                </c:pt>
                <c:pt idx="32">
                  <c:v>37</c:v>
                </c:pt>
                <c:pt idx="33">
                  <c:v>38</c:v>
                </c:pt>
                <c:pt idx="34">
                  <c:v>39</c:v>
                </c:pt>
                <c:pt idx="35">
                  <c:v>40</c:v>
                </c:pt>
                <c:pt idx="36">
                  <c:v>41</c:v>
                </c:pt>
                <c:pt idx="37">
                  <c:v>42</c:v>
                </c:pt>
                <c:pt idx="38">
                  <c:v>43</c:v>
                </c:pt>
                <c:pt idx="39">
                  <c:v>44</c:v>
                </c:pt>
                <c:pt idx="40">
                  <c:v>45</c:v>
                </c:pt>
                <c:pt idx="41">
                  <c:v>46</c:v>
                </c:pt>
                <c:pt idx="42">
                  <c:v>47</c:v>
                </c:pt>
                <c:pt idx="43">
                  <c:v>48</c:v>
                </c:pt>
                <c:pt idx="44">
                  <c:v>49</c:v>
                </c:pt>
                <c:pt idx="45">
                  <c:v>50</c:v>
                </c:pt>
                <c:pt idx="46">
                  <c:v>51</c:v>
                </c:pt>
                <c:pt idx="47">
                  <c:v>52</c:v>
                </c:pt>
                <c:pt idx="48">
                  <c:v>53</c:v>
                </c:pt>
                <c:pt idx="49">
                  <c:v>54</c:v>
                </c:pt>
                <c:pt idx="50">
                  <c:v>55</c:v>
                </c:pt>
                <c:pt idx="51">
                  <c:v>56</c:v>
                </c:pt>
                <c:pt idx="52">
                  <c:v>57</c:v>
                </c:pt>
                <c:pt idx="53">
                  <c:v>58</c:v>
                </c:pt>
                <c:pt idx="54">
                  <c:v>59</c:v>
                </c:pt>
                <c:pt idx="55">
                  <c:v>60</c:v>
                </c:pt>
                <c:pt idx="56">
                  <c:v>61</c:v>
                </c:pt>
                <c:pt idx="57">
                  <c:v>62</c:v>
                </c:pt>
                <c:pt idx="58">
                  <c:v>63</c:v>
                </c:pt>
                <c:pt idx="59">
                  <c:v>64</c:v>
                </c:pt>
                <c:pt idx="60">
                  <c:v>65</c:v>
                </c:pt>
                <c:pt idx="61">
                  <c:v>66</c:v>
                </c:pt>
                <c:pt idx="62">
                  <c:v>67</c:v>
                </c:pt>
                <c:pt idx="63">
                  <c:v>68</c:v>
                </c:pt>
                <c:pt idx="64">
                  <c:v>69</c:v>
                </c:pt>
                <c:pt idx="65">
                  <c:v>70</c:v>
                </c:pt>
              </c:numCache>
            </c:numRef>
          </c:xVal>
          <c:yVal>
            <c:numRef>
              <c:f>Sheet1!$D$2:$D$67</c:f>
              <c:numCache>
                <c:formatCode>General</c:formatCode>
                <c:ptCount val="66"/>
                <c:pt idx="0">
                  <c:v>1.36074644294031</c:v>
                </c:pt>
                <c:pt idx="1">
                  <c:v>1.33555523241194</c:v>
                </c:pt>
                <c:pt idx="2">
                  <c:v>1.31083354821028</c:v>
                </c:pt>
                <c:pt idx="3">
                  <c:v>1.2865733356743199</c:v>
                </c:pt>
                <c:pt idx="4">
                  <c:v>1.2627669114301199</c:v>
                </c:pt>
                <c:pt idx="5">
                  <c:v>1.2394123640277201</c:v>
                </c:pt>
                <c:pt idx="6">
                  <c:v>1.2165284678140698</c:v>
                </c:pt>
                <c:pt idx="7">
                  <c:v>1.1941368684781126</c:v>
                </c:pt>
                <c:pt idx="8">
                  <c:v>1.1722564870671399</c:v>
                </c:pt>
                <c:pt idx="9">
                  <c:v>1.1509034879384499</c:v>
                </c:pt>
                <c:pt idx="10">
                  <c:v>1.130091222232497</c:v>
                </c:pt>
                <c:pt idx="11">
                  <c:v>1.10983013391786</c:v>
                </c:pt>
                <c:pt idx="12">
                  <c:v>1.09012761261077</c:v>
                </c:pt>
                <c:pt idx="13">
                  <c:v>1.0709877703963901</c:v>
                </c:pt>
                <c:pt idx="14">
                  <c:v>1.05241111539331</c:v>
                </c:pt>
                <c:pt idx="15">
                  <c:v>1.0343940831354668</c:v>
                </c:pt>
                <c:pt idx="16">
                  <c:v>1.0169283704967</c:v>
                </c:pt>
                <c:pt idx="17">
                  <c:v>1</c:v>
                </c:pt>
                <c:pt idx="18">
                  <c:v>1.00355600536321</c:v>
                </c:pt>
                <c:pt idx="19">
                  <c:v>1.00569293573556</c:v>
                </c:pt>
                <c:pt idx="20">
                  <c:v>1.0064784113976399</c:v>
                </c:pt>
                <c:pt idx="21">
                  <c:v>1.0059885175022598</c:v>
                </c:pt>
                <c:pt idx="22">
                  <c:v>1.0043068685883401</c:v>
                </c:pt>
                <c:pt idx="23">
                  <c:v>1.0015236402502863</c:v>
                </c:pt>
                <c:pt idx="24">
                  <c:v>0.99773442694208503</c:v>
                </c:pt>
                <c:pt idx="25">
                  <c:v>0.99303911765429465</c:v>
                </c:pt>
                <c:pt idx="26">
                  <c:v>0.98754053233287964</c:v>
                </c:pt>
                <c:pt idx="27">
                  <c:v>0.98134306268465099</c:v>
                </c:pt>
                <c:pt idx="28">
                  <c:v>0.97455106998310603</c:v>
                </c:pt>
                <c:pt idx="29">
                  <c:v>0.96726740242681064</c:v>
                </c:pt>
                <c:pt idx="30">
                  <c:v>0.95959167426913583</c:v>
                </c:pt>
                <c:pt idx="31">
                  <c:v>0.95161869404202704</c:v>
                </c:pt>
                <c:pt idx="32">
                  <c:v>0.94343695660821103</c:v>
                </c:pt>
                <c:pt idx="33">
                  <c:v>0.93512739482234641</c:v>
                </c:pt>
                <c:pt idx="34">
                  <c:v>0.92676223786107703</c:v>
                </c:pt>
                <c:pt idx="35">
                  <c:v>0.91840443309510444</c:v>
                </c:pt>
                <c:pt idx="36">
                  <c:v>0.91010729944650204</c:v>
                </c:pt>
                <c:pt idx="37">
                  <c:v>0.90191452068142297</c:v>
                </c:pt>
                <c:pt idx="38">
                  <c:v>0.89386063398121696</c:v>
                </c:pt>
                <c:pt idx="39">
                  <c:v>0.8859716552303738</c:v>
                </c:pt>
                <c:pt idx="40">
                  <c:v>0.87826599105611902</c:v>
                </c:pt>
                <c:pt idx="41">
                  <c:v>0.87075537282811066</c:v>
                </c:pt>
                <c:pt idx="42">
                  <c:v>0.86344590775551044</c:v>
                </c:pt>
                <c:pt idx="43">
                  <c:v>0.85633908198912001</c:v>
                </c:pt>
                <c:pt idx="44">
                  <c:v>0.84943267345360063</c:v>
                </c:pt>
                <c:pt idx="45">
                  <c:v>0.84272157229553901</c:v>
                </c:pt>
                <c:pt idx="46">
                  <c:v>0.83619851113568144</c:v>
                </c:pt>
                <c:pt idx="47">
                  <c:v>0.82985465943747982</c:v>
                </c:pt>
                <c:pt idx="48">
                  <c:v>0.8236801123839943</c:v>
                </c:pt>
                <c:pt idx="49">
                  <c:v>0.81766432067709005</c:v>
                </c:pt>
                <c:pt idx="50">
                  <c:v>0.81179629209457704</c:v>
                </c:pt>
                <c:pt idx="51">
                  <c:v>0.80606340875535343</c:v>
                </c:pt>
                <c:pt idx="52">
                  <c:v>0.80045276074659466</c:v>
                </c:pt>
                <c:pt idx="53">
                  <c:v>0.79495319348474203</c:v>
                </c:pt>
                <c:pt idx="54">
                  <c:v>0.78955510411879903</c:v>
                </c:pt>
                <c:pt idx="55">
                  <c:v>0.784250178929495</c:v>
                </c:pt>
                <c:pt idx="56">
                  <c:v>0.77903120960018302</c:v>
                </c:pt>
                <c:pt idx="57">
                  <c:v>0.77389191024895443</c:v>
                </c:pt>
                <c:pt idx="58">
                  <c:v>0.76882677388466503</c:v>
                </c:pt>
                <c:pt idx="59">
                  <c:v>0.76383096692088082</c:v>
                </c:pt>
                <c:pt idx="60">
                  <c:v>0.75890022392390633</c:v>
                </c:pt>
                <c:pt idx="61">
                  <c:v>0.75403076844508332</c:v>
                </c:pt>
                <c:pt idx="62">
                  <c:v>0.74921924437350096</c:v>
                </c:pt>
                <c:pt idx="63">
                  <c:v>0.74446265963395397</c:v>
                </c:pt>
                <c:pt idx="64">
                  <c:v>0.73975833653812539</c:v>
                </c:pt>
                <c:pt idx="65">
                  <c:v>0.73510387102484165</c:v>
                </c:pt>
              </c:numCache>
            </c:numRef>
          </c:yVal>
          <c:smooth val="1"/>
        </c:ser>
        <c:axId val="274626816"/>
        <c:axId val="274641280"/>
      </c:scatterChart>
      <c:valAx>
        <c:axId val="274626816"/>
        <c:scaling>
          <c:orientation val="minMax"/>
          <c:max val="70"/>
          <c:min val="5"/>
        </c:scaling>
        <c:axPos val="b"/>
        <c:title>
          <c:tx>
            <c:rich>
              <a:bodyPr/>
              <a:lstStyle/>
              <a:p>
                <a:pPr>
                  <a:defRPr sz="1700"/>
                </a:pPr>
                <a:r>
                  <a:rPr lang="en-US" sz="1700" dirty="0" smtClean="0"/>
                  <a:t>Center Volume (cases per year)</a:t>
                </a:r>
                <a:endParaRPr lang="en-US" sz="1700" dirty="0"/>
              </a:p>
            </c:rich>
          </c:tx>
        </c:title>
        <c:numFmt formatCode="#,##0" sourceLinked="0"/>
        <c:tickLblPos val="nextTo"/>
        <c:txPr>
          <a:bodyPr rot="0"/>
          <a:lstStyle/>
          <a:p>
            <a:pPr>
              <a:defRPr sz="1500" b="1"/>
            </a:pPr>
            <a:endParaRPr lang="en-US"/>
          </a:p>
        </c:txPr>
        <c:crossAx val="274641280"/>
        <c:crosses val="autoZero"/>
        <c:crossBetween val="midCat"/>
        <c:majorUnit val="5"/>
      </c:valAx>
      <c:valAx>
        <c:axId val="274641280"/>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Non-Skin Malignancy within 8 Years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74626816"/>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5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989663902631695"/>
          <c:y val="3.3590508847684365E-2"/>
          <c:w val="0.82428227998048909"/>
          <c:h val="0.77074260114040372"/>
        </c:manualLayout>
      </c:layout>
      <c:scatterChart>
        <c:scatterStyle val="smoothMarker"/>
        <c:ser>
          <c:idx val="0"/>
          <c:order val="0"/>
          <c:tx>
            <c:strRef>
              <c:f>Sheet1!$A$1</c:f>
              <c:strCache>
                <c:ptCount val="1"/>
                <c:pt idx="0">
                  <c:v>Ischemia time</c:v>
                </c:pt>
              </c:strCache>
            </c:strRef>
          </c:tx>
          <c:spPr>
            <a:ln w="38100">
              <a:solidFill>
                <a:srgbClr val="00FF00"/>
              </a:solidFill>
            </a:ln>
          </c:spPr>
          <c:marker>
            <c:symbol val="none"/>
          </c:marker>
          <c:xVal>
            <c:numRef>
              <c:f>Sheet1!$A$2:$A$57</c:f>
              <c:numCache>
                <c:formatCode>General</c:formatCode>
                <c:ptCount val="56"/>
                <c:pt idx="0">
                  <c:v>30</c:v>
                </c:pt>
                <c:pt idx="1">
                  <c:v>36</c:v>
                </c:pt>
                <c:pt idx="2">
                  <c:v>42</c:v>
                </c:pt>
                <c:pt idx="3">
                  <c:v>48</c:v>
                </c:pt>
                <c:pt idx="4">
                  <c:v>54</c:v>
                </c:pt>
                <c:pt idx="5">
                  <c:v>60</c:v>
                </c:pt>
                <c:pt idx="6">
                  <c:v>66</c:v>
                </c:pt>
                <c:pt idx="7">
                  <c:v>72</c:v>
                </c:pt>
                <c:pt idx="8">
                  <c:v>78</c:v>
                </c:pt>
                <c:pt idx="9">
                  <c:v>84</c:v>
                </c:pt>
                <c:pt idx="10">
                  <c:v>90</c:v>
                </c:pt>
                <c:pt idx="11">
                  <c:v>96</c:v>
                </c:pt>
                <c:pt idx="12">
                  <c:v>102</c:v>
                </c:pt>
                <c:pt idx="13">
                  <c:v>108</c:v>
                </c:pt>
                <c:pt idx="14">
                  <c:v>114</c:v>
                </c:pt>
                <c:pt idx="15">
                  <c:v>120</c:v>
                </c:pt>
                <c:pt idx="16">
                  <c:v>126</c:v>
                </c:pt>
                <c:pt idx="17">
                  <c:v>132</c:v>
                </c:pt>
                <c:pt idx="18">
                  <c:v>138</c:v>
                </c:pt>
                <c:pt idx="19">
                  <c:v>144</c:v>
                </c:pt>
                <c:pt idx="20">
                  <c:v>150</c:v>
                </c:pt>
                <c:pt idx="21">
                  <c:v>156</c:v>
                </c:pt>
                <c:pt idx="22">
                  <c:v>162</c:v>
                </c:pt>
                <c:pt idx="23">
                  <c:v>168</c:v>
                </c:pt>
                <c:pt idx="24">
                  <c:v>174</c:v>
                </c:pt>
                <c:pt idx="25">
                  <c:v>180</c:v>
                </c:pt>
                <c:pt idx="26">
                  <c:v>186</c:v>
                </c:pt>
                <c:pt idx="27">
                  <c:v>192</c:v>
                </c:pt>
                <c:pt idx="28">
                  <c:v>198</c:v>
                </c:pt>
                <c:pt idx="29">
                  <c:v>204</c:v>
                </c:pt>
                <c:pt idx="30">
                  <c:v>210</c:v>
                </c:pt>
                <c:pt idx="31">
                  <c:v>216</c:v>
                </c:pt>
                <c:pt idx="32">
                  <c:v>222</c:v>
                </c:pt>
                <c:pt idx="33">
                  <c:v>228</c:v>
                </c:pt>
                <c:pt idx="34">
                  <c:v>234</c:v>
                </c:pt>
                <c:pt idx="35">
                  <c:v>240</c:v>
                </c:pt>
                <c:pt idx="36">
                  <c:v>245.99999999999997</c:v>
                </c:pt>
                <c:pt idx="37">
                  <c:v>252</c:v>
                </c:pt>
                <c:pt idx="38">
                  <c:v>258</c:v>
                </c:pt>
                <c:pt idx="39">
                  <c:v>264</c:v>
                </c:pt>
                <c:pt idx="40">
                  <c:v>270</c:v>
                </c:pt>
                <c:pt idx="41">
                  <c:v>276</c:v>
                </c:pt>
                <c:pt idx="42">
                  <c:v>282</c:v>
                </c:pt>
                <c:pt idx="43">
                  <c:v>288</c:v>
                </c:pt>
                <c:pt idx="44">
                  <c:v>294</c:v>
                </c:pt>
                <c:pt idx="45">
                  <c:v>300</c:v>
                </c:pt>
                <c:pt idx="46">
                  <c:v>306</c:v>
                </c:pt>
                <c:pt idx="47">
                  <c:v>312</c:v>
                </c:pt>
                <c:pt idx="48">
                  <c:v>318</c:v>
                </c:pt>
                <c:pt idx="49">
                  <c:v>324</c:v>
                </c:pt>
                <c:pt idx="50">
                  <c:v>330</c:v>
                </c:pt>
                <c:pt idx="51">
                  <c:v>336</c:v>
                </c:pt>
                <c:pt idx="52">
                  <c:v>342</c:v>
                </c:pt>
                <c:pt idx="53">
                  <c:v>348</c:v>
                </c:pt>
                <c:pt idx="54">
                  <c:v>354</c:v>
                </c:pt>
                <c:pt idx="55">
                  <c:v>360</c:v>
                </c:pt>
              </c:numCache>
            </c:numRef>
          </c:xVal>
          <c:yVal>
            <c:numRef>
              <c:f>Sheet1!$B$2:$B$57</c:f>
              <c:numCache>
                <c:formatCode>General</c:formatCode>
                <c:ptCount val="56"/>
                <c:pt idx="0">
                  <c:v>1.0989958522708398</c:v>
                </c:pt>
                <c:pt idx="1">
                  <c:v>1.0920648052159498</c:v>
                </c:pt>
                <c:pt idx="2">
                  <c:v>1.0851774743502431</c:v>
                </c:pt>
                <c:pt idx="3">
                  <c:v>1.07833357578403</c:v>
                </c:pt>
                <c:pt idx="4">
                  <c:v>1.0715328437353899</c:v>
                </c:pt>
                <c:pt idx="5">
                  <c:v>1.0647749978841567</c:v>
                </c:pt>
                <c:pt idx="6">
                  <c:v>1.0580597718003126</c:v>
                </c:pt>
                <c:pt idx="7">
                  <c:v>1.0513868966933799</c:v>
                </c:pt>
                <c:pt idx="8">
                  <c:v>1.04475611334763</c:v>
                </c:pt>
                <c:pt idx="9">
                  <c:v>1.03816714054347</c:v>
                </c:pt>
                <c:pt idx="10">
                  <c:v>1.03161972247353</c:v>
                </c:pt>
                <c:pt idx="11">
                  <c:v>1.0251135970641858</c:v>
                </c:pt>
                <c:pt idx="12">
                  <c:v>1.01864850389466</c:v>
                </c:pt>
                <c:pt idx="13">
                  <c:v>1.0122241918209898</c:v>
                </c:pt>
                <c:pt idx="14">
                  <c:v>1.0058767913289073</c:v>
                </c:pt>
                <c:pt idx="15">
                  <c:v>0.99978542376242197</c:v>
                </c:pt>
                <c:pt idx="16">
                  <c:v>0.99416051306338304</c:v>
                </c:pt>
                <c:pt idx="17">
                  <c:v>0.98920808848163266</c:v>
                </c:pt>
                <c:pt idx="18">
                  <c:v>0.98513107035823899</c:v>
                </c:pt>
                <c:pt idx="19">
                  <c:v>0.98213078521534403</c:v>
                </c:pt>
                <c:pt idx="20">
                  <c:v>0.980409136907193</c:v>
                </c:pt>
                <c:pt idx="21">
                  <c:v>0.98017098217692666</c:v>
                </c:pt>
                <c:pt idx="22">
                  <c:v>0.98162711588384999</c:v>
                </c:pt>
                <c:pt idx="23">
                  <c:v>0.98499774083415759</c:v>
                </c:pt>
                <c:pt idx="24">
                  <c:v>0.99051634130244048</c:v>
                </c:pt>
                <c:pt idx="25">
                  <c:v>0.99843442413145456</c:v>
                </c:pt>
                <c:pt idx="26">
                  <c:v>1.0089846346176099</c:v>
                </c:pt>
                <c:pt idx="27">
                  <c:v>1.0221437133709799</c:v>
                </c:pt>
                <c:pt idx="28">
                  <c:v>1.0377866854888298</c:v>
                </c:pt>
                <c:pt idx="29">
                  <c:v>1.0557938259250199</c:v>
                </c:pt>
                <c:pt idx="30">
                  <c:v>1.0760469081953201</c:v>
                </c:pt>
                <c:pt idx="31">
                  <c:v>1.0984253045207126</c:v>
                </c:pt>
                <c:pt idx="32">
                  <c:v>1.1228021691525039</c:v>
                </c:pt>
                <c:pt idx="33">
                  <c:v>1.14904102843208</c:v>
                </c:pt>
                <c:pt idx="34">
                  <c:v>1.1769921247815758</c:v>
                </c:pt>
                <c:pt idx="35">
                  <c:v>1.20648940637696</c:v>
                </c:pt>
                <c:pt idx="36">
                  <c:v>1.2373470767605301</c:v>
                </c:pt>
                <c:pt idx="37">
                  <c:v>1.2693570852431799</c:v>
                </c:pt>
                <c:pt idx="38">
                  <c:v>1.3023008521895798</c:v>
                </c:pt>
                <c:pt idx="39">
                  <c:v>1.3361012805045198</c:v>
                </c:pt>
                <c:pt idx="40">
                  <c:v>1.3707789784245101</c:v>
                </c:pt>
                <c:pt idx="41">
                  <c:v>1.4063567863403199</c:v>
                </c:pt>
                <c:pt idx="42">
                  <c:v>1.4428579232796126</c:v>
                </c:pt>
                <c:pt idx="43">
                  <c:v>1.4803063804195498</c:v>
                </c:pt>
                <c:pt idx="44">
                  <c:v>1.5187268341967126</c:v>
                </c:pt>
                <c:pt idx="45">
                  <c:v>1.55814446753614</c:v>
                </c:pt>
                <c:pt idx="46">
                  <c:v>1.5985851616282361</c:v>
                </c:pt>
                <c:pt idx="47">
                  <c:v>1.6400755526487041</c:v>
                </c:pt>
                <c:pt idx="48">
                  <c:v>1.68264266757297</c:v>
                </c:pt>
                <c:pt idx="49">
                  <c:v>1.7263146368950499</c:v>
                </c:pt>
                <c:pt idx="50">
                  <c:v>1.771120085678477</c:v>
                </c:pt>
                <c:pt idx="51">
                  <c:v>1.81708843269481</c:v>
                </c:pt>
                <c:pt idx="52">
                  <c:v>1.8642499548964129</c:v>
                </c:pt>
                <c:pt idx="53">
                  <c:v>1.9126353734519701</c:v>
                </c:pt>
                <c:pt idx="54">
                  <c:v>1.9622766638836526</c:v>
                </c:pt>
                <c:pt idx="55">
                  <c:v>2.0132063638835787</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Sheet1!$A$2:$A$57</c:f>
              <c:numCache>
                <c:formatCode>General</c:formatCode>
                <c:ptCount val="56"/>
                <c:pt idx="0">
                  <c:v>30</c:v>
                </c:pt>
                <c:pt idx="1">
                  <c:v>36</c:v>
                </c:pt>
                <c:pt idx="2">
                  <c:v>42</c:v>
                </c:pt>
                <c:pt idx="3">
                  <c:v>48</c:v>
                </c:pt>
                <c:pt idx="4">
                  <c:v>54</c:v>
                </c:pt>
                <c:pt idx="5">
                  <c:v>60</c:v>
                </c:pt>
                <c:pt idx="6">
                  <c:v>66</c:v>
                </c:pt>
                <c:pt idx="7">
                  <c:v>72</c:v>
                </c:pt>
                <c:pt idx="8">
                  <c:v>78</c:v>
                </c:pt>
                <c:pt idx="9">
                  <c:v>84</c:v>
                </c:pt>
                <c:pt idx="10">
                  <c:v>90</c:v>
                </c:pt>
                <c:pt idx="11">
                  <c:v>96</c:v>
                </c:pt>
                <c:pt idx="12">
                  <c:v>102</c:v>
                </c:pt>
                <c:pt idx="13">
                  <c:v>108</c:v>
                </c:pt>
                <c:pt idx="14">
                  <c:v>114</c:v>
                </c:pt>
                <c:pt idx="15">
                  <c:v>120</c:v>
                </c:pt>
                <c:pt idx="16">
                  <c:v>126</c:v>
                </c:pt>
                <c:pt idx="17">
                  <c:v>132</c:v>
                </c:pt>
                <c:pt idx="18">
                  <c:v>138</c:v>
                </c:pt>
                <c:pt idx="19">
                  <c:v>144</c:v>
                </c:pt>
                <c:pt idx="20">
                  <c:v>150</c:v>
                </c:pt>
                <c:pt idx="21">
                  <c:v>156</c:v>
                </c:pt>
                <c:pt idx="22">
                  <c:v>162</c:v>
                </c:pt>
                <c:pt idx="23">
                  <c:v>168</c:v>
                </c:pt>
                <c:pt idx="24">
                  <c:v>174</c:v>
                </c:pt>
                <c:pt idx="25">
                  <c:v>180</c:v>
                </c:pt>
                <c:pt idx="26">
                  <c:v>186</c:v>
                </c:pt>
                <c:pt idx="27">
                  <c:v>192</c:v>
                </c:pt>
                <c:pt idx="28">
                  <c:v>198</c:v>
                </c:pt>
                <c:pt idx="29">
                  <c:v>204</c:v>
                </c:pt>
                <c:pt idx="30">
                  <c:v>210</c:v>
                </c:pt>
                <c:pt idx="31">
                  <c:v>216</c:v>
                </c:pt>
                <c:pt idx="32">
                  <c:v>222</c:v>
                </c:pt>
                <c:pt idx="33">
                  <c:v>228</c:v>
                </c:pt>
                <c:pt idx="34">
                  <c:v>234</c:v>
                </c:pt>
                <c:pt idx="35">
                  <c:v>240</c:v>
                </c:pt>
                <c:pt idx="36">
                  <c:v>245.99999999999997</c:v>
                </c:pt>
                <c:pt idx="37">
                  <c:v>252</c:v>
                </c:pt>
                <c:pt idx="38">
                  <c:v>258</c:v>
                </c:pt>
                <c:pt idx="39">
                  <c:v>264</c:v>
                </c:pt>
                <c:pt idx="40">
                  <c:v>270</c:v>
                </c:pt>
                <c:pt idx="41">
                  <c:v>276</c:v>
                </c:pt>
                <c:pt idx="42">
                  <c:v>282</c:v>
                </c:pt>
                <c:pt idx="43">
                  <c:v>288</c:v>
                </c:pt>
                <c:pt idx="44">
                  <c:v>294</c:v>
                </c:pt>
                <c:pt idx="45">
                  <c:v>300</c:v>
                </c:pt>
                <c:pt idx="46">
                  <c:v>306</c:v>
                </c:pt>
                <c:pt idx="47">
                  <c:v>312</c:v>
                </c:pt>
                <c:pt idx="48">
                  <c:v>318</c:v>
                </c:pt>
                <c:pt idx="49">
                  <c:v>324</c:v>
                </c:pt>
                <c:pt idx="50">
                  <c:v>330</c:v>
                </c:pt>
                <c:pt idx="51">
                  <c:v>336</c:v>
                </c:pt>
                <c:pt idx="52">
                  <c:v>342</c:v>
                </c:pt>
                <c:pt idx="53">
                  <c:v>348</c:v>
                </c:pt>
                <c:pt idx="54">
                  <c:v>354</c:v>
                </c:pt>
                <c:pt idx="55">
                  <c:v>360</c:v>
                </c:pt>
              </c:numCache>
            </c:numRef>
          </c:xVal>
          <c:yVal>
            <c:numRef>
              <c:f>Sheet1!$C$2:$C$57</c:f>
              <c:numCache>
                <c:formatCode>General</c:formatCode>
                <c:ptCount val="56"/>
                <c:pt idx="0">
                  <c:v>0.6118735394380993</c:v>
                </c:pt>
                <c:pt idx="1">
                  <c:v>0.62422109905466705</c:v>
                </c:pt>
                <c:pt idx="2">
                  <c:v>0.63681422668600696</c:v>
                </c:pt>
                <c:pt idx="3">
                  <c:v>0.64965717652381405</c:v>
                </c:pt>
                <c:pt idx="4">
                  <c:v>0.66275409165894295</c:v>
                </c:pt>
                <c:pt idx="5">
                  <c:v>0.6761090144489964</c:v>
                </c:pt>
                <c:pt idx="6">
                  <c:v>0.68972576198598401</c:v>
                </c:pt>
                <c:pt idx="7">
                  <c:v>0.70360785869059139</c:v>
                </c:pt>
                <c:pt idx="8">
                  <c:v>0.71775837113776098</c:v>
                </c:pt>
                <c:pt idx="9">
                  <c:v>0.73217977161009895</c:v>
                </c:pt>
                <c:pt idx="10">
                  <c:v>0.74687353288480196</c:v>
                </c:pt>
                <c:pt idx="11">
                  <c:v>0.76183973065835631</c:v>
                </c:pt>
                <c:pt idx="12">
                  <c:v>0.77707629405462064</c:v>
                </c:pt>
                <c:pt idx="13">
                  <c:v>0.79257778884776198</c:v>
                </c:pt>
                <c:pt idx="14">
                  <c:v>0.80833049382761957</c:v>
                </c:pt>
                <c:pt idx="15">
                  <c:v>0.82430372008682651</c:v>
                </c:pt>
                <c:pt idx="16">
                  <c:v>0.84046359352715549</c:v>
                </c:pt>
                <c:pt idx="17">
                  <c:v>0.85677918667424646</c:v>
                </c:pt>
                <c:pt idx="18">
                  <c:v>0.87322615849858642</c:v>
                </c:pt>
                <c:pt idx="19">
                  <c:v>0.88979299249786603</c:v>
                </c:pt>
                <c:pt idx="20">
                  <c:v>0.9064899682411075</c:v>
                </c:pt>
                <c:pt idx="21">
                  <c:v>0.9233640410007925</c:v>
                </c:pt>
                <c:pt idx="22">
                  <c:v>0.94052165032620205</c:v>
                </c:pt>
                <c:pt idx="23">
                  <c:v>0.95816395578413849</c:v>
                </c:pt>
                <c:pt idx="24">
                  <c:v>0.97663904035004445</c:v>
                </c:pt>
                <c:pt idx="25">
                  <c:v>0.99651084338561358</c:v>
                </c:pt>
                <c:pt idx="26">
                  <c:v>0.99946342501730856</c:v>
                </c:pt>
                <c:pt idx="27">
                  <c:v>1.0010380003824373</c:v>
                </c:pt>
                <c:pt idx="28">
                  <c:v>1.0042276766546099</c:v>
                </c:pt>
                <c:pt idx="29">
                  <c:v>1.0083727501697399</c:v>
                </c:pt>
                <c:pt idx="30">
                  <c:v>1.0130055853624098</c:v>
                </c:pt>
                <c:pt idx="31">
                  <c:v>1.0178177415999399</c:v>
                </c:pt>
                <c:pt idx="32">
                  <c:v>1.0226195615555926</c:v>
                </c:pt>
                <c:pt idx="33">
                  <c:v>1.02730422084178</c:v>
                </c:pt>
                <c:pt idx="34">
                  <c:v>1.031820289740887</c:v>
                </c:pt>
                <c:pt idx="35">
                  <c:v>1.0361526246672148</c:v>
                </c:pt>
                <c:pt idx="36">
                  <c:v>1.0403094092229799</c:v>
                </c:pt>
                <c:pt idx="37">
                  <c:v>1.04431354866212</c:v>
                </c:pt>
                <c:pt idx="38">
                  <c:v>1.0481967939972998</c:v>
                </c:pt>
                <c:pt idx="39">
                  <c:v>1.0519923270915299</c:v>
                </c:pt>
                <c:pt idx="40">
                  <c:v>1.0557250007288399</c:v>
                </c:pt>
                <c:pt idx="41">
                  <c:v>1.0594120209561726</c:v>
                </c:pt>
                <c:pt idx="42">
                  <c:v>1.0630656696467626</c:v>
                </c:pt>
                <c:pt idx="43">
                  <c:v>1.0666949623824773</c:v>
                </c:pt>
                <c:pt idx="44">
                  <c:v>1.0703065775137801</c:v>
                </c:pt>
                <c:pt idx="45">
                  <c:v>1.0739056824212698</c:v>
                </c:pt>
                <c:pt idx="46">
                  <c:v>1.0774962719340773</c:v>
                </c:pt>
                <c:pt idx="47">
                  <c:v>1.0810814935200699</c:v>
                </c:pt>
                <c:pt idx="48">
                  <c:v>1.0846639103551599</c:v>
                </c:pt>
                <c:pt idx="49">
                  <c:v>1.0882454974446498</c:v>
                </c:pt>
                <c:pt idx="50">
                  <c:v>1.0918279598696299</c:v>
                </c:pt>
                <c:pt idx="51">
                  <c:v>1.09541268325584</c:v>
                </c:pt>
                <c:pt idx="52">
                  <c:v>1.0990008198866701</c:v>
                </c:pt>
                <c:pt idx="53">
                  <c:v>1.1025933928214098</c:v>
                </c:pt>
                <c:pt idx="54">
                  <c:v>1.1061911569801499</c:v>
                </c:pt>
                <c:pt idx="55">
                  <c:v>1.1097948582235198</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Sheet1!$A$2:$A$57</c:f>
              <c:numCache>
                <c:formatCode>General</c:formatCode>
                <c:ptCount val="56"/>
                <c:pt idx="0">
                  <c:v>30</c:v>
                </c:pt>
                <c:pt idx="1">
                  <c:v>36</c:v>
                </c:pt>
                <c:pt idx="2">
                  <c:v>42</c:v>
                </c:pt>
                <c:pt idx="3">
                  <c:v>48</c:v>
                </c:pt>
                <c:pt idx="4">
                  <c:v>54</c:v>
                </c:pt>
                <c:pt idx="5">
                  <c:v>60</c:v>
                </c:pt>
                <c:pt idx="6">
                  <c:v>66</c:v>
                </c:pt>
                <c:pt idx="7">
                  <c:v>72</c:v>
                </c:pt>
                <c:pt idx="8">
                  <c:v>78</c:v>
                </c:pt>
                <c:pt idx="9">
                  <c:v>84</c:v>
                </c:pt>
                <c:pt idx="10">
                  <c:v>90</c:v>
                </c:pt>
                <c:pt idx="11">
                  <c:v>96</c:v>
                </c:pt>
                <c:pt idx="12">
                  <c:v>102</c:v>
                </c:pt>
                <c:pt idx="13">
                  <c:v>108</c:v>
                </c:pt>
                <c:pt idx="14">
                  <c:v>114</c:v>
                </c:pt>
                <c:pt idx="15">
                  <c:v>120</c:v>
                </c:pt>
                <c:pt idx="16">
                  <c:v>126</c:v>
                </c:pt>
                <c:pt idx="17">
                  <c:v>132</c:v>
                </c:pt>
                <c:pt idx="18">
                  <c:v>138</c:v>
                </c:pt>
                <c:pt idx="19">
                  <c:v>144</c:v>
                </c:pt>
                <c:pt idx="20">
                  <c:v>150</c:v>
                </c:pt>
                <c:pt idx="21">
                  <c:v>156</c:v>
                </c:pt>
                <c:pt idx="22">
                  <c:v>162</c:v>
                </c:pt>
                <c:pt idx="23">
                  <c:v>168</c:v>
                </c:pt>
                <c:pt idx="24">
                  <c:v>174</c:v>
                </c:pt>
                <c:pt idx="25">
                  <c:v>180</c:v>
                </c:pt>
                <c:pt idx="26">
                  <c:v>186</c:v>
                </c:pt>
                <c:pt idx="27">
                  <c:v>192</c:v>
                </c:pt>
                <c:pt idx="28">
                  <c:v>198</c:v>
                </c:pt>
                <c:pt idx="29">
                  <c:v>204</c:v>
                </c:pt>
                <c:pt idx="30">
                  <c:v>210</c:v>
                </c:pt>
                <c:pt idx="31">
                  <c:v>216</c:v>
                </c:pt>
                <c:pt idx="32">
                  <c:v>222</c:v>
                </c:pt>
                <c:pt idx="33">
                  <c:v>228</c:v>
                </c:pt>
                <c:pt idx="34">
                  <c:v>234</c:v>
                </c:pt>
                <c:pt idx="35">
                  <c:v>240</c:v>
                </c:pt>
                <c:pt idx="36">
                  <c:v>245.99999999999997</c:v>
                </c:pt>
                <c:pt idx="37">
                  <c:v>252</c:v>
                </c:pt>
                <c:pt idx="38">
                  <c:v>258</c:v>
                </c:pt>
                <c:pt idx="39">
                  <c:v>264</c:v>
                </c:pt>
                <c:pt idx="40">
                  <c:v>270</c:v>
                </c:pt>
                <c:pt idx="41">
                  <c:v>276</c:v>
                </c:pt>
                <c:pt idx="42">
                  <c:v>282</c:v>
                </c:pt>
                <c:pt idx="43">
                  <c:v>288</c:v>
                </c:pt>
                <c:pt idx="44">
                  <c:v>294</c:v>
                </c:pt>
                <c:pt idx="45">
                  <c:v>300</c:v>
                </c:pt>
                <c:pt idx="46">
                  <c:v>306</c:v>
                </c:pt>
                <c:pt idx="47">
                  <c:v>312</c:v>
                </c:pt>
                <c:pt idx="48">
                  <c:v>318</c:v>
                </c:pt>
                <c:pt idx="49">
                  <c:v>324</c:v>
                </c:pt>
                <c:pt idx="50">
                  <c:v>330</c:v>
                </c:pt>
                <c:pt idx="51">
                  <c:v>336</c:v>
                </c:pt>
                <c:pt idx="52">
                  <c:v>342</c:v>
                </c:pt>
                <c:pt idx="53">
                  <c:v>348</c:v>
                </c:pt>
                <c:pt idx="54">
                  <c:v>354</c:v>
                </c:pt>
                <c:pt idx="55">
                  <c:v>360</c:v>
                </c:pt>
              </c:numCache>
            </c:numRef>
          </c:xVal>
          <c:yVal>
            <c:numRef>
              <c:f>Sheet1!$D$2:$D$57</c:f>
              <c:numCache>
                <c:formatCode>General</c:formatCode>
                <c:ptCount val="56"/>
                <c:pt idx="0">
                  <c:v>1.9739240308016399</c:v>
                </c:pt>
                <c:pt idx="1">
                  <c:v>1.9105498686242126</c:v>
                </c:pt>
                <c:pt idx="2">
                  <c:v>1.8492208582799368</c:v>
                </c:pt>
                <c:pt idx="3">
                  <c:v>1.7898721705578799</c:v>
                </c:pt>
                <c:pt idx="4">
                  <c:v>1.7324414132693298</c:v>
                </c:pt>
                <c:pt idx="5">
                  <c:v>1.6768683331979699</c:v>
                </c:pt>
                <c:pt idx="6">
                  <c:v>1.6230950653179699</c:v>
                </c:pt>
                <c:pt idx="7">
                  <c:v>1.57106603186002</c:v>
                </c:pt>
                <c:pt idx="8">
                  <c:v>1.5207281172450973</c:v>
                </c:pt>
                <c:pt idx="9">
                  <c:v>1.4720305770454198</c:v>
                </c:pt>
                <c:pt idx="10">
                  <c:v>1.424925646629527</c:v>
                </c:pt>
                <c:pt idx="11">
                  <c:v>1.379368710499997</c:v>
                </c:pt>
                <c:pt idx="12">
                  <c:v>1.3353190445079899</c:v>
                </c:pt>
                <c:pt idx="13">
                  <c:v>1.2927410140993199</c:v>
                </c:pt>
                <c:pt idx="14">
                  <c:v>1.2517010394388499</c:v>
                </c:pt>
                <c:pt idx="15">
                  <c:v>1.2126245086732299</c:v>
                </c:pt>
                <c:pt idx="16">
                  <c:v>1.1759642337232499</c:v>
                </c:pt>
                <c:pt idx="17">
                  <c:v>1.14210599129497</c:v>
                </c:pt>
                <c:pt idx="18">
                  <c:v>1.11137672221571</c:v>
                </c:pt>
                <c:pt idx="19">
                  <c:v>1.0840508830710132</c:v>
                </c:pt>
                <c:pt idx="20">
                  <c:v>1.0603559988602629</c:v>
                </c:pt>
                <c:pt idx="21">
                  <c:v>1.0404727839091399</c:v>
                </c:pt>
                <c:pt idx="22">
                  <c:v>1.0245290943640073</c:v>
                </c:pt>
                <c:pt idx="23">
                  <c:v>1.0125830173338</c:v>
                </c:pt>
                <c:pt idx="24">
                  <c:v>1.00459082818922</c:v>
                </c:pt>
                <c:pt idx="25">
                  <c:v>1.0003617179958273</c:v>
                </c:pt>
                <c:pt idx="26">
                  <c:v>1.0185965463186399</c:v>
                </c:pt>
                <c:pt idx="27">
                  <c:v>1.0436944155812973</c:v>
                </c:pt>
                <c:pt idx="28">
                  <c:v>1.0724671602018832</c:v>
                </c:pt>
                <c:pt idx="29">
                  <c:v>1.1054449881492299</c:v>
                </c:pt>
                <c:pt idx="30">
                  <c:v>1.1430114160944798</c:v>
                </c:pt>
                <c:pt idx="31">
                  <c:v>1.1854167011422001</c:v>
                </c:pt>
                <c:pt idx="32">
                  <c:v>1.2327993307069498</c:v>
                </c:pt>
                <c:pt idx="33">
                  <c:v>1.2852037967277099</c:v>
                </c:pt>
                <c:pt idx="34">
                  <c:v>1.3425888941820601</c:v>
                </c:pt>
                <c:pt idx="35">
                  <c:v>1.4048284519544956</c:v>
                </c:pt>
                <c:pt idx="36">
                  <c:v>1.471704259131287</c:v>
                </c:pt>
                <c:pt idx="37">
                  <c:v>1.5428962038472598</c:v>
                </c:pt>
                <c:pt idx="38">
                  <c:v>1.6180048625660026</c:v>
                </c:pt>
                <c:pt idx="39">
                  <c:v>1.6969388329107926</c:v>
                </c:pt>
                <c:pt idx="40">
                  <c:v>1.7798527139106499</c:v>
                </c:pt>
                <c:pt idx="41">
                  <c:v>1.8669218126299758</c:v>
                </c:pt>
                <c:pt idx="42">
                  <c:v>1.95833526207511</c:v>
                </c:pt>
                <c:pt idx="43">
                  <c:v>2.0542957988818999</c:v>
                </c:pt>
                <c:pt idx="44">
                  <c:v>2.1550191742883777</c:v>
                </c:pt>
                <c:pt idx="45">
                  <c:v>2.2607331551125096</c:v>
                </c:pt>
                <c:pt idx="46">
                  <c:v>2.3716782930403344</c:v>
                </c:pt>
                <c:pt idx="47">
                  <c:v>2.4881082827878602</c:v>
                </c:pt>
                <c:pt idx="48">
                  <c:v>2.6102890671544401</c:v>
                </c:pt>
                <c:pt idx="49">
                  <c:v>2.7385017742374695</c:v>
                </c:pt>
                <c:pt idx="50">
                  <c:v>2.8730408756598567</c:v>
                </c:pt>
                <c:pt idx="51">
                  <c:v>3.0142159413559799</c:v>
                </c:pt>
                <c:pt idx="52">
                  <c:v>3.1623524127030787</c:v>
                </c:pt>
                <c:pt idx="53">
                  <c:v>3.3177906702477902</c:v>
                </c:pt>
                <c:pt idx="54">
                  <c:v>3.4808899721582387</c:v>
                </c:pt>
                <c:pt idx="55">
                  <c:v>3.6520261682137187</c:v>
                </c:pt>
              </c:numCache>
            </c:numRef>
          </c:yVal>
          <c:smooth val="1"/>
        </c:ser>
        <c:axId val="274864000"/>
        <c:axId val="274894848"/>
      </c:scatterChart>
      <c:valAx>
        <c:axId val="274864000"/>
        <c:scaling>
          <c:orientation val="minMax"/>
          <c:max val="360"/>
          <c:min val="30"/>
        </c:scaling>
        <c:axPos val="b"/>
        <c:title>
          <c:tx>
            <c:rich>
              <a:bodyPr/>
              <a:lstStyle/>
              <a:p>
                <a:pPr>
                  <a:defRPr sz="1700"/>
                </a:pPr>
                <a:r>
                  <a:rPr lang="en-US" sz="1700" dirty="0" smtClean="0"/>
                  <a:t>Ischemia</a:t>
                </a:r>
                <a:r>
                  <a:rPr lang="en-US" sz="1700" baseline="0" dirty="0" smtClean="0"/>
                  <a:t> time (minutes)</a:t>
                </a:r>
                <a:endParaRPr lang="en-US" sz="1700" dirty="0"/>
              </a:p>
            </c:rich>
          </c:tx>
        </c:title>
        <c:numFmt formatCode="#,##0" sourceLinked="0"/>
        <c:tickLblPos val="nextTo"/>
        <c:txPr>
          <a:bodyPr rot="0"/>
          <a:lstStyle/>
          <a:p>
            <a:pPr>
              <a:defRPr sz="1500" b="1"/>
            </a:pPr>
            <a:endParaRPr lang="en-US"/>
          </a:p>
        </c:txPr>
        <c:crossAx val="274894848"/>
        <c:crosses val="autoZero"/>
        <c:crossBetween val="midCat"/>
        <c:majorUnit val="30"/>
      </c:valAx>
      <c:valAx>
        <c:axId val="274894848"/>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Non-Skin Malignancy within 8 Years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7486400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5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989663902631695"/>
          <c:y val="3.3590508847684365E-2"/>
          <c:w val="0.82428227998048909"/>
          <c:h val="0.77074260114040372"/>
        </c:manualLayout>
      </c:layout>
      <c:scatterChart>
        <c:scatterStyle val="smoothMarker"/>
        <c:ser>
          <c:idx val="0"/>
          <c:order val="0"/>
          <c:tx>
            <c:strRef>
              <c:f>Sheet1!$A$1</c:f>
              <c:strCache>
                <c:ptCount val="1"/>
                <c:pt idx="0">
                  <c:v>BMI</c:v>
                </c:pt>
              </c:strCache>
            </c:strRef>
          </c:tx>
          <c:spPr>
            <a:ln w="38100">
              <a:solidFill>
                <a:srgbClr val="00FF00"/>
              </a:solidFill>
            </a:ln>
          </c:spPr>
          <c:marker>
            <c:symbol val="none"/>
          </c:marker>
          <c:xVal>
            <c:numRef>
              <c:f>Sheet1!$A$2:$A$17</c:f>
              <c:numCache>
                <c:formatCode>General</c:formatCode>
                <c:ptCount val="1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numCache>
            </c:numRef>
          </c:xVal>
          <c:yVal>
            <c:numRef>
              <c:f>Sheet1!$B$2:$B$17</c:f>
              <c:numCache>
                <c:formatCode>General</c:formatCode>
                <c:ptCount val="16"/>
                <c:pt idx="0">
                  <c:v>1.0228785168005901</c:v>
                </c:pt>
                <c:pt idx="1">
                  <c:v>1.0130163699707326</c:v>
                </c:pt>
                <c:pt idx="2">
                  <c:v>1.0033550660969401</c:v>
                </c:pt>
                <c:pt idx="3">
                  <c:v>0.99516832390921806</c:v>
                </c:pt>
                <c:pt idx="4">
                  <c:v>0.99042420397272157</c:v>
                </c:pt>
                <c:pt idx="5">
                  <c:v>0.99108931862737204</c:v>
                </c:pt>
                <c:pt idx="6">
                  <c:v>0.99920647691969</c:v>
                </c:pt>
                <c:pt idx="7">
                  <c:v>1.0163954520430698</c:v>
                </c:pt>
                <c:pt idx="8">
                  <c:v>1.0420125443836441</c:v>
                </c:pt>
                <c:pt idx="9">
                  <c:v>1.0748686365595799</c:v>
                </c:pt>
                <c:pt idx="10">
                  <c:v>1.1137288889019299</c:v>
                </c:pt>
                <c:pt idx="11">
                  <c:v>1.1572166221515601</c:v>
                </c:pt>
                <c:pt idx="12">
                  <c:v>1.2037471370051898</c:v>
                </c:pt>
                <c:pt idx="13">
                  <c:v>1.25224847593539</c:v>
                </c:pt>
                <c:pt idx="14">
                  <c:v>1.3027040516835899</c:v>
                </c:pt>
                <c:pt idx="15">
                  <c:v>1.35519258269028</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Sheet1!$A$2:$A$17</c:f>
              <c:numCache>
                <c:formatCode>General</c:formatCode>
                <c:ptCount val="1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numCache>
            </c:numRef>
          </c:xVal>
          <c:yVal>
            <c:numRef>
              <c:f>Sheet1!$C$2:$C$17</c:f>
              <c:numCache>
                <c:formatCode>General</c:formatCode>
                <c:ptCount val="16"/>
                <c:pt idx="0">
                  <c:v>0.8648973531193993</c:v>
                </c:pt>
                <c:pt idx="1">
                  <c:v>0.88566508145755296</c:v>
                </c:pt>
                <c:pt idx="2">
                  <c:v>0.90681105791574201</c:v>
                </c:pt>
                <c:pt idx="3">
                  <c:v>0.92830306643539995</c:v>
                </c:pt>
                <c:pt idx="4">
                  <c:v>0.95023601678947933</c:v>
                </c:pt>
                <c:pt idx="5">
                  <c:v>0.9730584274491183</c:v>
                </c:pt>
                <c:pt idx="6">
                  <c:v>0.99828939492063418</c:v>
                </c:pt>
                <c:pt idx="7">
                  <c:v>1.0032020508799098</c:v>
                </c:pt>
                <c:pt idx="8">
                  <c:v>1.0130978528959598</c:v>
                </c:pt>
                <c:pt idx="9">
                  <c:v>1.0255290677498567</c:v>
                </c:pt>
                <c:pt idx="10">
                  <c:v>1.0385846533708099</c:v>
                </c:pt>
                <c:pt idx="11">
                  <c:v>1.0516012441110598</c:v>
                </c:pt>
                <c:pt idx="12">
                  <c:v>1.0643879053699901</c:v>
                </c:pt>
                <c:pt idx="13">
                  <c:v>1.07698972567199</c:v>
                </c:pt>
                <c:pt idx="14">
                  <c:v>1.08954653375012</c:v>
                </c:pt>
                <c:pt idx="15">
                  <c:v>1.1021328577638101</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Sheet1!$A$2:$A$17</c:f>
              <c:numCache>
                <c:formatCode>General</c:formatCode>
                <c:ptCount val="1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numCache>
            </c:numRef>
          </c:xVal>
          <c:yVal>
            <c:numRef>
              <c:f>Sheet1!$D$2:$D$17</c:f>
              <c:numCache>
                <c:formatCode>General</c:formatCode>
                <c:ptCount val="16"/>
                <c:pt idx="0">
                  <c:v>1.2097163395847998</c:v>
                </c:pt>
                <c:pt idx="1">
                  <c:v>1.15867971687428</c:v>
                </c:pt>
                <c:pt idx="2">
                  <c:v>1.1101776713842701</c:v>
                </c:pt>
                <c:pt idx="3">
                  <c:v>1.06684985617378</c:v>
                </c:pt>
                <c:pt idx="4">
                  <c:v>1.0323120640378038</c:v>
                </c:pt>
                <c:pt idx="5">
                  <c:v>1.00945432441531</c:v>
                </c:pt>
                <c:pt idx="6">
                  <c:v>1.0001244013992898</c:v>
                </c:pt>
                <c:pt idx="7">
                  <c:v>1.02976236345184</c:v>
                </c:pt>
                <c:pt idx="8">
                  <c:v>1.0717524862471299</c:v>
                </c:pt>
                <c:pt idx="9">
                  <c:v>1.1265819977140299</c:v>
                </c:pt>
                <c:pt idx="10">
                  <c:v>1.1943100005848801</c:v>
                </c:pt>
                <c:pt idx="11">
                  <c:v>1.2734392604450373</c:v>
                </c:pt>
                <c:pt idx="12">
                  <c:v>1.3613525318521031</c:v>
                </c:pt>
                <c:pt idx="13">
                  <c:v>1.45602711716129</c:v>
                </c:pt>
                <c:pt idx="14">
                  <c:v>1.55756343919686</c:v>
                </c:pt>
                <c:pt idx="15">
                  <c:v>1.6663571213229758</c:v>
                </c:pt>
              </c:numCache>
            </c:numRef>
          </c:yVal>
          <c:smooth val="1"/>
        </c:ser>
        <c:axId val="275861888"/>
        <c:axId val="275863808"/>
      </c:scatterChart>
      <c:valAx>
        <c:axId val="275861888"/>
        <c:scaling>
          <c:orientation val="minMax"/>
          <c:max val="35"/>
          <c:min val="20"/>
        </c:scaling>
        <c:axPos val="b"/>
        <c:title>
          <c:tx>
            <c:rich>
              <a:bodyPr/>
              <a:lstStyle/>
              <a:p>
                <a:pPr>
                  <a:defRPr sz="1700"/>
                </a:pPr>
                <a:r>
                  <a:rPr lang="en-US" sz="1700" dirty="0" smtClean="0"/>
                  <a:t>Recipient</a:t>
                </a:r>
                <a:r>
                  <a:rPr lang="en-US" sz="1700" baseline="0" dirty="0" smtClean="0"/>
                  <a:t> BMI (kg/m</a:t>
                </a:r>
                <a:r>
                  <a:rPr lang="en-US" sz="1700" baseline="30000" dirty="0" smtClean="0"/>
                  <a:t>2</a:t>
                </a:r>
                <a:r>
                  <a:rPr lang="en-US" sz="1700" baseline="0" dirty="0" smtClean="0"/>
                  <a:t>)</a:t>
                </a:r>
                <a:endParaRPr lang="en-US" sz="1700" dirty="0"/>
              </a:p>
            </c:rich>
          </c:tx>
        </c:title>
        <c:numFmt formatCode="#,##0" sourceLinked="0"/>
        <c:tickLblPos val="nextTo"/>
        <c:txPr>
          <a:bodyPr rot="0"/>
          <a:lstStyle/>
          <a:p>
            <a:pPr>
              <a:defRPr sz="1500" b="1"/>
            </a:pPr>
            <a:endParaRPr lang="en-US"/>
          </a:p>
        </c:txPr>
        <c:crossAx val="275863808"/>
        <c:crosses val="autoZero"/>
        <c:crossBetween val="midCat"/>
        <c:majorUnit val="1"/>
      </c:valAx>
      <c:valAx>
        <c:axId val="275863808"/>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CAV within 5 Years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75861888"/>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5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989663902631695"/>
          <c:y val="3.3590508847684365E-2"/>
          <c:w val="0.82428227998048909"/>
          <c:h val="0.77074260114040305"/>
        </c:manualLayout>
      </c:layout>
      <c:scatterChart>
        <c:scatterStyle val="smoothMarker"/>
        <c:ser>
          <c:idx val="0"/>
          <c:order val="0"/>
          <c:tx>
            <c:strRef>
              <c:f>Sheet1!$A$1</c:f>
              <c:strCache>
                <c:ptCount val="1"/>
                <c:pt idx="0">
                  <c:v>Hieght diff</c:v>
                </c:pt>
              </c:strCache>
            </c:strRef>
          </c:tx>
          <c:spPr>
            <a:ln w="38100">
              <a:solidFill>
                <a:srgbClr val="00FF00"/>
              </a:solidFill>
            </a:ln>
          </c:spPr>
          <c:marker>
            <c:symbol val="none"/>
          </c:marker>
          <c:xVal>
            <c:numRef>
              <c:f>Sheet1!$A$2:$A$62</c:f>
              <c:numCache>
                <c:formatCode>General</c:formatCode>
                <c:ptCount val="61"/>
                <c:pt idx="0">
                  <c:v>-30</c:v>
                </c:pt>
                <c:pt idx="1">
                  <c:v>-29</c:v>
                </c:pt>
                <c:pt idx="2">
                  <c:v>-28</c:v>
                </c:pt>
                <c:pt idx="3">
                  <c:v>-27</c:v>
                </c:pt>
                <c:pt idx="4">
                  <c:v>-26</c:v>
                </c:pt>
                <c:pt idx="5">
                  <c:v>-25</c:v>
                </c:pt>
                <c:pt idx="6">
                  <c:v>-24</c:v>
                </c:pt>
                <c:pt idx="7">
                  <c:v>-23</c:v>
                </c:pt>
                <c:pt idx="8">
                  <c:v>-22</c:v>
                </c:pt>
                <c:pt idx="9">
                  <c:v>-21</c:v>
                </c:pt>
                <c:pt idx="10">
                  <c:v>-20</c:v>
                </c:pt>
                <c:pt idx="11">
                  <c:v>-19</c:v>
                </c:pt>
                <c:pt idx="12">
                  <c:v>-18</c:v>
                </c:pt>
                <c:pt idx="13">
                  <c:v>-17</c:v>
                </c:pt>
                <c:pt idx="14">
                  <c:v>-16</c:v>
                </c:pt>
                <c:pt idx="15">
                  <c:v>-15</c:v>
                </c:pt>
                <c:pt idx="16">
                  <c:v>-14</c:v>
                </c:pt>
                <c:pt idx="17">
                  <c:v>-13</c:v>
                </c:pt>
                <c:pt idx="18">
                  <c:v>-12</c:v>
                </c:pt>
                <c:pt idx="19">
                  <c:v>-11</c:v>
                </c:pt>
                <c:pt idx="20">
                  <c:v>-10</c:v>
                </c:pt>
                <c:pt idx="21">
                  <c:v>-9</c:v>
                </c:pt>
                <c:pt idx="22">
                  <c:v>-8</c:v>
                </c:pt>
                <c:pt idx="23">
                  <c:v>-7</c:v>
                </c:pt>
                <c:pt idx="24">
                  <c:v>-6</c:v>
                </c:pt>
                <c:pt idx="25">
                  <c:v>-5</c:v>
                </c:pt>
                <c:pt idx="26">
                  <c:v>-4</c:v>
                </c:pt>
                <c:pt idx="27">
                  <c:v>-3</c:v>
                </c:pt>
                <c:pt idx="28">
                  <c:v>-2</c:v>
                </c:pt>
                <c:pt idx="29">
                  <c:v>-1</c:v>
                </c:pt>
                <c:pt idx="30">
                  <c:v>0</c:v>
                </c:pt>
                <c:pt idx="31">
                  <c:v>1</c:v>
                </c:pt>
                <c:pt idx="32">
                  <c:v>2</c:v>
                </c:pt>
                <c:pt idx="33">
                  <c:v>3</c:v>
                </c:pt>
                <c:pt idx="34">
                  <c:v>4</c:v>
                </c:pt>
                <c:pt idx="35">
                  <c:v>5</c:v>
                </c:pt>
                <c:pt idx="36">
                  <c:v>6</c:v>
                </c:pt>
                <c:pt idx="37">
                  <c:v>7</c:v>
                </c:pt>
                <c:pt idx="38">
                  <c:v>8</c:v>
                </c:pt>
                <c:pt idx="39">
                  <c:v>9</c:v>
                </c:pt>
                <c:pt idx="40">
                  <c:v>10</c:v>
                </c:pt>
                <c:pt idx="41">
                  <c:v>11</c:v>
                </c:pt>
                <c:pt idx="42">
                  <c:v>12</c:v>
                </c:pt>
                <c:pt idx="43">
                  <c:v>13</c:v>
                </c:pt>
                <c:pt idx="44">
                  <c:v>14</c:v>
                </c:pt>
                <c:pt idx="45">
                  <c:v>15</c:v>
                </c:pt>
                <c:pt idx="46">
                  <c:v>16</c:v>
                </c:pt>
                <c:pt idx="47">
                  <c:v>17</c:v>
                </c:pt>
                <c:pt idx="48">
                  <c:v>18</c:v>
                </c:pt>
                <c:pt idx="49">
                  <c:v>19</c:v>
                </c:pt>
                <c:pt idx="50">
                  <c:v>20</c:v>
                </c:pt>
                <c:pt idx="51">
                  <c:v>21</c:v>
                </c:pt>
                <c:pt idx="52">
                  <c:v>22</c:v>
                </c:pt>
                <c:pt idx="53">
                  <c:v>23</c:v>
                </c:pt>
                <c:pt idx="54">
                  <c:v>24</c:v>
                </c:pt>
                <c:pt idx="55">
                  <c:v>25</c:v>
                </c:pt>
                <c:pt idx="56">
                  <c:v>26</c:v>
                </c:pt>
                <c:pt idx="57">
                  <c:v>27</c:v>
                </c:pt>
                <c:pt idx="58">
                  <c:v>28</c:v>
                </c:pt>
                <c:pt idx="59">
                  <c:v>29</c:v>
                </c:pt>
                <c:pt idx="60">
                  <c:v>30</c:v>
                </c:pt>
              </c:numCache>
            </c:numRef>
          </c:xVal>
          <c:yVal>
            <c:numRef>
              <c:f>Sheet1!$B$2:$B$62</c:f>
              <c:numCache>
                <c:formatCode>General</c:formatCode>
                <c:ptCount val="61"/>
                <c:pt idx="0">
                  <c:v>0.94170495048262104</c:v>
                </c:pt>
                <c:pt idx="1">
                  <c:v>0.94294141275652266</c:v>
                </c:pt>
                <c:pt idx="2">
                  <c:v>0.94417949851021032</c:v>
                </c:pt>
                <c:pt idx="3">
                  <c:v>0.94541920987532158</c:v>
                </c:pt>
                <c:pt idx="4">
                  <c:v>0.94666054898629359</c:v>
                </c:pt>
                <c:pt idx="5">
                  <c:v>0.94790351798036199</c:v>
                </c:pt>
                <c:pt idx="6">
                  <c:v>0.94914811899756801</c:v>
                </c:pt>
                <c:pt idx="7">
                  <c:v>0.95039435418076601</c:v>
                </c:pt>
                <c:pt idx="8">
                  <c:v>0.95164222567562162</c:v>
                </c:pt>
                <c:pt idx="9">
                  <c:v>0.95289173563061846</c:v>
                </c:pt>
                <c:pt idx="10">
                  <c:v>0.954142886197059</c:v>
                </c:pt>
                <c:pt idx="11">
                  <c:v>0.95539567952907889</c:v>
                </c:pt>
                <c:pt idx="12">
                  <c:v>0.95665011778362563</c:v>
                </c:pt>
                <c:pt idx="13">
                  <c:v>0.95790620312049846</c:v>
                </c:pt>
                <c:pt idx="14">
                  <c:v>0.95916393770231556</c:v>
                </c:pt>
                <c:pt idx="15">
                  <c:v>0.96042332369454864</c:v>
                </c:pt>
                <c:pt idx="16">
                  <c:v>0.96168436326550233</c:v>
                </c:pt>
                <c:pt idx="17">
                  <c:v>0.96294705858633245</c:v>
                </c:pt>
                <c:pt idx="18">
                  <c:v>0.96421149451191002</c:v>
                </c:pt>
                <c:pt idx="19">
                  <c:v>0.96549530785781801</c:v>
                </c:pt>
                <c:pt idx="20">
                  <c:v>0.96685544450981242</c:v>
                </c:pt>
                <c:pt idx="21">
                  <c:v>0.96835449716638733</c:v>
                </c:pt>
                <c:pt idx="22">
                  <c:v>0.97005549025606863</c:v>
                </c:pt>
                <c:pt idx="23">
                  <c:v>0.9720219902836833</c:v>
                </c:pt>
                <c:pt idx="24">
                  <c:v>0.97431825770883662</c:v>
                </c:pt>
                <c:pt idx="25">
                  <c:v>0.97700944126403833</c:v>
                </c:pt>
                <c:pt idx="26">
                  <c:v>0.98016181531698698</c:v>
                </c:pt>
                <c:pt idx="27">
                  <c:v>0.98384306390934351</c:v>
                </c:pt>
                <c:pt idx="28">
                  <c:v>0.9881226118706965</c:v>
                </c:pt>
                <c:pt idx="29">
                  <c:v>0.99307200246869265</c:v>
                </c:pt>
                <c:pt idx="30">
                  <c:v>0.99876533204103901</c:v>
                </c:pt>
                <c:pt idx="31">
                  <c:v>1.005269270586677</c:v>
                </c:pt>
                <c:pt idx="32">
                  <c:v>1.0125758029851699</c:v>
                </c:pt>
                <c:pt idx="33">
                  <c:v>1.0206429664965848</c:v>
                </c:pt>
                <c:pt idx="34">
                  <c:v>1.0294285643188701</c:v>
                </c:pt>
                <c:pt idx="35">
                  <c:v>1.0388899648991101</c:v>
                </c:pt>
                <c:pt idx="36">
                  <c:v>1.0489837478595199</c:v>
                </c:pt>
                <c:pt idx="37">
                  <c:v>1.059665380513187</c:v>
                </c:pt>
                <c:pt idx="38">
                  <c:v>1.0708888805766201</c:v>
                </c:pt>
                <c:pt idx="39">
                  <c:v>1.0826065654895001</c:v>
                </c:pt>
                <c:pt idx="40">
                  <c:v>1.0947687368083501</c:v>
                </c:pt>
                <c:pt idx="41">
                  <c:v>1.1073234689772</c:v>
                </c:pt>
                <c:pt idx="42">
                  <c:v>1.1202163692189901</c:v>
                </c:pt>
                <c:pt idx="43">
                  <c:v>1.13339036984819</c:v>
                </c:pt>
                <c:pt idx="44">
                  <c:v>1.14678555584999</c:v>
                </c:pt>
                <c:pt idx="45">
                  <c:v>1.1603502425043599</c:v>
                </c:pt>
                <c:pt idx="46">
                  <c:v>1.1740753782706801</c:v>
                </c:pt>
                <c:pt idx="47">
                  <c:v>1.1879628610120001</c:v>
                </c:pt>
                <c:pt idx="48">
                  <c:v>1.2020146110401098</c:v>
                </c:pt>
                <c:pt idx="49">
                  <c:v>1.2162325713811426</c:v>
                </c:pt>
                <c:pt idx="50">
                  <c:v>1.2306187080441473</c:v>
                </c:pt>
                <c:pt idx="51">
                  <c:v>1.2451750102930499</c:v>
                </c:pt>
                <c:pt idx="52">
                  <c:v>1.2599034909216398</c:v>
                </c:pt>
                <c:pt idx="53">
                  <c:v>1.2748061686415426</c:v>
                </c:pt>
                <c:pt idx="54">
                  <c:v>1.28988515781574</c:v>
                </c:pt>
                <c:pt idx="55">
                  <c:v>1.3051424715235929</c:v>
                </c:pt>
                <c:pt idx="56">
                  <c:v>1.3205802923335299</c:v>
                </c:pt>
                <c:pt idx="57">
                  <c:v>1.33620068122975</c:v>
                </c:pt>
                <c:pt idx="58">
                  <c:v>1.3520058727188129</c:v>
                </c:pt>
                <c:pt idx="59">
                  <c:v>1.3679979768297401</c:v>
                </c:pt>
                <c:pt idx="60">
                  <c:v>1.3841792423925998</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Sheet1!$A$2:$A$62</c:f>
              <c:numCache>
                <c:formatCode>General</c:formatCode>
                <c:ptCount val="61"/>
                <c:pt idx="0">
                  <c:v>-30</c:v>
                </c:pt>
                <c:pt idx="1">
                  <c:v>-29</c:v>
                </c:pt>
                <c:pt idx="2">
                  <c:v>-28</c:v>
                </c:pt>
                <c:pt idx="3">
                  <c:v>-27</c:v>
                </c:pt>
                <c:pt idx="4">
                  <c:v>-26</c:v>
                </c:pt>
                <c:pt idx="5">
                  <c:v>-25</c:v>
                </c:pt>
                <c:pt idx="6">
                  <c:v>-24</c:v>
                </c:pt>
                <c:pt idx="7">
                  <c:v>-23</c:v>
                </c:pt>
                <c:pt idx="8">
                  <c:v>-22</c:v>
                </c:pt>
                <c:pt idx="9">
                  <c:v>-21</c:v>
                </c:pt>
                <c:pt idx="10">
                  <c:v>-20</c:v>
                </c:pt>
                <c:pt idx="11">
                  <c:v>-19</c:v>
                </c:pt>
                <c:pt idx="12">
                  <c:v>-18</c:v>
                </c:pt>
                <c:pt idx="13">
                  <c:v>-17</c:v>
                </c:pt>
                <c:pt idx="14">
                  <c:v>-16</c:v>
                </c:pt>
                <c:pt idx="15">
                  <c:v>-15</c:v>
                </c:pt>
                <c:pt idx="16">
                  <c:v>-14</c:v>
                </c:pt>
                <c:pt idx="17">
                  <c:v>-13</c:v>
                </c:pt>
                <c:pt idx="18">
                  <c:v>-12</c:v>
                </c:pt>
                <c:pt idx="19">
                  <c:v>-11</c:v>
                </c:pt>
                <c:pt idx="20">
                  <c:v>-10</c:v>
                </c:pt>
                <c:pt idx="21">
                  <c:v>-9</c:v>
                </c:pt>
                <c:pt idx="22">
                  <c:v>-8</c:v>
                </c:pt>
                <c:pt idx="23">
                  <c:v>-7</c:v>
                </c:pt>
                <c:pt idx="24">
                  <c:v>-6</c:v>
                </c:pt>
                <c:pt idx="25">
                  <c:v>-5</c:v>
                </c:pt>
                <c:pt idx="26">
                  <c:v>-4</c:v>
                </c:pt>
                <c:pt idx="27">
                  <c:v>-3</c:v>
                </c:pt>
                <c:pt idx="28">
                  <c:v>-2</c:v>
                </c:pt>
                <c:pt idx="29">
                  <c:v>-1</c:v>
                </c:pt>
                <c:pt idx="30">
                  <c:v>0</c:v>
                </c:pt>
                <c:pt idx="31">
                  <c:v>1</c:v>
                </c:pt>
                <c:pt idx="32">
                  <c:v>2</c:v>
                </c:pt>
                <c:pt idx="33">
                  <c:v>3</c:v>
                </c:pt>
                <c:pt idx="34">
                  <c:v>4</c:v>
                </c:pt>
                <c:pt idx="35">
                  <c:v>5</c:v>
                </c:pt>
                <c:pt idx="36">
                  <c:v>6</c:v>
                </c:pt>
                <c:pt idx="37">
                  <c:v>7</c:v>
                </c:pt>
                <c:pt idx="38">
                  <c:v>8</c:v>
                </c:pt>
                <c:pt idx="39">
                  <c:v>9</c:v>
                </c:pt>
                <c:pt idx="40">
                  <c:v>10</c:v>
                </c:pt>
                <c:pt idx="41">
                  <c:v>11</c:v>
                </c:pt>
                <c:pt idx="42">
                  <c:v>12</c:v>
                </c:pt>
                <c:pt idx="43">
                  <c:v>13</c:v>
                </c:pt>
                <c:pt idx="44">
                  <c:v>14</c:v>
                </c:pt>
                <c:pt idx="45">
                  <c:v>15</c:v>
                </c:pt>
                <c:pt idx="46">
                  <c:v>16</c:v>
                </c:pt>
                <c:pt idx="47">
                  <c:v>17</c:v>
                </c:pt>
                <c:pt idx="48">
                  <c:v>18</c:v>
                </c:pt>
                <c:pt idx="49">
                  <c:v>19</c:v>
                </c:pt>
                <c:pt idx="50">
                  <c:v>20</c:v>
                </c:pt>
                <c:pt idx="51">
                  <c:v>21</c:v>
                </c:pt>
                <c:pt idx="52">
                  <c:v>22</c:v>
                </c:pt>
                <c:pt idx="53">
                  <c:v>23</c:v>
                </c:pt>
                <c:pt idx="54">
                  <c:v>24</c:v>
                </c:pt>
                <c:pt idx="55">
                  <c:v>25</c:v>
                </c:pt>
                <c:pt idx="56">
                  <c:v>26</c:v>
                </c:pt>
                <c:pt idx="57">
                  <c:v>27</c:v>
                </c:pt>
                <c:pt idx="58">
                  <c:v>28</c:v>
                </c:pt>
                <c:pt idx="59">
                  <c:v>29</c:v>
                </c:pt>
                <c:pt idx="60">
                  <c:v>30</c:v>
                </c:pt>
              </c:numCache>
            </c:numRef>
          </c:xVal>
          <c:yVal>
            <c:numRef>
              <c:f>Sheet1!$C$2:$C$62</c:f>
              <c:numCache>
                <c:formatCode>General</c:formatCode>
                <c:ptCount val="61"/>
                <c:pt idx="0">
                  <c:v>0.68377230441335701</c:v>
                </c:pt>
                <c:pt idx="1">
                  <c:v>0.6927016476637804</c:v>
                </c:pt>
                <c:pt idx="2">
                  <c:v>0.70174655259625363</c:v>
                </c:pt>
                <c:pt idx="3">
                  <c:v>0.71090837096599901</c:v>
                </c:pt>
                <c:pt idx="4">
                  <c:v>0.72018844410942595</c:v>
                </c:pt>
                <c:pt idx="5">
                  <c:v>0.72958809644279865</c:v>
                </c:pt>
                <c:pt idx="6">
                  <c:v>0.73910862707929681</c:v>
                </c:pt>
                <c:pt idx="7">
                  <c:v>0.74875129892262104</c:v>
                </c:pt>
                <c:pt idx="8">
                  <c:v>0.75851732433312502</c:v>
                </c:pt>
                <c:pt idx="9">
                  <c:v>0.7684078460735293</c:v>
                </c:pt>
                <c:pt idx="10">
                  <c:v>0.77842391165394065</c:v>
                </c:pt>
                <c:pt idx="11">
                  <c:v>0.78856643829099149</c:v>
                </c:pt>
                <c:pt idx="12">
                  <c:v>0.79883616427095105</c:v>
                </c:pt>
                <c:pt idx="13">
                  <c:v>0.80923358020838698</c:v>
                </c:pt>
                <c:pt idx="14">
                  <c:v>0.81975882988371995</c:v>
                </c:pt>
                <c:pt idx="15">
                  <c:v>0.83041156384126669</c:v>
                </c:pt>
                <c:pt idx="16">
                  <c:v>0.84119071744724605</c:v>
                </c:pt>
                <c:pt idx="17">
                  <c:v>0.85209416403917582</c:v>
                </c:pt>
                <c:pt idx="18">
                  <c:v>0.86311811921011605</c:v>
                </c:pt>
                <c:pt idx="19">
                  <c:v>0.87424923027421231</c:v>
                </c:pt>
                <c:pt idx="20">
                  <c:v>0.88545645990964905</c:v>
                </c:pt>
                <c:pt idx="21">
                  <c:v>0.896706670931677</c:v>
                </c:pt>
                <c:pt idx="22">
                  <c:v>0.90796809262033495</c:v>
                </c:pt>
                <c:pt idx="23">
                  <c:v>0.91921208272786503</c:v>
                </c:pt>
                <c:pt idx="24">
                  <c:v>0.930415691984529</c:v>
                </c:pt>
                <c:pt idx="25">
                  <c:v>0.94156542352069905</c:v>
                </c:pt>
                <c:pt idx="26">
                  <c:v>0.95266274990789357</c:v>
                </c:pt>
                <c:pt idx="27">
                  <c:v>0.96373213992089102</c:v>
                </c:pt>
                <c:pt idx="28">
                  <c:v>0.97483245577988964</c:v>
                </c:pt>
                <c:pt idx="29">
                  <c:v>0.98607233377835857</c:v>
                </c:pt>
                <c:pt idx="30">
                  <c:v>0.99762903884177145</c:v>
                </c:pt>
                <c:pt idx="31">
                  <c:v>1.0007993406500173</c:v>
                </c:pt>
                <c:pt idx="32">
                  <c:v>1.0025264491830999</c:v>
                </c:pt>
                <c:pt idx="33">
                  <c:v>1.0047855894854301</c:v>
                </c:pt>
                <c:pt idx="34">
                  <c:v>1.0073337495976773</c:v>
                </c:pt>
                <c:pt idx="35">
                  <c:v>1.0099877930427799</c:v>
                </c:pt>
                <c:pt idx="36">
                  <c:v>1.0126198965953099</c:v>
                </c:pt>
                <c:pt idx="37">
                  <c:v>1.0151482168055499</c:v>
                </c:pt>
                <c:pt idx="38">
                  <c:v>1.0175264193427198</c:v>
                </c:pt>
                <c:pt idx="39">
                  <c:v>1.0197342856403844</c:v>
                </c:pt>
                <c:pt idx="40">
                  <c:v>1.0217701978513098</c:v>
                </c:pt>
                <c:pt idx="41">
                  <c:v>1.0236455161331099</c:v>
                </c:pt>
                <c:pt idx="42">
                  <c:v>1.0253805115269901</c:v>
                </c:pt>
                <c:pt idx="43">
                  <c:v>1.02700146906725</c:v>
                </c:pt>
                <c:pt idx="44">
                  <c:v>1.0285386183490273</c:v>
                </c:pt>
                <c:pt idx="45">
                  <c:v>1.030021256303427</c:v>
                </c:pt>
                <c:pt idx="46">
                  <c:v>1.0314648715797199</c:v>
                </c:pt>
                <c:pt idx="47">
                  <c:v>1.0328784495219501</c:v>
                </c:pt>
                <c:pt idx="48">
                  <c:v>1.0342685182191098</c:v>
                </c:pt>
                <c:pt idx="49">
                  <c:v>1.0356399299717729</c:v>
                </c:pt>
                <c:pt idx="50">
                  <c:v>1.0369963639641473</c:v>
                </c:pt>
                <c:pt idx="51">
                  <c:v>1.03834065909022</c:v>
                </c:pt>
                <c:pt idx="52">
                  <c:v>1.0396750400250399</c:v>
                </c:pt>
                <c:pt idx="53">
                  <c:v>1.0410012807805098</c:v>
                </c:pt>
                <c:pt idx="54">
                  <c:v>1.0423207837256598</c:v>
                </c:pt>
                <c:pt idx="55">
                  <c:v>1.0436347314193073</c:v>
                </c:pt>
                <c:pt idx="56">
                  <c:v>1.0449440475225698</c:v>
                </c:pt>
                <c:pt idx="57">
                  <c:v>1.0462495467994899</c:v>
                </c:pt>
                <c:pt idx="58">
                  <c:v>1.04755186079481</c:v>
                </c:pt>
                <c:pt idx="59">
                  <c:v>1.0488515721659299</c:v>
                </c:pt>
                <c:pt idx="60">
                  <c:v>1.05014913823843</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Sheet1!$A$2:$A$62</c:f>
              <c:numCache>
                <c:formatCode>General</c:formatCode>
                <c:ptCount val="61"/>
                <c:pt idx="0">
                  <c:v>-30</c:v>
                </c:pt>
                <c:pt idx="1">
                  <c:v>-29</c:v>
                </c:pt>
                <c:pt idx="2">
                  <c:v>-28</c:v>
                </c:pt>
                <c:pt idx="3">
                  <c:v>-27</c:v>
                </c:pt>
                <c:pt idx="4">
                  <c:v>-26</c:v>
                </c:pt>
                <c:pt idx="5">
                  <c:v>-25</c:v>
                </c:pt>
                <c:pt idx="6">
                  <c:v>-24</c:v>
                </c:pt>
                <c:pt idx="7">
                  <c:v>-23</c:v>
                </c:pt>
                <c:pt idx="8">
                  <c:v>-22</c:v>
                </c:pt>
                <c:pt idx="9">
                  <c:v>-21</c:v>
                </c:pt>
                <c:pt idx="10">
                  <c:v>-20</c:v>
                </c:pt>
                <c:pt idx="11">
                  <c:v>-19</c:v>
                </c:pt>
                <c:pt idx="12">
                  <c:v>-18</c:v>
                </c:pt>
                <c:pt idx="13">
                  <c:v>-17</c:v>
                </c:pt>
                <c:pt idx="14">
                  <c:v>-16</c:v>
                </c:pt>
                <c:pt idx="15">
                  <c:v>-15</c:v>
                </c:pt>
                <c:pt idx="16">
                  <c:v>-14</c:v>
                </c:pt>
                <c:pt idx="17">
                  <c:v>-13</c:v>
                </c:pt>
                <c:pt idx="18">
                  <c:v>-12</c:v>
                </c:pt>
                <c:pt idx="19">
                  <c:v>-11</c:v>
                </c:pt>
                <c:pt idx="20">
                  <c:v>-10</c:v>
                </c:pt>
                <c:pt idx="21">
                  <c:v>-9</c:v>
                </c:pt>
                <c:pt idx="22">
                  <c:v>-8</c:v>
                </c:pt>
                <c:pt idx="23">
                  <c:v>-7</c:v>
                </c:pt>
                <c:pt idx="24">
                  <c:v>-6</c:v>
                </c:pt>
                <c:pt idx="25">
                  <c:v>-5</c:v>
                </c:pt>
                <c:pt idx="26">
                  <c:v>-4</c:v>
                </c:pt>
                <c:pt idx="27">
                  <c:v>-3</c:v>
                </c:pt>
                <c:pt idx="28">
                  <c:v>-2</c:v>
                </c:pt>
                <c:pt idx="29">
                  <c:v>-1</c:v>
                </c:pt>
                <c:pt idx="30">
                  <c:v>0</c:v>
                </c:pt>
                <c:pt idx="31">
                  <c:v>1</c:v>
                </c:pt>
                <c:pt idx="32">
                  <c:v>2</c:v>
                </c:pt>
                <c:pt idx="33">
                  <c:v>3</c:v>
                </c:pt>
                <c:pt idx="34">
                  <c:v>4</c:v>
                </c:pt>
                <c:pt idx="35">
                  <c:v>5</c:v>
                </c:pt>
                <c:pt idx="36">
                  <c:v>6</c:v>
                </c:pt>
                <c:pt idx="37">
                  <c:v>7</c:v>
                </c:pt>
                <c:pt idx="38">
                  <c:v>8</c:v>
                </c:pt>
                <c:pt idx="39">
                  <c:v>9</c:v>
                </c:pt>
                <c:pt idx="40">
                  <c:v>10</c:v>
                </c:pt>
                <c:pt idx="41">
                  <c:v>11</c:v>
                </c:pt>
                <c:pt idx="42">
                  <c:v>12</c:v>
                </c:pt>
                <c:pt idx="43">
                  <c:v>13</c:v>
                </c:pt>
                <c:pt idx="44">
                  <c:v>14</c:v>
                </c:pt>
                <c:pt idx="45">
                  <c:v>15</c:v>
                </c:pt>
                <c:pt idx="46">
                  <c:v>16</c:v>
                </c:pt>
                <c:pt idx="47">
                  <c:v>17</c:v>
                </c:pt>
                <c:pt idx="48">
                  <c:v>18</c:v>
                </c:pt>
                <c:pt idx="49">
                  <c:v>19</c:v>
                </c:pt>
                <c:pt idx="50">
                  <c:v>20</c:v>
                </c:pt>
                <c:pt idx="51">
                  <c:v>21</c:v>
                </c:pt>
                <c:pt idx="52">
                  <c:v>22</c:v>
                </c:pt>
                <c:pt idx="53">
                  <c:v>23</c:v>
                </c:pt>
                <c:pt idx="54">
                  <c:v>24</c:v>
                </c:pt>
                <c:pt idx="55">
                  <c:v>25</c:v>
                </c:pt>
                <c:pt idx="56">
                  <c:v>26</c:v>
                </c:pt>
                <c:pt idx="57">
                  <c:v>27</c:v>
                </c:pt>
                <c:pt idx="58">
                  <c:v>28</c:v>
                </c:pt>
                <c:pt idx="59">
                  <c:v>29</c:v>
                </c:pt>
                <c:pt idx="60">
                  <c:v>30</c:v>
                </c:pt>
              </c:numCache>
            </c:numRef>
          </c:xVal>
          <c:yVal>
            <c:numRef>
              <c:f>Sheet1!$D$2:$D$62</c:f>
              <c:numCache>
                <c:formatCode>General</c:formatCode>
                <c:ptCount val="61"/>
                <c:pt idx="0">
                  <c:v>1.2969349709539799</c:v>
                </c:pt>
                <c:pt idx="1">
                  <c:v>1.28358076076474</c:v>
                </c:pt>
                <c:pt idx="2">
                  <c:v>1.2703659492288226</c:v>
                </c:pt>
                <c:pt idx="3">
                  <c:v>1.2572892919895398</c:v>
                </c:pt>
                <c:pt idx="4">
                  <c:v>1.2443495898010701</c:v>
                </c:pt>
                <c:pt idx="5">
                  <c:v>1.2315456951400368</c:v>
                </c:pt>
                <c:pt idx="6">
                  <c:v>1.2188765207038701</c:v>
                </c:pt>
                <c:pt idx="7">
                  <c:v>1.2063410504373873</c:v>
                </c:pt>
                <c:pt idx="8">
                  <c:v>1.1939383539921873</c:v>
                </c:pt>
                <c:pt idx="9">
                  <c:v>1.1816676059112601</c:v>
                </c:pt>
                <c:pt idx="10">
                  <c:v>1.1695281114195499</c:v>
                </c:pt>
                <c:pt idx="11">
                  <c:v>1.15751934160555</c:v>
                </c:pt>
                <c:pt idx="12">
                  <c:v>1.1456409822039699</c:v>
                </c:pt>
                <c:pt idx="13">
                  <c:v>1.1338930024881473</c:v>
                </c:pt>
                <c:pt idx="14">
                  <c:v>1.1222757545888329</c:v>
                </c:pt>
                <c:pt idx="15">
                  <c:v>1.11079012005762</c:v>
                </c:pt>
                <c:pt idx="16">
                  <c:v>1.0994377319758901</c:v>
                </c:pt>
                <c:pt idx="17">
                  <c:v>1.0882213219775501</c:v>
                </c:pt>
                <c:pt idx="18">
                  <c:v>1.0771455093535929</c:v>
                </c:pt>
                <c:pt idx="19">
                  <c:v>1.0662648100966399</c:v>
                </c:pt>
                <c:pt idx="20">
                  <c:v>1.05573734328354</c:v>
                </c:pt>
                <c:pt idx="21">
                  <c:v>1.04572706168014</c:v>
                </c:pt>
                <c:pt idx="22">
                  <c:v>1.0363884610308929</c:v>
                </c:pt>
                <c:pt idx="23">
                  <c:v>1.0278658944420798</c:v>
                </c:pt>
                <c:pt idx="24">
                  <c:v>1.0202924085254599</c:v>
                </c:pt>
                <c:pt idx="25">
                  <c:v>1.0137877034076099</c:v>
                </c:pt>
                <c:pt idx="26">
                  <c:v>1.0084546543867501</c:v>
                </c:pt>
                <c:pt idx="27">
                  <c:v>1.0043736576866498</c:v>
                </c:pt>
                <c:pt idx="28">
                  <c:v>1.0015939562753198</c:v>
                </c:pt>
                <c:pt idx="29">
                  <c:v>1.0001213585501956</c:v>
                </c:pt>
                <c:pt idx="30">
                  <c:v>0.99990291947111398</c:v>
                </c:pt>
                <c:pt idx="31">
                  <c:v>1.0097591648386801</c:v>
                </c:pt>
                <c:pt idx="32">
                  <c:v>1.0227258917972</c:v>
                </c:pt>
                <c:pt idx="33">
                  <c:v>1.0367506022776598</c:v>
                </c:pt>
                <c:pt idx="34">
                  <c:v>1.0520080057467132</c:v>
                </c:pt>
                <c:pt idx="35">
                  <c:v>1.0686192116406699</c:v>
                </c:pt>
                <c:pt idx="36">
                  <c:v>1.0866534491106901</c:v>
                </c:pt>
                <c:pt idx="37">
                  <c:v>1.10613474965424</c:v>
                </c:pt>
                <c:pt idx="38">
                  <c:v>1.1270498463159699</c:v>
                </c:pt>
                <c:pt idx="39">
                  <c:v>1.14935527043198</c:v>
                </c:pt>
                <c:pt idx="40">
                  <c:v>1.1729825254380453</c:v>
                </c:pt>
                <c:pt idx="41">
                  <c:v>1.1978416801742198</c:v>
                </c:pt>
                <c:pt idx="42">
                  <c:v>1.2238234487189767</c:v>
                </c:pt>
                <c:pt idx="43">
                  <c:v>1.2508002852530498</c:v>
                </c:pt>
                <c:pt idx="44">
                  <c:v>1.27862686693976</c:v>
                </c:pt>
                <c:pt idx="45">
                  <c:v>1.3071698055164198</c:v>
                </c:pt>
                <c:pt idx="46">
                  <c:v>1.33640323761129</c:v>
                </c:pt>
                <c:pt idx="47">
                  <c:v>1.3663328533933301</c:v>
                </c:pt>
                <c:pt idx="48">
                  <c:v>1.3969671315547338</c:v>
                </c:pt>
                <c:pt idx="49">
                  <c:v>1.4283165653227401</c:v>
                </c:pt>
                <c:pt idx="50">
                  <c:v>1.4603931674350599</c:v>
                </c:pt>
                <c:pt idx="51">
                  <c:v>1.4932101451336699</c:v>
                </c:pt>
                <c:pt idx="52">
                  <c:v>1.526781682090107</c:v>
                </c:pt>
                <c:pt idx="53">
                  <c:v>1.5611227359759299</c:v>
                </c:pt>
                <c:pt idx="54">
                  <c:v>1.5962492030584399</c:v>
                </c:pt>
                <c:pt idx="55">
                  <c:v>1.6321772548314326</c:v>
                </c:pt>
                <c:pt idx="56">
                  <c:v>1.6689241042468801</c:v>
                </c:pt>
                <c:pt idx="57">
                  <c:v>1.70650708139424</c:v>
                </c:pt>
                <c:pt idx="58">
                  <c:v>1.7449445209130401</c:v>
                </c:pt>
                <c:pt idx="59">
                  <c:v>1.7842548119041299</c:v>
                </c:pt>
                <c:pt idx="60">
                  <c:v>1.82445721784285</c:v>
                </c:pt>
              </c:numCache>
            </c:numRef>
          </c:yVal>
          <c:smooth val="1"/>
        </c:ser>
        <c:axId val="276090880"/>
        <c:axId val="276092800"/>
      </c:scatterChart>
      <c:valAx>
        <c:axId val="276090880"/>
        <c:scaling>
          <c:orientation val="minMax"/>
          <c:max val="30"/>
          <c:min val="-30"/>
        </c:scaling>
        <c:axPos val="b"/>
        <c:title>
          <c:tx>
            <c:rich>
              <a:bodyPr/>
              <a:lstStyle/>
              <a:p>
                <a:pPr>
                  <a:defRPr sz="1700"/>
                </a:pPr>
                <a:r>
                  <a:rPr lang="en-US" sz="1700" dirty="0" smtClean="0"/>
                  <a:t>Donor</a:t>
                </a:r>
                <a:r>
                  <a:rPr lang="en-US" sz="1700" baseline="0" dirty="0" smtClean="0"/>
                  <a:t> Height – Recipient Height (cm)</a:t>
                </a:r>
                <a:endParaRPr lang="en-US" sz="1700" dirty="0"/>
              </a:p>
            </c:rich>
          </c:tx>
          <c:layout>
            <c:manualLayout>
              <c:xMode val="edge"/>
              <c:yMode val="edge"/>
              <c:x val="0.32810710055048431"/>
              <c:y val="0.90057827448988403"/>
            </c:manualLayout>
          </c:layout>
        </c:title>
        <c:numFmt formatCode="#,##0" sourceLinked="0"/>
        <c:tickLblPos val="nextTo"/>
        <c:txPr>
          <a:bodyPr rot="0"/>
          <a:lstStyle/>
          <a:p>
            <a:pPr>
              <a:defRPr sz="1500" b="1"/>
            </a:pPr>
            <a:endParaRPr lang="en-US"/>
          </a:p>
        </c:txPr>
        <c:crossAx val="276092800"/>
        <c:crosses val="autoZero"/>
        <c:crossBetween val="midCat"/>
        <c:majorUnit val="10"/>
      </c:valAx>
      <c:valAx>
        <c:axId val="276092800"/>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CAV within 5 Years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76090880"/>
        <c:crossesAt val="-30"/>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5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9896639026317"/>
          <c:y val="3.3590508847684365E-2"/>
          <c:w val="0.82428227998048909"/>
          <c:h val="0.77074260114040338"/>
        </c:manualLayout>
      </c:layout>
      <c:scatterChart>
        <c:scatterStyle val="smoothMarker"/>
        <c:ser>
          <c:idx val="0"/>
          <c:order val="0"/>
          <c:tx>
            <c:strRef>
              <c:f>Sheet1!$A$1</c:f>
              <c:strCache>
                <c:ptCount val="1"/>
                <c:pt idx="0">
                  <c:v>Donor age</c:v>
                </c:pt>
              </c:strCache>
            </c:strRef>
          </c:tx>
          <c:spPr>
            <a:ln w="38100">
              <a:solidFill>
                <a:srgbClr val="00FF00"/>
              </a:solidFill>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Sheet1!$B$2:$B$47</c:f>
              <c:numCache>
                <c:formatCode>General</c:formatCode>
                <c:ptCount val="46"/>
                <c:pt idx="0">
                  <c:v>0.66771169518907802</c:v>
                </c:pt>
                <c:pt idx="1">
                  <c:v>0.68725568568349682</c:v>
                </c:pt>
                <c:pt idx="2">
                  <c:v>0.70737173080448346</c:v>
                </c:pt>
                <c:pt idx="3">
                  <c:v>0.72807657465022302</c:v>
                </c:pt>
                <c:pt idx="4">
                  <c:v>0.74938745142039065</c:v>
                </c:pt>
                <c:pt idx="5">
                  <c:v>0.77132209976146859</c:v>
                </c:pt>
                <c:pt idx="6">
                  <c:v>0.79389877753196303</c:v>
                </c:pt>
                <c:pt idx="7">
                  <c:v>0.81713627699978864</c:v>
                </c:pt>
                <c:pt idx="8">
                  <c:v>0.84105394048448845</c:v>
                </c:pt>
                <c:pt idx="9">
                  <c:v>0.86567167645730214</c:v>
                </c:pt>
                <c:pt idx="10">
                  <c:v>0.89100997611248245</c:v>
                </c:pt>
                <c:pt idx="11">
                  <c:v>0.91708993042366704</c:v>
                </c:pt>
                <c:pt idx="12">
                  <c:v>0.94393324769947795</c:v>
                </c:pt>
                <c:pt idx="13">
                  <c:v>0.97156227165296605</c:v>
                </c:pt>
                <c:pt idx="14">
                  <c:v>1</c:v>
                </c:pt>
                <c:pt idx="15">
                  <c:v>1.02927010360195</c:v>
                </c:pt>
                <c:pt idx="16">
                  <c:v>1.05939694616878</c:v>
                </c:pt>
                <c:pt idx="17">
                  <c:v>1.0904056045387331</c:v>
                </c:pt>
                <c:pt idx="18">
                  <c:v>1.1223218895517326</c:v>
                </c:pt>
                <c:pt idx="19">
                  <c:v>1.15517236753365</c:v>
                </c:pt>
                <c:pt idx="20">
                  <c:v>1.188984382409467</c:v>
                </c:pt>
                <c:pt idx="21">
                  <c:v>1.2237860784637</c:v>
                </c:pt>
                <c:pt idx="22">
                  <c:v>1.25960642376696</c:v>
                </c:pt>
                <c:pt idx="23">
                  <c:v>1.2964752342883101</c:v>
                </c:pt>
                <c:pt idx="24">
                  <c:v>1.33442319871329</c:v>
                </c:pt>
                <c:pt idx="25">
                  <c:v>1.37348190398848</c:v>
                </c:pt>
                <c:pt idx="26">
                  <c:v>1.41368386161363</c:v>
                </c:pt>
                <c:pt idx="27">
                  <c:v>1.45506253470347</c:v>
                </c:pt>
                <c:pt idx="28">
                  <c:v>1.4976523658415701</c:v>
                </c:pt>
                <c:pt idx="29">
                  <c:v>1.5414888057494598</c:v>
                </c:pt>
                <c:pt idx="30">
                  <c:v>1.586608342795</c:v>
                </c:pt>
                <c:pt idx="31">
                  <c:v>1.6330485333643301</c:v>
                </c:pt>
                <c:pt idx="32">
                  <c:v>1.6808480331229201</c:v>
                </c:pt>
                <c:pt idx="33">
                  <c:v>1.7300466291915721</c:v>
                </c:pt>
                <c:pt idx="34">
                  <c:v>1.78068527326422</c:v>
                </c:pt>
                <c:pt idx="35">
                  <c:v>1.8328061156951299</c:v>
                </c:pt>
                <c:pt idx="36">
                  <c:v>1.8864525405838353</c:v>
                </c:pt>
                <c:pt idx="37">
                  <c:v>1.94166920188688</c:v>
                </c:pt>
                <c:pt idx="38">
                  <c:v>1.9985020605868358</c:v>
                </c:pt>
                <c:pt idx="39">
                  <c:v>2.0569984229489267</c:v>
                </c:pt>
                <c:pt idx="40">
                  <c:v>2.1172069798976998</c:v>
                </c:pt>
                <c:pt idx="41">
                  <c:v>2.1791778475460863</c:v>
                </c:pt>
                <c:pt idx="42">
                  <c:v>2.2429626089108399</c:v>
                </c:pt>
                <c:pt idx="43">
                  <c:v>2.3086143568489699</c:v>
                </c:pt>
                <c:pt idx="44">
                  <c:v>2.37618773825089</c:v>
                </c:pt>
                <c:pt idx="45">
                  <c:v>2.4457389995271877</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Sheet1!$C$2:$C$47</c:f>
              <c:numCache>
                <c:formatCode>General</c:formatCode>
                <c:ptCount val="46"/>
                <c:pt idx="0">
                  <c:v>0.63024154552753764</c:v>
                </c:pt>
                <c:pt idx="1">
                  <c:v>0.65137030375759863</c:v>
                </c:pt>
                <c:pt idx="2">
                  <c:v>0.67320740060404083</c:v>
                </c:pt>
                <c:pt idx="3">
                  <c:v>0.69577658301828904</c:v>
                </c:pt>
                <c:pt idx="4">
                  <c:v>0.71910239406495058</c:v>
                </c:pt>
                <c:pt idx="5">
                  <c:v>0.74321019961137602</c:v>
                </c:pt>
                <c:pt idx="6">
                  <c:v>0.76812621591201402</c:v>
                </c:pt>
                <c:pt idx="7">
                  <c:v>0.79387753811752204</c:v>
                </c:pt>
                <c:pt idx="8">
                  <c:v>0.8204921697396238</c:v>
                </c:pt>
                <c:pt idx="9">
                  <c:v>0.84799905310380941</c:v>
                </c:pt>
                <c:pt idx="10">
                  <c:v>0.87642810082288802</c:v>
                </c:pt>
                <c:pt idx="11">
                  <c:v>0.90581022832579305</c:v>
                </c:pt>
                <c:pt idx="12">
                  <c:v>0.93617738747680102</c:v>
                </c:pt>
                <c:pt idx="13">
                  <c:v>0.96756260132189897</c:v>
                </c:pt>
                <c:pt idx="14">
                  <c:v>1</c:v>
                </c:pt>
                <c:pt idx="15">
                  <c:v>1.02503286506754</c:v>
                </c:pt>
                <c:pt idx="16">
                  <c:v>1.0506923744685601</c:v>
                </c:pt>
                <c:pt idx="17">
                  <c:v>1.0769942149061298</c:v>
                </c:pt>
                <c:pt idx="18">
                  <c:v>1.10395446576639</c:v>
                </c:pt>
                <c:pt idx="19">
                  <c:v>1.1315896089486199</c:v>
                </c:pt>
                <c:pt idx="20">
                  <c:v>1.1599165389412629</c:v>
                </c:pt>
                <c:pt idx="21">
                  <c:v>1.1889525731501829</c:v>
                </c:pt>
                <c:pt idx="22">
                  <c:v>1.2187154624855501</c:v>
                </c:pt>
                <c:pt idx="23">
                  <c:v>1.249223402213677</c:v>
                </c:pt>
                <c:pt idx="24">
                  <c:v>1.2804950430805</c:v>
                </c:pt>
                <c:pt idx="25">
                  <c:v>1.3125495027135801</c:v>
                </c:pt>
                <c:pt idx="26">
                  <c:v>1.3454063773094751</c:v>
                </c:pt>
                <c:pt idx="27">
                  <c:v>1.37908575361367</c:v>
                </c:pt>
                <c:pt idx="28">
                  <c:v>1.4136082212004373</c:v>
                </c:pt>
                <c:pt idx="29">
                  <c:v>1.4489948850601151</c:v>
                </c:pt>
                <c:pt idx="30">
                  <c:v>1.4852673785013799</c:v>
                </c:pt>
                <c:pt idx="31">
                  <c:v>1.5224478763766232</c:v>
                </c:pt>
                <c:pt idx="32">
                  <c:v>1.5605591086383126</c:v>
                </c:pt>
                <c:pt idx="33">
                  <c:v>1.5996243742347698</c:v>
                </c:pt>
                <c:pt idx="34">
                  <c:v>1.6396675553537301</c:v>
                </c:pt>
                <c:pt idx="35">
                  <c:v>1.6807131320225221</c:v>
                </c:pt>
                <c:pt idx="36">
                  <c:v>1.7227861970736773</c:v>
                </c:pt>
                <c:pt idx="37">
                  <c:v>1.7659124714852401</c:v>
                </c:pt>
                <c:pt idx="38">
                  <c:v>1.8101183201050126</c:v>
                </c:pt>
                <c:pt idx="39">
                  <c:v>1.8554307677684798</c:v>
                </c:pt>
                <c:pt idx="40">
                  <c:v>1.9018775158201799</c:v>
                </c:pt>
                <c:pt idx="41">
                  <c:v>1.9494869590486901</c:v>
                </c:pt>
                <c:pt idx="42">
                  <c:v>1.99828820304548</c:v>
                </c:pt>
                <c:pt idx="43">
                  <c:v>2.0483110819983787</c:v>
                </c:pt>
                <c:pt idx="44">
                  <c:v>2.0995861769303801</c:v>
                </c:pt>
                <c:pt idx="45">
                  <c:v>2.1521448343951377</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Sheet1!$D$2:$D$47</c:f>
              <c:numCache>
                <c:formatCode>General</c:formatCode>
                <c:ptCount val="46"/>
                <c:pt idx="0">
                  <c:v>0.707409581383727</c:v>
                </c:pt>
                <c:pt idx="1">
                  <c:v>0.72511806998198758</c:v>
                </c:pt>
                <c:pt idx="2">
                  <c:v>0.74326985278588342</c:v>
                </c:pt>
                <c:pt idx="3">
                  <c:v>0.76187602671943933</c:v>
                </c:pt>
                <c:pt idx="4">
                  <c:v>0.78094796649449882</c:v>
                </c:pt>
                <c:pt idx="5">
                  <c:v>0.80049733156452163</c:v>
                </c:pt>
                <c:pt idx="6">
                  <c:v>0.820536073252499</c:v>
                </c:pt>
                <c:pt idx="7">
                  <c:v>0.84107644205727605</c:v>
                </c:pt>
                <c:pt idx="8">
                  <c:v>0.86213099514278002</c:v>
                </c:pt>
                <c:pt idx="9">
                  <c:v>0.88371260401473051</c:v>
                </c:pt>
                <c:pt idx="10">
                  <c:v>0.90583446238951582</c:v>
                </c:pt>
                <c:pt idx="11">
                  <c:v>0.9285100942600355</c:v>
                </c:pt>
                <c:pt idx="12">
                  <c:v>0.95175336216349482</c:v>
                </c:pt>
                <c:pt idx="13">
                  <c:v>0.97557847565610845</c:v>
                </c:pt>
                <c:pt idx="14">
                  <c:v>1</c:v>
                </c:pt>
                <c:pt idx="15">
                  <c:v>1.0335248578580658</c:v>
                </c:pt>
                <c:pt idx="16">
                  <c:v>1.0681736318105401</c:v>
                </c:pt>
                <c:pt idx="17">
                  <c:v>1.1039840009847299</c:v>
                </c:pt>
                <c:pt idx="18">
                  <c:v>1.1409949076953199</c:v>
                </c:pt>
                <c:pt idx="19">
                  <c:v>1.1792465997925901</c:v>
                </c:pt>
                <c:pt idx="20">
                  <c:v>1.2187806744302501</c:v>
                </c:pt>
                <c:pt idx="21">
                  <c:v>1.25964012330069</c:v>
                </c:pt>
                <c:pt idx="22">
                  <c:v>1.3018693793866598</c:v>
                </c:pt>
                <c:pt idx="23">
                  <c:v>1.3455143652803698</c:v>
                </c:pt>
                <c:pt idx="24">
                  <c:v>1.39062254312239</c:v>
                </c:pt>
                <c:pt idx="25">
                  <c:v>1.4372429662147901</c:v>
                </c:pt>
                <c:pt idx="26">
                  <c:v>1.4854263323646446</c:v>
                </c:pt>
                <c:pt idx="27">
                  <c:v>1.53522503901581</c:v>
                </c:pt>
                <c:pt idx="28">
                  <c:v>1.5866932402289673</c:v>
                </c:pt>
                <c:pt idx="29">
                  <c:v>1.639886905572</c:v>
                </c:pt>
                <c:pt idx="30">
                  <c:v>1.6948638809846099</c:v>
                </c:pt>
                <c:pt idx="31">
                  <c:v>1.7516839516834</c:v>
                </c:pt>
                <c:pt idx="32">
                  <c:v>1.81040890717585</c:v>
                </c:pt>
                <c:pt idx="33">
                  <c:v>1.8711026084539</c:v>
                </c:pt>
                <c:pt idx="34">
                  <c:v>1.9338310574401758</c:v>
                </c:pt>
                <c:pt idx="35">
                  <c:v>1.9986624687623826</c:v>
                </c:pt>
                <c:pt idx="36">
                  <c:v>2.0656673439338977</c:v>
                </c:pt>
                <c:pt idx="37">
                  <c:v>2.1349185480213477</c:v>
                </c:pt>
                <c:pt idx="38">
                  <c:v>2.2064913888823217</c:v>
                </c:pt>
                <c:pt idx="39">
                  <c:v>2.2804636990596387</c:v>
                </c:pt>
                <c:pt idx="40">
                  <c:v>2.3569159204211001</c:v>
                </c:pt>
                <c:pt idx="41">
                  <c:v>2.43593119163664</c:v>
                </c:pt>
                <c:pt idx="42">
                  <c:v>2.5175954385882977</c:v>
                </c:pt>
                <c:pt idx="43">
                  <c:v>2.6019974678111053</c:v>
                </c:pt>
                <c:pt idx="44">
                  <c:v>2.6892290630665201</c:v>
                </c:pt>
                <c:pt idx="45">
                  <c:v>2.7793850851536077</c:v>
                </c:pt>
              </c:numCache>
            </c:numRef>
          </c:yVal>
          <c:smooth val="1"/>
        </c:ser>
        <c:axId val="276322560"/>
        <c:axId val="276328832"/>
      </c:scatterChart>
      <c:valAx>
        <c:axId val="276322560"/>
        <c:scaling>
          <c:orientation val="minMax"/>
          <c:max val="60"/>
          <c:min val="15"/>
        </c:scaling>
        <c:axPos val="b"/>
        <c:title>
          <c:tx>
            <c:rich>
              <a:bodyPr/>
              <a:lstStyle/>
              <a:p>
                <a:pPr>
                  <a:defRPr sz="1700">
                    <a:solidFill>
                      <a:schemeClr val="tx1"/>
                    </a:solidFill>
                  </a:defRPr>
                </a:pPr>
                <a:r>
                  <a:rPr lang="en-US" sz="1700" dirty="0" smtClean="0">
                    <a:solidFill>
                      <a:schemeClr val="tx1"/>
                    </a:solidFill>
                  </a:rPr>
                  <a:t>Donor</a:t>
                </a:r>
                <a:r>
                  <a:rPr lang="en-US" sz="1700" baseline="0" dirty="0" smtClean="0">
                    <a:solidFill>
                      <a:schemeClr val="tx1"/>
                    </a:solidFill>
                  </a:rPr>
                  <a:t> </a:t>
                </a:r>
                <a:r>
                  <a:rPr lang="en-US" sz="1700" dirty="0" smtClean="0">
                    <a:solidFill>
                      <a:schemeClr val="tx1"/>
                    </a:solidFill>
                  </a:rPr>
                  <a:t>Age (years)</a:t>
                </a:r>
                <a:endParaRPr lang="en-US" sz="1700" dirty="0">
                  <a:solidFill>
                    <a:schemeClr val="tx1"/>
                  </a:solidFill>
                </a:endParaRPr>
              </a:p>
            </c:rich>
          </c:tx>
          <c:layout>
            <c:manualLayout>
              <c:xMode val="edge"/>
              <c:yMode val="edge"/>
              <c:x val="0.43577671706966009"/>
              <c:y val="0.88713741427482862"/>
            </c:manualLayout>
          </c:layout>
        </c:title>
        <c:numFmt formatCode="#,##0" sourceLinked="0"/>
        <c:tickLblPos val="nextTo"/>
        <c:txPr>
          <a:bodyPr rot="0"/>
          <a:lstStyle/>
          <a:p>
            <a:pPr>
              <a:defRPr sz="1500" b="1"/>
            </a:pPr>
            <a:endParaRPr lang="en-US"/>
          </a:p>
        </c:txPr>
        <c:crossAx val="276328832"/>
        <c:crosses val="autoZero"/>
        <c:crossBetween val="midCat"/>
        <c:majorUnit val="5"/>
      </c:valAx>
      <c:valAx>
        <c:axId val="276328832"/>
        <c:scaling>
          <c:orientation val="minMax"/>
          <c:max val="3"/>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CAV within 5 Years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7632256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5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4989663902631697"/>
          <c:y val="3.3590508847684365E-2"/>
          <c:w val="0.82428227998048909"/>
          <c:h val="0.77074260114040383"/>
        </c:manualLayout>
      </c:layout>
      <c:scatterChart>
        <c:scatterStyle val="smoothMarker"/>
        <c:ser>
          <c:idx val="0"/>
          <c:order val="0"/>
          <c:tx>
            <c:strRef>
              <c:f>Sheet1!$A$1</c:f>
              <c:strCache>
                <c:ptCount val="1"/>
                <c:pt idx="0">
                  <c:v>Ischemia time</c:v>
                </c:pt>
              </c:strCache>
            </c:strRef>
          </c:tx>
          <c:spPr>
            <a:ln w="38100">
              <a:solidFill>
                <a:srgbClr val="00FF00"/>
              </a:solidFill>
            </a:ln>
          </c:spPr>
          <c:marker>
            <c:symbol val="none"/>
          </c:marker>
          <c:xVal>
            <c:numRef>
              <c:f>Sheet1!$A$2:$A$57</c:f>
              <c:numCache>
                <c:formatCode>General</c:formatCode>
                <c:ptCount val="56"/>
                <c:pt idx="0">
                  <c:v>30</c:v>
                </c:pt>
                <c:pt idx="1">
                  <c:v>36</c:v>
                </c:pt>
                <c:pt idx="2">
                  <c:v>42</c:v>
                </c:pt>
                <c:pt idx="3">
                  <c:v>48</c:v>
                </c:pt>
                <c:pt idx="4">
                  <c:v>54</c:v>
                </c:pt>
                <c:pt idx="5">
                  <c:v>60</c:v>
                </c:pt>
                <c:pt idx="6">
                  <c:v>66</c:v>
                </c:pt>
                <c:pt idx="7">
                  <c:v>72</c:v>
                </c:pt>
                <c:pt idx="8">
                  <c:v>78</c:v>
                </c:pt>
                <c:pt idx="9">
                  <c:v>84</c:v>
                </c:pt>
                <c:pt idx="10">
                  <c:v>90</c:v>
                </c:pt>
                <c:pt idx="11">
                  <c:v>96</c:v>
                </c:pt>
                <c:pt idx="12">
                  <c:v>102</c:v>
                </c:pt>
                <c:pt idx="13">
                  <c:v>108</c:v>
                </c:pt>
                <c:pt idx="14">
                  <c:v>114</c:v>
                </c:pt>
                <c:pt idx="15">
                  <c:v>120</c:v>
                </c:pt>
                <c:pt idx="16">
                  <c:v>126</c:v>
                </c:pt>
                <c:pt idx="17">
                  <c:v>132</c:v>
                </c:pt>
                <c:pt idx="18">
                  <c:v>138</c:v>
                </c:pt>
                <c:pt idx="19">
                  <c:v>144</c:v>
                </c:pt>
                <c:pt idx="20">
                  <c:v>150</c:v>
                </c:pt>
                <c:pt idx="21">
                  <c:v>156</c:v>
                </c:pt>
                <c:pt idx="22">
                  <c:v>162</c:v>
                </c:pt>
                <c:pt idx="23">
                  <c:v>168</c:v>
                </c:pt>
                <c:pt idx="24">
                  <c:v>174</c:v>
                </c:pt>
                <c:pt idx="25">
                  <c:v>180</c:v>
                </c:pt>
                <c:pt idx="26">
                  <c:v>186</c:v>
                </c:pt>
                <c:pt idx="27">
                  <c:v>192</c:v>
                </c:pt>
                <c:pt idx="28">
                  <c:v>198</c:v>
                </c:pt>
                <c:pt idx="29">
                  <c:v>204</c:v>
                </c:pt>
                <c:pt idx="30">
                  <c:v>210</c:v>
                </c:pt>
                <c:pt idx="31">
                  <c:v>216</c:v>
                </c:pt>
                <c:pt idx="32">
                  <c:v>222</c:v>
                </c:pt>
                <c:pt idx="33">
                  <c:v>228</c:v>
                </c:pt>
                <c:pt idx="34">
                  <c:v>234</c:v>
                </c:pt>
                <c:pt idx="35">
                  <c:v>240</c:v>
                </c:pt>
                <c:pt idx="36">
                  <c:v>245.99999999999997</c:v>
                </c:pt>
                <c:pt idx="37">
                  <c:v>252</c:v>
                </c:pt>
                <c:pt idx="38">
                  <c:v>258</c:v>
                </c:pt>
                <c:pt idx="39">
                  <c:v>264</c:v>
                </c:pt>
                <c:pt idx="40">
                  <c:v>270</c:v>
                </c:pt>
                <c:pt idx="41">
                  <c:v>276</c:v>
                </c:pt>
                <c:pt idx="42">
                  <c:v>282</c:v>
                </c:pt>
                <c:pt idx="43">
                  <c:v>288</c:v>
                </c:pt>
                <c:pt idx="44">
                  <c:v>294</c:v>
                </c:pt>
                <c:pt idx="45">
                  <c:v>300</c:v>
                </c:pt>
                <c:pt idx="46">
                  <c:v>306</c:v>
                </c:pt>
                <c:pt idx="47">
                  <c:v>312</c:v>
                </c:pt>
                <c:pt idx="48">
                  <c:v>318</c:v>
                </c:pt>
                <c:pt idx="49">
                  <c:v>324</c:v>
                </c:pt>
                <c:pt idx="50">
                  <c:v>330</c:v>
                </c:pt>
                <c:pt idx="51">
                  <c:v>336</c:v>
                </c:pt>
                <c:pt idx="52">
                  <c:v>342</c:v>
                </c:pt>
                <c:pt idx="53">
                  <c:v>348</c:v>
                </c:pt>
                <c:pt idx="54">
                  <c:v>354</c:v>
                </c:pt>
                <c:pt idx="55">
                  <c:v>360</c:v>
                </c:pt>
              </c:numCache>
            </c:numRef>
          </c:xVal>
          <c:yVal>
            <c:numRef>
              <c:f>Sheet1!$B$2:$B$57</c:f>
              <c:numCache>
                <c:formatCode>General</c:formatCode>
                <c:ptCount val="56"/>
                <c:pt idx="0">
                  <c:v>0.89747989164058994</c:v>
                </c:pt>
                <c:pt idx="1">
                  <c:v>0.9008741337024625</c:v>
                </c:pt>
                <c:pt idx="2">
                  <c:v>0.90428121065151446</c:v>
                </c:pt>
                <c:pt idx="3">
                  <c:v>0.90770117509812165</c:v>
                </c:pt>
                <c:pt idx="4">
                  <c:v>0.91113407169777405</c:v>
                </c:pt>
                <c:pt idx="5">
                  <c:v>0.91457995345955045</c:v>
                </c:pt>
                <c:pt idx="6">
                  <c:v>0.91803886744290897</c:v>
                </c:pt>
                <c:pt idx="7">
                  <c:v>0.92151086293532558</c:v>
                </c:pt>
                <c:pt idx="8">
                  <c:v>0.92499598524823501</c:v>
                </c:pt>
                <c:pt idx="9">
                  <c:v>0.92849429235175762</c:v>
                </c:pt>
                <c:pt idx="10">
                  <c:v>0.93200582994793657</c:v>
                </c:pt>
                <c:pt idx="11">
                  <c:v>0.93553064807410002</c:v>
                </c:pt>
                <c:pt idx="12">
                  <c:v>0.939068796956814</c:v>
                </c:pt>
                <c:pt idx="13">
                  <c:v>0.94262032277085195</c:v>
                </c:pt>
                <c:pt idx="14">
                  <c:v>0.94618528459086304</c:v>
                </c:pt>
                <c:pt idx="15">
                  <c:v>0.94976641775784099</c:v>
                </c:pt>
                <c:pt idx="16">
                  <c:v>0.95338434976628117</c:v>
                </c:pt>
                <c:pt idx="17">
                  <c:v>0.95706731667020195</c:v>
                </c:pt>
                <c:pt idx="18">
                  <c:v>0.96084398495415901</c:v>
                </c:pt>
                <c:pt idx="19">
                  <c:v>0.96474351892344146</c:v>
                </c:pt>
                <c:pt idx="20">
                  <c:v>0.96879554369303866</c:v>
                </c:pt>
                <c:pt idx="21">
                  <c:v>0.973030247327902</c:v>
                </c:pt>
                <c:pt idx="22">
                  <c:v>0.97747840497386995</c:v>
                </c:pt>
                <c:pt idx="23">
                  <c:v>0.98217141327142765</c:v>
                </c:pt>
                <c:pt idx="24">
                  <c:v>0.98714142123427995</c:v>
                </c:pt>
                <c:pt idx="25">
                  <c:v>0.99242134126470549</c:v>
                </c:pt>
                <c:pt idx="26">
                  <c:v>0.99804500084894099</c:v>
                </c:pt>
                <c:pt idx="27">
                  <c:v>1.00404432435043</c:v>
                </c:pt>
                <c:pt idx="28">
                  <c:v>1.0104183721873399</c:v>
                </c:pt>
                <c:pt idx="29">
                  <c:v>1.01714450079054</c:v>
                </c:pt>
                <c:pt idx="30">
                  <c:v>1.0241992741500499</c:v>
                </c:pt>
                <c:pt idx="31">
                  <c:v>1.0315587921178098</c:v>
                </c:pt>
                <c:pt idx="32">
                  <c:v>1.0391985807966899</c:v>
                </c:pt>
                <c:pt idx="33">
                  <c:v>1.04709348582622</c:v>
                </c:pt>
                <c:pt idx="34">
                  <c:v>1.05521767073562</c:v>
                </c:pt>
                <c:pt idx="35">
                  <c:v>1.0635444575547273</c:v>
                </c:pt>
                <c:pt idx="36">
                  <c:v>1.07204635474756</c:v>
                </c:pt>
                <c:pt idx="37">
                  <c:v>1.0806949614713401</c:v>
                </c:pt>
                <c:pt idx="38">
                  <c:v>1.0894609400899673</c:v>
                </c:pt>
                <c:pt idx="39">
                  <c:v>1.0983145935036001</c:v>
                </c:pt>
                <c:pt idx="40">
                  <c:v>1.1072408547871899</c:v>
                </c:pt>
                <c:pt idx="41">
                  <c:v>1.1162396618977801</c:v>
                </c:pt>
                <c:pt idx="42">
                  <c:v>1.12531159670785</c:v>
                </c:pt>
                <c:pt idx="43">
                  <c:v>1.1344572894125529</c:v>
                </c:pt>
                <c:pt idx="44">
                  <c:v>1.1436772908950599</c:v>
                </c:pt>
                <c:pt idx="45">
                  <c:v>1.1529722255003301</c:v>
                </c:pt>
                <c:pt idx="46">
                  <c:v>1.1623427022274999</c:v>
                </c:pt>
                <c:pt idx="47">
                  <c:v>1.1717893350251698</c:v>
                </c:pt>
                <c:pt idx="48">
                  <c:v>1.1813127640950731</c:v>
                </c:pt>
                <c:pt idx="49">
                  <c:v>1.1909135710517658</c:v>
                </c:pt>
                <c:pt idx="50">
                  <c:v>1.2005923977856467</c:v>
                </c:pt>
                <c:pt idx="51">
                  <c:v>1.2103498948644598</c:v>
                </c:pt>
                <c:pt idx="52">
                  <c:v>1.2201866934192798</c:v>
                </c:pt>
                <c:pt idx="53">
                  <c:v>1.2301034600935301</c:v>
                </c:pt>
                <c:pt idx="54">
                  <c:v>1.24010080052366</c:v>
                </c:pt>
                <c:pt idx="55">
                  <c:v>1.2501793916932</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Sheet1!$A$2:$A$57</c:f>
              <c:numCache>
                <c:formatCode>General</c:formatCode>
                <c:ptCount val="56"/>
                <c:pt idx="0">
                  <c:v>30</c:v>
                </c:pt>
                <c:pt idx="1">
                  <c:v>36</c:v>
                </c:pt>
                <c:pt idx="2">
                  <c:v>42</c:v>
                </c:pt>
                <c:pt idx="3">
                  <c:v>48</c:v>
                </c:pt>
                <c:pt idx="4">
                  <c:v>54</c:v>
                </c:pt>
                <c:pt idx="5">
                  <c:v>60</c:v>
                </c:pt>
                <c:pt idx="6">
                  <c:v>66</c:v>
                </c:pt>
                <c:pt idx="7">
                  <c:v>72</c:v>
                </c:pt>
                <c:pt idx="8">
                  <c:v>78</c:v>
                </c:pt>
                <c:pt idx="9">
                  <c:v>84</c:v>
                </c:pt>
                <c:pt idx="10">
                  <c:v>90</c:v>
                </c:pt>
                <c:pt idx="11">
                  <c:v>96</c:v>
                </c:pt>
                <c:pt idx="12">
                  <c:v>102</c:v>
                </c:pt>
                <c:pt idx="13">
                  <c:v>108</c:v>
                </c:pt>
                <c:pt idx="14">
                  <c:v>114</c:v>
                </c:pt>
                <c:pt idx="15">
                  <c:v>120</c:v>
                </c:pt>
                <c:pt idx="16">
                  <c:v>126</c:v>
                </c:pt>
                <c:pt idx="17">
                  <c:v>132</c:v>
                </c:pt>
                <c:pt idx="18">
                  <c:v>138</c:v>
                </c:pt>
                <c:pt idx="19">
                  <c:v>144</c:v>
                </c:pt>
                <c:pt idx="20">
                  <c:v>150</c:v>
                </c:pt>
                <c:pt idx="21">
                  <c:v>156</c:v>
                </c:pt>
                <c:pt idx="22">
                  <c:v>162</c:v>
                </c:pt>
                <c:pt idx="23">
                  <c:v>168</c:v>
                </c:pt>
                <c:pt idx="24">
                  <c:v>174</c:v>
                </c:pt>
                <c:pt idx="25">
                  <c:v>180</c:v>
                </c:pt>
                <c:pt idx="26">
                  <c:v>186</c:v>
                </c:pt>
                <c:pt idx="27">
                  <c:v>192</c:v>
                </c:pt>
                <c:pt idx="28">
                  <c:v>198</c:v>
                </c:pt>
                <c:pt idx="29">
                  <c:v>204</c:v>
                </c:pt>
                <c:pt idx="30">
                  <c:v>210</c:v>
                </c:pt>
                <c:pt idx="31">
                  <c:v>216</c:v>
                </c:pt>
                <c:pt idx="32">
                  <c:v>222</c:v>
                </c:pt>
                <c:pt idx="33">
                  <c:v>228</c:v>
                </c:pt>
                <c:pt idx="34">
                  <c:v>234</c:v>
                </c:pt>
                <c:pt idx="35">
                  <c:v>240</c:v>
                </c:pt>
                <c:pt idx="36">
                  <c:v>245.99999999999997</c:v>
                </c:pt>
                <c:pt idx="37">
                  <c:v>252</c:v>
                </c:pt>
                <c:pt idx="38">
                  <c:v>258</c:v>
                </c:pt>
                <c:pt idx="39">
                  <c:v>264</c:v>
                </c:pt>
                <c:pt idx="40">
                  <c:v>270</c:v>
                </c:pt>
                <c:pt idx="41">
                  <c:v>276</c:v>
                </c:pt>
                <c:pt idx="42">
                  <c:v>282</c:v>
                </c:pt>
                <c:pt idx="43">
                  <c:v>288</c:v>
                </c:pt>
                <c:pt idx="44">
                  <c:v>294</c:v>
                </c:pt>
                <c:pt idx="45">
                  <c:v>300</c:v>
                </c:pt>
                <c:pt idx="46">
                  <c:v>306</c:v>
                </c:pt>
                <c:pt idx="47">
                  <c:v>312</c:v>
                </c:pt>
                <c:pt idx="48">
                  <c:v>318</c:v>
                </c:pt>
                <c:pt idx="49">
                  <c:v>324</c:v>
                </c:pt>
                <c:pt idx="50">
                  <c:v>330</c:v>
                </c:pt>
                <c:pt idx="51">
                  <c:v>336</c:v>
                </c:pt>
                <c:pt idx="52">
                  <c:v>342</c:v>
                </c:pt>
                <c:pt idx="53">
                  <c:v>348</c:v>
                </c:pt>
                <c:pt idx="54">
                  <c:v>354</c:v>
                </c:pt>
                <c:pt idx="55">
                  <c:v>360</c:v>
                </c:pt>
              </c:numCache>
            </c:numRef>
          </c:xVal>
          <c:yVal>
            <c:numRef>
              <c:f>Sheet1!$C$2:$C$57</c:f>
              <c:numCache>
                <c:formatCode>General</c:formatCode>
                <c:ptCount val="56"/>
                <c:pt idx="0">
                  <c:v>0.67026814812775759</c:v>
                </c:pt>
                <c:pt idx="1">
                  <c:v>0.68125731072562856</c:v>
                </c:pt>
                <c:pt idx="2">
                  <c:v>0.69242519930722457</c:v>
                </c:pt>
                <c:pt idx="3">
                  <c:v>0.70377449551991245</c:v>
                </c:pt>
                <c:pt idx="4">
                  <c:v>0.71530784117055901</c:v>
                </c:pt>
                <c:pt idx="5">
                  <c:v>0.72702787640488187</c:v>
                </c:pt>
                <c:pt idx="6">
                  <c:v>0.73893717017158733</c:v>
                </c:pt>
                <c:pt idx="7">
                  <c:v>0.75103821773279444</c:v>
                </c:pt>
                <c:pt idx="8">
                  <c:v>0.76333337730389295</c:v>
                </c:pt>
                <c:pt idx="9">
                  <c:v>0.77582486950949414</c:v>
                </c:pt>
                <c:pt idx="10">
                  <c:v>0.78851460326844203</c:v>
                </c:pt>
                <c:pt idx="11">
                  <c:v>0.80140410627735958</c:v>
                </c:pt>
                <c:pt idx="12">
                  <c:v>0.81449431553237395</c:v>
                </c:pt>
                <c:pt idx="13">
                  <c:v>0.82778525501547395</c:v>
                </c:pt>
                <c:pt idx="14">
                  <c:v>0.84127560027599246</c:v>
                </c:pt>
                <c:pt idx="15">
                  <c:v>0.85495455560749245</c:v>
                </c:pt>
                <c:pt idx="16">
                  <c:v>0.86876032576425566</c:v>
                </c:pt>
                <c:pt idx="17">
                  <c:v>0.88260792971382696</c:v>
                </c:pt>
                <c:pt idx="18">
                  <c:v>0.89640912681428497</c:v>
                </c:pt>
                <c:pt idx="19">
                  <c:v>0.91007433227796197</c:v>
                </c:pt>
                <c:pt idx="20">
                  <c:v>0.92351488935960957</c:v>
                </c:pt>
                <c:pt idx="21">
                  <c:v>0.93664730489175496</c:v>
                </c:pt>
                <c:pt idx="22">
                  <c:v>0.94939944329448589</c:v>
                </c:pt>
                <c:pt idx="23">
                  <c:v>0.96172033097718446</c:v>
                </c:pt>
                <c:pt idx="24">
                  <c:v>0.97359580797773304</c:v>
                </c:pt>
                <c:pt idx="25">
                  <c:v>0.98507130662377396</c:v>
                </c:pt>
                <c:pt idx="26">
                  <c:v>0.99628351878757349</c:v>
                </c:pt>
                <c:pt idx="27">
                  <c:v>1.0006064901621667</c:v>
                </c:pt>
                <c:pt idx="28">
                  <c:v>1.0018482659809398</c:v>
                </c:pt>
                <c:pt idx="29">
                  <c:v>1.00316287496514</c:v>
                </c:pt>
                <c:pt idx="30">
                  <c:v>1.00427114384955</c:v>
                </c:pt>
                <c:pt idx="31">
                  <c:v>1.0049948250969898</c:v>
                </c:pt>
                <c:pt idx="32">
                  <c:v>1.0052433435257699</c:v>
                </c:pt>
                <c:pt idx="33">
                  <c:v>1.0049922607547599</c:v>
                </c:pt>
                <c:pt idx="34">
                  <c:v>1.0042628571128398</c:v>
                </c:pt>
                <c:pt idx="35">
                  <c:v>1.0031062031103173</c:v>
                </c:pt>
                <c:pt idx="36">
                  <c:v>1.0015921434905799</c:v>
                </c:pt>
                <c:pt idx="37">
                  <c:v>0.99980186114693859</c:v>
                </c:pt>
                <c:pt idx="38">
                  <c:v>0.99782312102978399</c:v>
                </c:pt>
                <c:pt idx="39">
                  <c:v>0.99574531606471095</c:v>
                </c:pt>
                <c:pt idx="40">
                  <c:v>0.99362229794081802</c:v>
                </c:pt>
                <c:pt idx="41">
                  <c:v>0.99146825760873503</c:v>
                </c:pt>
                <c:pt idx="42">
                  <c:v>0.98929191334276501</c:v>
                </c:pt>
                <c:pt idx="43">
                  <c:v>0.98709941775110865</c:v>
                </c:pt>
                <c:pt idx="44">
                  <c:v>0.98489515516402004</c:v>
                </c:pt>
                <c:pt idx="45">
                  <c:v>0.98268247900186856</c:v>
                </c:pt>
                <c:pt idx="46">
                  <c:v>0.98046389446782856</c:v>
                </c:pt>
                <c:pt idx="47">
                  <c:v>0.9782413318281018</c:v>
                </c:pt>
                <c:pt idx="48">
                  <c:v>0.97601634832124018</c:v>
                </c:pt>
                <c:pt idx="49">
                  <c:v>0.9737900473752088</c:v>
                </c:pt>
                <c:pt idx="50">
                  <c:v>0.97156345621123297</c:v>
                </c:pt>
                <c:pt idx="51">
                  <c:v>0.96933731565019765</c:v>
                </c:pt>
                <c:pt idx="52">
                  <c:v>0.96711228329070598</c:v>
                </c:pt>
                <c:pt idx="53">
                  <c:v>0.96488893404315246</c:v>
                </c:pt>
                <c:pt idx="54">
                  <c:v>0.96266761140326995</c:v>
                </c:pt>
                <c:pt idx="55">
                  <c:v>0.96044873081211102</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Sheet1!$A$2:$A$57</c:f>
              <c:numCache>
                <c:formatCode>General</c:formatCode>
                <c:ptCount val="56"/>
                <c:pt idx="0">
                  <c:v>30</c:v>
                </c:pt>
                <c:pt idx="1">
                  <c:v>36</c:v>
                </c:pt>
                <c:pt idx="2">
                  <c:v>42</c:v>
                </c:pt>
                <c:pt idx="3">
                  <c:v>48</c:v>
                </c:pt>
                <c:pt idx="4">
                  <c:v>54</c:v>
                </c:pt>
                <c:pt idx="5">
                  <c:v>60</c:v>
                </c:pt>
                <c:pt idx="6">
                  <c:v>66</c:v>
                </c:pt>
                <c:pt idx="7">
                  <c:v>72</c:v>
                </c:pt>
                <c:pt idx="8">
                  <c:v>78</c:v>
                </c:pt>
                <c:pt idx="9">
                  <c:v>84</c:v>
                </c:pt>
                <c:pt idx="10">
                  <c:v>90</c:v>
                </c:pt>
                <c:pt idx="11">
                  <c:v>96</c:v>
                </c:pt>
                <c:pt idx="12">
                  <c:v>102</c:v>
                </c:pt>
                <c:pt idx="13">
                  <c:v>108</c:v>
                </c:pt>
                <c:pt idx="14">
                  <c:v>114</c:v>
                </c:pt>
                <c:pt idx="15">
                  <c:v>120</c:v>
                </c:pt>
                <c:pt idx="16">
                  <c:v>126</c:v>
                </c:pt>
                <c:pt idx="17">
                  <c:v>132</c:v>
                </c:pt>
                <c:pt idx="18">
                  <c:v>138</c:v>
                </c:pt>
                <c:pt idx="19">
                  <c:v>144</c:v>
                </c:pt>
                <c:pt idx="20">
                  <c:v>150</c:v>
                </c:pt>
                <c:pt idx="21">
                  <c:v>156</c:v>
                </c:pt>
                <c:pt idx="22">
                  <c:v>162</c:v>
                </c:pt>
                <c:pt idx="23">
                  <c:v>168</c:v>
                </c:pt>
                <c:pt idx="24">
                  <c:v>174</c:v>
                </c:pt>
                <c:pt idx="25">
                  <c:v>180</c:v>
                </c:pt>
                <c:pt idx="26">
                  <c:v>186</c:v>
                </c:pt>
                <c:pt idx="27">
                  <c:v>192</c:v>
                </c:pt>
                <c:pt idx="28">
                  <c:v>198</c:v>
                </c:pt>
                <c:pt idx="29">
                  <c:v>204</c:v>
                </c:pt>
                <c:pt idx="30">
                  <c:v>210</c:v>
                </c:pt>
                <c:pt idx="31">
                  <c:v>216</c:v>
                </c:pt>
                <c:pt idx="32">
                  <c:v>222</c:v>
                </c:pt>
                <c:pt idx="33">
                  <c:v>228</c:v>
                </c:pt>
                <c:pt idx="34">
                  <c:v>234</c:v>
                </c:pt>
                <c:pt idx="35">
                  <c:v>240</c:v>
                </c:pt>
                <c:pt idx="36">
                  <c:v>245.99999999999997</c:v>
                </c:pt>
                <c:pt idx="37">
                  <c:v>252</c:v>
                </c:pt>
                <c:pt idx="38">
                  <c:v>258</c:v>
                </c:pt>
                <c:pt idx="39">
                  <c:v>264</c:v>
                </c:pt>
                <c:pt idx="40">
                  <c:v>270</c:v>
                </c:pt>
                <c:pt idx="41">
                  <c:v>276</c:v>
                </c:pt>
                <c:pt idx="42">
                  <c:v>282</c:v>
                </c:pt>
                <c:pt idx="43">
                  <c:v>288</c:v>
                </c:pt>
                <c:pt idx="44">
                  <c:v>294</c:v>
                </c:pt>
                <c:pt idx="45">
                  <c:v>300</c:v>
                </c:pt>
                <c:pt idx="46">
                  <c:v>306</c:v>
                </c:pt>
                <c:pt idx="47">
                  <c:v>312</c:v>
                </c:pt>
                <c:pt idx="48">
                  <c:v>318</c:v>
                </c:pt>
                <c:pt idx="49">
                  <c:v>324</c:v>
                </c:pt>
                <c:pt idx="50">
                  <c:v>330</c:v>
                </c:pt>
                <c:pt idx="51">
                  <c:v>336</c:v>
                </c:pt>
                <c:pt idx="52">
                  <c:v>342</c:v>
                </c:pt>
                <c:pt idx="53">
                  <c:v>348</c:v>
                </c:pt>
                <c:pt idx="54">
                  <c:v>354</c:v>
                </c:pt>
                <c:pt idx="55">
                  <c:v>360</c:v>
                </c:pt>
              </c:numCache>
            </c:numRef>
          </c:xVal>
          <c:yVal>
            <c:numRef>
              <c:f>Sheet1!$D$2:$D$57</c:f>
              <c:numCache>
                <c:formatCode>General</c:formatCode>
                <c:ptCount val="56"/>
                <c:pt idx="0">
                  <c:v>1.2017133115292673</c:v>
                </c:pt>
                <c:pt idx="1">
                  <c:v>1.1912888008639901</c:v>
                </c:pt>
                <c:pt idx="2">
                  <c:v>1.1809571759599529</c:v>
                </c:pt>
                <c:pt idx="3">
                  <c:v>1.1707179338260167</c:v>
                </c:pt>
                <c:pt idx="4">
                  <c:v>1.1605706645827532</c:v>
                </c:pt>
                <c:pt idx="5">
                  <c:v>1.1505150193226601</c:v>
                </c:pt>
                <c:pt idx="6">
                  <c:v>1.1405507750275401</c:v>
                </c:pt>
                <c:pt idx="7">
                  <c:v>1.1306778409643201</c:v>
                </c:pt>
                <c:pt idx="8">
                  <c:v>1.1208963189156098</c:v>
                </c:pt>
                <c:pt idx="9">
                  <c:v>1.1112065168455401</c:v>
                </c:pt>
                <c:pt idx="10">
                  <c:v>1.1016091058509199</c:v>
                </c:pt>
                <c:pt idx="11">
                  <c:v>1.0921052021450999</c:v>
                </c:pt>
                <c:pt idx="12">
                  <c:v>1.0826965745507029</c:v>
                </c:pt>
                <c:pt idx="13">
                  <c:v>1.07338596274467</c:v>
                </c:pt>
                <c:pt idx="14">
                  <c:v>1.0641775328829126</c:v>
                </c:pt>
                <c:pt idx="15">
                  <c:v>1.055092627302977</c:v>
                </c:pt>
                <c:pt idx="16">
                  <c:v>1.04625141298859</c:v>
                </c:pt>
                <c:pt idx="17">
                  <c:v>1.0378083153357698</c:v>
                </c:pt>
                <c:pt idx="18">
                  <c:v>1.0299104904292873</c:v>
                </c:pt>
                <c:pt idx="19">
                  <c:v>1.0226967449736999</c:v>
                </c:pt>
                <c:pt idx="20">
                  <c:v>1.0162963437766699</c:v>
                </c:pt>
                <c:pt idx="21">
                  <c:v>1.0108264415754773</c:v>
                </c:pt>
                <c:pt idx="22">
                  <c:v>1.0063878159383901</c:v>
                </c:pt>
                <c:pt idx="23">
                  <c:v>1.0030573899456001</c:v>
                </c:pt>
                <c:pt idx="24">
                  <c:v>1.0008754942571798</c:v>
                </c:pt>
                <c:pt idx="25">
                  <c:v>0.99982621763015544</c:v>
                </c:pt>
                <c:pt idx="26">
                  <c:v>0.99980959730394503</c:v>
                </c:pt>
                <c:pt idx="27">
                  <c:v>1.0074939700790098</c:v>
                </c:pt>
                <c:pt idx="28">
                  <c:v>1.0190617896154868</c:v>
                </c:pt>
                <c:pt idx="29">
                  <c:v>1.0313209961287699</c:v>
                </c:pt>
                <c:pt idx="30">
                  <c:v>1.0445228458407501</c:v>
                </c:pt>
                <c:pt idx="31">
                  <c:v>1.058824896429547</c:v>
                </c:pt>
                <c:pt idx="32">
                  <c:v>1.0743007623826899</c:v>
                </c:pt>
                <c:pt idx="33">
                  <c:v>1.0909584191586701</c:v>
                </c:pt>
                <c:pt idx="34">
                  <c:v>1.1087578563184901</c:v>
                </c:pt>
                <c:pt idx="35">
                  <c:v>1.1276241834494753</c:v>
                </c:pt>
                <c:pt idx="36">
                  <c:v>1.1474564713758901</c:v>
                </c:pt>
                <c:pt idx="37">
                  <c:v>1.16813305229275</c:v>
                </c:pt>
                <c:pt idx="38">
                  <c:v>1.1895145692322626</c:v>
                </c:pt>
                <c:pt idx="39">
                  <c:v>1.2114492800934153</c:v>
                </c:pt>
                <c:pt idx="40">
                  <c:v>1.2338514474268398</c:v>
                </c:pt>
                <c:pt idx="41">
                  <c:v>1.2567129338046701</c:v>
                </c:pt>
                <c:pt idx="42">
                  <c:v>1.2800328928256599</c:v>
                </c:pt>
                <c:pt idx="43">
                  <c:v>1.303813292113376</c:v>
                </c:pt>
                <c:pt idx="44">
                  <c:v>1.3280578535196801</c:v>
                </c:pt>
                <c:pt idx="45">
                  <c:v>1.3527716034231398</c:v>
                </c:pt>
                <c:pt idx="46">
                  <c:v>1.3779605399491299</c:v>
                </c:pt>
                <c:pt idx="47">
                  <c:v>1.4036313954479231</c:v>
                </c:pt>
                <c:pt idx="48">
                  <c:v>1.4297914671349539</c:v>
                </c:pt>
                <c:pt idx="49">
                  <c:v>1.45644858205127</c:v>
                </c:pt>
                <c:pt idx="50">
                  <c:v>1.4836108711228699</c:v>
                </c:pt>
                <c:pt idx="51">
                  <c:v>1.51128698374287</c:v>
                </c:pt>
                <c:pt idx="52">
                  <c:v>1.5394857376141298</c:v>
                </c:pt>
                <c:pt idx="53">
                  <c:v>1.5682162673309299</c:v>
                </c:pt>
                <c:pt idx="54">
                  <c:v>1.5974880397375326</c:v>
                </c:pt>
                <c:pt idx="55">
                  <c:v>1.62731071557855</c:v>
                </c:pt>
              </c:numCache>
            </c:numRef>
          </c:yVal>
          <c:smooth val="1"/>
        </c:ser>
        <c:axId val="276387712"/>
        <c:axId val="276402176"/>
      </c:scatterChart>
      <c:valAx>
        <c:axId val="276387712"/>
        <c:scaling>
          <c:orientation val="minMax"/>
          <c:max val="360"/>
          <c:min val="30"/>
        </c:scaling>
        <c:axPos val="b"/>
        <c:title>
          <c:tx>
            <c:rich>
              <a:bodyPr/>
              <a:lstStyle/>
              <a:p>
                <a:pPr>
                  <a:defRPr sz="1700"/>
                </a:pPr>
                <a:r>
                  <a:rPr lang="en-US" sz="1700" dirty="0" smtClean="0"/>
                  <a:t>Ischemia</a:t>
                </a:r>
                <a:r>
                  <a:rPr lang="en-US" sz="1700" baseline="0" dirty="0" smtClean="0"/>
                  <a:t> time (minutes)</a:t>
                </a:r>
                <a:endParaRPr lang="en-US" sz="1700" dirty="0"/>
              </a:p>
            </c:rich>
          </c:tx>
        </c:title>
        <c:numFmt formatCode="#,##0" sourceLinked="0"/>
        <c:tickLblPos val="nextTo"/>
        <c:txPr>
          <a:bodyPr rot="0"/>
          <a:lstStyle/>
          <a:p>
            <a:pPr>
              <a:defRPr sz="1500" b="1"/>
            </a:pPr>
            <a:endParaRPr lang="en-US"/>
          </a:p>
        </c:txPr>
        <c:crossAx val="276402176"/>
        <c:crosses val="autoZero"/>
        <c:crossBetween val="midCat"/>
        <c:majorUnit val="30"/>
      </c:valAx>
      <c:valAx>
        <c:axId val="276402176"/>
        <c:scaling>
          <c:orientation val="minMax"/>
          <c:max val="2"/>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CAV within 5 Years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7638771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808208064900978"/>
          <c:y val="0.1442028617390568"/>
          <c:w val="0.86362491052257395"/>
          <c:h val="0.68936224705782756"/>
        </c:manualLayout>
      </c:layout>
      <c:barChart>
        <c:barDir val="col"/>
        <c:grouping val="percentStacked"/>
        <c:ser>
          <c:idx val="0"/>
          <c:order val="0"/>
          <c:tx>
            <c:strRef>
              <c:f>Sheet1!$A$2</c:f>
              <c:strCache>
                <c:ptCount val="1"/>
                <c:pt idx="0">
                  <c:v>0-10</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cat>
            <c:strRef>
              <c:f>Sheet1!$B$1:$H$1</c:f>
              <c:strCache>
                <c:ptCount val="7"/>
                <c:pt idx="0">
                  <c:v>18-19</c:v>
                </c:pt>
                <c:pt idx="1">
                  <c:v>20-29</c:v>
                </c:pt>
                <c:pt idx="2">
                  <c:v>30-39</c:v>
                </c:pt>
                <c:pt idx="3">
                  <c:v>40-49</c:v>
                </c:pt>
                <c:pt idx="4">
                  <c:v>50-59</c:v>
                </c:pt>
                <c:pt idx="5">
                  <c:v>60-69</c:v>
                </c:pt>
                <c:pt idx="6">
                  <c:v>70+</c:v>
                </c:pt>
              </c:strCache>
            </c:strRef>
          </c:cat>
          <c:val>
            <c:numRef>
              <c:f>Sheet1!$B$2:$H$2</c:f>
              <c:numCache>
                <c:formatCode>General</c:formatCode>
                <c:ptCount val="7"/>
                <c:pt idx="0">
                  <c:v>1</c:v>
                </c:pt>
                <c:pt idx="1">
                  <c:v>5</c:v>
                </c:pt>
                <c:pt idx="2">
                  <c:v>2</c:v>
                </c:pt>
                <c:pt idx="3">
                  <c:v>2</c:v>
                </c:pt>
                <c:pt idx="4">
                  <c:v>4</c:v>
                </c:pt>
                <c:pt idx="5">
                  <c:v>3</c:v>
                </c:pt>
                <c:pt idx="6">
                  <c:v>0</c:v>
                </c:pt>
              </c:numCache>
            </c:numRef>
          </c:val>
        </c:ser>
        <c:ser>
          <c:idx val="1"/>
          <c:order val="1"/>
          <c:tx>
            <c:strRef>
              <c:f>Sheet1!$A$3</c:f>
              <c:strCache>
                <c:ptCount val="1"/>
                <c:pt idx="0">
                  <c:v>11-17</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cat>
            <c:strRef>
              <c:f>Sheet1!$B$1:$H$1</c:f>
              <c:strCache>
                <c:ptCount val="7"/>
                <c:pt idx="0">
                  <c:v>18-19</c:v>
                </c:pt>
                <c:pt idx="1">
                  <c:v>20-29</c:v>
                </c:pt>
                <c:pt idx="2">
                  <c:v>30-39</c:v>
                </c:pt>
                <c:pt idx="3">
                  <c:v>40-49</c:v>
                </c:pt>
                <c:pt idx="4">
                  <c:v>50-59</c:v>
                </c:pt>
                <c:pt idx="5">
                  <c:v>60-69</c:v>
                </c:pt>
                <c:pt idx="6">
                  <c:v>70+</c:v>
                </c:pt>
              </c:strCache>
            </c:strRef>
          </c:cat>
          <c:val>
            <c:numRef>
              <c:f>Sheet1!$B$3:$H$3</c:f>
              <c:numCache>
                <c:formatCode>General</c:formatCode>
                <c:ptCount val="7"/>
                <c:pt idx="0">
                  <c:v>44</c:v>
                </c:pt>
                <c:pt idx="1">
                  <c:v>137</c:v>
                </c:pt>
                <c:pt idx="2">
                  <c:v>136</c:v>
                </c:pt>
                <c:pt idx="3">
                  <c:v>232</c:v>
                </c:pt>
                <c:pt idx="4">
                  <c:v>389</c:v>
                </c:pt>
                <c:pt idx="5">
                  <c:v>293</c:v>
                </c:pt>
                <c:pt idx="6">
                  <c:v>11</c:v>
                </c:pt>
              </c:numCache>
            </c:numRef>
          </c:val>
        </c:ser>
        <c:ser>
          <c:idx val="2"/>
          <c:order val="2"/>
          <c:tx>
            <c:strRef>
              <c:f>Sheet1!$A$4</c:f>
              <c:strCache>
                <c:ptCount val="1"/>
                <c:pt idx="0">
                  <c:v>18-34</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cat>
            <c:strRef>
              <c:f>Sheet1!$B$1:$H$1</c:f>
              <c:strCache>
                <c:ptCount val="7"/>
                <c:pt idx="0">
                  <c:v>18-19</c:v>
                </c:pt>
                <c:pt idx="1">
                  <c:v>20-29</c:v>
                </c:pt>
                <c:pt idx="2">
                  <c:v>30-39</c:v>
                </c:pt>
                <c:pt idx="3">
                  <c:v>40-49</c:v>
                </c:pt>
                <c:pt idx="4">
                  <c:v>50-59</c:v>
                </c:pt>
                <c:pt idx="5">
                  <c:v>60-69</c:v>
                </c:pt>
                <c:pt idx="6">
                  <c:v>70+</c:v>
                </c:pt>
              </c:strCache>
            </c:strRef>
          </c:cat>
          <c:val>
            <c:numRef>
              <c:f>Sheet1!$B$4:$H$4</c:f>
              <c:numCache>
                <c:formatCode>General</c:formatCode>
                <c:ptCount val="7"/>
                <c:pt idx="0">
                  <c:v>145</c:v>
                </c:pt>
                <c:pt idx="1">
                  <c:v>675</c:v>
                </c:pt>
                <c:pt idx="2">
                  <c:v>826</c:v>
                </c:pt>
                <c:pt idx="3">
                  <c:v>1454</c:v>
                </c:pt>
                <c:pt idx="4">
                  <c:v>2540</c:v>
                </c:pt>
                <c:pt idx="5">
                  <c:v>2105</c:v>
                </c:pt>
                <c:pt idx="6">
                  <c:v>101</c:v>
                </c:pt>
              </c:numCache>
            </c:numRef>
          </c:val>
        </c:ser>
        <c:ser>
          <c:idx val="3"/>
          <c:order val="3"/>
          <c:tx>
            <c:strRef>
              <c:f>Sheet1!$A$5</c:f>
              <c:strCache>
                <c:ptCount val="1"/>
                <c:pt idx="0">
                  <c:v>35-49</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0" scaled="1"/>
              <a:tileRect/>
            </a:gradFill>
            <a:ln>
              <a:solidFill>
                <a:srgbClr val="000000"/>
              </a:solidFill>
            </a:ln>
          </c:spPr>
          <c:cat>
            <c:strRef>
              <c:f>Sheet1!$B$1:$H$1</c:f>
              <c:strCache>
                <c:ptCount val="7"/>
                <c:pt idx="0">
                  <c:v>18-19</c:v>
                </c:pt>
                <c:pt idx="1">
                  <c:v>20-29</c:v>
                </c:pt>
                <c:pt idx="2">
                  <c:v>30-39</c:v>
                </c:pt>
                <c:pt idx="3">
                  <c:v>40-49</c:v>
                </c:pt>
                <c:pt idx="4">
                  <c:v>50-59</c:v>
                </c:pt>
                <c:pt idx="5">
                  <c:v>60-69</c:v>
                </c:pt>
                <c:pt idx="6">
                  <c:v>70+</c:v>
                </c:pt>
              </c:strCache>
            </c:strRef>
          </c:cat>
          <c:val>
            <c:numRef>
              <c:f>Sheet1!$B$5:$H$5</c:f>
              <c:numCache>
                <c:formatCode>General</c:formatCode>
                <c:ptCount val="7"/>
                <c:pt idx="0">
                  <c:v>67</c:v>
                </c:pt>
                <c:pt idx="1">
                  <c:v>349</c:v>
                </c:pt>
                <c:pt idx="2">
                  <c:v>594</c:v>
                </c:pt>
                <c:pt idx="3">
                  <c:v>1177</c:v>
                </c:pt>
                <c:pt idx="4">
                  <c:v>1995</c:v>
                </c:pt>
                <c:pt idx="5">
                  <c:v>1590</c:v>
                </c:pt>
                <c:pt idx="6">
                  <c:v>87</c:v>
                </c:pt>
              </c:numCache>
            </c:numRef>
          </c:val>
        </c:ser>
        <c:ser>
          <c:idx val="4"/>
          <c:order val="4"/>
          <c:tx>
            <c:strRef>
              <c:f>Sheet1!$A$6</c:f>
              <c:strCache>
                <c:ptCount val="1"/>
                <c:pt idx="0">
                  <c:v>50-59</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strRef>
              <c:f>Sheet1!$B$1:$H$1</c:f>
              <c:strCache>
                <c:ptCount val="7"/>
                <c:pt idx="0">
                  <c:v>18-19</c:v>
                </c:pt>
                <c:pt idx="1">
                  <c:v>20-29</c:v>
                </c:pt>
                <c:pt idx="2">
                  <c:v>30-39</c:v>
                </c:pt>
                <c:pt idx="3">
                  <c:v>40-49</c:v>
                </c:pt>
                <c:pt idx="4">
                  <c:v>50-59</c:v>
                </c:pt>
                <c:pt idx="5">
                  <c:v>60-69</c:v>
                </c:pt>
                <c:pt idx="6">
                  <c:v>70+</c:v>
                </c:pt>
              </c:strCache>
            </c:strRef>
          </c:cat>
          <c:val>
            <c:numRef>
              <c:f>Sheet1!$B$6:$H$6</c:f>
              <c:numCache>
                <c:formatCode>General</c:formatCode>
                <c:ptCount val="7"/>
                <c:pt idx="0">
                  <c:v>19</c:v>
                </c:pt>
                <c:pt idx="1">
                  <c:v>88</c:v>
                </c:pt>
                <c:pt idx="2">
                  <c:v>163</c:v>
                </c:pt>
                <c:pt idx="3">
                  <c:v>427</c:v>
                </c:pt>
                <c:pt idx="4">
                  <c:v>946</c:v>
                </c:pt>
                <c:pt idx="5">
                  <c:v>779</c:v>
                </c:pt>
                <c:pt idx="6">
                  <c:v>50</c:v>
                </c:pt>
              </c:numCache>
            </c:numRef>
          </c:val>
        </c:ser>
        <c:ser>
          <c:idx val="5"/>
          <c:order val="5"/>
          <c:tx>
            <c:strRef>
              <c:f>Sheet1!$A$7</c:f>
              <c:strCache>
                <c:ptCount val="1"/>
                <c:pt idx="0">
                  <c:v>60+</c:v>
                </c:pt>
              </c:strCache>
            </c:strRef>
          </c:tx>
          <c:spPr>
            <a:gradFill>
              <a:gsLst>
                <a:gs pos="0">
                  <a:srgbClr val="008080"/>
                </a:gs>
                <a:gs pos="50000">
                  <a:srgbClr val="00FFFF"/>
                </a:gs>
                <a:gs pos="100000">
                  <a:srgbClr val="008080"/>
                </a:gs>
              </a:gsLst>
              <a:lin ang="10800000" scaled="1"/>
            </a:gradFill>
            <a:ln>
              <a:solidFill>
                <a:schemeClr val="bg2"/>
              </a:solidFill>
            </a:ln>
          </c:spPr>
          <c:cat>
            <c:strRef>
              <c:f>Sheet1!$B$1:$H$1</c:f>
              <c:strCache>
                <c:ptCount val="7"/>
                <c:pt idx="0">
                  <c:v>18-19</c:v>
                </c:pt>
                <c:pt idx="1">
                  <c:v>20-29</c:v>
                </c:pt>
                <c:pt idx="2">
                  <c:v>30-39</c:v>
                </c:pt>
                <c:pt idx="3">
                  <c:v>40-49</c:v>
                </c:pt>
                <c:pt idx="4">
                  <c:v>50-59</c:v>
                </c:pt>
                <c:pt idx="5">
                  <c:v>60-69</c:v>
                </c:pt>
                <c:pt idx="6">
                  <c:v>70+</c:v>
                </c:pt>
              </c:strCache>
            </c:strRef>
          </c:cat>
          <c:val>
            <c:numRef>
              <c:f>Sheet1!$B$7:$H$7</c:f>
              <c:numCache>
                <c:formatCode>General</c:formatCode>
                <c:ptCount val="7"/>
                <c:pt idx="0">
                  <c:v>2</c:v>
                </c:pt>
                <c:pt idx="1">
                  <c:v>9</c:v>
                </c:pt>
                <c:pt idx="2">
                  <c:v>9</c:v>
                </c:pt>
                <c:pt idx="3">
                  <c:v>53</c:v>
                </c:pt>
                <c:pt idx="4">
                  <c:v>145</c:v>
                </c:pt>
                <c:pt idx="5">
                  <c:v>159</c:v>
                </c:pt>
                <c:pt idx="6">
                  <c:v>11</c:v>
                </c:pt>
              </c:numCache>
            </c:numRef>
          </c:val>
        </c:ser>
        <c:gapWidth val="40"/>
        <c:overlap val="100"/>
        <c:axId val="146506496"/>
        <c:axId val="146807040"/>
      </c:barChart>
      <c:catAx>
        <c:axId val="146506496"/>
        <c:scaling>
          <c:orientation val="minMax"/>
        </c:scaling>
        <c:axPos val="b"/>
        <c:title>
          <c:tx>
            <c:rich>
              <a:bodyPr/>
              <a:lstStyle/>
              <a:p>
                <a:pPr>
                  <a:defRPr sz="1700"/>
                </a:pPr>
                <a:r>
                  <a:rPr lang="en-US" sz="1700" dirty="0" smtClean="0"/>
                  <a:t>Recipient Age</a:t>
                </a:r>
                <a:endParaRPr lang="en-US" sz="1700" dirty="0"/>
              </a:p>
            </c:rich>
          </c:tx>
          <c:layout>
            <c:manualLayout>
              <c:xMode val="edge"/>
              <c:yMode val="edge"/>
              <c:x val="0.41615566859452308"/>
              <c:y val="0.9059694881889766"/>
            </c:manualLayout>
          </c:layout>
        </c:title>
        <c:tickLblPos val="nextTo"/>
        <c:txPr>
          <a:bodyPr/>
          <a:lstStyle/>
          <a:p>
            <a:pPr>
              <a:defRPr sz="1500" b="1"/>
            </a:pPr>
            <a:endParaRPr lang="en-US"/>
          </a:p>
        </c:txPr>
        <c:crossAx val="146807040"/>
        <c:crosses val="autoZero"/>
        <c:auto val="1"/>
        <c:lblAlgn val="ctr"/>
        <c:lblOffset val="100"/>
      </c:catAx>
      <c:valAx>
        <c:axId val="146807040"/>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title>
        <c:numFmt formatCode="0%" sourceLinked="1"/>
        <c:tickLblPos val="nextTo"/>
        <c:txPr>
          <a:bodyPr/>
          <a:lstStyle/>
          <a:p>
            <a:pPr>
              <a:defRPr sz="1500" b="1"/>
            </a:pPr>
            <a:endParaRPr lang="en-US"/>
          </a:p>
        </c:txPr>
        <c:crossAx val="146506496"/>
        <c:crosses val="autoZero"/>
        <c:crossBetween val="between"/>
        <c:majorUnit val="0.2"/>
      </c:valAx>
      <c:spPr>
        <a:solidFill>
          <a:srgbClr val="000000"/>
        </a:solidFill>
        <a:ln w="12700">
          <a:solidFill>
            <a:srgbClr val="FFFFFF"/>
          </a:solidFill>
        </a:ln>
      </c:spPr>
    </c:plotArea>
    <c:legend>
      <c:legendPos val="t"/>
      <c:layout>
        <c:manualLayout>
          <c:xMode val="edge"/>
          <c:yMode val="edge"/>
          <c:x val="0.19033750894774518"/>
          <c:y val="3.125E-2"/>
          <c:w val="0.74599934963882031"/>
          <c:h val="5.8834071522309732E-2"/>
        </c:manualLayout>
      </c:layout>
      <c:spPr>
        <a:solidFill>
          <a:schemeClr val="bg2"/>
        </a:solidFill>
        <a:ln w="12700">
          <a:solidFill>
            <a:srgbClr val="FFFFFF"/>
          </a:solidFill>
        </a:ln>
      </c:spPr>
      <c:txPr>
        <a:bodyPr/>
        <a:lstStyle/>
        <a:p>
          <a:pPr>
            <a:defRPr sz="1400" b="1"/>
          </a:pPr>
          <a:endParaRPr lang="en-US"/>
        </a:p>
      </c:txPr>
    </c:legend>
    <c:plotVisOnly val="1"/>
  </c:chart>
  <c:txPr>
    <a:bodyPr/>
    <a:lstStyle/>
    <a:p>
      <a:pPr>
        <a:defRPr sz="1800"/>
      </a:pPr>
      <a:endParaRPr lang="en-US"/>
    </a:p>
  </c:txPr>
  <c:externalData r:id="rId1"/>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808208064900978"/>
          <c:y val="0.14159879429133909"/>
          <c:w val="0.86362491052257451"/>
          <c:h val="0.69196645341207363"/>
        </c:manualLayout>
      </c:layout>
      <c:barChart>
        <c:barDir val="col"/>
        <c:grouping val="percentStacked"/>
        <c:ser>
          <c:idx val="0"/>
          <c:order val="0"/>
          <c:tx>
            <c:strRef>
              <c:f>Sheet1!$B$1</c:f>
              <c:strCache>
                <c:ptCount val="1"/>
                <c:pt idx="0">
                  <c:v>18-19</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cat>
            <c:strRef>
              <c:f>Sheet1!$A$2:$A$7</c:f>
              <c:strCache>
                <c:ptCount val="6"/>
                <c:pt idx="0">
                  <c:v>0-10</c:v>
                </c:pt>
                <c:pt idx="1">
                  <c:v>11-17</c:v>
                </c:pt>
                <c:pt idx="2">
                  <c:v>18-34</c:v>
                </c:pt>
                <c:pt idx="3">
                  <c:v>35-49</c:v>
                </c:pt>
                <c:pt idx="4">
                  <c:v>50-59</c:v>
                </c:pt>
                <c:pt idx="5">
                  <c:v>60+</c:v>
                </c:pt>
              </c:strCache>
            </c:strRef>
          </c:cat>
          <c:val>
            <c:numRef>
              <c:f>Sheet1!$B$2:$B$7</c:f>
              <c:numCache>
                <c:formatCode>General</c:formatCode>
                <c:ptCount val="6"/>
                <c:pt idx="0">
                  <c:v>1</c:v>
                </c:pt>
                <c:pt idx="1">
                  <c:v>44</c:v>
                </c:pt>
                <c:pt idx="2">
                  <c:v>145</c:v>
                </c:pt>
                <c:pt idx="3">
                  <c:v>67</c:v>
                </c:pt>
                <c:pt idx="4">
                  <c:v>19</c:v>
                </c:pt>
                <c:pt idx="5">
                  <c:v>2</c:v>
                </c:pt>
              </c:numCache>
            </c:numRef>
          </c:val>
        </c:ser>
        <c:ser>
          <c:idx val="1"/>
          <c:order val="1"/>
          <c:tx>
            <c:strRef>
              <c:f>Sheet1!$C$1</c:f>
              <c:strCache>
                <c:ptCount val="1"/>
                <c:pt idx="0">
                  <c:v>20-29</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cat>
            <c:strRef>
              <c:f>Sheet1!$A$2:$A$7</c:f>
              <c:strCache>
                <c:ptCount val="6"/>
                <c:pt idx="0">
                  <c:v>0-10</c:v>
                </c:pt>
                <c:pt idx="1">
                  <c:v>11-17</c:v>
                </c:pt>
                <c:pt idx="2">
                  <c:v>18-34</c:v>
                </c:pt>
                <c:pt idx="3">
                  <c:v>35-49</c:v>
                </c:pt>
                <c:pt idx="4">
                  <c:v>50-59</c:v>
                </c:pt>
                <c:pt idx="5">
                  <c:v>60+</c:v>
                </c:pt>
              </c:strCache>
            </c:strRef>
          </c:cat>
          <c:val>
            <c:numRef>
              <c:f>Sheet1!$C$2:$C$7</c:f>
              <c:numCache>
                <c:formatCode>General</c:formatCode>
                <c:ptCount val="6"/>
                <c:pt idx="0">
                  <c:v>5</c:v>
                </c:pt>
                <c:pt idx="1">
                  <c:v>137</c:v>
                </c:pt>
                <c:pt idx="2">
                  <c:v>675</c:v>
                </c:pt>
                <c:pt idx="3">
                  <c:v>349</c:v>
                </c:pt>
                <c:pt idx="4">
                  <c:v>88</c:v>
                </c:pt>
                <c:pt idx="5">
                  <c:v>9</c:v>
                </c:pt>
              </c:numCache>
            </c:numRef>
          </c:val>
        </c:ser>
        <c:ser>
          <c:idx val="2"/>
          <c:order val="2"/>
          <c:tx>
            <c:strRef>
              <c:f>Sheet1!$D$1</c:f>
              <c:strCache>
                <c:ptCount val="1"/>
                <c:pt idx="0">
                  <c:v>30-39</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cat>
            <c:strRef>
              <c:f>Sheet1!$A$2:$A$7</c:f>
              <c:strCache>
                <c:ptCount val="6"/>
                <c:pt idx="0">
                  <c:v>0-10</c:v>
                </c:pt>
                <c:pt idx="1">
                  <c:v>11-17</c:v>
                </c:pt>
                <c:pt idx="2">
                  <c:v>18-34</c:v>
                </c:pt>
                <c:pt idx="3">
                  <c:v>35-49</c:v>
                </c:pt>
                <c:pt idx="4">
                  <c:v>50-59</c:v>
                </c:pt>
                <c:pt idx="5">
                  <c:v>60+</c:v>
                </c:pt>
              </c:strCache>
            </c:strRef>
          </c:cat>
          <c:val>
            <c:numRef>
              <c:f>Sheet1!$D$2:$D$7</c:f>
              <c:numCache>
                <c:formatCode>General</c:formatCode>
                <c:ptCount val="6"/>
                <c:pt idx="0">
                  <c:v>2</c:v>
                </c:pt>
                <c:pt idx="1">
                  <c:v>136</c:v>
                </c:pt>
                <c:pt idx="2">
                  <c:v>826</c:v>
                </c:pt>
                <c:pt idx="3">
                  <c:v>594</c:v>
                </c:pt>
                <c:pt idx="4">
                  <c:v>163</c:v>
                </c:pt>
                <c:pt idx="5">
                  <c:v>9</c:v>
                </c:pt>
              </c:numCache>
            </c:numRef>
          </c:val>
        </c:ser>
        <c:ser>
          <c:idx val="3"/>
          <c:order val="3"/>
          <c:tx>
            <c:strRef>
              <c:f>Sheet1!$E$1</c:f>
              <c:strCache>
                <c:ptCount val="1"/>
                <c:pt idx="0">
                  <c:v>40-49</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0" scaled="1"/>
              <a:tileRect/>
            </a:gradFill>
            <a:ln>
              <a:solidFill>
                <a:srgbClr val="000000"/>
              </a:solidFill>
            </a:ln>
          </c:spPr>
          <c:cat>
            <c:strRef>
              <c:f>Sheet1!$A$2:$A$7</c:f>
              <c:strCache>
                <c:ptCount val="6"/>
                <c:pt idx="0">
                  <c:v>0-10</c:v>
                </c:pt>
                <c:pt idx="1">
                  <c:v>11-17</c:v>
                </c:pt>
                <c:pt idx="2">
                  <c:v>18-34</c:v>
                </c:pt>
                <c:pt idx="3">
                  <c:v>35-49</c:v>
                </c:pt>
                <c:pt idx="4">
                  <c:v>50-59</c:v>
                </c:pt>
                <c:pt idx="5">
                  <c:v>60+</c:v>
                </c:pt>
              </c:strCache>
            </c:strRef>
          </c:cat>
          <c:val>
            <c:numRef>
              <c:f>Sheet1!$E$2:$E$7</c:f>
              <c:numCache>
                <c:formatCode>General</c:formatCode>
                <c:ptCount val="6"/>
                <c:pt idx="0">
                  <c:v>2</c:v>
                </c:pt>
                <c:pt idx="1">
                  <c:v>232</c:v>
                </c:pt>
                <c:pt idx="2">
                  <c:v>1454</c:v>
                </c:pt>
                <c:pt idx="3">
                  <c:v>1177</c:v>
                </c:pt>
                <c:pt idx="4">
                  <c:v>427</c:v>
                </c:pt>
                <c:pt idx="5">
                  <c:v>53</c:v>
                </c:pt>
              </c:numCache>
            </c:numRef>
          </c:val>
        </c:ser>
        <c:ser>
          <c:idx val="4"/>
          <c:order val="4"/>
          <c:tx>
            <c:strRef>
              <c:f>Sheet1!$F$1</c:f>
              <c:strCache>
                <c:ptCount val="1"/>
                <c:pt idx="0">
                  <c:v>50-59</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strRef>
              <c:f>Sheet1!$A$2:$A$7</c:f>
              <c:strCache>
                <c:ptCount val="6"/>
                <c:pt idx="0">
                  <c:v>0-10</c:v>
                </c:pt>
                <c:pt idx="1">
                  <c:v>11-17</c:v>
                </c:pt>
                <c:pt idx="2">
                  <c:v>18-34</c:v>
                </c:pt>
                <c:pt idx="3">
                  <c:v>35-49</c:v>
                </c:pt>
                <c:pt idx="4">
                  <c:v>50-59</c:v>
                </c:pt>
                <c:pt idx="5">
                  <c:v>60+</c:v>
                </c:pt>
              </c:strCache>
            </c:strRef>
          </c:cat>
          <c:val>
            <c:numRef>
              <c:f>Sheet1!$F$2:$F$7</c:f>
              <c:numCache>
                <c:formatCode>General</c:formatCode>
                <c:ptCount val="6"/>
                <c:pt idx="0">
                  <c:v>4</c:v>
                </c:pt>
                <c:pt idx="1">
                  <c:v>389</c:v>
                </c:pt>
                <c:pt idx="2">
                  <c:v>2540</c:v>
                </c:pt>
                <c:pt idx="3">
                  <c:v>1995</c:v>
                </c:pt>
                <c:pt idx="4">
                  <c:v>946</c:v>
                </c:pt>
                <c:pt idx="5">
                  <c:v>145</c:v>
                </c:pt>
              </c:numCache>
            </c:numRef>
          </c:val>
        </c:ser>
        <c:ser>
          <c:idx val="5"/>
          <c:order val="5"/>
          <c:tx>
            <c:strRef>
              <c:f>Sheet1!$G$1</c:f>
              <c:strCache>
                <c:ptCount val="1"/>
                <c:pt idx="0">
                  <c:v>60-69</c:v>
                </c:pt>
              </c:strCache>
            </c:strRef>
          </c:tx>
          <c:spPr>
            <a:gradFill>
              <a:gsLst>
                <a:gs pos="0">
                  <a:srgbClr val="008080"/>
                </a:gs>
                <a:gs pos="50000">
                  <a:srgbClr val="00FFFF"/>
                </a:gs>
                <a:gs pos="100000">
                  <a:srgbClr val="008080"/>
                </a:gs>
              </a:gsLst>
              <a:lin ang="10800000" scaled="1"/>
            </a:gradFill>
            <a:ln>
              <a:solidFill>
                <a:schemeClr val="bg2"/>
              </a:solidFill>
            </a:ln>
          </c:spPr>
          <c:cat>
            <c:strRef>
              <c:f>Sheet1!$A$2:$A$7</c:f>
              <c:strCache>
                <c:ptCount val="6"/>
                <c:pt idx="0">
                  <c:v>0-10</c:v>
                </c:pt>
                <c:pt idx="1">
                  <c:v>11-17</c:v>
                </c:pt>
                <c:pt idx="2">
                  <c:v>18-34</c:v>
                </c:pt>
                <c:pt idx="3">
                  <c:v>35-49</c:v>
                </c:pt>
                <c:pt idx="4">
                  <c:v>50-59</c:v>
                </c:pt>
                <c:pt idx="5">
                  <c:v>60+</c:v>
                </c:pt>
              </c:strCache>
            </c:strRef>
          </c:cat>
          <c:val>
            <c:numRef>
              <c:f>Sheet1!$G$2:$G$7</c:f>
              <c:numCache>
                <c:formatCode>General</c:formatCode>
                <c:ptCount val="6"/>
                <c:pt idx="0">
                  <c:v>3</c:v>
                </c:pt>
                <c:pt idx="1">
                  <c:v>293</c:v>
                </c:pt>
                <c:pt idx="2">
                  <c:v>2105</c:v>
                </c:pt>
                <c:pt idx="3">
                  <c:v>1590</c:v>
                </c:pt>
                <c:pt idx="4">
                  <c:v>779</c:v>
                </c:pt>
                <c:pt idx="5">
                  <c:v>159</c:v>
                </c:pt>
              </c:numCache>
            </c:numRef>
          </c:val>
        </c:ser>
        <c:ser>
          <c:idx val="6"/>
          <c:order val="6"/>
          <c:tx>
            <c:strRef>
              <c:f>Sheet1!$H$1</c:f>
              <c:strCache>
                <c:ptCount val="1"/>
                <c:pt idx="0">
                  <c:v>70+</c:v>
                </c:pt>
              </c:strCache>
            </c:strRef>
          </c:tx>
          <c:spPr>
            <a:gradFill>
              <a:gsLst>
                <a:gs pos="0">
                  <a:srgbClr val="CC6600"/>
                </a:gs>
                <a:gs pos="50000">
                  <a:srgbClr val="FFC000"/>
                </a:gs>
                <a:gs pos="100000">
                  <a:srgbClr val="CC6600"/>
                </a:gs>
              </a:gsLst>
              <a:lin ang="10800000" scaled="1"/>
            </a:gradFill>
            <a:ln>
              <a:solidFill>
                <a:schemeClr val="bg2"/>
              </a:solidFill>
            </a:ln>
          </c:spPr>
          <c:cat>
            <c:strRef>
              <c:f>Sheet1!$A$2:$A$7</c:f>
              <c:strCache>
                <c:ptCount val="6"/>
                <c:pt idx="0">
                  <c:v>0-10</c:v>
                </c:pt>
                <c:pt idx="1">
                  <c:v>11-17</c:v>
                </c:pt>
                <c:pt idx="2">
                  <c:v>18-34</c:v>
                </c:pt>
                <c:pt idx="3">
                  <c:v>35-49</c:v>
                </c:pt>
                <c:pt idx="4">
                  <c:v>50-59</c:v>
                </c:pt>
                <c:pt idx="5">
                  <c:v>60+</c:v>
                </c:pt>
              </c:strCache>
            </c:strRef>
          </c:cat>
          <c:val>
            <c:numRef>
              <c:f>Sheet1!$H$2:$H$7</c:f>
              <c:numCache>
                <c:formatCode>General</c:formatCode>
                <c:ptCount val="6"/>
                <c:pt idx="0">
                  <c:v>0</c:v>
                </c:pt>
                <c:pt idx="1">
                  <c:v>11</c:v>
                </c:pt>
                <c:pt idx="2">
                  <c:v>101</c:v>
                </c:pt>
                <c:pt idx="3">
                  <c:v>87</c:v>
                </c:pt>
                <c:pt idx="4">
                  <c:v>50</c:v>
                </c:pt>
                <c:pt idx="5">
                  <c:v>11</c:v>
                </c:pt>
              </c:numCache>
            </c:numRef>
          </c:val>
        </c:ser>
        <c:gapWidth val="40"/>
        <c:overlap val="100"/>
        <c:axId val="147432192"/>
        <c:axId val="147434112"/>
      </c:barChart>
      <c:catAx>
        <c:axId val="147432192"/>
        <c:scaling>
          <c:orientation val="minMax"/>
        </c:scaling>
        <c:axPos val="b"/>
        <c:title>
          <c:tx>
            <c:rich>
              <a:bodyPr/>
              <a:lstStyle/>
              <a:p>
                <a:pPr>
                  <a:defRPr sz="1700"/>
                </a:pPr>
                <a:r>
                  <a:rPr lang="en-US" sz="1700" dirty="0" smtClean="0"/>
                  <a:t>Donor  Age</a:t>
                </a:r>
                <a:endParaRPr lang="en-US" sz="1700" dirty="0"/>
              </a:p>
            </c:rich>
          </c:tx>
          <c:layout>
            <c:manualLayout>
              <c:xMode val="edge"/>
              <c:yMode val="edge"/>
              <c:x val="0.41615566859452308"/>
              <c:y val="0.9059694881889766"/>
            </c:manualLayout>
          </c:layout>
        </c:title>
        <c:tickLblPos val="nextTo"/>
        <c:txPr>
          <a:bodyPr/>
          <a:lstStyle/>
          <a:p>
            <a:pPr>
              <a:defRPr sz="1500" b="1"/>
            </a:pPr>
            <a:endParaRPr lang="en-US"/>
          </a:p>
        </c:txPr>
        <c:crossAx val="147434112"/>
        <c:crosses val="autoZero"/>
        <c:auto val="1"/>
        <c:lblAlgn val="ctr"/>
        <c:lblOffset val="100"/>
      </c:catAx>
      <c:valAx>
        <c:axId val="147434112"/>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title>
        <c:numFmt formatCode="0%" sourceLinked="1"/>
        <c:tickLblPos val="nextTo"/>
        <c:txPr>
          <a:bodyPr/>
          <a:lstStyle/>
          <a:p>
            <a:pPr>
              <a:defRPr sz="1500" b="1"/>
            </a:pPr>
            <a:endParaRPr lang="en-US"/>
          </a:p>
        </c:txPr>
        <c:crossAx val="147432192"/>
        <c:crosses val="autoZero"/>
        <c:crossBetween val="between"/>
        <c:majorUnit val="0.2"/>
      </c:valAx>
      <c:spPr>
        <a:solidFill>
          <a:srgbClr val="000000"/>
        </a:solidFill>
        <a:ln w="12700">
          <a:solidFill>
            <a:srgbClr val="FFFFFF"/>
          </a:solidFill>
        </a:ln>
      </c:spPr>
    </c:plotArea>
    <c:legend>
      <c:legendPos val="t"/>
      <c:layout>
        <c:manualLayout>
          <c:xMode val="edge"/>
          <c:yMode val="edge"/>
          <c:x val="0.25523424616170659"/>
          <c:y val="3.125E-2"/>
          <c:w val="0.59659721738322535"/>
          <c:h val="5.5946932414698183E-2"/>
        </c:manualLayout>
      </c:layout>
      <c:spPr>
        <a:solidFill>
          <a:schemeClr val="bg2"/>
        </a:solidFill>
        <a:ln w="12700">
          <a:solidFill>
            <a:srgbClr val="FFFFFF"/>
          </a:solidFill>
        </a:ln>
      </c:spPr>
      <c:txPr>
        <a:bodyPr/>
        <a:lstStyle/>
        <a:p>
          <a:pPr>
            <a:defRPr sz="1400" b="1"/>
          </a:pPr>
          <a:endParaRPr lang="en-US"/>
        </a:p>
      </c:txPr>
    </c:legend>
    <c:plotVisOnly val="1"/>
  </c:chart>
  <c:txPr>
    <a:bodyPr/>
    <a:lstStyle/>
    <a:p>
      <a:pPr>
        <a:defRPr sz="1800"/>
      </a:pPr>
      <a:endParaRPr lang="en-US"/>
    </a:p>
  </c:txPr>
  <c:externalData r:id="rId1"/>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949736371449164E-2"/>
          <c:y val="3.9152185718164582E-2"/>
          <c:w val="0.87737962511323264"/>
          <c:h val="0.74888472957273777"/>
        </c:manualLayout>
      </c:layout>
      <c:barChart>
        <c:barDir val="col"/>
        <c:grouping val="clustered"/>
        <c:ser>
          <c:idx val="0"/>
          <c:order val="0"/>
          <c:tx>
            <c:strRef>
              <c:f>Sheet1!$B$1</c:f>
              <c:strCache>
                <c:ptCount val="1"/>
                <c:pt idx="0">
                  <c:v>PRA</c:v>
                </c:pt>
              </c:strCache>
            </c:strRef>
          </c:tx>
          <c:spPr>
            <a:gradFill flip="none" rotWithShape="1">
              <a:gsLst>
                <a:gs pos="0">
                  <a:srgbClr val="208C03"/>
                </a:gs>
                <a:gs pos="50000">
                  <a:srgbClr val="20F703"/>
                </a:gs>
                <a:gs pos="100000">
                  <a:srgbClr val="208C03"/>
                </a:gs>
              </a:gsLst>
              <a:lin ang="10800000" scaled="1"/>
              <a:tileRect/>
            </a:gradFill>
          </c:spPr>
          <c:cat>
            <c:strRef>
              <c:f>Sheet1!$A$2:$A$6</c:f>
              <c:strCache>
                <c:ptCount val="5"/>
                <c:pt idx="0">
                  <c:v>0</c:v>
                </c:pt>
                <c:pt idx="1">
                  <c:v>1-9</c:v>
                </c:pt>
                <c:pt idx="2">
                  <c:v>10-39</c:v>
                </c:pt>
                <c:pt idx="3">
                  <c:v>40-79</c:v>
                </c:pt>
                <c:pt idx="4">
                  <c:v>80+</c:v>
                </c:pt>
              </c:strCache>
            </c:strRef>
          </c:cat>
          <c:val>
            <c:numRef>
              <c:f>Sheet1!$B$2:$B$6</c:f>
              <c:numCache>
                <c:formatCode>General</c:formatCode>
                <c:ptCount val="5"/>
                <c:pt idx="0">
                  <c:v>66.705299999999994</c:v>
                </c:pt>
                <c:pt idx="1">
                  <c:v>15.0497</c:v>
                </c:pt>
                <c:pt idx="2">
                  <c:v>9.9141000000000012</c:v>
                </c:pt>
                <c:pt idx="3">
                  <c:v>5.5603999999999996</c:v>
                </c:pt>
                <c:pt idx="4">
                  <c:v>2.7705000000000002</c:v>
                </c:pt>
              </c:numCache>
            </c:numRef>
          </c:val>
        </c:ser>
        <c:gapWidth val="35"/>
        <c:axId val="147466112"/>
        <c:axId val="147597952"/>
      </c:barChart>
      <c:catAx>
        <c:axId val="147466112"/>
        <c:scaling>
          <c:orientation val="minMax"/>
        </c:scaling>
        <c:axPos val="b"/>
        <c:title>
          <c:tx>
            <c:rich>
              <a:bodyPr/>
              <a:lstStyle/>
              <a:p>
                <a:pPr>
                  <a:defRPr sz="1700"/>
                </a:pPr>
                <a:r>
                  <a:rPr lang="en-US" sz="1700" dirty="0" smtClean="0"/>
                  <a:t>PRA</a:t>
                </a:r>
                <a:endParaRPr lang="en-US" sz="1700" dirty="0"/>
              </a:p>
            </c:rich>
          </c:tx>
          <c:layout>
            <c:manualLayout>
              <c:xMode val="edge"/>
              <c:yMode val="edge"/>
              <c:x val="0.49427229229090075"/>
              <c:y val="0.89952110494384918"/>
            </c:manualLayout>
          </c:layout>
        </c:title>
        <c:numFmt formatCode="General" sourceLinked="1"/>
        <c:tickLblPos val="nextTo"/>
        <c:txPr>
          <a:bodyPr rot="0"/>
          <a:lstStyle/>
          <a:p>
            <a:pPr>
              <a:defRPr sz="1500" b="1"/>
            </a:pPr>
            <a:endParaRPr lang="en-US"/>
          </a:p>
        </c:txPr>
        <c:crossAx val="147597952"/>
        <c:crosses val="autoZero"/>
        <c:auto val="1"/>
        <c:lblAlgn val="ctr"/>
        <c:lblOffset val="100"/>
        <c:tickLblSkip val="1"/>
      </c:catAx>
      <c:valAx>
        <c:axId val="147597952"/>
        <c:scaling>
          <c:orientation val="minMax"/>
          <c:max val="80"/>
        </c:scaling>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title>
        <c:numFmt formatCode="General" sourceLinked="1"/>
        <c:tickLblPos val="nextTo"/>
        <c:txPr>
          <a:bodyPr/>
          <a:lstStyle/>
          <a:p>
            <a:pPr>
              <a:defRPr sz="1500" b="1"/>
            </a:pPr>
            <a:endParaRPr lang="en-US"/>
          </a:p>
        </c:txPr>
        <c:crossAx val="147466112"/>
        <c:crosses val="autoZero"/>
        <c:crossBetween val="between"/>
        <c:majorUnit val="10"/>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949736371449164E-2"/>
          <c:y val="3.9152185718164582E-2"/>
          <c:w val="0.88622918263535633"/>
          <c:h val="0.76527817219569461"/>
        </c:manualLayout>
      </c:layout>
      <c:barChart>
        <c:barDir val="col"/>
        <c:grouping val="clustered"/>
        <c:ser>
          <c:idx val="0"/>
          <c:order val="0"/>
          <c:tx>
            <c:strRef>
              <c:f>Sheet1!$B$1</c:f>
              <c:strCache>
                <c:ptCount val="1"/>
                <c:pt idx="0">
                  <c:v>%</c:v>
                </c:pt>
              </c:strCache>
            </c:strRef>
          </c:tx>
          <c:spPr>
            <a:gradFill flip="none" rotWithShape="1">
              <a:gsLst>
                <a:gs pos="0">
                  <a:srgbClr val="208C03"/>
                </a:gs>
                <a:gs pos="50000">
                  <a:srgbClr val="20F703"/>
                </a:gs>
                <a:gs pos="100000">
                  <a:srgbClr val="208C03"/>
                </a:gs>
              </a:gsLst>
              <a:lin ang="10800000" scaled="1"/>
              <a:tileRect/>
            </a:gradFill>
          </c:spPr>
          <c:cat>
            <c:strRef>
              <c:f>Sheet1!$A$2:$A$12</c:f>
              <c:strCache>
                <c:ptCount val="11"/>
                <c:pt idx="0">
                  <c:v>2000</c:v>
                </c:pt>
                <c:pt idx="1">
                  <c:v>2001</c:v>
                </c:pt>
                <c:pt idx="2">
                  <c:v>2002</c:v>
                </c:pt>
                <c:pt idx="3">
                  <c:v>2003</c:v>
                </c:pt>
                <c:pt idx="4">
                  <c:v>2004</c:v>
                </c:pt>
                <c:pt idx="5">
                  <c:v>2005</c:v>
                </c:pt>
                <c:pt idx="6">
                  <c:v>2006</c:v>
                </c:pt>
                <c:pt idx="7">
                  <c:v>2007</c:v>
                </c:pt>
                <c:pt idx="8">
                  <c:v>2008</c:v>
                </c:pt>
                <c:pt idx="9">
                  <c:v>2009</c:v>
                </c:pt>
                <c:pt idx="10">
                  <c:v>2010</c:v>
                </c:pt>
              </c:strCache>
            </c:strRef>
          </c:cat>
          <c:val>
            <c:numRef>
              <c:f>Sheet1!$B$2:$B$12</c:f>
              <c:numCache>
                <c:formatCode>General</c:formatCode>
                <c:ptCount val="11"/>
                <c:pt idx="0">
                  <c:v>18.163799999999828</c:v>
                </c:pt>
                <c:pt idx="1">
                  <c:v>23.6554</c:v>
                </c:pt>
                <c:pt idx="2">
                  <c:v>21.4358</c:v>
                </c:pt>
                <c:pt idx="3">
                  <c:v>21.315000000000001</c:v>
                </c:pt>
                <c:pt idx="4">
                  <c:v>21.815300000000001</c:v>
                </c:pt>
                <c:pt idx="5">
                  <c:v>23.526599999999828</c:v>
                </c:pt>
                <c:pt idx="6">
                  <c:v>21.577900000000035</c:v>
                </c:pt>
                <c:pt idx="7">
                  <c:v>23.147300000000001</c:v>
                </c:pt>
                <c:pt idx="8">
                  <c:v>25.686299999999989</c:v>
                </c:pt>
                <c:pt idx="9">
                  <c:v>32.441499999999998</c:v>
                </c:pt>
                <c:pt idx="10">
                  <c:v>35.793400000000013</c:v>
                </c:pt>
              </c:numCache>
            </c:numRef>
          </c:val>
        </c:ser>
        <c:gapWidth val="35"/>
        <c:axId val="147906560"/>
        <c:axId val="147908480"/>
      </c:barChart>
      <c:catAx>
        <c:axId val="147906560"/>
        <c:scaling>
          <c:orientation val="minMax"/>
        </c:scaling>
        <c:axPos val="b"/>
        <c:title>
          <c:tx>
            <c:rich>
              <a:bodyPr/>
              <a:lstStyle/>
              <a:p>
                <a:pPr>
                  <a:defRPr sz="1700"/>
                </a:pPr>
                <a:r>
                  <a:rPr lang="en-US" sz="1700" dirty="0" smtClean="0"/>
                  <a:t>Year</a:t>
                </a:r>
                <a:endParaRPr lang="en-US" sz="1700" dirty="0"/>
              </a:p>
            </c:rich>
          </c:tx>
          <c:layout/>
        </c:title>
        <c:numFmt formatCode="General" sourceLinked="1"/>
        <c:tickLblPos val="nextTo"/>
        <c:txPr>
          <a:bodyPr rot="0"/>
          <a:lstStyle/>
          <a:p>
            <a:pPr>
              <a:defRPr sz="1500" b="1"/>
            </a:pPr>
            <a:endParaRPr lang="en-US"/>
          </a:p>
        </c:txPr>
        <c:crossAx val="147908480"/>
        <c:crosses val="autoZero"/>
        <c:auto val="1"/>
        <c:lblAlgn val="ctr"/>
        <c:lblOffset val="100"/>
        <c:tickLblSkip val="1"/>
      </c:catAx>
      <c:valAx>
        <c:axId val="147908480"/>
        <c:scaling>
          <c:orientation val="minMax"/>
          <c:max val="50"/>
        </c:scaling>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title>
        <c:numFmt formatCode="General" sourceLinked="1"/>
        <c:tickLblPos val="nextTo"/>
        <c:txPr>
          <a:bodyPr/>
          <a:lstStyle/>
          <a:p>
            <a:pPr>
              <a:defRPr sz="1500" b="1"/>
            </a:pPr>
            <a:endParaRPr lang="en-US"/>
          </a:p>
        </c:txPr>
        <c:crossAx val="147906560"/>
        <c:crosses val="autoZero"/>
        <c:crossBetween val="between"/>
        <c:majorUnit val="10"/>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993600910505656"/>
          <c:y val="3.9839066169360726E-2"/>
          <c:w val="0.86192309479014262"/>
          <c:h val="0.81004443523506964"/>
        </c:manualLayout>
      </c:layout>
      <c:barChart>
        <c:barDir val="col"/>
        <c:grouping val="stacked"/>
        <c:ser>
          <c:idx val="0"/>
          <c:order val="0"/>
          <c:tx>
            <c:strRef>
              <c:f>Sheet1!$B$1</c:f>
              <c:strCache>
                <c:ptCount val="1"/>
                <c:pt idx="0">
                  <c:v>North America</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cat>
            <c:numRef>
              <c:f>Sheet1!$A$2:$A$30</c:f>
              <c:numCache>
                <c:formatCode>General</c:formatCode>
                <c:ptCount val="29"/>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numCache>
            </c:numRef>
          </c:cat>
          <c:val>
            <c:numRef>
              <c:f>Sheet1!$B$2:$B$30</c:f>
              <c:numCache>
                <c:formatCode>General</c:formatCode>
                <c:ptCount val="29"/>
                <c:pt idx="0">
                  <c:v>122</c:v>
                </c:pt>
                <c:pt idx="1">
                  <c:v>195</c:v>
                </c:pt>
                <c:pt idx="2">
                  <c:v>375</c:v>
                </c:pt>
                <c:pt idx="3">
                  <c:v>777</c:v>
                </c:pt>
                <c:pt idx="4">
                  <c:v>1424</c:v>
                </c:pt>
                <c:pt idx="5">
                  <c:v>1632</c:v>
                </c:pt>
                <c:pt idx="6">
                  <c:v>1857</c:v>
                </c:pt>
                <c:pt idx="7">
                  <c:v>1854</c:v>
                </c:pt>
                <c:pt idx="8">
                  <c:v>2249</c:v>
                </c:pt>
                <c:pt idx="9">
                  <c:v>2254</c:v>
                </c:pt>
                <c:pt idx="10">
                  <c:v>2277</c:v>
                </c:pt>
                <c:pt idx="11">
                  <c:v>2446</c:v>
                </c:pt>
                <c:pt idx="12">
                  <c:v>2468</c:v>
                </c:pt>
                <c:pt idx="13">
                  <c:v>2483</c:v>
                </c:pt>
                <c:pt idx="14">
                  <c:v>2456</c:v>
                </c:pt>
                <c:pt idx="15">
                  <c:v>2384</c:v>
                </c:pt>
                <c:pt idx="16">
                  <c:v>2446</c:v>
                </c:pt>
                <c:pt idx="17">
                  <c:v>2298</c:v>
                </c:pt>
                <c:pt idx="18">
                  <c:v>2311</c:v>
                </c:pt>
                <c:pt idx="19">
                  <c:v>2310</c:v>
                </c:pt>
                <c:pt idx="20">
                  <c:v>2262</c:v>
                </c:pt>
                <c:pt idx="21">
                  <c:v>2151</c:v>
                </c:pt>
                <c:pt idx="22">
                  <c:v>2102</c:v>
                </c:pt>
                <c:pt idx="23">
                  <c:v>2224</c:v>
                </c:pt>
                <c:pt idx="24">
                  <c:v>2281</c:v>
                </c:pt>
                <c:pt idx="25">
                  <c:v>2286</c:v>
                </c:pt>
                <c:pt idx="26">
                  <c:v>2229</c:v>
                </c:pt>
                <c:pt idx="27">
                  <c:v>2307</c:v>
                </c:pt>
                <c:pt idx="28">
                  <c:v>2423</c:v>
                </c:pt>
              </c:numCache>
            </c:numRef>
          </c:val>
        </c:ser>
        <c:ser>
          <c:idx val="1"/>
          <c:order val="1"/>
          <c:tx>
            <c:strRef>
              <c:f>Sheet1!$C$1</c:f>
              <c:strCache>
                <c:ptCount val="1"/>
                <c:pt idx="0">
                  <c:v>Europe</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numRef>
              <c:f>Sheet1!$A$2:$A$30</c:f>
              <c:numCache>
                <c:formatCode>General</c:formatCode>
                <c:ptCount val="29"/>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numCache>
            </c:numRef>
          </c:cat>
          <c:val>
            <c:numRef>
              <c:f>Sheet1!$C$2:$C$30</c:f>
              <c:numCache>
                <c:formatCode>General</c:formatCode>
                <c:ptCount val="29"/>
                <c:pt idx="0">
                  <c:v>62</c:v>
                </c:pt>
                <c:pt idx="1">
                  <c:v>118</c:v>
                </c:pt>
                <c:pt idx="2">
                  <c:v>273</c:v>
                </c:pt>
                <c:pt idx="3">
                  <c:v>446</c:v>
                </c:pt>
                <c:pt idx="4">
                  <c:v>862</c:v>
                </c:pt>
                <c:pt idx="5">
                  <c:v>1298</c:v>
                </c:pt>
                <c:pt idx="6">
                  <c:v>1539</c:v>
                </c:pt>
                <c:pt idx="7">
                  <c:v>1781</c:v>
                </c:pt>
                <c:pt idx="8">
                  <c:v>2024</c:v>
                </c:pt>
                <c:pt idx="9">
                  <c:v>2220</c:v>
                </c:pt>
                <c:pt idx="10">
                  <c:v>2156</c:v>
                </c:pt>
                <c:pt idx="11">
                  <c:v>2165</c:v>
                </c:pt>
                <c:pt idx="12">
                  <c:v>2075</c:v>
                </c:pt>
                <c:pt idx="13">
                  <c:v>2067</c:v>
                </c:pt>
                <c:pt idx="14">
                  <c:v>2030</c:v>
                </c:pt>
                <c:pt idx="15">
                  <c:v>1977</c:v>
                </c:pt>
                <c:pt idx="16">
                  <c:v>1666</c:v>
                </c:pt>
                <c:pt idx="17">
                  <c:v>1551</c:v>
                </c:pt>
                <c:pt idx="18">
                  <c:v>1398</c:v>
                </c:pt>
                <c:pt idx="19">
                  <c:v>1371</c:v>
                </c:pt>
                <c:pt idx="20">
                  <c:v>1326</c:v>
                </c:pt>
                <c:pt idx="21">
                  <c:v>1330</c:v>
                </c:pt>
                <c:pt idx="22">
                  <c:v>1353</c:v>
                </c:pt>
                <c:pt idx="23">
                  <c:v>1313</c:v>
                </c:pt>
                <c:pt idx="24">
                  <c:v>1333</c:v>
                </c:pt>
                <c:pt idx="25">
                  <c:v>1319</c:v>
                </c:pt>
                <c:pt idx="26">
                  <c:v>1312</c:v>
                </c:pt>
                <c:pt idx="27">
                  <c:v>1290</c:v>
                </c:pt>
                <c:pt idx="28">
                  <c:v>1292</c:v>
                </c:pt>
              </c:numCache>
            </c:numRef>
          </c:val>
        </c:ser>
        <c:ser>
          <c:idx val="2"/>
          <c:order val="2"/>
          <c:tx>
            <c:strRef>
              <c:f>Sheet1!$D$1</c:f>
              <c:strCache>
                <c:ptCount val="1"/>
                <c:pt idx="0">
                  <c:v>Other</c:v>
                </c:pt>
              </c:strCache>
            </c:strRef>
          </c:tx>
          <c:spPr>
            <a:gradFill>
              <a:gsLst>
                <a:gs pos="0">
                  <a:srgbClr val="C00000"/>
                </a:gs>
                <a:gs pos="50000">
                  <a:srgbClr val="FF0000"/>
                </a:gs>
                <a:gs pos="100000">
                  <a:srgbClr val="C00000"/>
                </a:gs>
              </a:gsLst>
              <a:lin ang="10800000" scaled="1"/>
            </a:gradFill>
            <a:ln>
              <a:solidFill>
                <a:srgbClr val="000000"/>
              </a:solidFill>
            </a:ln>
          </c:spPr>
          <c:cat>
            <c:numRef>
              <c:f>Sheet1!$A$2:$A$30</c:f>
              <c:numCache>
                <c:formatCode>General</c:formatCode>
                <c:ptCount val="29"/>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numCache>
            </c:numRef>
          </c:cat>
          <c:val>
            <c:numRef>
              <c:f>Sheet1!$D$2:$D$30</c:f>
              <c:numCache>
                <c:formatCode>General</c:formatCode>
                <c:ptCount val="29"/>
                <c:pt idx="0">
                  <c:v>3</c:v>
                </c:pt>
                <c:pt idx="1">
                  <c:v>9</c:v>
                </c:pt>
                <c:pt idx="2">
                  <c:v>22</c:v>
                </c:pt>
                <c:pt idx="3">
                  <c:v>32</c:v>
                </c:pt>
                <c:pt idx="4">
                  <c:v>66</c:v>
                </c:pt>
                <c:pt idx="5">
                  <c:v>61</c:v>
                </c:pt>
                <c:pt idx="6">
                  <c:v>112</c:v>
                </c:pt>
                <c:pt idx="7">
                  <c:v>166</c:v>
                </c:pt>
                <c:pt idx="8">
                  <c:v>191</c:v>
                </c:pt>
                <c:pt idx="9">
                  <c:v>205</c:v>
                </c:pt>
                <c:pt idx="10">
                  <c:v>213</c:v>
                </c:pt>
                <c:pt idx="11">
                  <c:v>240</c:v>
                </c:pt>
                <c:pt idx="12">
                  <c:v>218</c:v>
                </c:pt>
                <c:pt idx="13">
                  <c:v>205</c:v>
                </c:pt>
                <c:pt idx="14">
                  <c:v>144</c:v>
                </c:pt>
                <c:pt idx="15">
                  <c:v>177</c:v>
                </c:pt>
                <c:pt idx="16">
                  <c:v>169</c:v>
                </c:pt>
                <c:pt idx="17">
                  <c:v>146</c:v>
                </c:pt>
                <c:pt idx="18">
                  <c:v>149</c:v>
                </c:pt>
                <c:pt idx="19">
                  <c:v>155</c:v>
                </c:pt>
                <c:pt idx="20">
                  <c:v>138</c:v>
                </c:pt>
                <c:pt idx="21">
                  <c:v>169</c:v>
                </c:pt>
                <c:pt idx="22">
                  <c:v>155</c:v>
                </c:pt>
                <c:pt idx="23">
                  <c:v>172</c:v>
                </c:pt>
                <c:pt idx="24">
                  <c:v>158</c:v>
                </c:pt>
                <c:pt idx="25">
                  <c:v>172</c:v>
                </c:pt>
                <c:pt idx="26">
                  <c:v>204</c:v>
                </c:pt>
                <c:pt idx="27">
                  <c:v>177</c:v>
                </c:pt>
                <c:pt idx="28">
                  <c:v>177</c:v>
                </c:pt>
              </c:numCache>
            </c:numRef>
          </c:val>
        </c:ser>
        <c:gapWidth val="25"/>
        <c:overlap val="100"/>
        <c:axId val="133153152"/>
        <c:axId val="133155840"/>
      </c:barChart>
      <c:catAx>
        <c:axId val="133153152"/>
        <c:scaling>
          <c:orientation val="minMax"/>
        </c:scaling>
        <c:axPos val="b"/>
        <c:numFmt formatCode="General" sourceLinked="1"/>
        <c:tickLblPos val="nextTo"/>
        <c:txPr>
          <a:bodyPr rot="-2700000"/>
          <a:lstStyle/>
          <a:p>
            <a:pPr>
              <a:defRPr sz="1500" b="1"/>
            </a:pPr>
            <a:endParaRPr lang="en-US"/>
          </a:p>
        </c:txPr>
        <c:crossAx val="133155840"/>
        <c:crosses val="autoZero"/>
        <c:auto val="1"/>
        <c:lblAlgn val="ctr"/>
        <c:lblOffset val="100"/>
        <c:tickLblSkip val="1"/>
      </c:catAx>
      <c:valAx>
        <c:axId val="133155840"/>
        <c:scaling>
          <c:orientation val="minMax"/>
          <c:max val="5000"/>
        </c:scaling>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layout/>
        </c:title>
        <c:numFmt formatCode="General" sourceLinked="0"/>
        <c:tickLblPos val="nextTo"/>
        <c:txPr>
          <a:bodyPr/>
          <a:lstStyle/>
          <a:p>
            <a:pPr>
              <a:defRPr sz="1500" b="1"/>
            </a:pPr>
            <a:endParaRPr lang="en-US"/>
          </a:p>
        </c:txPr>
        <c:crossAx val="133153152"/>
        <c:crosses val="autoZero"/>
        <c:crossBetween val="between"/>
        <c:majorUnit val="500"/>
      </c:valAx>
      <c:spPr>
        <a:solidFill>
          <a:schemeClr val="bg2"/>
        </a:solidFill>
        <a:ln>
          <a:solidFill>
            <a:schemeClr val="tx1"/>
          </a:solidFill>
        </a:ln>
      </c:spPr>
    </c:plotArea>
    <c:legend>
      <c:legendPos val="r"/>
      <c:layout>
        <c:manualLayout>
          <c:xMode val="edge"/>
          <c:yMode val="edge"/>
          <c:x val="0.13402050960444087"/>
          <c:y val="5.3031035594234895E-2"/>
          <c:w val="0.17112256985575777"/>
          <c:h val="0.18845282497582541"/>
        </c:manualLayout>
      </c:layout>
      <c:spPr>
        <a:solidFill>
          <a:schemeClr val="bg2"/>
        </a:solidFill>
        <a:ln>
          <a:solidFill>
            <a:schemeClr val="tx1"/>
          </a:solidFill>
        </a:ln>
      </c:spPr>
      <c:txPr>
        <a:bodyPr/>
        <a:lstStyle/>
        <a:p>
          <a:pPr>
            <a:defRPr sz="1400" b="1"/>
          </a:pPr>
          <a:endParaRPr lang="en-US"/>
        </a:p>
      </c:txPr>
    </c:legend>
    <c:plotVisOnly val="1"/>
  </c:chart>
  <c:txPr>
    <a:bodyPr/>
    <a:lstStyle/>
    <a:p>
      <a:pPr>
        <a:defRPr sz="1800"/>
      </a:pPr>
      <a:endParaRPr lang="en-US"/>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949736371449164E-2"/>
          <c:y val="3.9152185718164582E-2"/>
          <c:w val="0.88622918263535633"/>
          <c:h val="0.76527817219569483"/>
        </c:manualLayout>
      </c:layout>
      <c:barChart>
        <c:barDir val="col"/>
        <c:grouping val="stacked"/>
        <c:ser>
          <c:idx val="0"/>
          <c:order val="0"/>
          <c:tx>
            <c:strRef>
              <c:f>Sheet1!$B$1</c:f>
              <c:strCache>
                <c:ptCount val="1"/>
                <c:pt idx="0">
                  <c:v>LVAD</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cat>
            <c:numRef>
              <c:f>Sheet1!$A$2:$A$7</c:f>
              <c:numCache>
                <c:formatCode>General</c:formatCode>
                <c:ptCount val="6"/>
                <c:pt idx="0">
                  <c:v>2005</c:v>
                </c:pt>
                <c:pt idx="1">
                  <c:v>2006</c:v>
                </c:pt>
                <c:pt idx="2">
                  <c:v>2007</c:v>
                </c:pt>
                <c:pt idx="3">
                  <c:v>2008</c:v>
                </c:pt>
                <c:pt idx="4">
                  <c:v>2009</c:v>
                </c:pt>
                <c:pt idx="5">
                  <c:v>2010</c:v>
                </c:pt>
              </c:numCache>
            </c:numRef>
          </c:cat>
          <c:val>
            <c:numRef>
              <c:f>Sheet1!$B$2:$B$7</c:f>
              <c:numCache>
                <c:formatCode>General</c:formatCode>
                <c:ptCount val="6"/>
                <c:pt idx="0">
                  <c:v>18.351700999999988</c:v>
                </c:pt>
                <c:pt idx="1">
                  <c:v>17.918251000000001</c:v>
                </c:pt>
                <c:pt idx="2">
                  <c:v>17.613090000000035</c:v>
                </c:pt>
                <c:pt idx="3">
                  <c:v>19.901961000000131</c:v>
                </c:pt>
                <c:pt idx="4">
                  <c:v>27.854754000000035</c:v>
                </c:pt>
                <c:pt idx="5">
                  <c:v>31.780442999999696</c:v>
                </c:pt>
              </c:numCache>
            </c:numRef>
          </c:val>
        </c:ser>
        <c:ser>
          <c:idx val="1"/>
          <c:order val="1"/>
          <c:tx>
            <c:strRef>
              <c:f>Sheet1!$C$1</c:f>
              <c:strCache>
                <c:ptCount val="1"/>
                <c:pt idx="0">
                  <c:v>RVAD</c:v>
                </c:pt>
              </c:strCache>
            </c:strRef>
          </c:tx>
          <c:spPr>
            <a:gradFill>
              <a:gsLst>
                <a:gs pos="0">
                  <a:srgbClr val="C00000"/>
                </a:gs>
                <a:gs pos="50000">
                  <a:srgbClr val="FF0000"/>
                </a:gs>
                <a:gs pos="100000">
                  <a:srgbClr val="C00000"/>
                </a:gs>
              </a:gsLst>
              <a:lin ang="10800000" scaled="1"/>
            </a:gradFill>
            <a:ln>
              <a:solidFill>
                <a:srgbClr val="000000"/>
              </a:solidFill>
            </a:ln>
          </c:spPr>
          <c:cat>
            <c:numRef>
              <c:f>Sheet1!$A$2:$A$7</c:f>
              <c:numCache>
                <c:formatCode>General</c:formatCode>
                <c:ptCount val="6"/>
                <c:pt idx="0">
                  <c:v>2005</c:v>
                </c:pt>
                <c:pt idx="1">
                  <c:v>2006</c:v>
                </c:pt>
                <c:pt idx="2">
                  <c:v>2007</c:v>
                </c:pt>
                <c:pt idx="3">
                  <c:v>2008</c:v>
                </c:pt>
                <c:pt idx="4">
                  <c:v>2009</c:v>
                </c:pt>
                <c:pt idx="5">
                  <c:v>2010</c:v>
                </c:pt>
              </c:numCache>
            </c:numRef>
          </c:cat>
          <c:val>
            <c:numRef>
              <c:f>Sheet1!$C$2:$C$7</c:f>
              <c:numCache>
                <c:formatCode>General</c:formatCode>
                <c:ptCount val="6"/>
                <c:pt idx="0">
                  <c:v>0.57498800000000005</c:v>
                </c:pt>
                <c:pt idx="1">
                  <c:v>0.38022800000000256</c:v>
                </c:pt>
                <c:pt idx="2">
                  <c:v>0.24061600000000041</c:v>
                </c:pt>
                <c:pt idx="3">
                  <c:v>0.24509800000000154</c:v>
                </c:pt>
                <c:pt idx="4">
                  <c:v>0.23889199999999999</c:v>
                </c:pt>
                <c:pt idx="5">
                  <c:v>0.36900400000000227</c:v>
                </c:pt>
              </c:numCache>
            </c:numRef>
          </c:val>
        </c:ser>
        <c:ser>
          <c:idx val="2"/>
          <c:order val="2"/>
          <c:tx>
            <c:strRef>
              <c:f>Sheet1!$D$1</c:f>
              <c:strCache>
                <c:ptCount val="1"/>
                <c:pt idx="0">
                  <c:v>LVAD+RVAD</c:v>
                </c:pt>
              </c:strCache>
            </c:strRef>
          </c:tx>
          <c:spPr>
            <a:gradFill>
              <a:gsLst>
                <a:gs pos="0">
                  <a:srgbClr val="B8B400"/>
                </a:gs>
                <a:gs pos="50000">
                  <a:srgbClr val="FFFF00"/>
                </a:gs>
                <a:gs pos="100000">
                  <a:srgbClr val="B8B400"/>
                </a:gs>
              </a:gsLst>
              <a:lin ang="10800000" scaled="1"/>
            </a:gradFill>
            <a:ln>
              <a:solidFill>
                <a:srgbClr val="000000"/>
              </a:solidFill>
            </a:ln>
          </c:spPr>
          <c:cat>
            <c:numRef>
              <c:f>Sheet1!$A$2:$A$7</c:f>
              <c:numCache>
                <c:formatCode>General</c:formatCode>
                <c:ptCount val="6"/>
                <c:pt idx="0">
                  <c:v>2005</c:v>
                </c:pt>
                <c:pt idx="1">
                  <c:v>2006</c:v>
                </c:pt>
                <c:pt idx="2">
                  <c:v>2007</c:v>
                </c:pt>
                <c:pt idx="3">
                  <c:v>2008</c:v>
                </c:pt>
                <c:pt idx="4">
                  <c:v>2009</c:v>
                </c:pt>
                <c:pt idx="5">
                  <c:v>2010</c:v>
                </c:pt>
              </c:numCache>
            </c:numRef>
          </c:cat>
          <c:val>
            <c:numRef>
              <c:f>Sheet1!$D$2:$D$7</c:f>
              <c:numCache>
                <c:formatCode>General</c:formatCode>
                <c:ptCount val="6"/>
                <c:pt idx="0">
                  <c:v>4.4082410000000491</c:v>
                </c:pt>
                <c:pt idx="1">
                  <c:v>2.8517109999999977</c:v>
                </c:pt>
                <c:pt idx="2">
                  <c:v>4.5235799999999955</c:v>
                </c:pt>
                <c:pt idx="3">
                  <c:v>4.6568630000000004</c:v>
                </c:pt>
                <c:pt idx="4">
                  <c:v>3.3444819999999997</c:v>
                </c:pt>
                <c:pt idx="5">
                  <c:v>2.3985240000000001</c:v>
                </c:pt>
              </c:numCache>
            </c:numRef>
          </c:val>
        </c:ser>
        <c:ser>
          <c:idx val="3"/>
          <c:order val="3"/>
          <c:tx>
            <c:strRef>
              <c:f>Sheet1!$E$1</c:f>
              <c:strCache>
                <c:ptCount val="1"/>
                <c:pt idx="0">
                  <c:v>TAH</c:v>
                </c:pt>
              </c:strCache>
            </c:strRef>
          </c:tx>
          <c:spPr>
            <a:gradFill>
              <a:gsLst>
                <a:gs pos="0">
                  <a:srgbClr val="008080"/>
                </a:gs>
                <a:gs pos="50000">
                  <a:srgbClr val="00FFFF"/>
                </a:gs>
                <a:gs pos="100000">
                  <a:srgbClr val="008080"/>
                </a:gs>
              </a:gsLst>
              <a:lin ang="10800000" scaled="1"/>
            </a:gradFill>
            <a:ln>
              <a:solidFill>
                <a:srgbClr val="000000"/>
              </a:solidFill>
            </a:ln>
          </c:spPr>
          <c:cat>
            <c:numRef>
              <c:f>Sheet1!$A$2:$A$7</c:f>
              <c:numCache>
                <c:formatCode>General</c:formatCode>
                <c:ptCount val="6"/>
                <c:pt idx="0">
                  <c:v>2005</c:v>
                </c:pt>
                <c:pt idx="1">
                  <c:v>2006</c:v>
                </c:pt>
                <c:pt idx="2">
                  <c:v>2007</c:v>
                </c:pt>
                <c:pt idx="3">
                  <c:v>2008</c:v>
                </c:pt>
                <c:pt idx="4">
                  <c:v>2009</c:v>
                </c:pt>
                <c:pt idx="5">
                  <c:v>2010</c:v>
                </c:pt>
              </c:numCache>
            </c:numRef>
          </c:cat>
          <c:val>
            <c:numRef>
              <c:f>Sheet1!$E$2:$E$7</c:f>
              <c:numCache>
                <c:formatCode>General</c:formatCode>
                <c:ptCount val="6"/>
                <c:pt idx="0">
                  <c:v>0.191663</c:v>
                </c:pt>
                <c:pt idx="1">
                  <c:v>0.427757</c:v>
                </c:pt>
                <c:pt idx="2">
                  <c:v>0.76997100000000684</c:v>
                </c:pt>
                <c:pt idx="3">
                  <c:v>0.88235299999999406</c:v>
                </c:pt>
                <c:pt idx="4">
                  <c:v>1.0033439999999998</c:v>
                </c:pt>
                <c:pt idx="5">
                  <c:v>1.245387</c:v>
                </c:pt>
              </c:numCache>
            </c:numRef>
          </c:val>
        </c:ser>
        <c:gapWidth val="35"/>
        <c:overlap val="100"/>
        <c:axId val="148079744"/>
        <c:axId val="148082048"/>
      </c:barChart>
      <c:catAx>
        <c:axId val="148079744"/>
        <c:scaling>
          <c:orientation val="minMax"/>
        </c:scaling>
        <c:axPos val="b"/>
        <c:title>
          <c:tx>
            <c:rich>
              <a:bodyPr/>
              <a:lstStyle/>
              <a:p>
                <a:pPr>
                  <a:defRPr sz="1700"/>
                </a:pPr>
                <a:r>
                  <a:rPr lang="en-US" sz="1700" dirty="0" smtClean="0"/>
                  <a:t>Year</a:t>
                </a:r>
                <a:endParaRPr lang="en-US" sz="1700" dirty="0"/>
              </a:p>
            </c:rich>
          </c:tx>
          <c:layout/>
        </c:title>
        <c:numFmt formatCode="General" sourceLinked="1"/>
        <c:tickLblPos val="nextTo"/>
        <c:txPr>
          <a:bodyPr rot="0"/>
          <a:lstStyle/>
          <a:p>
            <a:pPr>
              <a:defRPr sz="1500" b="1"/>
            </a:pPr>
            <a:endParaRPr lang="en-US"/>
          </a:p>
        </c:txPr>
        <c:crossAx val="148082048"/>
        <c:crosses val="autoZero"/>
        <c:auto val="1"/>
        <c:lblAlgn val="ctr"/>
        <c:lblOffset val="100"/>
        <c:tickLblSkip val="1"/>
      </c:catAx>
      <c:valAx>
        <c:axId val="148082048"/>
        <c:scaling>
          <c:orientation val="minMax"/>
          <c:max val="50"/>
        </c:scaling>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title>
        <c:numFmt formatCode="General" sourceLinked="1"/>
        <c:tickLblPos val="nextTo"/>
        <c:txPr>
          <a:bodyPr/>
          <a:lstStyle/>
          <a:p>
            <a:pPr>
              <a:defRPr sz="1500" b="1"/>
            </a:pPr>
            <a:endParaRPr lang="en-US"/>
          </a:p>
        </c:txPr>
        <c:crossAx val="148079744"/>
        <c:crosses val="autoZero"/>
        <c:crossBetween val="between"/>
        <c:majorUnit val="10"/>
      </c:valAx>
      <c:spPr>
        <a:solidFill>
          <a:schemeClr val="bg2"/>
        </a:solidFill>
        <a:ln>
          <a:solidFill>
            <a:schemeClr val="tx1"/>
          </a:solidFill>
        </a:ln>
      </c:spPr>
    </c:plotArea>
    <c:legend>
      <c:legendPos val="r"/>
      <c:layout>
        <c:manualLayout>
          <c:xMode val="edge"/>
          <c:yMode val="edge"/>
          <c:x val="0.1603111281443802"/>
          <c:y val="8.2465040230626896E-2"/>
          <c:w val="0.17648386871994984"/>
          <c:h val="0.23479368357644076"/>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949736371449164E-2"/>
          <c:y val="3.9152185718164582E-2"/>
          <c:w val="0.88622918263535633"/>
          <c:h val="0.81445850006454101"/>
        </c:manualLayout>
      </c:layout>
      <c:barChart>
        <c:barDir val="col"/>
        <c:grouping val="stacked"/>
        <c:ser>
          <c:idx val="0"/>
          <c:order val="0"/>
          <c:tx>
            <c:strRef>
              <c:f>Sheet1!$B$1</c:f>
              <c:strCache>
                <c:ptCount val="1"/>
                <c:pt idx="0">
                  <c:v>Heart-Kidney</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cat>
            <c:numRef>
              <c:f>Sheet1!$A$2:$A$18</c:f>
              <c:numCache>
                <c:formatCode>General</c:formatCod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numCache>
            </c:numRef>
          </c:cat>
          <c:val>
            <c:numRef>
              <c:f>Sheet1!$B$2:$B$18</c:f>
              <c:numCache>
                <c:formatCode>General</c:formatCode>
                <c:ptCount val="17"/>
                <c:pt idx="0">
                  <c:v>22</c:v>
                </c:pt>
                <c:pt idx="1">
                  <c:v>18</c:v>
                </c:pt>
                <c:pt idx="2">
                  <c:v>35</c:v>
                </c:pt>
                <c:pt idx="3">
                  <c:v>31</c:v>
                </c:pt>
                <c:pt idx="4">
                  <c:v>45</c:v>
                </c:pt>
                <c:pt idx="5">
                  <c:v>33</c:v>
                </c:pt>
                <c:pt idx="6">
                  <c:v>34</c:v>
                </c:pt>
                <c:pt idx="7">
                  <c:v>38</c:v>
                </c:pt>
                <c:pt idx="8">
                  <c:v>51</c:v>
                </c:pt>
                <c:pt idx="9">
                  <c:v>40</c:v>
                </c:pt>
                <c:pt idx="10">
                  <c:v>61</c:v>
                </c:pt>
                <c:pt idx="11">
                  <c:v>66</c:v>
                </c:pt>
                <c:pt idx="12">
                  <c:v>56</c:v>
                </c:pt>
                <c:pt idx="13">
                  <c:v>68</c:v>
                </c:pt>
                <c:pt idx="14">
                  <c:v>73</c:v>
                </c:pt>
                <c:pt idx="15">
                  <c:v>71</c:v>
                </c:pt>
                <c:pt idx="16">
                  <c:v>67</c:v>
                </c:pt>
              </c:numCache>
            </c:numRef>
          </c:val>
        </c:ser>
        <c:ser>
          <c:idx val="1"/>
          <c:order val="1"/>
          <c:tx>
            <c:strRef>
              <c:f>Sheet1!$C$1</c:f>
              <c:strCache>
                <c:ptCount val="1"/>
                <c:pt idx="0">
                  <c:v>Heart-Liver</c:v>
                </c:pt>
              </c:strCache>
            </c:strRef>
          </c:tx>
          <c:spPr>
            <a:gradFill>
              <a:gsLst>
                <a:gs pos="0">
                  <a:srgbClr val="B8B400"/>
                </a:gs>
                <a:gs pos="50000">
                  <a:srgbClr val="FFFF00"/>
                </a:gs>
                <a:gs pos="100000">
                  <a:srgbClr val="B8B400"/>
                </a:gs>
              </a:gsLst>
              <a:lin ang="10800000" scaled="1"/>
            </a:gradFill>
            <a:ln>
              <a:solidFill>
                <a:srgbClr val="000000"/>
              </a:solidFill>
            </a:ln>
          </c:spPr>
          <c:cat>
            <c:numRef>
              <c:f>Sheet1!$A$2:$A$18</c:f>
              <c:numCache>
                <c:formatCode>General</c:formatCod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numCache>
            </c:numRef>
          </c:cat>
          <c:val>
            <c:numRef>
              <c:f>Sheet1!$C$2:$C$18</c:f>
              <c:numCache>
                <c:formatCode>General</c:formatCode>
                <c:ptCount val="17"/>
                <c:pt idx="0">
                  <c:v>0</c:v>
                </c:pt>
                <c:pt idx="1">
                  <c:v>2</c:v>
                </c:pt>
                <c:pt idx="2">
                  <c:v>3</c:v>
                </c:pt>
                <c:pt idx="3">
                  <c:v>6</c:v>
                </c:pt>
                <c:pt idx="4">
                  <c:v>2</c:v>
                </c:pt>
                <c:pt idx="5">
                  <c:v>5</c:v>
                </c:pt>
                <c:pt idx="6">
                  <c:v>2</c:v>
                </c:pt>
                <c:pt idx="7">
                  <c:v>5</c:v>
                </c:pt>
                <c:pt idx="8">
                  <c:v>2</c:v>
                </c:pt>
                <c:pt idx="9">
                  <c:v>2</c:v>
                </c:pt>
                <c:pt idx="10">
                  <c:v>14</c:v>
                </c:pt>
                <c:pt idx="11">
                  <c:v>6</c:v>
                </c:pt>
                <c:pt idx="12">
                  <c:v>7</c:v>
                </c:pt>
                <c:pt idx="13">
                  <c:v>13</c:v>
                </c:pt>
                <c:pt idx="14">
                  <c:v>13</c:v>
                </c:pt>
                <c:pt idx="15">
                  <c:v>12</c:v>
                </c:pt>
                <c:pt idx="16">
                  <c:v>13</c:v>
                </c:pt>
              </c:numCache>
            </c:numRef>
          </c:val>
        </c:ser>
        <c:ser>
          <c:idx val="2"/>
          <c:order val="2"/>
          <c:tx>
            <c:strRef>
              <c:f>Sheet1!$D$1</c:f>
              <c:strCache>
                <c:ptCount val="1"/>
                <c:pt idx="0">
                  <c:v>Heart-Kidney-Liver</c:v>
                </c:pt>
              </c:strCache>
            </c:strRef>
          </c:tx>
          <c:spPr>
            <a:gradFill>
              <a:gsLst>
                <a:gs pos="0">
                  <a:srgbClr val="C00000"/>
                </a:gs>
                <a:gs pos="50000">
                  <a:srgbClr val="FF0000"/>
                </a:gs>
                <a:gs pos="100000">
                  <a:srgbClr val="C00000"/>
                </a:gs>
              </a:gsLst>
              <a:lin ang="10800000" scaled="1"/>
            </a:gradFill>
            <a:ln>
              <a:solidFill>
                <a:srgbClr val="000000"/>
              </a:solidFill>
            </a:ln>
          </c:spPr>
          <c:cat>
            <c:numRef>
              <c:f>Sheet1!$A$2:$A$18</c:f>
              <c:numCache>
                <c:formatCode>General</c:formatCod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numCache>
            </c:numRef>
          </c:cat>
          <c:val>
            <c:numRef>
              <c:f>Sheet1!$D$2:$D$18</c:f>
              <c:numCache>
                <c:formatCode>General</c:formatCode>
                <c:ptCount val="17"/>
                <c:pt idx="0">
                  <c:v>0</c:v>
                </c:pt>
                <c:pt idx="1">
                  <c:v>2</c:v>
                </c:pt>
                <c:pt idx="2">
                  <c:v>0</c:v>
                </c:pt>
                <c:pt idx="3">
                  <c:v>1</c:v>
                </c:pt>
                <c:pt idx="4">
                  <c:v>0</c:v>
                </c:pt>
                <c:pt idx="5">
                  <c:v>2</c:v>
                </c:pt>
                <c:pt idx="6">
                  <c:v>1</c:v>
                </c:pt>
                <c:pt idx="7">
                  <c:v>1</c:v>
                </c:pt>
                <c:pt idx="8">
                  <c:v>0</c:v>
                </c:pt>
                <c:pt idx="9">
                  <c:v>1</c:v>
                </c:pt>
                <c:pt idx="10">
                  <c:v>0</c:v>
                </c:pt>
                <c:pt idx="11">
                  <c:v>1</c:v>
                </c:pt>
                <c:pt idx="12">
                  <c:v>0</c:v>
                </c:pt>
                <c:pt idx="13">
                  <c:v>1</c:v>
                </c:pt>
                <c:pt idx="14">
                  <c:v>1</c:v>
                </c:pt>
                <c:pt idx="15">
                  <c:v>1</c:v>
                </c:pt>
                <c:pt idx="16">
                  <c:v>0</c:v>
                </c:pt>
              </c:numCache>
            </c:numRef>
          </c:val>
        </c:ser>
        <c:ser>
          <c:idx val="3"/>
          <c:order val="3"/>
          <c:tx>
            <c:strRef>
              <c:f>Sheet1!$E$1</c:f>
              <c:strCache>
                <c:ptCount val="1"/>
                <c:pt idx="0">
                  <c:v>Heart-Kidney-Pancreas</c:v>
                </c:pt>
              </c:strCache>
            </c:strRef>
          </c:tx>
          <c:spPr>
            <a:gradFill>
              <a:gsLst>
                <a:gs pos="0">
                  <a:srgbClr val="008080"/>
                </a:gs>
                <a:gs pos="50000">
                  <a:srgbClr val="00FFFF"/>
                </a:gs>
                <a:gs pos="100000">
                  <a:srgbClr val="008080"/>
                </a:gs>
              </a:gsLst>
              <a:lin ang="10800000" scaled="1"/>
            </a:gradFill>
            <a:ln>
              <a:solidFill>
                <a:srgbClr val="000000"/>
              </a:solidFill>
            </a:ln>
          </c:spPr>
          <c:cat>
            <c:numRef>
              <c:f>Sheet1!$A$2:$A$18</c:f>
              <c:numCache>
                <c:formatCode>General</c:formatCod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numCache>
            </c:numRef>
          </c:cat>
          <c:val>
            <c:numRef>
              <c:f>Sheet1!$E$2:$E$18</c:f>
              <c:numCache>
                <c:formatCode>General</c:formatCode>
                <c:ptCount val="17"/>
                <c:pt idx="0">
                  <c:v>0</c:v>
                </c:pt>
                <c:pt idx="1">
                  <c:v>2</c:v>
                </c:pt>
                <c:pt idx="2">
                  <c:v>0</c:v>
                </c:pt>
                <c:pt idx="3">
                  <c:v>1</c:v>
                </c:pt>
                <c:pt idx="4">
                  <c:v>1</c:v>
                </c:pt>
                <c:pt idx="5">
                  <c:v>0</c:v>
                </c:pt>
                <c:pt idx="6">
                  <c:v>0</c:v>
                </c:pt>
                <c:pt idx="7">
                  <c:v>0</c:v>
                </c:pt>
                <c:pt idx="8">
                  <c:v>1</c:v>
                </c:pt>
                <c:pt idx="9">
                  <c:v>0</c:v>
                </c:pt>
                <c:pt idx="10">
                  <c:v>0</c:v>
                </c:pt>
                <c:pt idx="11">
                  <c:v>0</c:v>
                </c:pt>
                <c:pt idx="12">
                  <c:v>1</c:v>
                </c:pt>
                <c:pt idx="13">
                  <c:v>0</c:v>
                </c:pt>
                <c:pt idx="14">
                  <c:v>1</c:v>
                </c:pt>
                <c:pt idx="15">
                  <c:v>0</c:v>
                </c:pt>
                <c:pt idx="16">
                  <c:v>1</c:v>
                </c:pt>
              </c:numCache>
            </c:numRef>
          </c:val>
        </c:ser>
        <c:ser>
          <c:idx val="4"/>
          <c:order val="4"/>
          <c:tx>
            <c:strRef>
              <c:f>Sheet1!$F$1</c:f>
              <c:strCache>
                <c:ptCount val="1"/>
                <c:pt idx="0">
                  <c:v>Other Combined Organ Transplants</c:v>
                </c:pt>
              </c:strCache>
            </c:strRef>
          </c:tx>
          <c:spPr>
            <a:gradFill>
              <a:gsLst>
                <a:gs pos="0">
                  <a:srgbClr val="660066"/>
                </a:gs>
                <a:gs pos="50000">
                  <a:srgbClr val="FF00FF"/>
                </a:gs>
                <a:gs pos="100000">
                  <a:srgbClr val="660066"/>
                </a:gs>
              </a:gsLst>
              <a:lin ang="10800000" scaled="1"/>
            </a:gradFill>
            <a:ln>
              <a:solidFill>
                <a:srgbClr val="000000"/>
              </a:solidFill>
            </a:ln>
          </c:spPr>
          <c:cat>
            <c:numRef>
              <c:f>Sheet1!$A$2:$A$18</c:f>
              <c:numCache>
                <c:formatCode>General</c:formatCod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numCache>
            </c:numRef>
          </c:cat>
          <c:val>
            <c:numRef>
              <c:f>Sheet1!$F$2:$F$18</c:f>
              <c:numCache>
                <c:formatCode>General</c:formatCode>
                <c:ptCount val="17"/>
                <c:pt idx="0">
                  <c:v>0</c:v>
                </c:pt>
                <c:pt idx="1">
                  <c:v>3</c:v>
                </c:pt>
                <c:pt idx="2">
                  <c:v>0</c:v>
                </c:pt>
                <c:pt idx="3">
                  <c:v>0</c:v>
                </c:pt>
                <c:pt idx="4">
                  <c:v>0</c:v>
                </c:pt>
                <c:pt idx="5">
                  <c:v>0</c:v>
                </c:pt>
                <c:pt idx="6">
                  <c:v>1</c:v>
                </c:pt>
                <c:pt idx="7">
                  <c:v>0</c:v>
                </c:pt>
                <c:pt idx="8">
                  <c:v>0</c:v>
                </c:pt>
                <c:pt idx="9">
                  <c:v>0</c:v>
                </c:pt>
                <c:pt idx="10">
                  <c:v>0</c:v>
                </c:pt>
                <c:pt idx="11">
                  <c:v>0</c:v>
                </c:pt>
                <c:pt idx="12">
                  <c:v>0</c:v>
                </c:pt>
                <c:pt idx="13">
                  <c:v>0</c:v>
                </c:pt>
                <c:pt idx="14">
                  <c:v>0</c:v>
                </c:pt>
                <c:pt idx="15">
                  <c:v>0</c:v>
                </c:pt>
                <c:pt idx="16">
                  <c:v>0</c:v>
                </c:pt>
              </c:numCache>
            </c:numRef>
          </c:val>
        </c:ser>
        <c:gapWidth val="35"/>
        <c:overlap val="100"/>
        <c:axId val="147987456"/>
        <c:axId val="148509440"/>
      </c:barChart>
      <c:catAx>
        <c:axId val="147987456"/>
        <c:scaling>
          <c:orientation val="minMax"/>
        </c:scaling>
        <c:axPos val="b"/>
        <c:numFmt formatCode="General" sourceLinked="1"/>
        <c:tickLblPos val="nextTo"/>
        <c:txPr>
          <a:bodyPr rot="0"/>
          <a:lstStyle/>
          <a:p>
            <a:pPr>
              <a:defRPr sz="1400" b="1"/>
            </a:pPr>
            <a:endParaRPr lang="en-US"/>
          </a:p>
        </c:txPr>
        <c:crossAx val="148509440"/>
        <c:crosses val="autoZero"/>
        <c:auto val="1"/>
        <c:lblAlgn val="ctr"/>
        <c:lblOffset val="100"/>
        <c:tickLblSkip val="1"/>
      </c:catAx>
      <c:valAx>
        <c:axId val="148509440"/>
        <c:scaling>
          <c:orientation val="minMax"/>
          <c:max val="90"/>
        </c:scaling>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layout/>
        </c:title>
        <c:numFmt formatCode="General" sourceLinked="1"/>
        <c:tickLblPos val="nextTo"/>
        <c:txPr>
          <a:bodyPr/>
          <a:lstStyle/>
          <a:p>
            <a:pPr>
              <a:defRPr sz="1500" b="1"/>
            </a:pPr>
            <a:endParaRPr lang="en-US"/>
          </a:p>
        </c:txPr>
        <c:crossAx val="147987456"/>
        <c:crosses val="autoZero"/>
        <c:crossBetween val="between"/>
        <c:majorUnit val="10"/>
      </c:valAx>
      <c:spPr>
        <a:solidFill>
          <a:schemeClr val="bg2"/>
        </a:solidFill>
        <a:ln>
          <a:solidFill>
            <a:schemeClr val="tx1"/>
          </a:solidFill>
        </a:ln>
      </c:spPr>
    </c:plotArea>
    <c:legend>
      <c:legendPos val="r"/>
      <c:layout>
        <c:manualLayout>
          <c:xMode val="edge"/>
          <c:yMode val="edge"/>
          <c:x val="9.6889299235825482E-2"/>
          <c:y val="4.9678154984725283E-2"/>
          <c:w val="0.4245591480268508"/>
          <c:h val="0.26184759691923781"/>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949736371449164E-2"/>
          <c:y val="3.9152185718164582E-2"/>
          <c:w val="0.88622918263535633"/>
          <c:h val="0.81445850006454101"/>
        </c:manualLayout>
      </c:layout>
      <c:barChart>
        <c:barDir val="col"/>
        <c:grouping val="stacked"/>
        <c:ser>
          <c:idx val="0"/>
          <c:order val="0"/>
          <c:tx>
            <c:strRef>
              <c:f>Sheet1!$B$1</c:f>
              <c:strCache>
                <c:ptCount val="1"/>
                <c:pt idx="0">
                  <c:v>%</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cat>
            <c:numRef>
              <c:f>Sheet1!$A$2:$A$18</c:f>
              <c:numCache>
                <c:formatCode>General</c:formatCode>
                <c:ptCount val="1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numCache>
            </c:numRef>
          </c:cat>
          <c:val>
            <c:numRef>
              <c:f>Sheet1!$B$2:$B$18</c:f>
              <c:numCache>
                <c:formatCode>General</c:formatCode>
                <c:ptCount val="17"/>
                <c:pt idx="0">
                  <c:v>0.50902000000000003</c:v>
                </c:pt>
                <c:pt idx="1">
                  <c:v>0.62805000000000455</c:v>
                </c:pt>
                <c:pt idx="2">
                  <c:v>0.90303999999999951</c:v>
                </c:pt>
                <c:pt idx="3">
                  <c:v>0.95006000000000002</c:v>
                </c:pt>
                <c:pt idx="4">
                  <c:v>1.2358399999999869</c:v>
                </c:pt>
                <c:pt idx="5">
                  <c:v>1.10988</c:v>
                </c:pt>
                <c:pt idx="6">
                  <c:v>1.0998599999999998</c:v>
                </c:pt>
                <c:pt idx="7">
                  <c:v>1.2872999999999899</c:v>
                </c:pt>
                <c:pt idx="8">
                  <c:v>1.63686</c:v>
                </c:pt>
                <c:pt idx="9">
                  <c:v>1.3383100000000001</c:v>
                </c:pt>
                <c:pt idx="10">
                  <c:v>2.3525699999999747</c:v>
                </c:pt>
                <c:pt idx="11">
                  <c:v>2.2572700000000001</c:v>
                </c:pt>
                <c:pt idx="12">
                  <c:v>1.93529</c:v>
                </c:pt>
                <c:pt idx="13">
                  <c:v>2.4863599999999977</c:v>
                </c:pt>
                <c:pt idx="14">
                  <c:v>2.72784</c:v>
                </c:pt>
                <c:pt idx="15">
                  <c:v>2.6014200000000001</c:v>
                </c:pt>
                <c:pt idx="16">
                  <c:v>2.4107099999999977</c:v>
                </c:pt>
              </c:numCache>
            </c:numRef>
          </c:val>
        </c:ser>
        <c:gapWidth val="35"/>
        <c:overlap val="100"/>
        <c:axId val="149577728"/>
        <c:axId val="149579264"/>
      </c:barChart>
      <c:catAx>
        <c:axId val="149577728"/>
        <c:scaling>
          <c:orientation val="minMax"/>
        </c:scaling>
        <c:axPos val="b"/>
        <c:numFmt formatCode="General" sourceLinked="1"/>
        <c:tickLblPos val="nextTo"/>
        <c:txPr>
          <a:bodyPr rot="0"/>
          <a:lstStyle/>
          <a:p>
            <a:pPr>
              <a:defRPr sz="1400" b="1"/>
            </a:pPr>
            <a:endParaRPr lang="en-US"/>
          </a:p>
        </c:txPr>
        <c:crossAx val="149579264"/>
        <c:crosses val="autoZero"/>
        <c:auto val="1"/>
        <c:lblAlgn val="ctr"/>
        <c:lblOffset val="100"/>
        <c:tickLblSkip val="1"/>
      </c:catAx>
      <c:valAx>
        <c:axId val="149579264"/>
        <c:scaling>
          <c:orientation val="minMax"/>
          <c:max val="4"/>
        </c:scaling>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1.5240865909460586E-2"/>
              <c:y val="0.25205757067251833"/>
            </c:manualLayout>
          </c:layout>
        </c:title>
        <c:numFmt formatCode="General" sourceLinked="1"/>
        <c:tickLblPos val="nextTo"/>
        <c:txPr>
          <a:bodyPr/>
          <a:lstStyle/>
          <a:p>
            <a:pPr>
              <a:defRPr sz="1500" b="1"/>
            </a:pPr>
            <a:endParaRPr lang="en-US"/>
          </a:p>
        </c:txPr>
        <c:crossAx val="149577728"/>
        <c:crosses val="autoZero"/>
        <c:crossBetween val="between"/>
        <c:majorUnit val="1"/>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808208064900978"/>
          <c:y val="0.1442028617390568"/>
          <c:w val="0.86362491052257195"/>
          <c:h val="0.68936224705782756"/>
        </c:manualLayout>
      </c:layout>
      <c:barChart>
        <c:barDir val="col"/>
        <c:grouping val="percentStacked"/>
        <c:ser>
          <c:idx val="0"/>
          <c:order val="0"/>
          <c:tx>
            <c:strRef>
              <c:f>Sheet1!$A$2</c:f>
              <c:strCache>
                <c:ptCount val="1"/>
                <c:pt idx="0">
                  <c:v>0-10 years</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Sheet1!$B$2:$D$2</c:f>
              <c:numCache>
                <c:formatCode>General</c:formatCode>
                <c:ptCount val="3"/>
                <c:pt idx="0">
                  <c:v>1</c:v>
                </c:pt>
                <c:pt idx="1">
                  <c:v>15</c:v>
                </c:pt>
                <c:pt idx="2">
                  <c:v>1</c:v>
                </c:pt>
              </c:numCache>
            </c:numRef>
          </c:val>
        </c:ser>
        <c:ser>
          <c:idx val="1"/>
          <c:order val="1"/>
          <c:tx>
            <c:strRef>
              <c:f>Sheet1!$A$3</c:f>
              <c:strCache>
                <c:ptCount val="1"/>
                <c:pt idx="0">
                  <c:v>11-17 years</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Sheet1!$B$3:$D$3</c:f>
              <c:numCache>
                <c:formatCode>General</c:formatCode>
                <c:ptCount val="3"/>
                <c:pt idx="0">
                  <c:v>278</c:v>
                </c:pt>
                <c:pt idx="1">
                  <c:v>901</c:v>
                </c:pt>
                <c:pt idx="2">
                  <c:v>63</c:v>
                </c:pt>
              </c:numCache>
            </c:numRef>
          </c:val>
        </c:ser>
        <c:ser>
          <c:idx val="2"/>
          <c:order val="2"/>
          <c:tx>
            <c:strRef>
              <c:f>Sheet1!$A$4</c:f>
              <c:strCache>
                <c:ptCount val="1"/>
                <c:pt idx="0">
                  <c:v>18-34 years</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cat>
            <c:strRef>
              <c:f>Sheet1!$B$1:$D$1</c:f>
              <c:strCache>
                <c:ptCount val="3"/>
                <c:pt idx="0">
                  <c:v>Europe</c:v>
                </c:pt>
                <c:pt idx="1">
                  <c:v>North America</c:v>
                </c:pt>
                <c:pt idx="2">
                  <c:v>Other</c:v>
                </c:pt>
              </c:strCache>
            </c:strRef>
          </c:cat>
          <c:val>
            <c:numRef>
              <c:f>Sheet1!$B$4:$D$4</c:f>
              <c:numCache>
                <c:formatCode>General</c:formatCode>
                <c:ptCount val="3"/>
                <c:pt idx="0">
                  <c:v>1798</c:v>
                </c:pt>
                <c:pt idx="1">
                  <c:v>5603</c:v>
                </c:pt>
                <c:pt idx="2">
                  <c:v>445</c:v>
                </c:pt>
              </c:numCache>
            </c:numRef>
          </c:val>
        </c:ser>
        <c:ser>
          <c:idx val="3"/>
          <c:order val="3"/>
          <c:tx>
            <c:strRef>
              <c:f>Sheet1!$A$5</c:f>
              <c:strCache>
                <c:ptCount val="1"/>
                <c:pt idx="0">
                  <c:v>35-49 years</c:v>
                </c:pt>
              </c:strCache>
            </c:strRef>
          </c:tx>
          <c:spPr>
            <a:gradFill flip="none" rotWithShape="1">
              <a:gsLst>
                <a:gs pos="0">
                  <a:srgbClr val="00B050"/>
                </a:gs>
                <a:gs pos="50000">
                  <a:srgbClr val="00FF00"/>
                </a:gs>
                <a:gs pos="100000">
                  <a:srgbClr val="00B050"/>
                </a:gs>
              </a:gsLst>
              <a:lin ang="0" scaled="1"/>
              <a:tileRect/>
            </a:gradFill>
            <a:ln>
              <a:solidFill>
                <a:srgbClr val="000000"/>
              </a:solidFill>
            </a:ln>
          </c:spPr>
          <c:cat>
            <c:strRef>
              <c:f>Sheet1!$B$1:$D$1</c:f>
              <c:strCache>
                <c:ptCount val="3"/>
                <c:pt idx="0">
                  <c:v>Europe</c:v>
                </c:pt>
                <c:pt idx="1">
                  <c:v>North America</c:v>
                </c:pt>
                <c:pt idx="2">
                  <c:v>Other</c:v>
                </c:pt>
              </c:strCache>
            </c:strRef>
          </c:cat>
          <c:val>
            <c:numRef>
              <c:f>Sheet1!$B$5:$D$5</c:f>
              <c:numCache>
                <c:formatCode>General</c:formatCode>
                <c:ptCount val="3"/>
                <c:pt idx="0">
                  <c:v>2486</c:v>
                </c:pt>
                <c:pt idx="1">
                  <c:v>3120</c:v>
                </c:pt>
                <c:pt idx="2">
                  <c:v>253</c:v>
                </c:pt>
              </c:numCache>
            </c:numRef>
          </c:val>
        </c:ser>
        <c:ser>
          <c:idx val="4"/>
          <c:order val="4"/>
          <c:tx>
            <c:strRef>
              <c:f>Sheet1!$A$6</c:f>
              <c:strCache>
                <c:ptCount val="1"/>
                <c:pt idx="0">
                  <c:v>50-59 years</c:v>
                </c:pt>
              </c:strCache>
            </c:strRef>
          </c:tx>
          <c:spPr>
            <a:gradFill flip="none" rotWithShape="1">
              <a:gsLst>
                <a:gs pos="0">
                  <a:srgbClr val="7030A0"/>
                </a:gs>
                <a:gs pos="50000">
                  <a:srgbClr val="9966FF"/>
                </a:gs>
                <a:gs pos="100000">
                  <a:srgbClr val="7030A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Sheet1!$B$6:$D$6</c:f>
              <c:numCache>
                <c:formatCode>General</c:formatCode>
                <c:ptCount val="3"/>
                <c:pt idx="0">
                  <c:v>1462</c:v>
                </c:pt>
                <c:pt idx="1">
                  <c:v>930</c:v>
                </c:pt>
                <c:pt idx="2">
                  <c:v>80</c:v>
                </c:pt>
              </c:numCache>
            </c:numRef>
          </c:val>
        </c:ser>
        <c:ser>
          <c:idx val="5"/>
          <c:order val="5"/>
          <c:tx>
            <c:strRef>
              <c:f>Sheet1!$A$7</c:f>
              <c:strCache>
                <c:ptCount val="1"/>
                <c:pt idx="0">
                  <c:v>60+ years</c:v>
                </c:pt>
              </c:strCache>
            </c:strRef>
          </c:tx>
          <c:spPr>
            <a:gradFill flip="none" rotWithShape="1">
              <a:gsLst>
                <a:gs pos="0">
                  <a:srgbClr val="008080"/>
                </a:gs>
                <a:gs pos="50000">
                  <a:srgbClr val="00FFFF"/>
                </a:gs>
                <a:gs pos="100000">
                  <a:srgbClr val="00808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Sheet1!$B$7:$D$7</c:f>
              <c:numCache>
                <c:formatCode>General</c:formatCode>
                <c:ptCount val="3"/>
                <c:pt idx="0">
                  <c:v>305</c:v>
                </c:pt>
                <c:pt idx="1">
                  <c:v>74</c:v>
                </c:pt>
                <c:pt idx="2">
                  <c:v>9</c:v>
                </c:pt>
              </c:numCache>
            </c:numRef>
          </c:val>
        </c:ser>
        <c:gapWidth val="40"/>
        <c:overlap val="100"/>
        <c:axId val="155928448"/>
        <c:axId val="155929984"/>
      </c:barChart>
      <c:catAx>
        <c:axId val="155928448"/>
        <c:scaling>
          <c:orientation val="minMax"/>
        </c:scaling>
        <c:axPos val="b"/>
        <c:tickLblPos val="nextTo"/>
        <c:txPr>
          <a:bodyPr/>
          <a:lstStyle/>
          <a:p>
            <a:pPr>
              <a:defRPr sz="1500" b="1"/>
            </a:pPr>
            <a:endParaRPr lang="en-US"/>
          </a:p>
        </c:txPr>
        <c:crossAx val="155929984"/>
        <c:crosses val="autoZero"/>
        <c:auto val="1"/>
        <c:lblAlgn val="ctr"/>
        <c:lblOffset val="100"/>
      </c:catAx>
      <c:valAx>
        <c:axId val="155929984"/>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 Donors</a:t>
                </a:r>
                <a:endParaRPr lang="en-US" sz="1700" dirty="0"/>
              </a:p>
            </c:rich>
          </c:tx>
          <c:layout/>
        </c:title>
        <c:numFmt formatCode="0%" sourceLinked="1"/>
        <c:tickLblPos val="nextTo"/>
        <c:txPr>
          <a:bodyPr/>
          <a:lstStyle/>
          <a:p>
            <a:pPr>
              <a:defRPr sz="1500" b="1"/>
            </a:pPr>
            <a:endParaRPr lang="en-US"/>
          </a:p>
        </c:txPr>
        <c:crossAx val="155928448"/>
        <c:crosses val="autoZero"/>
        <c:crossBetween val="between"/>
        <c:majorUnit val="0.2"/>
      </c:valAx>
      <c:spPr>
        <a:solidFill>
          <a:srgbClr val="000000"/>
        </a:solidFill>
        <a:ln w="12700">
          <a:solidFill>
            <a:srgbClr val="FFFFFF"/>
          </a:solidFill>
        </a:ln>
      </c:spPr>
    </c:plotArea>
    <c:legend>
      <c:legendPos val="t"/>
      <c:layout>
        <c:manualLayout>
          <c:xMode val="edge"/>
          <c:yMode val="edge"/>
          <c:x val="7.3390121689334314E-2"/>
          <c:y val="4.6874999999999986E-2"/>
          <c:w val="0.9"/>
          <c:h val="5.8834071522309732E-2"/>
        </c:manualLayout>
      </c:layout>
      <c:spPr>
        <a:solidFill>
          <a:schemeClr val="bg2"/>
        </a:solidFill>
        <a:ln w="12700">
          <a:solidFill>
            <a:srgbClr val="FFFFFF"/>
          </a:solidFill>
        </a:ln>
      </c:spPr>
      <c:txPr>
        <a:bodyPr/>
        <a:lstStyle/>
        <a:p>
          <a:pPr>
            <a:defRPr sz="1500" b="1"/>
          </a:pPr>
          <a:endParaRPr lang="en-US"/>
        </a:p>
      </c:txPr>
    </c:legend>
    <c:plotVisOnly val="1"/>
  </c:chart>
  <c:txPr>
    <a:bodyPr/>
    <a:lstStyle/>
    <a:p>
      <a:pPr>
        <a:defRPr sz="1800"/>
      </a:pPr>
      <a:endParaRPr lang="en-US"/>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808208064900978"/>
          <c:y val="0.1442028617390568"/>
          <c:w val="0.86362491052257251"/>
          <c:h val="0.68936224705782756"/>
        </c:manualLayout>
      </c:layout>
      <c:barChart>
        <c:barDir val="col"/>
        <c:grouping val="percentStacked"/>
        <c:ser>
          <c:idx val="0"/>
          <c:order val="0"/>
          <c:tx>
            <c:strRef>
              <c:f>Sheet1!$A$2</c:f>
              <c:strCache>
                <c:ptCount val="1"/>
                <c:pt idx="0">
                  <c:v>18-19 years</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Sheet1!$B$2:$D$2</c:f>
              <c:numCache>
                <c:formatCode>General</c:formatCode>
                <c:ptCount val="3"/>
                <c:pt idx="0">
                  <c:v>111</c:v>
                </c:pt>
                <c:pt idx="1">
                  <c:v>148</c:v>
                </c:pt>
                <c:pt idx="2">
                  <c:v>19</c:v>
                </c:pt>
              </c:numCache>
            </c:numRef>
          </c:val>
        </c:ser>
        <c:ser>
          <c:idx val="1"/>
          <c:order val="1"/>
          <c:tx>
            <c:strRef>
              <c:f>Sheet1!$A$3</c:f>
              <c:strCache>
                <c:ptCount val="1"/>
                <c:pt idx="0">
                  <c:v>20-29 years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Sheet1!$B$3:$D$3</c:f>
              <c:numCache>
                <c:formatCode>General</c:formatCode>
                <c:ptCount val="3"/>
                <c:pt idx="0">
                  <c:v>491</c:v>
                </c:pt>
                <c:pt idx="1">
                  <c:v>698</c:v>
                </c:pt>
                <c:pt idx="2">
                  <c:v>77</c:v>
                </c:pt>
              </c:numCache>
            </c:numRef>
          </c:val>
        </c:ser>
        <c:ser>
          <c:idx val="2"/>
          <c:order val="2"/>
          <c:tx>
            <c:strRef>
              <c:f>Sheet1!$A$4</c:f>
              <c:strCache>
                <c:ptCount val="1"/>
                <c:pt idx="0">
                  <c:v>30-39 years</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cat>
            <c:strRef>
              <c:f>Sheet1!$B$1:$D$1</c:f>
              <c:strCache>
                <c:ptCount val="3"/>
                <c:pt idx="0">
                  <c:v>Europe</c:v>
                </c:pt>
                <c:pt idx="1">
                  <c:v>North America</c:v>
                </c:pt>
                <c:pt idx="2">
                  <c:v>Other</c:v>
                </c:pt>
              </c:strCache>
            </c:strRef>
          </c:cat>
          <c:val>
            <c:numRef>
              <c:f>Sheet1!$B$4:$D$4</c:f>
              <c:numCache>
                <c:formatCode>General</c:formatCode>
                <c:ptCount val="3"/>
                <c:pt idx="0">
                  <c:v>681</c:v>
                </c:pt>
                <c:pt idx="1">
                  <c:v>946</c:v>
                </c:pt>
                <c:pt idx="2">
                  <c:v>110</c:v>
                </c:pt>
              </c:numCache>
            </c:numRef>
          </c:val>
        </c:ser>
        <c:ser>
          <c:idx val="3"/>
          <c:order val="3"/>
          <c:tx>
            <c:strRef>
              <c:f>Sheet1!$A$5</c:f>
              <c:strCache>
                <c:ptCount val="1"/>
                <c:pt idx="0">
                  <c:v>40-49 years</c:v>
                </c:pt>
              </c:strCache>
            </c:strRef>
          </c:tx>
          <c:spPr>
            <a:gradFill flip="none" rotWithShape="1">
              <a:gsLst>
                <a:gs pos="0">
                  <a:srgbClr val="7030A0"/>
                </a:gs>
                <a:gs pos="50000">
                  <a:srgbClr val="9933FF"/>
                </a:gs>
                <a:gs pos="100000">
                  <a:srgbClr val="7030A0"/>
                </a:gs>
              </a:gsLst>
              <a:lin ang="0" scaled="1"/>
              <a:tileRect/>
            </a:gradFill>
            <a:ln>
              <a:solidFill>
                <a:srgbClr val="000000"/>
              </a:solidFill>
            </a:ln>
          </c:spPr>
          <c:cat>
            <c:strRef>
              <c:f>Sheet1!$B$1:$D$1</c:f>
              <c:strCache>
                <c:ptCount val="3"/>
                <c:pt idx="0">
                  <c:v>Europe</c:v>
                </c:pt>
                <c:pt idx="1">
                  <c:v>North America</c:v>
                </c:pt>
                <c:pt idx="2">
                  <c:v>Other</c:v>
                </c:pt>
              </c:strCache>
            </c:strRef>
          </c:cat>
          <c:val>
            <c:numRef>
              <c:f>Sheet1!$B$5:$D$5</c:f>
              <c:numCache>
                <c:formatCode>General</c:formatCode>
                <c:ptCount val="3"/>
                <c:pt idx="0">
                  <c:v>1328</c:v>
                </c:pt>
                <c:pt idx="1">
                  <c:v>1843</c:v>
                </c:pt>
                <c:pt idx="2">
                  <c:v>186</c:v>
                </c:pt>
              </c:numCache>
            </c:numRef>
          </c:val>
        </c:ser>
        <c:ser>
          <c:idx val="4"/>
          <c:order val="4"/>
          <c:tx>
            <c:strRef>
              <c:f>Sheet1!$A$6</c:f>
              <c:strCache>
                <c:ptCount val="1"/>
                <c:pt idx="0">
                  <c:v>50-59 years</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Sheet1!$B$6:$D$6</c:f>
              <c:numCache>
                <c:formatCode>General</c:formatCode>
                <c:ptCount val="3"/>
                <c:pt idx="0">
                  <c:v>2257</c:v>
                </c:pt>
                <c:pt idx="1">
                  <c:v>3489</c:v>
                </c:pt>
                <c:pt idx="2">
                  <c:v>286</c:v>
                </c:pt>
              </c:numCache>
            </c:numRef>
          </c:val>
        </c:ser>
        <c:ser>
          <c:idx val="5"/>
          <c:order val="5"/>
          <c:tx>
            <c:strRef>
              <c:f>Sheet1!$A$7</c:f>
              <c:strCache>
                <c:ptCount val="1"/>
                <c:pt idx="0">
                  <c:v>60-69 years</c:v>
                </c:pt>
              </c:strCache>
            </c:strRef>
          </c:tx>
          <c:spPr>
            <a:gradFill flip="none" rotWithShape="1">
              <a:gsLst>
                <a:gs pos="0">
                  <a:srgbClr val="008080"/>
                </a:gs>
                <a:gs pos="50000">
                  <a:srgbClr val="00FFFF"/>
                </a:gs>
                <a:gs pos="100000">
                  <a:srgbClr val="00808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Sheet1!$B$7:$D$7</c:f>
              <c:numCache>
                <c:formatCode>General</c:formatCode>
                <c:ptCount val="3"/>
                <c:pt idx="0">
                  <c:v>1460</c:v>
                </c:pt>
                <c:pt idx="1">
                  <c:v>3298</c:v>
                </c:pt>
                <c:pt idx="2">
                  <c:v>179</c:v>
                </c:pt>
              </c:numCache>
            </c:numRef>
          </c:val>
        </c:ser>
        <c:ser>
          <c:idx val="6"/>
          <c:order val="6"/>
          <c:tx>
            <c:strRef>
              <c:f>Sheet1!$A$8</c:f>
              <c:strCache>
                <c:ptCount val="1"/>
                <c:pt idx="0">
                  <c:v>70+ years</c:v>
                </c:pt>
              </c:strCache>
            </c:strRef>
          </c:tx>
          <c:spPr>
            <a:gradFill>
              <a:gsLst>
                <a:gs pos="0">
                  <a:srgbClr val="CAE2B8">
                    <a:lumMod val="10000"/>
                  </a:srgbClr>
                </a:gs>
                <a:gs pos="50000">
                  <a:srgbClr val="008080"/>
                </a:gs>
                <a:gs pos="100000">
                  <a:schemeClr val="accent5">
                    <a:lumMod val="10000"/>
                  </a:schemeClr>
                </a:gs>
              </a:gsLst>
              <a:lin ang="10800000" scaled="1"/>
            </a:gradFill>
            <a:ln>
              <a:solidFill>
                <a:srgbClr val="000000"/>
              </a:solidFill>
            </a:ln>
          </c:spPr>
          <c:cat>
            <c:strRef>
              <c:f>Sheet1!$B$1:$D$1</c:f>
              <c:strCache>
                <c:ptCount val="3"/>
                <c:pt idx="0">
                  <c:v>Europe</c:v>
                </c:pt>
                <c:pt idx="1">
                  <c:v>North America</c:v>
                </c:pt>
                <c:pt idx="2">
                  <c:v>Other</c:v>
                </c:pt>
              </c:strCache>
            </c:strRef>
          </c:cat>
          <c:val>
            <c:numRef>
              <c:f>Sheet1!$B$8:$D$8</c:f>
              <c:numCache>
                <c:formatCode>General</c:formatCode>
                <c:ptCount val="3"/>
                <c:pt idx="0">
                  <c:v>28</c:v>
                </c:pt>
                <c:pt idx="1">
                  <c:v>229</c:v>
                </c:pt>
                <c:pt idx="2">
                  <c:v>4</c:v>
                </c:pt>
              </c:numCache>
            </c:numRef>
          </c:val>
        </c:ser>
        <c:gapWidth val="40"/>
        <c:overlap val="100"/>
        <c:axId val="158513792"/>
        <c:axId val="158515584"/>
      </c:barChart>
      <c:catAx>
        <c:axId val="158513792"/>
        <c:scaling>
          <c:orientation val="minMax"/>
        </c:scaling>
        <c:axPos val="b"/>
        <c:tickLblPos val="nextTo"/>
        <c:txPr>
          <a:bodyPr/>
          <a:lstStyle/>
          <a:p>
            <a:pPr>
              <a:defRPr sz="1500" b="1"/>
            </a:pPr>
            <a:endParaRPr lang="en-US"/>
          </a:p>
        </c:txPr>
        <c:crossAx val="158515584"/>
        <c:crosses val="autoZero"/>
        <c:auto val="1"/>
        <c:lblAlgn val="ctr"/>
        <c:lblOffset val="100"/>
      </c:catAx>
      <c:valAx>
        <c:axId val="158515584"/>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 Donors</a:t>
                </a:r>
                <a:endParaRPr lang="en-US" sz="1700" dirty="0"/>
              </a:p>
            </c:rich>
          </c:tx>
          <c:layout/>
        </c:title>
        <c:numFmt formatCode="0%" sourceLinked="1"/>
        <c:tickLblPos val="nextTo"/>
        <c:txPr>
          <a:bodyPr/>
          <a:lstStyle/>
          <a:p>
            <a:pPr>
              <a:defRPr sz="1500" b="1"/>
            </a:pPr>
            <a:endParaRPr lang="en-US"/>
          </a:p>
        </c:txPr>
        <c:crossAx val="158513792"/>
        <c:crosses val="autoZero"/>
        <c:crossBetween val="between"/>
        <c:majorUnit val="0.2"/>
      </c:valAx>
      <c:spPr>
        <a:solidFill>
          <a:srgbClr val="000000"/>
        </a:solidFill>
        <a:ln w="12700">
          <a:solidFill>
            <a:srgbClr val="FFFFFF"/>
          </a:solidFill>
        </a:ln>
      </c:spPr>
    </c:plotArea>
    <c:legend>
      <c:legendPos val="t"/>
      <c:layout>
        <c:manualLayout>
          <c:xMode val="edge"/>
          <c:yMode val="edge"/>
          <c:x val="0.15303030303030463"/>
          <c:y val="1.5625E-2"/>
          <c:w val="0.79149892627058482"/>
          <c:h val="9.8136893044620671E-2"/>
        </c:manualLayout>
      </c:layout>
      <c:spPr>
        <a:solidFill>
          <a:schemeClr val="bg2"/>
        </a:solidFill>
        <a:ln w="12700">
          <a:solidFill>
            <a:srgbClr val="FFFFFF"/>
          </a:solidFill>
        </a:ln>
      </c:spPr>
      <c:txPr>
        <a:bodyPr/>
        <a:lstStyle/>
        <a:p>
          <a:pPr>
            <a:defRPr sz="1500" b="1"/>
          </a:pPr>
          <a:endParaRPr lang="en-US"/>
        </a:p>
      </c:txPr>
    </c:legend>
    <c:plotVisOnly val="1"/>
  </c:chart>
  <c:txPr>
    <a:bodyPr/>
    <a:lstStyle/>
    <a:p>
      <a:pPr>
        <a:defRPr sz="1800"/>
      </a:pPr>
      <a:endParaRPr lang="en-US"/>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808208064900978"/>
          <c:y val="0.1442028617390568"/>
          <c:w val="0.86362491052257306"/>
          <c:h val="0.68936224705782756"/>
        </c:manualLayout>
      </c:layout>
      <c:barChart>
        <c:barDir val="col"/>
        <c:grouping val="percentStacked"/>
        <c:ser>
          <c:idx val="0"/>
          <c:order val="0"/>
          <c:tx>
            <c:strRef>
              <c:f>Sheet1!$A$2</c:f>
              <c:strCache>
                <c:ptCount val="1"/>
                <c:pt idx="0">
                  <c:v>&lt;18.5</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Sheet1!$B$2:$D$2</c:f>
              <c:numCache>
                <c:formatCode>General</c:formatCode>
                <c:ptCount val="3"/>
                <c:pt idx="0">
                  <c:v>2.0767999999999978</c:v>
                </c:pt>
                <c:pt idx="1">
                  <c:v>2.5537999999999998</c:v>
                </c:pt>
                <c:pt idx="2">
                  <c:v>2.9036</c:v>
                </c:pt>
              </c:numCache>
            </c:numRef>
          </c:val>
        </c:ser>
        <c:ser>
          <c:idx val="1"/>
          <c:order val="1"/>
          <c:tx>
            <c:strRef>
              <c:f>Sheet1!$A$3</c:f>
              <c:strCache>
                <c:ptCount val="1"/>
                <c:pt idx="0">
                  <c:v>18.5-&lt;25</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Sheet1!$B$3:$D$3</c:f>
              <c:numCache>
                <c:formatCode>General</c:formatCode>
                <c:ptCount val="3"/>
                <c:pt idx="0">
                  <c:v>71.743200000000527</c:v>
                </c:pt>
                <c:pt idx="1">
                  <c:v>34.945100000000011</c:v>
                </c:pt>
                <c:pt idx="2">
                  <c:v>72.009299999999996</c:v>
                </c:pt>
              </c:numCache>
            </c:numRef>
          </c:val>
        </c:ser>
        <c:ser>
          <c:idx val="2"/>
          <c:order val="2"/>
          <c:tx>
            <c:strRef>
              <c:f>Sheet1!$A$4</c:f>
              <c:strCache>
                <c:ptCount val="1"/>
                <c:pt idx="0">
                  <c:v>25-&lt;30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cat>
            <c:strRef>
              <c:f>Sheet1!$B$1:$D$1</c:f>
              <c:strCache>
                <c:ptCount val="3"/>
                <c:pt idx="0">
                  <c:v>Europe</c:v>
                </c:pt>
                <c:pt idx="1">
                  <c:v>North America</c:v>
                </c:pt>
                <c:pt idx="2">
                  <c:v>Other</c:v>
                </c:pt>
              </c:strCache>
            </c:strRef>
          </c:cat>
          <c:val>
            <c:numRef>
              <c:f>Sheet1!$B$4:$D$4</c:f>
              <c:numCache>
                <c:formatCode>General</c:formatCode>
                <c:ptCount val="3"/>
                <c:pt idx="0">
                  <c:v>19.4619</c:v>
                </c:pt>
                <c:pt idx="1">
                  <c:v>37.724200000000003</c:v>
                </c:pt>
                <c:pt idx="2">
                  <c:v>19.163799999999853</c:v>
                </c:pt>
              </c:numCache>
            </c:numRef>
          </c:val>
        </c:ser>
        <c:ser>
          <c:idx val="3"/>
          <c:order val="3"/>
          <c:tx>
            <c:strRef>
              <c:f>Sheet1!$A$5</c:f>
              <c:strCache>
                <c:ptCount val="1"/>
                <c:pt idx="0">
                  <c:v>30-&lt;40</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0" scaled="1"/>
              <a:tileRect/>
            </a:gradFill>
            <a:ln>
              <a:solidFill>
                <a:srgbClr val="000000"/>
              </a:solidFill>
            </a:ln>
          </c:spPr>
          <c:cat>
            <c:strRef>
              <c:f>Sheet1!$B$1:$D$1</c:f>
              <c:strCache>
                <c:ptCount val="3"/>
                <c:pt idx="0">
                  <c:v>Europe</c:v>
                </c:pt>
                <c:pt idx="1">
                  <c:v>North America</c:v>
                </c:pt>
                <c:pt idx="2">
                  <c:v>Other</c:v>
                </c:pt>
              </c:strCache>
            </c:strRef>
          </c:cat>
          <c:val>
            <c:numRef>
              <c:f>Sheet1!$B$5:$D$5</c:f>
              <c:numCache>
                <c:formatCode>General</c:formatCode>
                <c:ptCount val="3"/>
                <c:pt idx="0">
                  <c:v>6.6236999999999995</c:v>
                </c:pt>
                <c:pt idx="1">
                  <c:v>24.232500000000002</c:v>
                </c:pt>
                <c:pt idx="2">
                  <c:v>5.9233000000000002</c:v>
                </c:pt>
              </c:numCache>
            </c:numRef>
          </c:val>
        </c:ser>
        <c:ser>
          <c:idx val="4"/>
          <c:order val="4"/>
          <c:tx>
            <c:strRef>
              <c:f>Sheet1!$A$6</c:f>
              <c:strCache>
                <c:ptCount val="1"/>
                <c:pt idx="0">
                  <c:v>40+</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Sheet1!$B$6:$D$6</c:f>
              <c:numCache>
                <c:formatCode>General</c:formatCode>
                <c:ptCount val="3"/>
                <c:pt idx="0">
                  <c:v>9.4400000000000026E-2</c:v>
                </c:pt>
                <c:pt idx="1">
                  <c:v>0.54449999999999998</c:v>
                </c:pt>
                <c:pt idx="2">
                  <c:v>0</c:v>
                </c:pt>
              </c:numCache>
            </c:numRef>
          </c:val>
        </c:ser>
        <c:gapWidth val="40"/>
        <c:overlap val="100"/>
        <c:axId val="159990528"/>
        <c:axId val="159992064"/>
      </c:barChart>
      <c:catAx>
        <c:axId val="159990528"/>
        <c:scaling>
          <c:orientation val="minMax"/>
        </c:scaling>
        <c:axPos val="b"/>
        <c:tickLblPos val="nextTo"/>
        <c:txPr>
          <a:bodyPr/>
          <a:lstStyle/>
          <a:p>
            <a:pPr>
              <a:defRPr sz="1500" b="1"/>
            </a:pPr>
            <a:endParaRPr lang="en-US"/>
          </a:p>
        </c:txPr>
        <c:crossAx val="159992064"/>
        <c:crosses val="autoZero"/>
        <c:auto val="1"/>
        <c:lblAlgn val="ctr"/>
        <c:lblOffset val="100"/>
      </c:catAx>
      <c:valAx>
        <c:axId val="159992064"/>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title>
        <c:numFmt formatCode="0%" sourceLinked="1"/>
        <c:tickLblPos val="nextTo"/>
        <c:txPr>
          <a:bodyPr/>
          <a:lstStyle/>
          <a:p>
            <a:pPr>
              <a:defRPr sz="1500" b="1"/>
            </a:pPr>
            <a:endParaRPr lang="en-US"/>
          </a:p>
        </c:txPr>
        <c:crossAx val="159990528"/>
        <c:crosses val="autoZero"/>
        <c:crossBetween val="between"/>
        <c:majorUnit val="0.2"/>
      </c:valAx>
      <c:spPr>
        <a:solidFill>
          <a:srgbClr val="000000"/>
        </a:solidFill>
        <a:ln w="12700">
          <a:solidFill>
            <a:srgbClr val="FFFFFF"/>
          </a:solidFill>
        </a:ln>
      </c:spPr>
    </c:plotArea>
    <c:legend>
      <c:legendPos val="t"/>
      <c:layout>
        <c:manualLayout>
          <c:xMode val="edge"/>
          <c:yMode val="edge"/>
          <c:x val="0.15303030303030474"/>
          <c:y val="1.5625E-2"/>
          <c:w val="0.79149892627058505"/>
          <c:h val="9.813689304462074E-2"/>
        </c:manualLayout>
      </c:layout>
      <c:spPr>
        <a:solidFill>
          <a:schemeClr val="bg2"/>
        </a:solidFill>
        <a:ln w="12700">
          <a:solidFill>
            <a:srgbClr val="FFFFFF"/>
          </a:solidFill>
        </a:ln>
      </c:spPr>
      <c:txPr>
        <a:bodyPr/>
        <a:lstStyle/>
        <a:p>
          <a:pPr>
            <a:defRPr sz="1500" b="1"/>
          </a:pPr>
          <a:endParaRPr lang="en-US"/>
        </a:p>
      </c:txPr>
    </c:legend>
    <c:plotVisOnly val="1"/>
  </c:chart>
  <c:txPr>
    <a:bodyPr/>
    <a:lstStyle/>
    <a:p>
      <a:pPr>
        <a:defRPr sz="1800"/>
      </a:pPr>
      <a:endParaRPr lang="en-US"/>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808208064900978"/>
          <c:y val="0.1442028617390568"/>
          <c:w val="0.86362491052257373"/>
          <c:h val="0.68936224705782756"/>
        </c:manualLayout>
      </c:layout>
      <c:barChart>
        <c:barDir val="col"/>
        <c:grouping val="percentStacked"/>
        <c:ser>
          <c:idx val="0"/>
          <c:order val="0"/>
          <c:tx>
            <c:strRef>
              <c:f>Sheet1!$A$2</c:f>
              <c:strCache>
                <c:ptCount val="1"/>
                <c:pt idx="0">
                  <c:v>&lt;18.5</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cat>
            <c:strRef>
              <c:f>Sheet1!$B$1:$C$1</c:f>
              <c:strCache>
                <c:ptCount val="2"/>
                <c:pt idx="0">
                  <c:v>Cardiomyopathy</c:v>
                </c:pt>
                <c:pt idx="1">
                  <c:v>Coronary Artery Disease</c:v>
                </c:pt>
              </c:strCache>
            </c:strRef>
          </c:cat>
          <c:val>
            <c:numRef>
              <c:f>Sheet1!$B$2:$C$2</c:f>
              <c:numCache>
                <c:formatCode>General</c:formatCode>
                <c:ptCount val="2"/>
                <c:pt idx="0">
                  <c:v>2.8386999999999967</c:v>
                </c:pt>
                <c:pt idx="1">
                  <c:v>1.2152999999999894</c:v>
                </c:pt>
              </c:numCache>
            </c:numRef>
          </c:val>
        </c:ser>
        <c:ser>
          <c:idx val="1"/>
          <c:order val="1"/>
          <c:tx>
            <c:strRef>
              <c:f>Sheet1!$A$3</c:f>
              <c:strCache>
                <c:ptCount val="1"/>
                <c:pt idx="0">
                  <c:v>18.5-&lt;25</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cat>
            <c:strRef>
              <c:f>Sheet1!$B$1:$C$1</c:f>
              <c:strCache>
                <c:ptCount val="2"/>
                <c:pt idx="0">
                  <c:v>Cardiomyopathy</c:v>
                </c:pt>
                <c:pt idx="1">
                  <c:v>Coronary Artery Disease</c:v>
                </c:pt>
              </c:strCache>
            </c:strRef>
          </c:cat>
          <c:val>
            <c:numRef>
              <c:f>Sheet1!$B$3:$C$3</c:f>
              <c:numCache>
                <c:formatCode>General</c:formatCode>
                <c:ptCount val="2"/>
                <c:pt idx="0">
                  <c:v>50.720400000000012</c:v>
                </c:pt>
                <c:pt idx="1">
                  <c:v>44.624500000000012</c:v>
                </c:pt>
              </c:numCache>
            </c:numRef>
          </c:val>
        </c:ser>
        <c:ser>
          <c:idx val="2"/>
          <c:order val="2"/>
          <c:tx>
            <c:strRef>
              <c:f>Sheet1!$A$4</c:f>
              <c:strCache>
                <c:ptCount val="1"/>
                <c:pt idx="0">
                  <c:v>25-&lt;30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cat>
            <c:strRef>
              <c:f>Sheet1!$B$1:$C$1</c:f>
              <c:strCache>
                <c:ptCount val="2"/>
                <c:pt idx="0">
                  <c:v>Cardiomyopathy</c:v>
                </c:pt>
                <c:pt idx="1">
                  <c:v>Coronary Artery Disease</c:v>
                </c:pt>
              </c:strCache>
            </c:strRef>
          </c:cat>
          <c:val>
            <c:numRef>
              <c:f>Sheet1!$B$4:$C$4</c:f>
              <c:numCache>
                <c:formatCode>General</c:formatCode>
                <c:ptCount val="2"/>
                <c:pt idx="0">
                  <c:v>28.957000000000001</c:v>
                </c:pt>
                <c:pt idx="1">
                  <c:v>34.652500000000003</c:v>
                </c:pt>
              </c:numCache>
            </c:numRef>
          </c:val>
        </c:ser>
        <c:ser>
          <c:idx val="3"/>
          <c:order val="3"/>
          <c:tx>
            <c:strRef>
              <c:f>Sheet1!$A$5</c:f>
              <c:strCache>
                <c:ptCount val="1"/>
                <c:pt idx="0">
                  <c:v>30-&lt;40</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0" scaled="1"/>
              <a:tileRect/>
            </a:gradFill>
            <a:ln>
              <a:solidFill>
                <a:srgbClr val="000000"/>
              </a:solidFill>
            </a:ln>
          </c:spPr>
          <c:cat>
            <c:strRef>
              <c:f>Sheet1!$B$1:$C$1</c:f>
              <c:strCache>
                <c:ptCount val="2"/>
                <c:pt idx="0">
                  <c:v>Cardiomyopathy</c:v>
                </c:pt>
                <c:pt idx="1">
                  <c:v>Coronary Artery Disease</c:v>
                </c:pt>
              </c:strCache>
            </c:strRef>
          </c:cat>
          <c:val>
            <c:numRef>
              <c:f>Sheet1!$B$5:$C$5</c:f>
              <c:numCache>
                <c:formatCode>General</c:formatCode>
                <c:ptCount val="2"/>
                <c:pt idx="0">
                  <c:v>17.0215</c:v>
                </c:pt>
                <c:pt idx="1">
                  <c:v>19.25829999999986</c:v>
                </c:pt>
              </c:numCache>
            </c:numRef>
          </c:val>
        </c:ser>
        <c:ser>
          <c:idx val="4"/>
          <c:order val="4"/>
          <c:tx>
            <c:strRef>
              <c:f>Sheet1!$A$6</c:f>
              <c:strCache>
                <c:ptCount val="1"/>
                <c:pt idx="0">
                  <c:v>40+</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strRef>
              <c:f>Sheet1!$B$1:$C$1</c:f>
              <c:strCache>
                <c:ptCount val="2"/>
                <c:pt idx="0">
                  <c:v>Cardiomyopathy</c:v>
                </c:pt>
                <c:pt idx="1">
                  <c:v>Coronary Artery Disease</c:v>
                </c:pt>
              </c:strCache>
            </c:strRef>
          </c:cat>
          <c:val>
            <c:numRef>
              <c:f>Sheet1!$B$6:$C$6</c:f>
              <c:numCache>
                <c:formatCode>General</c:formatCode>
                <c:ptCount val="2"/>
                <c:pt idx="0">
                  <c:v>0.46240000000000031</c:v>
                </c:pt>
                <c:pt idx="1">
                  <c:v>0.24930000000000024</c:v>
                </c:pt>
              </c:numCache>
            </c:numRef>
          </c:val>
        </c:ser>
        <c:gapWidth val="100"/>
        <c:overlap val="100"/>
        <c:axId val="160089984"/>
        <c:axId val="160091520"/>
      </c:barChart>
      <c:catAx>
        <c:axId val="160089984"/>
        <c:scaling>
          <c:orientation val="minMax"/>
        </c:scaling>
        <c:axPos val="b"/>
        <c:tickLblPos val="nextTo"/>
        <c:txPr>
          <a:bodyPr/>
          <a:lstStyle/>
          <a:p>
            <a:pPr>
              <a:defRPr sz="1500" b="1"/>
            </a:pPr>
            <a:endParaRPr lang="en-US"/>
          </a:p>
        </c:txPr>
        <c:crossAx val="160091520"/>
        <c:crosses val="autoZero"/>
        <c:auto val="1"/>
        <c:lblAlgn val="ctr"/>
        <c:lblOffset val="100"/>
      </c:catAx>
      <c:valAx>
        <c:axId val="160091520"/>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title>
        <c:numFmt formatCode="0%" sourceLinked="1"/>
        <c:tickLblPos val="nextTo"/>
        <c:txPr>
          <a:bodyPr/>
          <a:lstStyle/>
          <a:p>
            <a:pPr>
              <a:defRPr sz="1500" b="1"/>
            </a:pPr>
            <a:endParaRPr lang="en-US"/>
          </a:p>
        </c:txPr>
        <c:crossAx val="160089984"/>
        <c:crosses val="autoZero"/>
        <c:crossBetween val="between"/>
        <c:majorUnit val="0.2"/>
      </c:valAx>
      <c:spPr>
        <a:solidFill>
          <a:srgbClr val="000000"/>
        </a:solidFill>
        <a:ln w="12700">
          <a:solidFill>
            <a:srgbClr val="FFFFFF"/>
          </a:solidFill>
        </a:ln>
      </c:spPr>
    </c:plotArea>
    <c:legend>
      <c:legendPos val="t"/>
      <c:layout>
        <c:manualLayout>
          <c:xMode val="edge"/>
          <c:yMode val="edge"/>
          <c:x val="0.15303030303030482"/>
          <c:y val="1.5625E-2"/>
          <c:w val="0.79149892627058538"/>
          <c:h val="9.8136893044620782E-2"/>
        </c:manualLayout>
      </c:layout>
      <c:spPr>
        <a:solidFill>
          <a:schemeClr val="bg2"/>
        </a:solidFill>
        <a:ln w="12700">
          <a:solidFill>
            <a:srgbClr val="FFFFFF"/>
          </a:solidFill>
        </a:ln>
      </c:spPr>
      <c:txPr>
        <a:bodyPr/>
        <a:lstStyle/>
        <a:p>
          <a:pPr>
            <a:defRPr sz="1500" b="1"/>
          </a:pPr>
          <a:endParaRPr lang="en-US"/>
        </a:p>
      </c:txPr>
    </c:legend>
    <c:plotVisOnly val="1"/>
  </c:chart>
  <c:txPr>
    <a:bodyPr/>
    <a:lstStyle/>
    <a:p>
      <a:pPr>
        <a:defRPr sz="1800"/>
      </a:pPr>
      <a:endParaRPr lang="en-US"/>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808208064900978"/>
          <c:y val="0.1442028617390568"/>
          <c:w val="0.86362491052257373"/>
          <c:h val="0.68936224705782756"/>
        </c:manualLayout>
      </c:layout>
      <c:barChart>
        <c:barDir val="col"/>
        <c:grouping val="percentStacked"/>
        <c:ser>
          <c:idx val="0"/>
          <c:order val="0"/>
          <c:tx>
            <c:strRef>
              <c:f>Sheet1!$A$2</c:f>
              <c:strCache>
                <c:ptCount val="1"/>
                <c:pt idx="0">
                  <c:v>Diabetes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Sheet1!$B$2:$D$2</c:f>
              <c:numCache>
                <c:formatCode>General</c:formatCode>
                <c:ptCount val="3"/>
                <c:pt idx="0">
                  <c:v>8.6229000000000013</c:v>
                </c:pt>
                <c:pt idx="1">
                  <c:v>26.564399999999889</c:v>
                </c:pt>
                <c:pt idx="2">
                  <c:v>15.625</c:v>
                </c:pt>
              </c:numCache>
            </c:numRef>
          </c:val>
        </c:ser>
        <c:ser>
          <c:idx val="1"/>
          <c:order val="1"/>
          <c:tx>
            <c:strRef>
              <c:f>Sheet1!$A$3</c:f>
              <c:strCache>
                <c:ptCount val="1"/>
                <c:pt idx="0">
                  <c:v>No diabetes</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Sheet1!$B$3:$D$3</c:f>
              <c:numCache>
                <c:formatCode>General</c:formatCode>
                <c:ptCount val="3"/>
                <c:pt idx="0">
                  <c:v>91.377099999999999</c:v>
                </c:pt>
                <c:pt idx="1">
                  <c:v>73.435599999999994</c:v>
                </c:pt>
                <c:pt idx="2">
                  <c:v>84.374999999999986</c:v>
                </c:pt>
              </c:numCache>
            </c:numRef>
          </c:val>
        </c:ser>
        <c:gapWidth val="40"/>
        <c:overlap val="100"/>
        <c:axId val="175060864"/>
        <c:axId val="175062400"/>
      </c:barChart>
      <c:catAx>
        <c:axId val="175060864"/>
        <c:scaling>
          <c:orientation val="minMax"/>
        </c:scaling>
        <c:axPos val="b"/>
        <c:tickLblPos val="nextTo"/>
        <c:txPr>
          <a:bodyPr/>
          <a:lstStyle/>
          <a:p>
            <a:pPr>
              <a:defRPr sz="1500" b="1"/>
            </a:pPr>
            <a:endParaRPr lang="en-US"/>
          </a:p>
        </c:txPr>
        <c:crossAx val="175062400"/>
        <c:crosses val="autoZero"/>
        <c:auto val="1"/>
        <c:lblAlgn val="ctr"/>
        <c:lblOffset val="100"/>
      </c:catAx>
      <c:valAx>
        <c:axId val="175062400"/>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title>
        <c:numFmt formatCode="0%" sourceLinked="1"/>
        <c:tickLblPos val="nextTo"/>
        <c:txPr>
          <a:bodyPr/>
          <a:lstStyle/>
          <a:p>
            <a:pPr>
              <a:defRPr sz="1500" b="1"/>
            </a:pPr>
            <a:endParaRPr lang="en-US"/>
          </a:p>
        </c:txPr>
        <c:crossAx val="175060864"/>
        <c:crosses val="autoZero"/>
        <c:crossBetween val="between"/>
        <c:majorUnit val="0.2"/>
      </c:valAx>
      <c:spPr>
        <a:solidFill>
          <a:srgbClr val="000000"/>
        </a:solidFill>
        <a:ln w="12700">
          <a:solidFill>
            <a:srgbClr val="FFFFFF"/>
          </a:solidFill>
        </a:ln>
      </c:spPr>
    </c:plotArea>
    <c:legend>
      <c:legendPos val="t"/>
      <c:layout>
        <c:manualLayout>
          <c:xMode val="edge"/>
          <c:yMode val="edge"/>
          <c:x val="0.2"/>
          <c:y val="3.125E-2"/>
          <c:w val="0.62786256263421614"/>
          <c:h val="7.7303559711286093E-2"/>
        </c:manualLayout>
      </c:layout>
      <c:spPr>
        <a:solidFill>
          <a:schemeClr val="bg2"/>
        </a:solidFill>
        <a:ln w="12700">
          <a:solidFill>
            <a:srgbClr val="FFFFFF"/>
          </a:solidFill>
        </a:ln>
      </c:spPr>
      <c:txPr>
        <a:bodyPr/>
        <a:lstStyle/>
        <a:p>
          <a:pPr>
            <a:defRPr sz="1500" b="1"/>
          </a:pPr>
          <a:endParaRPr lang="en-US"/>
        </a:p>
      </c:txPr>
    </c:legend>
    <c:plotVisOnly val="1"/>
  </c:chart>
  <c:txPr>
    <a:bodyPr/>
    <a:lstStyle/>
    <a:p>
      <a:pPr>
        <a:defRPr sz="1800"/>
      </a:pPr>
      <a:endParaRPr lang="en-US"/>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808208064900978"/>
          <c:y val="0.1442028617390568"/>
          <c:w val="0.86362491052257417"/>
          <c:h val="0.68936224705782756"/>
        </c:manualLayout>
      </c:layout>
      <c:barChart>
        <c:barDir val="col"/>
        <c:grouping val="percentStacked"/>
        <c:ser>
          <c:idx val="0"/>
          <c:order val="0"/>
          <c:tx>
            <c:strRef>
              <c:f>Sheet1!$A$2</c:f>
              <c:strCache>
                <c:ptCount val="1"/>
                <c:pt idx="0">
                  <c:v>Diabetes</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cat>
            <c:strRef>
              <c:f>Sheet1!$B$1:$C$1</c:f>
              <c:strCache>
                <c:ptCount val="2"/>
                <c:pt idx="0">
                  <c:v>Cardiomyopathy</c:v>
                </c:pt>
                <c:pt idx="1">
                  <c:v>Coronary Artery Disease</c:v>
                </c:pt>
              </c:strCache>
            </c:strRef>
          </c:cat>
          <c:val>
            <c:numRef>
              <c:f>Sheet1!$B$2:$C$2</c:f>
              <c:numCache>
                <c:formatCode>General</c:formatCode>
                <c:ptCount val="2"/>
                <c:pt idx="0">
                  <c:v>19.344000000000001</c:v>
                </c:pt>
                <c:pt idx="1">
                  <c:v>35.1646</c:v>
                </c:pt>
              </c:numCache>
            </c:numRef>
          </c:val>
        </c:ser>
        <c:ser>
          <c:idx val="1"/>
          <c:order val="1"/>
          <c:tx>
            <c:strRef>
              <c:f>Sheet1!$A$3</c:f>
              <c:strCache>
                <c:ptCount val="1"/>
                <c:pt idx="0">
                  <c:v>No diabetes</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cat>
            <c:strRef>
              <c:f>Sheet1!$B$1:$C$1</c:f>
              <c:strCache>
                <c:ptCount val="2"/>
                <c:pt idx="0">
                  <c:v>Cardiomyopathy</c:v>
                </c:pt>
                <c:pt idx="1">
                  <c:v>Coronary Artery Disease</c:v>
                </c:pt>
              </c:strCache>
            </c:strRef>
          </c:cat>
          <c:val>
            <c:numRef>
              <c:f>Sheet1!$B$3:$C$3</c:f>
              <c:numCache>
                <c:formatCode>General</c:formatCode>
                <c:ptCount val="2"/>
                <c:pt idx="0">
                  <c:v>80.655999999999949</c:v>
                </c:pt>
                <c:pt idx="1">
                  <c:v>64.835399999999979</c:v>
                </c:pt>
              </c:numCache>
            </c:numRef>
          </c:val>
        </c:ser>
        <c:gapWidth val="100"/>
        <c:overlap val="100"/>
        <c:axId val="173345408"/>
        <c:axId val="173519232"/>
      </c:barChart>
      <c:catAx>
        <c:axId val="173345408"/>
        <c:scaling>
          <c:orientation val="minMax"/>
        </c:scaling>
        <c:axPos val="b"/>
        <c:tickLblPos val="nextTo"/>
        <c:txPr>
          <a:bodyPr/>
          <a:lstStyle/>
          <a:p>
            <a:pPr>
              <a:defRPr sz="1500" b="1"/>
            </a:pPr>
            <a:endParaRPr lang="en-US"/>
          </a:p>
        </c:txPr>
        <c:crossAx val="173519232"/>
        <c:crosses val="autoZero"/>
        <c:auto val="1"/>
        <c:lblAlgn val="ctr"/>
        <c:lblOffset val="100"/>
      </c:catAx>
      <c:valAx>
        <c:axId val="173519232"/>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title>
        <c:numFmt formatCode="0%" sourceLinked="1"/>
        <c:tickLblPos val="nextTo"/>
        <c:txPr>
          <a:bodyPr/>
          <a:lstStyle/>
          <a:p>
            <a:pPr>
              <a:defRPr sz="1500" b="1"/>
            </a:pPr>
            <a:endParaRPr lang="en-US"/>
          </a:p>
        </c:txPr>
        <c:crossAx val="173345408"/>
        <c:crosses val="autoZero"/>
        <c:crossBetween val="between"/>
        <c:majorUnit val="0.2"/>
      </c:valAx>
      <c:spPr>
        <a:solidFill>
          <a:srgbClr val="000000"/>
        </a:solidFill>
        <a:ln w="12700">
          <a:solidFill>
            <a:srgbClr val="FFFFFF"/>
          </a:solidFill>
        </a:ln>
      </c:spPr>
    </c:plotArea>
    <c:legend>
      <c:legendPos val="t"/>
      <c:layout>
        <c:manualLayout>
          <c:xMode val="edge"/>
          <c:yMode val="edge"/>
          <c:x val="0.2"/>
          <c:y val="3.125E-2"/>
          <c:w val="0.62786256263421614"/>
          <c:h val="7.7303559711286093E-2"/>
        </c:manualLayout>
      </c:layout>
      <c:spPr>
        <a:solidFill>
          <a:schemeClr val="bg2"/>
        </a:solidFill>
        <a:ln w="12700">
          <a:solidFill>
            <a:srgbClr val="FFFFFF"/>
          </a:solidFill>
        </a:ln>
      </c:spPr>
      <c:txPr>
        <a:bodyPr/>
        <a:lstStyle/>
        <a:p>
          <a:pPr>
            <a:defRPr sz="1500" b="1"/>
          </a:pPr>
          <a:endParaRPr lang="en-US"/>
        </a:p>
      </c:txPr>
    </c:legend>
    <c:plotVisOnly val="1"/>
  </c:chart>
  <c:txPr>
    <a:bodyPr/>
    <a:lstStyle/>
    <a:p>
      <a:pPr>
        <a:defRPr sz="1800"/>
      </a:pPr>
      <a:endParaRPr lang="en-US"/>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808208064900978"/>
          <c:y val="0.1442028617390568"/>
          <c:w val="0.86362491052257417"/>
          <c:h val="0.68936224705782756"/>
        </c:manualLayout>
      </c:layout>
      <c:barChart>
        <c:barDir val="col"/>
        <c:grouping val="percentStacked"/>
        <c:ser>
          <c:idx val="0"/>
          <c:order val="0"/>
          <c:tx>
            <c:strRef>
              <c:f>Sheet1!$A$2</c:f>
              <c:strCache>
                <c:ptCount val="1"/>
                <c:pt idx="0">
                  <c:v>Cigarette history</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Sheet1!$B$2:$D$2</c:f>
              <c:numCache>
                <c:formatCode>General</c:formatCode>
                <c:ptCount val="3"/>
                <c:pt idx="0">
                  <c:v>24.258800000000001</c:v>
                </c:pt>
                <c:pt idx="1">
                  <c:v>48.346399999999996</c:v>
                </c:pt>
                <c:pt idx="2">
                  <c:v>26.890799999999889</c:v>
                </c:pt>
              </c:numCache>
            </c:numRef>
          </c:val>
        </c:ser>
        <c:ser>
          <c:idx val="1"/>
          <c:order val="1"/>
          <c:tx>
            <c:strRef>
              <c:f>Sheet1!$A$3</c:f>
              <c:strCache>
                <c:ptCount val="1"/>
                <c:pt idx="0">
                  <c:v>No cigarette history</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cat>
            <c:strRef>
              <c:f>Sheet1!$B$1:$D$1</c:f>
              <c:strCache>
                <c:ptCount val="3"/>
                <c:pt idx="0">
                  <c:v>Europe</c:v>
                </c:pt>
                <c:pt idx="1">
                  <c:v>North America</c:v>
                </c:pt>
                <c:pt idx="2">
                  <c:v>Other</c:v>
                </c:pt>
              </c:strCache>
            </c:strRef>
          </c:cat>
          <c:val>
            <c:numRef>
              <c:f>Sheet1!$B$3:$D$3</c:f>
              <c:numCache>
                <c:formatCode>General</c:formatCode>
                <c:ptCount val="3"/>
                <c:pt idx="0">
                  <c:v>75.741200000000632</c:v>
                </c:pt>
                <c:pt idx="1">
                  <c:v>51.653600000000004</c:v>
                </c:pt>
                <c:pt idx="2">
                  <c:v>73.109200000000001</c:v>
                </c:pt>
              </c:numCache>
            </c:numRef>
          </c:val>
        </c:ser>
        <c:gapWidth val="40"/>
        <c:overlap val="100"/>
        <c:axId val="175105536"/>
        <c:axId val="175688704"/>
      </c:barChart>
      <c:catAx>
        <c:axId val="175105536"/>
        <c:scaling>
          <c:orientation val="minMax"/>
        </c:scaling>
        <c:axPos val="b"/>
        <c:tickLblPos val="nextTo"/>
        <c:txPr>
          <a:bodyPr/>
          <a:lstStyle/>
          <a:p>
            <a:pPr>
              <a:defRPr sz="1500" b="1"/>
            </a:pPr>
            <a:endParaRPr lang="en-US"/>
          </a:p>
        </c:txPr>
        <c:crossAx val="175688704"/>
        <c:crosses val="autoZero"/>
        <c:auto val="1"/>
        <c:lblAlgn val="ctr"/>
        <c:lblOffset val="100"/>
      </c:catAx>
      <c:valAx>
        <c:axId val="175688704"/>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title>
        <c:numFmt formatCode="0%" sourceLinked="1"/>
        <c:tickLblPos val="nextTo"/>
        <c:txPr>
          <a:bodyPr/>
          <a:lstStyle/>
          <a:p>
            <a:pPr>
              <a:defRPr sz="1500" b="1"/>
            </a:pPr>
            <a:endParaRPr lang="en-US"/>
          </a:p>
        </c:txPr>
        <c:crossAx val="175105536"/>
        <c:crosses val="autoZero"/>
        <c:crossBetween val="between"/>
        <c:majorUnit val="0.2"/>
      </c:valAx>
      <c:spPr>
        <a:solidFill>
          <a:srgbClr val="000000"/>
        </a:solidFill>
        <a:ln w="12700">
          <a:solidFill>
            <a:srgbClr val="FFFFFF"/>
          </a:solidFill>
        </a:ln>
      </c:spPr>
    </c:plotArea>
    <c:legend>
      <c:legendPos val="t"/>
      <c:layout>
        <c:manualLayout>
          <c:xMode val="edge"/>
          <c:yMode val="edge"/>
          <c:x val="0.2"/>
          <c:y val="3.125E-2"/>
          <c:w val="0.62786256263421614"/>
          <c:h val="7.7303559711286093E-2"/>
        </c:manualLayout>
      </c:layout>
      <c:spPr>
        <a:solidFill>
          <a:schemeClr val="bg2"/>
        </a:solidFill>
        <a:ln w="12700">
          <a:solidFill>
            <a:srgbClr val="FFFFFF"/>
          </a:solidFill>
        </a:ln>
      </c:spPr>
      <c:txPr>
        <a:bodyPr/>
        <a:lstStyle/>
        <a:p>
          <a:pPr>
            <a:defRPr sz="1500" b="1"/>
          </a:pPr>
          <a:endParaRPr lang="en-US"/>
        </a:p>
      </c:txPr>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949736371449164E-2"/>
          <c:y val="3.9152185718164582E-2"/>
          <c:w val="0.81543272245836518"/>
          <c:h val="0.69970440170390003"/>
        </c:manualLayout>
      </c:layout>
      <c:barChart>
        <c:barDir val="col"/>
        <c:grouping val="clustered"/>
        <c:ser>
          <c:idx val="0"/>
          <c:order val="0"/>
          <c:tx>
            <c:strRef>
              <c:f>Sheet1!$B$1</c:f>
              <c:strCache>
                <c:ptCount val="1"/>
                <c:pt idx="0">
                  <c:v>Number of centers</c:v>
                </c:pt>
              </c:strCache>
            </c:strRef>
          </c:tx>
          <c:spPr>
            <a:gradFill flip="none" rotWithShape="1">
              <a:gsLst>
                <a:gs pos="0">
                  <a:srgbClr val="208C03"/>
                </a:gs>
                <a:gs pos="50000">
                  <a:srgbClr val="20F703"/>
                </a:gs>
                <a:gs pos="100000">
                  <a:srgbClr val="208C03"/>
                </a:gs>
              </a:gsLst>
              <a:lin ang="10800000" scaled="1"/>
              <a:tileRect/>
            </a:gradFill>
          </c:spPr>
          <c:dLbls>
            <c:dLbl>
              <c:idx val="5"/>
              <c:spPr/>
              <c:txPr>
                <a:bodyPr/>
                <a:lstStyle/>
                <a:p>
                  <a:pPr>
                    <a:defRPr sz="1600" b="1">
                      <a:solidFill>
                        <a:schemeClr val="tx1"/>
                      </a:solidFill>
                    </a:defRPr>
                  </a:pPr>
                  <a:endParaRPr lang="en-US"/>
                </a:p>
              </c:txPr>
            </c:dLbl>
            <c:dLbl>
              <c:idx val="7"/>
              <c:spPr/>
              <c:txPr>
                <a:bodyPr/>
                <a:lstStyle/>
                <a:p>
                  <a:pPr>
                    <a:defRPr sz="1600" b="1">
                      <a:solidFill>
                        <a:schemeClr val="tx1"/>
                      </a:solidFill>
                    </a:defRPr>
                  </a:pPr>
                  <a:endParaRPr lang="en-US"/>
                </a:p>
              </c:txPr>
            </c:dLbl>
            <c:txPr>
              <a:bodyPr/>
              <a:lstStyle/>
              <a:p>
                <a:pPr>
                  <a:defRPr sz="1600" b="1">
                    <a:solidFill>
                      <a:schemeClr val="bg2"/>
                    </a:solidFill>
                  </a:defRPr>
                </a:pPr>
                <a:endParaRPr lang="en-US"/>
              </a:p>
            </c:txPr>
            <c:dLblPos val="ctr"/>
            <c:showVal val="1"/>
          </c:dLbls>
          <c:cat>
            <c:strRef>
              <c:f>Sheet1!$A$2:$A$9</c:f>
              <c:strCache>
                <c:ptCount val="8"/>
                <c:pt idx="0">
                  <c:v>1-4</c:v>
                </c:pt>
                <c:pt idx="1">
                  <c:v>5-9</c:v>
                </c:pt>
                <c:pt idx="2">
                  <c:v>10-19</c:v>
                </c:pt>
                <c:pt idx="3">
                  <c:v>20-29</c:v>
                </c:pt>
                <c:pt idx="4">
                  <c:v>30-39</c:v>
                </c:pt>
                <c:pt idx="5">
                  <c:v>40-49</c:v>
                </c:pt>
                <c:pt idx="6">
                  <c:v>50-74</c:v>
                </c:pt>
                <c:pt idx="7">
                  <c:v>75+</c:v>
                </c:pt>
              </c:strCache>
            </c:strRef>
          </c:cat>
          <c:val>
            <c:numRef>
              <c:f>Sheet1!$B$2:$B$9</c:f>
              <c:numCache>
                <c:formatCode>General</c:formatCode>
                <c:ptCount val="8"/>
                <c:pt idx="0">
                  <c:v>43</c:v>
                </c:pt>
                <c:pt idx="1">
                  <c:v>58</c:v>
                </c:pt>
                <c:pt idx="2">
                  <c:v>104</c:v>
                </c:pt>
                <c:pt idx="3">
                  <c:v>37</c:v>
                </c:pt>
                <c:pt idx="4">
                  <c:v>10</c:v>
                </c:pt>
                <c:pt idx="5">
                  <c:v>4</c:v>
                </c:pt>
                <c:pt idx="6">
                  <c:v>8</c:v>
                </c:pt>
                <c:pt idx="7">
                  <c:v>2</c:v>
                </c:pt>
              </c:numCache>
            </c:numRef>
          </c:val>
        </c:ser>
        <c:gapWidth val="35"/>
        <c:axId val="147938688"/>
        <c:axId val="148248064"/>
      </c:barChart>
      <c:lineChart>
        <c:grouping val="standard"/>
        <c:ser>
          <c:idx val="1"/>
          <c:order val="1"/>
          <c:tx>
            <c:strRef>
              <c:f>Sheet1!$C$1</c:f>
              <c:strCache>
                <c:ptCount val="1"/>
                <c:pt idx="0">
                  <c:v>Percentage of transplants</c:v>
                </c:pt>
              </c:strCache>
            </c:strRef>
          </c:tx>
          <c:spPr>
            <a:ln w="41275">
              <a:solidFill>
                <a:srgbClr val="FF0000"/>
              </a:solidFill>
            </a:ln>
          </c:spPr>
          <c:marker>
            <c:spPr>
              <a:solidFill>
                <a:srgbClr val="FF0000"/>
              </a:solidFill>
              <a:ln>
                <a:solidFill>
                  <a:srgbClr val="FF0000"/>
                </a:solidFill>
              </a:ln>
            </c:spPr>
          </c:marker>
          <c:cat>
            <c:strRef>
              <c:f>Sheet1!$A$2:$A$9</c:f>
              <c:strCache>
                <c:ptCount val="8"/>
                <c:pt idx="0">
                  <c:v>1-4</c:v>
                </c:pt>
                <c:pt idx="1">
                  <c:v>5-9</c:v>
                </c:pt>
                <c:pt idx="2">
                  <c:v>10-19</c:v>
                </c:pt>
                <c:pt idx="3">
                  <c:v>20-29</c:v>
                </c:pt>
                <c:pt idx="4">
                  <c:v>30-39</c:v>
                </c:pt>
                <c:pt idx="5">
                  <c:v>40-49</c:v>
                </c:pt>
                <c:pt idx="6">
                  <c:v>50-74</c:v>
                </c:pt>
                <c:pt idx="7">
                  <c:v>75+</c:v>
                </c:pt>
              </c:strCache>
            </c:strRef>
          </c:cat>
          <c:val>
            <c:numRef>
              <c:f>Sheet1!$C$2:$C$9</c:f>
              <c:numCache>
                <c:formatCode>General</c:formatCode>
                <c:ptCount val="8"/>
                <c:pt idx="0">
                  <c:v>1.5</c:v>
                </c:pt>
                <c:pt idx="1">
                  <c:v>9.4</c:v>
                </c:pt>
                <c:pt idx="2">
                  <c:v>36.9</c:v>
                </c:pt>
                <c:pt idx="3">
                  <c:v>22.4</c:v>
                </c:pt>
                <c:pt idx="4">
                  <c:v>9.1</c:v>
                </c:pt>
                <c:pt idx="5">
                  <c:v>4.5</c:v>
                </c:pt>
                <c:pt idx="6">
                  <c:v>11.9</c:v>
                </c:pt>
                <c:pt idx="7">
                  <c:v>4.4000000000000004</c:v>
                </c:pt>
              </c:numCache>
            </c:numRef>
          </c:val>
        </c:ser>
        <c:marker val="1"/>
        <c:axId val="148952960"/>
        <c:axId val="148951040"/>
      </c:lineChart>
      <c:catAx>
        <c:axId val="147938688"/>
        <c:scaling>
          <c:orientation val="minMax"/>
        </c:scaling>
        <c:axPos val="b"/>
        <c:title>
          <c:tx>
            <c:rich>
              <a:bodyPr/>
              <a:lstStyle/>
              <a:p>
                <a:pPr>
                  <a:defRPr sz="1700"/>
                </a:pPr>
                <a:r>
                  <a:rPr lang="en-US" sz="1700" dirty="0" smtClean="0"/>
                  <a:t>Average number of heart transplants per year</a:t>
                </a:r>
                <a:endParaRPr lang="en-US" sz="1700" dirty="0"/>
              </a:p>
            </c:rich>
          </c:tx>
          <c:layout/>
        </c:title>
        <c:numFmt formatCode="General" sourceLinked="1"/>
        <c:tickLblPos val="nextTo"/>
        <c:txPr>
          <a:bodyPr rot="0"/>
          <a:lstStyle/>
          <a:p>
            <a:pPr>
              <a:defRPr sz="1500" b="1"/>
            </a:pPr>
            <a:endParaRPr lang="en-US"/>
          </a:p>
        </c:txPr>
        <c:crossAx val="148248064"/>
        <c:crosses val="autoZero"/>
        <c:auto val="1"/>
        <c:lblAlgn val="ctr"/>
        <c:lblOffset val="100"/>
        <c:tickLblSkip val="1"/>
      </c:catAx>
      <c:valAx>
        <c:axId val="148248064"/>
        <c:scaling>
          <c:orientation val="minMax"/>
          <c:max val="110"/>
        </c:scaling>
        <c:axPos val="l"/>
        <c:majorGridlines>
          <c:spPr>
            <a:ln>
              <a:prstDash val="sysDash"/>
            </a:ln>
          </c:spPr>
        </c:majorGridlines>
        <c:title>
          <c:tx>
            <c:rich>
              <a:bodyPr rot="-5400000" vert="horz"/>
              <a:lstStyle/>
              <a:p>
                <a:pPr>
                  <a:defRPr sz="1700"/>
                </a:pPr>
                <a:r>
                  <a:rPr lang="en-US" sz="1700" dirty="0" smtClean="0"/>
                  <a:t>Number of centers</a:t>
                </a:r>
                <a:endParaRPr lang="en-US" sz="1700" dirty="0"/>
              </a:p>
            </c:rich>
          </c:tx>
          <c:layout/>
        </c:title>
        <c:numFmt formatCode="General" sourceLinked="1"/>
        <c:tickLblPos val="nextTo"/>
        <c:txPr>
          <a:bodyPr/>
          <a:lstStyle/>
          <a:p>
            <a:pPr>
              <a:defRPr sz="1500" b="1"/>
            </a:pPr>
            <a:endParaRPr lang="en-US"/>
          </a:p>
        </c:txPr>
        <c:crossAx val="147938688"/>
        <c:crosses val="autoZero"/>
        <c:crossBetween val="between"/>
        <c:majorUnit val="10"/>
      </c:valAx>
      <c:valAx>
        <c:axId val="148951040"/>
        <c:scaling>
          <c:orientation val="minMax"/>
          <c:max val="55"/>
        </c:scaling>
        <c:axPos val="r"/>
        <c:title>
          <c:tx>
            <c:rich>
              <a:bodyPr rot="-5400000" vert="horz"/>
              <a:lstStyle/>
              <a:p>
                <a:pPr>
                  <a:defRPr sz="1700"/>
                </a:pPr>
                <a:r>
                  <a:rPr lang="en-US" sz="1700" dirty="0" smtClean="0"/>
                  <a:t>% of transplants</a:t>
                </a:r>
                <a:endParaRPr lang="en-US" sz="1700" dirty="0"/>
              </a:p>
            </c:rich>
          </c:tx>
          <c:layout/>
        </c:title>
        <c:numFmt formatCode="General" sourceLinked="1"/>
        <c:tickLblPos val="nextTo"/>
        <c:txPr>
          <a:bodyPr/>
          <a:lstStyle/>
          <a:p>
            <a:pPr>
              <a:defRPr sz="1500" b="1"/>
            </a:pPr>
            <a:endParaRPr lang="en-US"/>
          </a:p>
        </c:txPr>
        <c:crossAx val="148952960"/>
        <c:crosses val="max"/>
        <c:crossBetween val="between"/>
        <c:majorUnit val="5"/>
      </c:valAx>
      <c:catAx>
        <c:axId val="148952960"/>
        <c:scaling>
          <c:orientation val="minMax"/>
        </c:scaling>
        <c:delete val="1"/>
        <c:axPos val="b"/>
        <c:tickLblPos val="none"/>
        <c:crossAx val="148951040"/>
        <c:crosses val="autoZero"/>
        <c:auto val="1"/>
        <c:lblAlgn val="ctr"/>
        <c:lblOffset val="100"/>
      </c:catAx>
      <c:spPr>
        <a:solidFill>
          <a:schemeClr val="bg2"/>
        </a:solidFill>
        <a:ln>
          <a:solidFill>
            <a:schemeClr val="tx1"/>
          </a:solidFill>
        </a:ln>
      </c:spPr>
    </c:plotArea>
    <c:legend>
      <c:legendPos val="b"/>
      <c:layout/>
      <c:spPr>
        <a:ln>
          <a:solidFill>
            <a:schemeClr val="tx1"/>
          </a:solidFill>
        </a:ln>
      </c:spPr>
      <c:txPr>
        <a:bodyPr/>
        <a:lstStyle/>
        <a:p>
          <a:pPr>
            <a:defRPr sz="1500" b="1"/>
          </a:pPr>
          <a:endParaRPr lang="en-US"/>
        </a:p>
      </c:txPr>
    </c:legend>
    <c:plotVisOnly val="1"/>
    <c:dispBlanksAs val="gap"/>
  </c:chart>
  <c:txPr>
    <a:bodyPr/>
    <a:lstStyle/>
    <a:p>
      <a:pPr>
        <a:defRPr sz="1800"/>
      </a:pPr>
      <a:endParaRPr lang="en-US"/>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808208064900978"/>
          <c:y val="0.1442028617390568"/>
          <c:w val="0.86362491052257484"/>
          <c:h val="0.68936224705782756"/>
        </c:manualLayout>
      </c:layout>
      <c:barChart>
        <c:barDir val="col"/>
        <c:grouping val="percentStacked"/>
        <c:ser>
          <c:idx val="0"/>
          <c:order val="0"/>
          <c:tx>
            <c:strRef>
              <c:f>Sheet1!$A$2</c:f>
              <c:strCache>
                <c:ptCount val="1"/>
                <c:pt idx="0">
                  <c:v>Cigarette history</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cat>
            <c:strRef>
              <c:f>Sheet1!$B$1:$C$1</c:f>
              <c:strCache>
                <c:ptCount val="2"/>
                <c:pt idx="0">
                  <c:v>Cardiomyopathy</c:v>
                </c:pt>
                <c:pt idx="1">
                  <c:v>Coronary Artery Disease</c:v>
                </c:pt>
              </c:strCache>
            </c:strRef>
          </c:cat>
          <c:val>
            <c:numRef>
              <c:f>Sheet1!$B$2:$C$2</c:f>
              <c:numCache>
                <c:formatCode>General</c:formatCode>
                <c:ptCount val="2"/>
                <c:pt idx="0">
                  <c:v>38.218700000000013</c:v>
                </c:pt>
                <c:pt idx="1">
                  <c:v>62.5169</c:v>
                </c:pt>
              </c:numCache>
            </c:numRef>
          </c:val>
        </c:ser>
        <c:ser>
          <c:idx val="1"/>
          <c:order val="1"/>
          <c:tx>
            <c:strRef>
              <c:f>Sheet1!$A$3</c:f>
              <c:strCache>
                <c:ptCount val="1"/>
                <c:pt idx="0">
                  <c:v>No cigarette history</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cat>
            <c:strRef>
              <c:f>Sheet1!$B$1:$C$1</c:f>
              <c:strCache>
                <c:ptCount val="2"/>
                <c:pt idx="0">
                  <c:v>Cardiomyopathy</c:v>
                </c:pt>
                <c:pt idx="1">
                  <c:v>Coronary Artery Disease</c:v>
                </c:pt>
              </c:strCache>
            </c:strRef>
          </c:cat>
          <c:val>
            <c:numRef>
              <c:f>Sheet1!$B$3:$C$3</c:f>
              <c:numCache>
                <c:formatCode>General</c:formatCode>
                <c:ptCount val="2"/>
                <c:pt idx="0">
                  <c:v>61.781300000000002</c:v>
                </c:pt>
                <c:pt idx="1">
                  <c:v>37.4831</c:v>
                </c:pt>
              </c:numCache>
            </c:numRef>
          </c:val>
        </c:ser>
        <c:gapWidth val="100"/>
        <c:overlap val="100"/>
        <c:axId val="185530624"/>
        <c:axId val="186241408"/>
      </c:barChart>
      <c:catAx>
        <c:axId val="185530624"/>
        <c:scaling>
          <c:orientation val="minMax"/>
        </c:scaling>
        <c:axPos val="b"/>
        <c:tickLblPos val="nextTo"/>
        <c:txPr>
          <a:bodyPr/>
          <a:lstStyle/>
          <a:p>
            <a:pPr>
              <a:defRPr sz="1500" b="1"/>
            </a:pPr>
            <a:endParaRPr lang="en-US"/>
          </a:p>
        </c:txPr>
        <c:crossAx val="186241408"/>
        <c:crosses val="autoZero"/>
        <c:auto val="1"/>
        <c:lblAlgn val="ctr"/>
        <c:lblOffset val="100"/>
      </c:catAx>
      <c:valAx>
        <c:axId val="186241408"/>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title>
        <c:numFmt formatCode="0%" sourceLinked="1"/>
        <c:tickLblPos val="nextTo"/>
        <c:txPr>
          <a:bodyPr/>
          <a:lstStyle/>
          <a:p>
            <a:pPr>
              <a:defRPr sz="1500" b="1"/>
            </a:pPr>
            <a:endParaRPr lang="en-US"/>
          </a:p>
        </c:txPr>
        <c:crossAx val="185530624"/>
        <c:crosses val="autoZero"/>
        <c:crossBetween val="between"/>
        <c:majorUnit val="0.2"/>
      </c:valAx>
      <c:spPr>
        <a:solidFill>
          <a:srgbClr val="000000"/>
        </a:solidFill>
        <a:ln w="12700">
          <a:solidFill>
            <a:srgbClr val="FFFFFF"/>
          </a:solidFill>
        </a:ln>
      </c:spPr>
    </c:plotArea>
    <c:legend>
      <c:legendPos val="t"/>
      <c:layout>
        <c:manualLayout>
          <c:xMode val="edge"/>
          <c:yMode val="edge"/>
          <c:x val="0.2"/>
          <c:y val="3.125E-2"/>
          <c:w val="0.62786256263421614"/>
          <c:h val="7.7303559711286093E-2"/>
        </c:manualLayout>
      </c:layout>
      <c:spPr>
        <a:solidFill>
          <a:schemeClr val="bg2"/>
        </a:solidFill>
        <a:ln w="12700">
          <a:solidFill>
            <a:srgbClr val="FFFFFF"/>
          </a:solidFill>
        </a:ln>
      </c:spPr>
      <c:txPr>
        <a:bodyPr/>
        <a:lstStyle/>
        <a:p>
          <a:pPr>
            <a:defRPr sz="1500" b="1"/>
          </a:pPr>
          <a:endParaRPr lang="en-US"/>
        </a:p>
      </c:txPr>
    </c:legend>
    <c:plotVisOnly val="1"/>
  </c:chart>
  <c:txPr>
    <a:bodyPr/>
    <a:lstStyle/>
    <a:p>
      <a:pPr>
        <a:defRPr sz="1800"/>
      </a:pPr>
      <a:endParaRPr lang="en-US"/>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3703E-2"/>
          <c:y val="3.124989416645519E-2"/>
          <c:w val="0.87737962511323264"/>
          <c:h val="0.81644145288290582"/>
        </c:manualLayout>
      </c:layout>
      <c:scatterChart>
        <c:scatterStyle val="smoothMarker"/>
        <c:ser>
          <c:idx val="0"/>
          <c:order val="0"/>
          <c:tx>
            <c:strRef>
              <c:f>Sheet1!$B$1</c:f>
              <c:strCache>
                <c:ptCount val="1"/>
                <c:pt idx="0">
                  <c:v>1982-1992 (N = 25,138)</c:v>
                </c:pt>
              </c:strCache>
            </c:strRef>
          </c:tx>
          <c:spPr>
            <a:ln w="38100">
              <a:solidFill>
                <a:srgbClr val="00FFFF"/>
              </a:solidFill>
            </a:ln>
          </c:spPr>
          <c:marker>
            <c:symbol val="none"/>
          </c:marker>
          <c:xVal>
            <c:numRef>
              <c:f>Sheet1!$A$2:$A$28</c:f>
              <c:numCache>
                <c:formatCode>General</c:formatCode>
                <c:ptCount val="27"/>
                <c:pt idx="0">
                  <c:v>0</c:v>
                </c:pt>
                <c:pt idx="1">
                  <c:v>8.3300000000000041E-2</c:v>
                </c:pt>
                <c:pt idx="2">
                  <c:v>0.16669999999999999</c:v>
                </c:pt>
                <c:pt idx="3">
                  <c:v>0.25</c:v>
                </c:pt>
                <c:pt idx="4">
                  <c:v>0.33330000000000326</c:v>
                </c:pt>
                <c:pt idx="5">
                  <c:v>0.41670000000000001</c:v>
                </c:pt>
                <c:pt idx="6">
                  <c:v>0.5</c:v>
                </c:pt>
                <c:pt idx="7">
                  <c:v>0.58329999999999949</c:v>
                </c:pt>
                <c:pt idx="8">
                  <c:v>0.66670000000000562</c:v>
                </c:pt>
                <c:pt idx="9">
                  <c:v>0.75000000000000377</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Sheet1!$B$2:$B$28</c:f>
              <c:numCache>
                <c:formatCode>General</c:formatCode>
                <c:ptCount val="27"/>
                <c:pt idx="0">
                  <c:v>100</c:v>
                </c:pt>
                <c:pt idx="1">
                  <c:v>88.247000000000227</c:v>
                </c:pt>
                <c:pt idx="2">
                  <c:v>85.075999999999979</c:v>
                </c:pt>
                <c:pt idx="3">
                  <c:v>83.242000000000004</c:v>
                </c:pt>
                <c:pt idx="4">
                  <c:v>82.242999999999995</c:v>
                </c:pt>
                <c:pt idx="5">
                  <c:v>81.338999999999999</c:v>
                </c:pt>
                <c:pt idx="6">
                  <c:v>80.603999999999999</c:v>
                </c:pt>
                <c:pt idx="7">
                  <c:v>79.929000000000002</c:v>
                </c:pt>
                <c:pt idx="8">
                  <c:v>79.272999999999982</c:v>
                </c:pt>
                <c:pt idx="9">
                  <c:v>78.672999999999988</c:v>
                </c:pt>
                <c:pt idx="10">
                  <c:v>78.165999999999983</c:v>
                </c:pt>
                <c:pt idx="11">
                  <c:v>77.728999999999999</c:v>
                </c:pt>
                <c:pt idx="12">
                  <c:v>77.307000000000002</c:v>
                </c:pt>
                <c:pt idx="13">
                  <c:v>73.195999999999998</c:v>
                </c:pt>
                <c:pt idx="14">
                  <c:v>69.684999999999988</c:v>
                </c:pt>
                <c:pt idx="15">
                  <c:v>66.34</c:v>
                </c:pt>
                <c:pt idx="16">
                  <c:v>63.001000000000005</c:v>
                </c:pt>
                <c:pt idx="17">
                  <c:v>59.303999999999995</c:v>
                </c:pt>
                <c:pt idx="18">
                  <c:v>55.486999999999995</c:v>
                </c:pt>
                <c:pt idx="19">
                  <c:v>51.694000000000003</c:v>
                </c:pt>
                <c:pt idx="20">
                  <c:v>48.082000000000001</c:v>
                </c:pt>
                <c:pt idx="21">
                  <c:v>44.529000000000003</c:v>
                </c:pt>
                <c:pt idx="22">
                  <c:v>41.269000000000013</c:v>
                </c:pt>
                <c:pt idx="23">
                  <c:v>37.852999999999994</c:v>
                </c:pt>
                <c:pt idx="24">
                  <c:v>35.01</c:v>
                </c:pt>
                <c:pt idx="25">
                  <c:v>32.274000000000001</c:v>
                </c:pt>
                <c:pt idx="26">
                  <c:v>29.401</c:v>
                </c:pt>
              </c:numCache>
            </c:numRef>
          </c:yVal>
        </c:ser>
        <c:ser>
          <c:idx val="1"/>
          <c:order val="1"/>
          <c:tx>
            <c:strRef>
              <c:f>Sheet1!$C$1</c:f>
              <c:strCache>
                <c:ptCount val="1"/>
                <c:pt idx="0">
                  <c:v>1993-2002 (N = 37,193)</c:v>
                </c:pt>
              </c:strCache>
            </c:strRef>
          </c:tx>
          <c:spPr>
            <a:ln w="38100">
              <a:solidFill>
                <a:srgbClr val="00FF00"/>
              </a:solidFill>
              <a:prstDash val="solid"/>
            </a:ln>
          </c:spPr>
          <c:marker>
            <c:symbol val="none"/>
          </c:marker>
          <c:xVal>
            <c:numRef>
              <c:f>Sheet1!$A$2:$A$28</c:f>
              <c:numCache>
                <c:formatCode>General</c:formatCode>
                <c:ptCount val="27"/>
                <c:pt idx="0">
                  <c:v>0</c:v>
                </c:pt>
                <c:pt idx="1">
                  <c:v>8.3300000000000041E-2</c:v>
                </c:pt>
                <c:pt idx="2">
                  <c:v>0.16669999999999999</c:v>
                </c:pt>
                <c:pt idx="3">
                  <c:v>0.25</c:v>
                </c:pt>
                <c:pt idx="4">
                  <c:v>0.33330000000000326</c:v>
                </c:pt>
                <c:pt idx="5">
                  <c:v>0.41670000000000001</c:v>
                </c:pt>
                <c:pt idx="6">
                  <c:v>0.5</c:v>
                </c:pt>
                <c:pt idx="7">
                  <c:v>0.58329999999999949</c:v>
                </c:pt>
                <c:pt idx="8">
                  <c:v>0.66670000000000562</c:v>
                </c:pt>
                <c:pt idx="9">
                  <c:v>0.75000000000000377</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Sheet1!$C$2:$C$28</c:f>
              <c:numCache>
                <c:formatCode>General</c:formatCode>
                <c:ptCount val="27"/>
                <c:pt idx="0">
                  <c:v>100</c:v>
                </c:pt>
                <c:pt idx="1">
                  <c:v>89.965000000000003</c:v>
                </c:pt>
                <c:pt idx="2">
                  <c:v>87.592000000000013</c:v>
                </c:pt>
                <c:pt idx="3">
                  <c:v>86.412000000000006</c:v>
                </c:pt>
                <c:pt idx="4">
                  <c:v>85.624999999999986</c:v>
                </c:pt>
                <c:pt idx="5">
                  <c:v>84.923000000000002</c:v>
                </c:pt>
                <c:pt idx="6">
                  <c:v>84.334999999999994</c:v>
                </c:pt>
                <c:pt idx="7">
                  <c:v>83.796999999999997</c:v>
                </c:pt>
                <c:pt idx="8">
                  <c:v>83.275999999999982</c:v>
                </c:pt>
                <c:pt idx="9">
                  <c:v>82.793999999999997</c:v>
                </c:pt>
                <c:pt idx="10">
                  <c:v>82.345000000000013</c:v>
                </c:pt>
                <c:pt idx="11">
                  <c:v>81.992000000000004</c:v>
                </c:pt>
                <c:pt idx="12">
                  <c:v>81.616</c:v>
                </c:pt>
                <c:pt idx="13">
                  <c:v>78.057000000000002</c:v>
                </c:pt>
                <c:pt idx="14">
                  <c:v>75.315000000000012</c:v>
                </c:pt>
                <c:pt idx="15">
                  <c:v>72.494000000000227</c:v>
                </c:pt>
                <c:pt idx="16">
                  <c:v>69.53</c:v>
                </c:pt>
                <c:pt idx="17">
                  <c:v>66.503</c:v>
                </c:pt>
                <c:pt idx="18">
                  <c:v>63.260000000000012</c:v>
                </c:pt>
                <c:pt idx="19">
                  <c:v>59.971000000000004</c:v>
                </c:pt>
                <c:pt idx="20">
                  <c:v>56.644000000000005</c:v>
                </c:pt>
                <c:pt idx="21">
                  <c:v>53.243000000000002</c:v>
                </c:pt>
                <c:pt idx="22">
                  <c:v>49.465000000000003</c:v>
                </c:pt>
                <c:pt idx="23">
                  <c:v>45.93</c:v>
                </c:pt>
                <c:pt idx="24">
                  <c:v>42.467000000000006</c:v>
                </c:pt>
                <c:pt idx="25">
                  <c:v>39.01</c:v>
                </c:pt>
                <c:pt idx="26">
                  <c:v>35.221000000000011</c:v>
                </c:pt>
              </c:numCache>
            </c:numRef>
          </c:yVal>
        </c:ser>
        <c:ser>
          <c:idx val="2"/>
          <c:order val="2"/>
          <c:tx>
            <c:strRef>
              <c:f>Sheet1!$D$1</c:f>
              <c:strCache>
                <c:ptCount val="1"/>
                <c:pt idx="0">
                  <c:v>2003-6/2010 (N = 24,021)</c:v>
                </c:pt>
              </c:strCache>
            </c:strRef>
          </c:tx>
          <c:spPr>
            <a:ln w="38100">
              <a:solidFill>
                <a:srgbClr val="FF0000"/>
              </a:solidFill>
            </a:ln>
          </c:spPr>
          <c:marker>
            <c:symbol val="none"/>
          </c:marker>
          <c:xVal>
            <c:numRef>
              <c:f>Sheet1!$A$2:$A$28</c:f>
              <c:numCache>
                <c:formatCode>General</c:formatCode>
                <c:ptCount val="27"/>
                <c:pt idx="0">
                  <c:v>0</c:v>
                </c:pt>
                <c:pt idx="1">
                  <c:v>8.3300000000000041E-2</c:v>
                </c:pt>
                <c:pt idx="2">
                  <c:v>0.16669999999999999</c:v>
                </c:pt>
                <c:pt idx="3">
                  <c:v>0.25</c:v>
                </c:pt>
                <c:pt idx="4">
                  <c:v>0.33330000000000326</c:v>
                </c:pt>
                <c:pt idx="5">
                  <c:v>0.41670000000000001</c:v>
                </c:pt>
                <c:pt idx="6">
                  <c:v>0.5</c:v>
                </c:pt>
                <c:pt idx="7">
                  <c:v>0.58329999999999949</c:v>
                </c:pt>
                <c:pt idx="8">
                  <c:v>0.66670000000000562</c:v>
                </c:pt>
                <c:pt idx="9">
                  <c:v>0.75000000000000377</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Sheet1!$D$2:$D$28</c:f>
              <c:numCache>
                <c:formatCode>General</c:formatCode>
                <c:ptCount val="27"/>
                <c:pt idx="0">
                  <c:v>100</c:v>
                </c:pt>
                <c:pt idx="1">
                  <c:v>92.406000000000006</c:v>
                </c:pt>
                <c:pt idx="2">
                  <c:v>90.418999999999997</c:v>
                </c:pt>
                <c:pt idx="3">
                  <c:v>89.259</c:v>
                </c:pt>
                <c:pt idx="4">
                  <c:v>88.421000000000006</c:v>
                </c:pt>
                <c:pt idx="5">
                  <c:v>87.75</c:v>
                </c:pt>
                <c:pt idx="6">
                  <c:v>87.215999999999994</c:v>
                </c:pt>
                <c:pt idx="7">
                  <c:v>86.622999999999948</c:v>
                </c:pt>
                <c:pt idx="8">
                  <c:v>86.11</c:v>
                </c:pt>
                <c:pt idx="9">
                  <c:v>85.672999999999988</c:v>
                </c:pt>
                <c:pt idx="10">
                  <c:v>85.271000000000001</c:v>
                </c:pt>
                <c:pt idx="11">
                  <c:v>84.903999999999996</c:v>
                </c:pt>
                <c:pt idx="12">
                  <c:v>84.475999999999999</c:v>
                </c:pt>
                <c:pt idx="13">
                  <c:v>81.072999999999979</c:v>
                </c:pt>
                <c:pt idx="14">
                  <c:v>78.149000000000001</c:v>
                </c:pt>
                <c:pt idx="15">
                  <c:v>75.346999999999994</c:v>
                </c:pt>
                <c:pt idx="16">
                  <c:v>72.518000000000001</c:v>
                </c:pt>
                <c:pt idx="17">
                  <c:v>69.406999999999996</c:v>
                </c:pt>
                <c:pt idx="18">
                  <c:v>66.175999999999988</c:v>
                </c:pt>
              </c:numCache>
            </c:numRef>
          </c:yVal>
        </c:ser>
        <c:axId val="188675200"/>
        <c:axId val="188677120"/>
      </c:scatterChart>
      <c:valAx>
        <c:axId val="188675200"/>
        <c:scaling>
          <c:orientation val="minMax"/>
          <c:max val="15"/>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188677120"/>
        <c:crosses val="autoZero"/>
        <c:crossBetween val="midCat"/>
        <c:majorUnit val="1"/>
      </c:valAx>
      <c:valAx>
        <c:axId val="188677120"/>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188675200"/>
        <c:crosses val="autoZero"/>
        <c:crossBetween val="midCat"/>
        <c:majorUnit val="20"/>
      </c:valAx>
      <c:spPr>
        <a:solidFill>
          <a:schemeClr val="bg2"/>
        </a:solidFill>
        <a:ln>
          <a:solidFill>
            <a:schemeClr val="tx1"/>
          </a:solidFill>
        </a:ln>
      </c:spPr>
    </c:plotArea>
    <c:legend>
      <c:legendPos val="r"/>
      <c:layout>
        <c:manualLayout>
          <c:xMode val="edge"/>
          <c:yMode val="edge"/>
          <c:x val="0.12241887905604718"/>
          <c:y val="0.40322580645161277"/>
          <c:w val="0.28227881912991865"/>
          <c:h val="0.1783672000677350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3758E-2"/>
          <c:y val="3.1249894166455204E-2"/>
          <c:w val="0.87737962511323264"/>
          <c:h val="0.81644145288290582"/>
        </c:manualLayout>
      </c:layout>
      <c:scatterChart>
        <c:scatterStyle val="smoothMarker"/>
        <c:ser>
          <c:idx val="0"/>
          <c:order val="0"/>
          <c:tx>
            <c:strRef>
              <c:f>Sheet1!$B$1</c:f>
              <c:strCache>
                <c:ptCount val="1"/>
                <c:pt idx="0">
                  <c:v>1982-1992 (N = 18,877)</c:v>
                </c:pt>
              </c:strCache>
            </c:strRef>
          </c:tx>
          <c:spPr>
            <a:ln w="38100">
              <a:solidFill>
                <a:srgbClr val="00FFFF"/>
              </a:solidFill>
            </a:ln>
          </c:spPr>
          <c:marker>
            <c:symbol val="none"/>
          </c:marker>
          <c:xVal>
            <c:numRef>
              <c:f>Sheet1!$A$2:$A$28</c:f>
              <c:numCache>
                <c:formatCode>General</c:formatCode>
                <c:ptCount val="27"/>
                <c:pt idx="0">
                  <c:v>0</c:v>
                </c:pt>
                <c:pt idx="1">
                  <c:v>8.3300000000000041E-2</c:v>
                </c:pt>
                <c:pt idx="2">
                  <c:v>0.16669999999999999</c:v>
                </c:pt>
                <c:pt idx="3">
                  <c:v>0.25</c:v>
                </c:pt>
                <c:pt idx="4">
                  <c:v>0.33330000000000326</c:v>
                </c:pt>
                <c:pt idx="5">
                  <c:v>0.41670000000000001</c:v>
                </c:pt>
                <c:pt idx="6">
                  <c:v>0.5</c:v>
                </c:pt>
                <c:pt idx="7">
                  <c:v>0.58329999999999949</c:v>
                </c:pt>
                <c:pt idx="8">
                  <c:v>0.66670000000000562</c:v>
                </c:pt>
                <c:pt idx="9">
                  <c:v>0.75000000000000377</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Sheet1!$B$2:$B$28</c:f>
              <c:numCache>
                <c:formatCode>General</c:formatCode>
                <c:ptCount val="27"/>
                <c:pt idx="0">
                  <c:v>100</c:v>
                </c:pt>
                <c:pt idx="1">
                  <c:v>100</c:v>
                </c:pt>
                <c:pt idx="2">
                  <c:v>100</c:v>
                </c:pt>
                <c:pt idx="3">
                  <c:v>100</c:v>
                </c:pt>
                <c:pt idx="4">
                  <c:v>100</c:v>
                </c:pt>
                <c:pt idx="5">
                  <c:v>100</c:v>
                </c:pt>
                <c:pt idx="6">
                  <c:v>100</c:v>
                </c:pt>
                <c:pt idx="7">
                  <c:v>100</c:v>
                </c:pt>
                <c:pt idx="8">
                  <c:v>100</c:v>
                </c:pt>
                <c:pt idx="9">
                  <c:v>100</c:v>
                </c:pt>
                <c:pt idx="10">
                  <c:v>100</c:v>
                </c:pt>
                <c:pt idx="11">
                  <c:v>100</c:v>
                </c:pt>
                <c:pt idx="12">
                  <c:v>99.962999999999994</c:v>
                </c:pt>
                <c:pt idx="13">
                  <c:v>94.647000000000006</c:v>
                </c:pt>
                <c:pt idx="14">
                  <c:v>90.106999999999999</c:v>
                </c:pt>
                <c:pt idx="15">
                  <c:v>85.781999999999996</c:v>
                </c:pt>
                <c:pt idx="16">
                  <c:v>81.462999999999994</c:v>
                </c:pt>
                <c:pt idx="17">
                  <c:v>76.683999999999983</c:v>
                </c:pt>
                <c:pt idx="18">
                  <c:v>71.748000000000005</c:v>
                </c:pt>
                <c:pt idx="19">
                  <c:v>66.843000000000004</c:v>
                </c:pt>
                <c:pt idx="20">
                  <c:v>62.173000000000002</c:v>
                </c:pt>
                <c:pt idx="21">
                  <c:v>57.578000000000003</c:v>
                </c:pt>
                <c:pt idx="22">
                  <c:v>53.363</c:v>
                </c:pt>
                <c:pt idx="23">
                  <c:v>48.946000000000005</c:v>
                </c:pt>
                <c:pt idx="24">
                  <c:v>45.27</c:v>
                </c:pt>
                <c:pt idx="25">
                  <c:v>41.733000000000011</c:v>
                </c:pt>
                <c:pt idx="26">
                  <c:v>38.018000000000001</c:v>
                </c:pt>
              </c:numCache>
            </c:numRef>
          </c:yVal>
        </c:ser>
        <c:ser>
          <c:idx val="1"/>
          <c:order val="1"/>
          <c:tx>
            <c:strRef>
              <c:f>Sheet1!$C$1</c:f>
              <c:strCache>
                <c:ptCount val="1"/>
                <c:pt idx="0">
                  <c:v>1993-2002 (N = 29,293)</c:v>
                </c:pt>
              </c:strCache>
            </c:strRef>
          </c:tx>
          <c:spPr>
            <a:ln w="38100">
              <a:solidFill>
                <a:srgbClr val="00FF00"/>
              </a:solidFill>
              <a:prstDash val="solid"/>
            </a:ln>
          </c:spPr>
          <c:marker>
            <c:symbol val="none"/>
          </c:marker>
          <c:xVal>
            <c:numRef>
              <c:f>Sheet1!$A$2:$A$28</c:f>
              <c:numCache>
                <c:formatCode>General</c:formatCode>
                <c:ptCount val="27"/>
                <c:pt idx="0">
                  <c:v>0</c:v>
                </c:pt>
                <c:pt idx="1">
                  <c:v>8.3300000000000041E-2</c:v>
                </c:pt>
                <c:pt idx="2">
                  <c:v>0.16669999999999999</c:v>
                </c:pt>
                <c:pt idx="3">
                  <c:v>0.25</c:v>
                </c:pt>
                <c:pt idx="4">
                  <c:v>0.33330000000000326</c:v>
                </c:pt>
                <c:pt idx="5">
                  <c:v>0.41670000000000001</c:v>
                </c:pt>
                <c:pt idx="6">
                  <c:v>0.5</c:v>
                </c:pt>
                <c:pt idx="7">
                  <c:v>0.58329999999999949</c:v>
                </c:pt>
                <c:pt idx="8">
                  <c:v>0.66670000000000562</c:v>
                </c:pt>
                <c:pt idx="9">
                  <c:v>0.75000000000000377</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Sheet1!$C$2:$C$28</c:f>
              <c:numCache>
                <c:formatCode>General</c:formatCode>
                <c:ptCount val="27"/>
                <c:pt idx="0">
                  <c:v>100</c:v>
                </c:pt>
                <c:pt idx="1">
                  <c:v>100</c:v>
                </c:pt>
                <c:pt idx="2">
                  <c:v>100</c:v>
                </c:pt>
                <c:pt idx="3">
                  <c:v>100</c:v>
                </c:pt>
                <c:pt idx="4">
                  <c:v>100</c:v>
                </c:pt>
                <c:pt idx="5">
                  <c:v>100</c:v>
                </c:pt>
                <c:pt idx="6">
                  <c:v>100</c:v>
                </c:pt>
                <c:pt idx="7">
                  <c:v>100</c:v>
                </c:pt>
                <c:pt idx="8">
                  <c:v>100</c:v>
                </c:pt>
                <c:pt idx="9">
                  <c:v>100</c:v>
                </c:pt>
                <c:pt idx="10">
                  <c:v>100</c:v>
                </c:pt>
                <c:pt idx="11">
                  <c:v>100</c:v>
                </c:pt>
                <c:pt idx="12">
                  <c:v>99.975999999999999</c:v>
                </c:pt>
                <c:pt idx="13">
                  <c:v>95.616</c:v>
                </c:pt>
                <c:pt idx="14">
                  <c:v>92.257000000000005</c:v>
                </c:pt>
                <c:pt idx="15">
                  <c:v>88.801999999999992</c:v>
                </c:pt>
                <c:pt idx="16">
                  <c:v>85.171999999999983</c:v>
                </c:pt>
                <c:pt idx="17">
                  <c:v>81.462999999999994</c:v>
                </c:pt>
                <c:pt idx="18">
                  <c:v>77.491000000000227</c:v>
                </c:pt>
                <c:pt idx="19">
                  <c:v>73.461000000000027</c:v>
                </c:pt>
                <c:pt idx="20">
                  <c:v>69.385999999999981</c:v>
                </c:pt>
                <c:pt idx="21">
                  <c:v>65.22</c:v>
                </c:pt>
                <c:pt idx="22">
                  <c:v>60.592000000000013</c:v>
                </c:pt>
                <c:pt idx="23">
                  <c:v>56.262000000000235</c:v>
                </c:pt>
                <c:pt idx="24">
                  <c:v>52.02</c:v>
                </c:pt>
                <c:pt idx="25">
                  <c:v>47.786000000000001</c:v>
                </c:pt>
                <c:pt idx="26">
                  <c:v>43.144000000000005</c:v>
                </c:pt>
              </c:numCache>
            </c:numRef>
          </c:yVal>
        </c:ser>
        <c:ser>
          <c:idx val="2"/>
          <c:order val="2"/>
          <c:tx>
            <c:strRef>
              <c:f>Sheet1!$D$1</c:f>
              <c:strCache>
                <c:ptCount val="1"/>
                <c:pt idx="0">
                  <c:v>2003-6/2010 (N = 18,021)</c:v>
                </c:pt>
              </c:strCache>
            </c:strRef>
          </c:tx>
          <c:spPr>
            <a:ln w="38100">
              <a:solidFill>
                <a:srgbClr val="FF0000"/>
              </a:solidFill>
            </a:ln>
          </c:spPr>
          <c:marker>
            <c:symbol val="none"/>
          </c:marker>
          <c:xVal>
            <c:numRef>
              <c:f>Sheet1!$A$2:$A$28</c:f>
              <c:numCache>
                <c:formatCode>General</c:formatCode>
                <c:ptCount val="27"/>
                <c:pt idx="0">
                  <c:v>0</c:v>
                </c:pt>
                <c:pt idx="1">
                  <c:v>8.3300000000000041E-2</c:v>
                </c:pt>
                <c:pt idx="2">
                  <c:v>0.16669999999999999</c:v>
                </c:pt>
                <c:pt idx="3">
                  <c:v>0.25</c:v>
                </c:pt>
                <c:pt idx="4">
                  <c:v>0.33330000000000326</c:v>
                </c:pt>
                <c:pt idx="5">
                  <c:v>0.41670000000000001</c:v>
                </c:pt>
                <c:pt idx="6">
                  <c:v>0.5</c:v>
                </c:pt>
                <c:pt idx="7">
                  <c:v>0.58329999999999949</c:v>
                </c:pt>
                <c:pt idx="8">
                  <c:v>0.66670000000000562</c:v>
                </c:pt>
                <c:pt idx="9">
                  <c:v>0.75000000000000377</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Sheet1!$D$2:$D$28</c:f>
              <c:numCache>
                <c:formatCode>General</c:formatCode>
                <c:ptCount val="27"/>
                <c:pt idx="0">
                  <c:v>100</c:v>
                </c:pt>
                <c:pt idx="1">
                  <c:v>100</c:v>
                </c:pt>
                <c:pt idx="2">
                  <c:v>100</c:v>
                </c:pt>
                <c:pt idx="3">
                  <c:v>100</c:v>
                </c:pt>
                <c:pt idx="4">
                  <c:v>100</c:v>
                </c:pt>
                <c:pt idx="5">
                  <c:v>100</c:v>
                </c:pt>
                <c:pt idx="6">
                  <c:v>100</c:v>
                </c:pt>
                <c:pt idx="7">
                  <c:v>100</c:v>
                </c:pt>
                <c:pt idx="8">
                  <c:v>100</c:v>
                </c:pt>
                <c:pt idx="9">
                  <c:v>100</c:v>
                </c:pt>
                <c:pt idx="10">
                  <c:v>100</c:v>
                </c:pt>
                <c:pt idx="11">
                  <c:v>100</c:v>
                </c:pt>
                <c:pt idx="12">
                  <c:v>99.967000000000027</c:v>
                </c:pt>
                <c:pt idx="13">
                  <c:v>95.940000000000026</c:v>
                </c:pt>
                <c:pt idx="14">
                  <c:v>92.48</c:v>
                </c:pt>
                <c:pt idx="15">
                  <c:v>89.162999999999982</c:v>
                </c:pt>
                <c:pt idx="16">
                  <c:v>85.816999999999993</c:v>
                </c:pt>
                <c:pt idx="17">
                  <c:v>82.134999999999991</c:v>
                </c:pt>
                <c:pt idx="18">
                  <c:v>78.311000000000007</c:v>
                </c:pt>
              </c:numCache>
            </c:numRef>
          </c:yVal>
        </c:ser>
        <c:axId val="189199872"/>
        <c:axId val="189224832"/>
      </c:scatterChart>
      <c:valAx>
        <c:axId val="189199872"/>
        <c:scaling>
          <c:orientation val="minMax"/>
          <c:max val="15"/>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189224832"/>
        <c:crosses val="autoZero"/>
        <c:crossBetween val="midCat"/>
        <c:majorUnit val="1"/>
      </c:valAx>
      <c:valAx>
        <c:axId val="189224832"/>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189199872"/>
        <c:crosses val="autoZero"/>
        <c:crossBetween val="midCat"/>
        <c:majorUnit val="20"/>
      </c:valAx>
      <c:spPr>
        <a:solidFill>
          <a:schemeClr val="bg2"/>
        </a:solidFill>
        <a:ln>
          <a:solidFill>
            <a:schemeClr val="tx1"/>
          </a:solidFill>
        </a:ln>
      </c:spPr>
    </c:plotArea>
    <c:legend>
      <c:legendPos val="r"/>
      <c:layout>
        <c:manualLayout>
          <c:xMode val="edge"/>
          <c:yMode val="edge"/>
          <c:x val="0.12241887905604718"/>
          <c:y val="0.40322580645161277"/>
          <c:w val="0.28227881912991887"/>
          <c:h val="0.17836720006773513"/>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38E-2"/>
          <c:y val="3.1249894166455214E-2"/>
          <c:w val="0.87737962511323264"/>
          <c:h val="0.81644145288290582"/>
        </c:manualLayout>
      </c:layout>
      <c:scatterChart>
        <c:scatterStyle val="smoothMarker"/>
        <c:ser>
          <c:idx val="0"/>
          <c:order val="0"/>
          <c:tx>
            <c:strRef>
              <c:f>Sheet1!$B$1</c:f>
              <c:strCache>
                <c:ptCount val="1"/>
                <c:pt idx="0">
                  <c:v>18-29 (N=6,134)</c:v>
                </c:pt>
              </c:strCache>
            </c:strRef>
          </c:tx>
          <c:spPr>
            <a:ln w="38100">
              <a:solidFill>
                <a:srgbClr val="00FFFF"/>
              </a:solidFill>
            </a:ln>
          </c:spPr>
          <c:marker>
            <c:symbol val="none"/>
          </c:marker>
          <c:xVal>
            <c:numRef>
              <c:f>Sheet1!$A$2:$A$33</c:f>
              <c:numCache>
                <c:formatCode>General</c:formatCode>
                <c:ptCount val="32"/>
                <c:pt idx="0">
                  <c:v>0</c:v>
                </c:pt>
                <c:pt idx="1">
                  <c:v>8.3300000000000041E-2</c:v>
                </c:pt>
                <c:pt idx="2">
                  <c:v>0.16669999999999999</c:v>
                </c:pt>
                <c:pt idx="3">
                  <c:v>0.25</c:v>
                </c:pt>
                <c:pt idx="4">
                  <c:v>0.33330000000000337</c:v>
                </c:pt>
                <c:pt idx="5">
                  <c:v>0.41670000000000001</c:v>
                </c:pt>
                <c:pt idx="6">
                  <c:v>0.5</c:v>
                </c:pt>
                <c:pt idx="7">
                  <c:v>0.58329999999999949</c:v>
                </c:pt>
                <c:pt idx="8">
                  <c:v>0.66670000000000573</c:v>
                </c:pt>
                <c:pt idx="9">
                  <c:v>0.75000000000000389</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90.864999999999995</c:v>
                </c:pt>
                <c:pt idx="2">
                  <c:v>88.774999999999991</c:v>
                </c:pt>
                <c:pt idx="3">
                  <c:v>87.948000000000022</c:v>
                </c:pt>
                <c:pt idx="4">
                  <c:v>87.134999999999991</c:v>
                </c:pt>
                <c:pt idx="5">
                  <c:v>86.456000000000003</c:v>
                </c:pt>
                <c:pt idx="6">
                  <c:v>85.962000000000003</c:v>
                </c:pt>
                <c:pt idx="7">
                  <c:v>85.433999999999997</c:v>
                </c:pt>
                <c:pt idx="8">
                  <c:v>84.751000000000005</c:v>
                </c:pt>
                <c:pt idx="9">
                  <c:v>84.033000000000001</c:v>
                </c:pt>
                <c:pt idx="10">
                  <c:v>83.468000000000004</c:v>
                </c:pt>
                <c:pt idx="11">
                  <c:v>82.902000000000001</c:v>
                </c:pt>
                <c:pt idx="12">
                  <c:v>82.42</c:v>
                </c:pt>
                <c:pt idx="13">
                  <c:v>77.412999999999997</c:v>
                </c:pt>
                <c:pt idx="14">
                  <c:v>73.787999999999997</c:v>
                </c:pt>
                <c:pt idx="15">
                  <c:v>70.801000000000002</c:v>
                </c:pt>
                <c:pt idx="16">
                  <c:v>67.388999999999982</c:v>
                </c:pt>
                <c:pt idx="17">
                  <c:v>64.581999999999994</c:v>
                </c:pt>
                <c:pt idx="18">
                  <c:v>61.646000000000001</c:v>
                </c:pt>
                <c:pt idx="19">
                  <c:v>59.319000000000003</c:v>
                </c:pt>
                <c:pt idx="20">
                  <c:v>57.01</c:v>
                </c:pt>
                <c:pt idx="21">
                  <c:v>54.833000000000006</c:v>
                </c:pt>
                <c:pt idx="22">
                  <c:v>52.498000000000012</c:v>
                </c:pt>
                <c:pt idx="23">
                  <c:v>50.244</c:v>
                </c:pt>
                <c:pt idx="24">
                  <c:v>48.164000000000001</c:v>
                </c:pt>
                <c:pt idx="25">
                  <c:v>46.237000000000002</c:v>
                </c:pt>
                <c:pt idx="26">
                  <c:v>44.243000000000002</c:v>
                </c:pt>
                <c:pt idx="27">
                  <c:v>42.043000000000006</c:v>
                </c:pt>
                <c:pt idx="28">
                  <c:v>40.252000000000002</c:v>
                </c:pt>
                <c:pt idx="29">
                  <c:v>38.481999999999999</c:v>
                </c:pt>
                <c:pt idx="30">
                  <c:v>37.454000000000001</c:v>
                </c:pt>
                <c:pt idx="31">
                  <c:v>35.909000000000006</c:v>
                </c:pt>
              </c:numCache>
            </c:numRef>
          </c:yVal>
        </c:ser>
        <c:ser>
          <c:idx val="1"/>
          <c:order val="1"/>
          <c:tx>
            <c:strRef>
              <c:f>Sheet1!$C$1</c:f>
              <c:strCache>
                <c:ptCount val="1"/>
                <c:pt idx="0">
                  <c:v>30-39 (N=8,623)</c:v>
                </c:pt>
              </c:strCache>
            </c:strRef>
          </c:tx>
          <c:spPr>
            <a:ln w="38100">
              <a:solidFill>
                <a:srgbClr val="00FF00"/>
              </a:solidFill>
              <a:prstDash val="solid"/>
            </a:ln>
          </c:spPr>
          <c:marker>
            <c:symbol val="none"/>
          </c:marker>
          <c:xVal>
            <c:numRef>
              <c:f>Sheet1!$A$2:$A$33</c:f>
              <c:numCache>
                <c:formatCode>General</c:formatCode>
                <c:ptCount val="32"/>
                <c:pt idx="0">
                  <c:v>0</c:v>
                </c:pt>
                <c:pt idx="1">
                  <c:v>8.3300000000000041E-2</c:v>
                </c:pt>
                <c:pt idx="2">
                  <c:v>0.16669999999999999</c:v>
                </c:pt>
                <c:pt idx="3">
                  <c:v>0.25</c:v>
                </c:pt>
                <c:pt idx="4">
                  <c:v>0.33330000000000337</c:v>
                </c:pt>
                <c:pt idx="5">
                  <c:v>0.41670000000000001</c:v>
                </c:pt>
                <c:pt idx="6">
                  <c:v>0.5</c:v>
                </c:pt>
                <c:pt idx="7">
                  <c:v>0.58329999999999949</c:v>
                </c:pt>
                <c:pt idx="8">
                  <c:v>0.66670000000000573</c:v>
                </c:pt>
                <c:pt idx="9">
                  <c:v>0.75000000000000389</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91.037000000000006</c:v>
                </c:pt>
                <c:pt idx="2">
                  <c:v>88.778999999999982</c:v>
                </c:pt>
                <c:pt idx="3">
                  <c:v>87.807999999999993</c:v>
                </c:pt>
                <c:pt idx="4">
                  <c:v>87.23</c:v>
                </c:pt>
                <c:pt idx="5">
                  <c:v>86.650999999999982</c:v>
                </c:pt>
                <c:pt idx="6">
                  <c:v>85.962000000000003</c:v>
                </c:pt>
                <c:pt idx="7">
                  <c:v>85.465999999999994</c:v>
                </c:pt>
                <c:pt idx="8">
                  <c:v>84.980999999999995</c:v>
                </c:pt>
                <c:pt idx="9">
                  <c:v>84.593000000000004</c:v>
                </c:pt>
                <c:pt idx="10">
                  <c:v>84.191000000000003</c:v>
                </c:pt>
                <c:pt idx="11">
                  <c:v>83.837000000000003</c:v>
                </c:pt>
                <c:pt idx="12">
                  <c:v>83.382999999999981</c:v>
                </c:pt>
                <c:pt idx="13">
                  <c:v>79.456999999999994</c:v>
                </c:pt>
                <c:pt idx="14">
                  <c:v>76.126999999999981</c:v>
                </c:pt>
                <c:pt idx="15">
                  <c:v>73.001999999999995</c:v>
                </c:pt>
                <c:pt idx="16">
                  <c:v>70.120999999999981</c:v>
                </c:pt>
                <c:pt idx="17">
                  <c:v>67.483000000000004</c:v>
                </c:pt>
                <c:pt idx="18">
                  <c:v>64.471999999999994</c:v>
                </c:pt>
                <c:pt idx="19">
                  <c:v>61.643000000000001</c:v>
                </c:pt>
                <c:pt idx="20">
                  <c:v>58.788000000000011</c:v>
                </c:pt>
                <c:pt idx="21">
                  <c:v>55.526000000000003</c:v>
                </c:pt>
                <c:pt idx="22">
                  <c:v>52.588000000000001</c:v>
                </c:pt>
                <c:pt idx="23">
                  <c:v>49.814999999999998</c:v>
                </c:pt>
                <c:pt idx="24">
                  <c:v>47.619</c:v>
                </c:pt>
                <c:pt idx="25">
                  <c:v>45.117000000000004</c:v>
                </c:pt>
                <c:pt idx="26">
                  <c:v>42.237000000000002</c:v>
                </c:pt>
                <c:pt idx="27">
                  <c:v>39.781000000000006</c:v>
                </c:pt>
                <c:pt idx="28">
                  <c:v>37.446000000000005</c:v>
                </c:pt>
                <c:pt idx="29">
                  <c:v>34.977000000000004</c:v>
                </c:pt>
                <c:pt idx="30">
                  <c:v>33.015000000000001</c:v>
                </c:pt>
                <c:pt idx="31">
                  <c:v>30.946000000000002</c:v>
                </c:pt>
              </c:numCache>
            </c:numRef>
          </c:yVal>
        </c:ser>
        <c:ser>
          <c:idx val="2"/>
          <c:order val="2"/>
          <c:tx>
            <c:strRef>
              <c:f>Sheet1!$D$1</c:f>
              <c:strCache>
                <c:ptCount val="1"/>
                <c:pt idx="0">
                  <c:v>40-49 (N=19,179)</c:v>
                </c:pt>
              </c:strCache>
            </c:strRef>
          </c:tx>
          <c:spPr>
            <a:ln w="38100">
              <a:solidFill>
                <a:srgbClr val="FF0000"/>
              </a:solidFill>
            </a:ln>
          </c:spPr>
          <c:marker>
            <c:symbol val="none"/>
          </c:marker>
          <c:xVal>
            <c:numRef>
              <c:f>Sheet1!$A$2:$A$33</c:f>
              <c:numCache>
                <c:formatCode>General</c:formatCode>
                <c:ptCount val="32"/>
                <c:pt idx="0">
                  <c:v>0</c:v>
                </c:pt>
                <c:pt idx="1">
                  <c:v>8.3300000000000041E-2</c:v>
                </c:pt>
                <c:pt idx="2">
                  <c:v>0.16669999999999999</c:v>
                </c:pt>
                <c:pt idx="3">
                  <c:v>0.25</c:v>
                </c:pt>
                <c:pt idx="4">
                  <c:v>0.33330000000000337</c:v>
                </c:pt>
                <c:pt idx="5">
                  <c:v>0.41670000000000001</c:v>
                </c:pt>
                <c:pt idx="6">
                  <c:v>0.5</c:v>
                </c:pt>
                <c:pt idx="7">
                  <c:v>0.58329999999999949</c:v>
                </c:pt>
                <c:pt idx="8">
                  <c:v>0.66670000000000573</c:v>
                </c:pt>
                <c:pt idx="9">
                  <c:v>0.75000000000000389</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90.781999999999996</c:v>
                </c:pt>
                <c:pt idx="2">
                  <c:v>88.313999999999993</c:v>
                </c:pt>
                <c:pt idx="3">
                  <c:v>87.088999999999999</c:v>
                </c:pt>
                <c:pt idx="4">
                  <c:v>86.292000000000002</c:v>
                </c:pt>
                <c:pt idx="5">
                  <c:v>85.524000000000001</c:v>
                </c:pt>
                <c:pt idx="6">
                  <c:v>85</c:v>
                </c:pt>
                <c:pt idx="7">
                  <c:v>84.5</c:v>
                </c:pt>
                <c:pt idx="8">
                  <c:v>84.012</c:v>
                </c:pt>
                <c:pt idx="9">
                  <c:v>83.5</c:v>
                </c:pt>
                <c:pt idx="10">
                  <c:v>83.046999999999997</c:v>
                </c:pt>
                <c:pt idx="11">
                  <c:v>82.72</c:v>
                </c:pt>
                <c:pt idx="12">
                  <c:v>82.335999999999999</c:v>
                </c:pt>
                <c:pt idx="13">
                  <c:v>78.796000000000006</c:v>
                </c:pt>
                <c:pt idx="14">
                  <c:v>75.769000000000005</c:v>
                </c:pt>
                <c:pt idx="15">
                  <c:v>73.027999999999992</c:v>
                </c:pt>
                <c:pt idx="16">
                  <c:v>70.143000000000001</c:v>
                </c:pt>
                <c:pt idx="17">
                  <c:v>67.040999999999997</c:v>
                </c:pt>
                <c:pt idx="18">
                  <c:v>63.832000000000001</c:v>
                </c:pt>
                <c:pt idx="19">
                  <c:v>60.49</c:v>
                </c:pt>
                <c:pt idx="20">
                  <c:v>57.158000000000001</c:v>
                </c:pt>
                <c:pt idx="21">
                  <c:v>54.005000000000003</c:v>
                </c:pt>
                <c:pt idx="22">
                  <c:v>50.436</c:v>
                </c:pt>
                <c:pt idx="23">
                  <c:v>47.254000000000005</c:v>
                </c:pt>
                <c:pt idx="24">
                  <c:v>44.125000000000163</c:v>
                </c:pt>
                <c:pt idx="25">
                  <c:v>41.135000000000012</c:v>
                </c:pt>
                <c:pt idx="26">
                  <c:v>37.407000000000004</c:v>
                </c:pt>
                <c:pt idx="27">
                  <c:v>34.395000000000003</c:v>
                </c:pt>
                <c:pt idx="28">
                  <c:v>31.635999999999999</c:v>
                </c:pt>
                <c:pt idx="29">
                  <c:v>28.837000000000035</c:v>
                </c:pt>
                <c:pt idx="30">
                  <c:v>25.939999999999987</c:v>
                </c:pt>
                <c:pt idx="31">
                  <c:v>23.518999999999988</c:v>
                </c:pt>
              </c:numCache>
            </c:numRef>
          </c:yVal>
        </c:ser>
        <c:ser>
          <c:idx val="3"/>
          <c:order val="3"/>
          <c:tx>
            <c:strRef>
              <c:f>Sheet1!$E$1</c:f>
              <c:strCache>
                <c:ptCount val="1"/>
                <c:pt idx="0">
                  <c:v>50-59 (N=33,178)</c:v>
                </c:pt>
              </c:strCache>
            </c:strRef>
          </c:tx>
          <c:spPr>
            <a:ln w="41275">
              <a:solidFill>
                <a:srgbClr val="FF00FF"/>
              </a:solidFill>
            </a:ln>
          </c:spPr>
          <c:marker>
            <c:symbol val="none"/>
          </c:marker>
          <c:xVal>
            <c:numRef>
              <c:f>Sheet1!$A$2:$A$33</c:f>
              <c:numCache>
                <c:formatCode>General</c:formatCode>
                <c:ptCount val="32"/>
                <c:pt idx="0">
                  <c:v>0</c:v>
                </c:pt>
                <c:pt idx="1">
                  <c:v>8.3300000000000041E-2</c:v>
                </c:pt>
                <c:pt idx="2">
                  <c:v>0.16669999999999999</c:v>
                </c:pt>
                <c:pt idx="3">
                  <c:v>0.25</c:v>
                </c:pt>
                <c:pt idx="4">
                  <c:v>0.33330000000000337</c:v>
                </c:pt>
                <c:pt idx="5">
                  <c:v>0.41670000000000001</c:v>
                </c:pt>
                <c:pt idx="6">
                  <c:v>0.5</c:v>
                </c:pt>
                <c:pt idx="7">
                  <c:v>0.58329999999999949</c:v>
                </c:pt>
                <c:pt idx="8">
                  <c:v>0.66670000000000573</c:v>
                </c:pt>
                <c:pt idx="9">
                  <c:v>0.75000000000000389</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89.871999999999986</c:v>
                </c:pt>
                <c:pt idx="2">
                  <c:v>87.372999999999948</c:v>
                </c:pt>
                <c:pt idx="3">
                  <c:v>85.845000000000013</c:v>
                </c:pt>
                <c:pt idx="4">
                  <c:v>84.995000000000005</c:v>
                </c:pt>
                <c:pt idx="5">
                  <c:v>84.26</c:v>
                </c:pt>
                <c:pt idx="6">
                  <c:v>83.650999999999982</c:v>
                </c:pt>
                <c:pt idx="7">
                  <c:v>83.092000000000013</c:v>
                </c:pt>
                <c:pt idx="8">
                  <c:v>82.503</c:v>
                </c:pt>
                <c:pt idx="9">
                  <c:v>82.015000000000001</c:v>
                </c:pt>
                <c:pt idx="10">
                  <c:v>81.590999999999994</c:v>
                </c:pt>
                <c:pt idx="11">
                  <c:v>81.203999999999994</c:v>
                </c:pt>
                <c:pt idx="12">
                  <c:v>80.840999999999994</c:v>
                </c:pt>
                <c:pt idx="13">
                  <c:v>77.353999999999999</c:v>
                </c:pt>
                <c:pt idx="14">
                  <c:v>74.467000000000027</c:v>
                </c:pt>
                <c:pt idx="15">
                  <c:v>71.430999999999997</c:v>
                </c:pt>
                <c:pt idx="16">
                  <c:v>68.289000000000001</c:v>
                </c:pt>
                <c:pt idx="17">
                  <c:v>64.813000000000002</c:v>
                </c:pt>
                <c:pt idx="18">
                  <c:v>61.24</c:v>
                </c:pt>
                <c:pt idx="19">
                  <c:v>57.411999999999999</c:v>
                </c:pt>
                <c:pt idx="20">
                  <c:v>53.562000000000012</c:v>
                </c:pt>
                <c:pt idx="21">
                  <c:v>49.821000000000005</c:v>
                </c:pt>
                <c:pt idx="22">
                  <c:v>46.095000000000013</c:v>
                </c:pt>
                <c:pt idx="23">
                  <c:v>42.092000000000013</c:v>
                </c:pt>
                <c:pt idx="24">
                  <c:v>38.464000000000006</c:v>
                </c:pt>
                <c:pt idx="25">
                  <c:v>35.022000000000013</c:v>
                </c:pt>
                <c:pt idx="26">
                  <c:v>31.661000000000001</c:v>
                </c:pt>
                <c:pt idx="27">
                  <c:v>28.167999999999999</c:v>
                </c:pt>
                <c:pt idx="28">
                  <c:v>25.03</c:v>
                </c:pt>
                <c:pt idx="29">
                  <c:v>22.067</c:v>
                </c:pt>
                <c:pt idx="30">
                  <c:v>19.337000000000035</c:v>
                </c:pt>
                <c:pt idx="31">
                  <c:v>16.834000000000035</c:v>
                </c:pt>
              </c:numCache>
            </c:numRef>
          </c:yVal>
        </c:ser>
        <c:ser>
          <c:idx val="4"/>
          <c:order val="4"/>
          <c:tx>
            <c:strRef>
              <c:f>Sheet1!$F$1</c:f>
              <c:strCache>
                <c:ptCount val="1"/>
                <c:pt idx="0">
                  <c:v>60-69 (N=18,655)</c:v>
                </c:pt>
              </c:strCache>
            </c:strRef>
          </c:tx>
          <c:spPr>
            <a:ln w="41275">
              <a:solidFill>
                <a:srgbClr val="FFFF00"/>
              </a:solidFill>
            </a:ln>
          </c:spPr>
          <c:marker>
            <c:symbol val="none"/>
          </c:marker>
          <c:xVal>
            <c:numRef>
              <c:f>Sheet1!$A$2:$A$33</c:f>
              <c:numCache>
                <c:formatCode>General</c:formatCode>
                <c:ptCount val="32"/>
                <c:pt idx="0">
                  <c:v>0</c:v>
                </c:pt>
                <c:pt idx="1">
                  <c:v>8.3300000000000041E-2</c:v>
                </c:pt>
                <c:pt idx="2">
                  <c:v>0.16669999999999999</c:v>
                </c:pt>
                <c:pt idx="3">
                  <c:v>0.25</c:v>
                </c:pt>
                <c:pt idx="4">
                  <c:v>0.33330000000000337</c:v>
                </c:pt>
                <c:pt idx="5">
                  <c:v>0.41670000000000001</c:v>
                </c:pt>
                <c:pt idx="6">
                  <c:v>0.5</c:v>
                </c:pt>
                <c:pt idx="7">
                  <c:v>0.58329999999999949</c:v>
                </c:pt>
                <c:pt idx="8">
                  <c:v>0.66670000000000573</c:v>
                </c:pt>
                <c:pt idx="9">
                  <c:v>0.75000000000000389</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Sheet1!$F$2:$F$33</c:f>
              <c:numCache>
                <c:formatCode>General</c:formatCode>
                <c:ptCount val="32"/>
                <c:pt idx="0">
                  <c:v>100</c:v>
                </c:pt>
                <c:pt idx="1">
                  <c:v>89.311000000000007</c:v>
                </c:pt>
                <c:pt idx="2">
                  <c:v>86.540999999999997</c:v>
                </c:pt>
                <c:pt idx="3">
                  <c:v>84.972999999999999</c:v>
                </c:pt>
                <c:pt idx="4">
                  <c:v>83.877999999999986</c:v>
                </c:pt>
                <c:pt idx="5">
                  <c:v>83.009</c:v>
                </c:pt>
                <c:pt idx="6">
                  <c:v>82.289000000000001</c:v>
                </c:pt>
                <c:pt idx="7">
                  <c:v>81.472999999999999</c:v>
                </c:pt>
                <c:pt idx="8">
                  <c:v>80.902000000000001</c:v>
                </c:pt>
                <c:pt idx="9">
                  <c:v>80.397999999999996</c:v>
                </c:pt>
                <c:pt idx="10">
                  <c:v>79.903999999999996</c:v>
                </c:pt>
                <c:pt idx="11">
                  <c:v>79.510000000000005</c:v>
                </c:pt>
                <c:pt idx="12">
                  <c:v>79.073999999999998</c:v>
                </c:pt>
                <c:pt idx="13">
                  <c:v>75.402000000000001</c:v>
                </c:pt>
                <c:pt idx="14">
                  <c:v>72.412999999999997</c:v>
                </c:pt>
                <c:pt idx="15">
                  <c:v>69.228999999999999</c:v>
                </c:pt>
                <c:pt idx="16">
                  <c:v>65.926000000000002</c:v>
                </c:pt>
                <c:pt idx="17">
                  <c:v>62.192000000000213</c:v>
                </c:pt>
                <c:pt idx="18">
                  <c:v>57.936</c:v>
                </c:pt>
                <c:pt idx="19">
                  <c:v>53.791000000000011</c:v>
                </c:pt>
                <c:pt idx="20">
                  <c:v>49.809000000000005</c:v>
                </c:pt>
                <c:pt idx="21">
                  <c:v>45.481000000000002</c:v>
                </c:pt>
                <c:pt idx="22">
                  <c:v>41.027000000000001</c:v>
                </c:pt>
                <c:pt idx="23">
                  <c:v>36.794000000000011</c:v>
                </c:pt>
                <c:pt idx="24">
                  <c:v>33.087000000000003</c:v>
                </c:pt>
                <c:pt idx="25">
                  <c:v>29.094000000000001</c:v>
                </c:pt>
                <c:pt idx="26">
                  <c:v>24.95</c:v>
                </c:pt>
                <c:pt idx="27">
                  <c:v>21.192</c:v>
                </c:pt>
                <c:pt idx="28">
                  <c:v>17.561</c:v>
                </c:pt>
                <c:pt idx="29">
                  <c:v>14.873000000000006</c:v>
                </c:pt>
                <c:pt idx="30">
                  <c:v>12.1</c:v>
                </c:pt>
                <c:pt idx="31">
                  <c:v>9.4580000000000002</c:v>
                </c:pt>
              </c:numCache>
            </c:numRef>
          </c:yVal>
        </c:ser>
        <c:ser>
          <c:idx val="5"/>
          <c:order val="5"/>
          <c:tx>
            <c:strRef>
              <c:f>Sheet1!$G$1</c:f>
              <c:strCache>
                <c:ptCount val="1"/>
                <c:pt idx="0">
                  <c:v>70+ (N=573)</c:v>
                </c:pt>
              </c:strCache>
            </c:strRef>
          </c:tx>
          <c:spPr>
            <a:ln w="41275">
              <a:solidFill>
                <a:schemeClr val="bg1">
                  <a:lumMod val="50000"/>
                  <a:lumOff val="50000"/>
                </a:schemeClr>
              </a:solidFill>
            </a:ln>
          </c:spPr>
          <c:marker>
            <c:symbol val="none"/>
          </c:marker>
          <c:xVal>
            <c:numRef>
              <c:f>Sheet1!$A$2:$A$33</c:f>
              <c:numCache>
                <c:formatCode>General</c:formatCode>
                <c:ptCount val="32"/>
                <c:pt idx="0">
                  <c:v>0</c:v>
                </c:pt>
                <c:pt idx="1">
                  <c:v>8.3300000000000041E-2</c:v>
                </c:pt>
                <c:pt idx="2">
                  <c:v>0.16669999999999999</c:v>
                </c:pt>
                <c:pt idx="3">
                  <c:v>0.25</c:v>
                </c:pt>
                <c:pt idx="4">
                  <c:v>0.33330000000000337</c:v>
                </c:pt>
                <c:pt idx="5">
                  <c:v>0.41670000000000001</c:v>
                </c:pt>
                <c:pt idx="6">
                  <c:v>0.5</c:v>
                </c:pt>
                <c:pt idx="7">
                  <c:v>0.58329999999999949</c:v>
                </c:pt>
                <c:pt idx="8">
                  <c:v>0.66670000000000573</c:v>
                </c:pt>
                <c:pt idx="9">
                  <c:v>0.75000000000000389</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Sheet1!$G$2:$G$33</c:f>
              <c:numCache>
                <c:formatCode>General</c:formatCode>
                <c:ptCount val="32"/>
                <c:pt idx="0">
                  <c:v>100</c:v>
                </c:pt>
                <c:pt idx="1">
                  <c:v>90.374999999999986</c:v>
                </c:pt>
                <c:pt idx="2">
                  <c:v>87.007999999999996</c:v>
                </c:pt>
                <c:pt idx="3">
                  <c:v>84.85799999999999</c:v>
                </c:pt>
                <c:pt idx="4">
                  <c:v>83.6</c:v>
                </c:pt>
                <c:pt idx="5">
                  <c:v>82.519000000000005</c:v>
                </c:pt>
                <c:pt idx="6">
                  <c:v>81.438000000000002</c:v>
                </c:pt>
                <c:pt idx="7">
                  <c:v>80.717000000000027</c:v>
                </c:pt>
                <c:pt idx="8">
                  <c:v>80.176999999999978</c:v>
                </c:pt>
                <c:pt idx="9">
                  <c:v>79.456000000000003</c:v>
                </c:pt>
                <c:pt idx="10">
                  <c:v>78.915000000000006</c:v>
                </c:pt>
                <c:pt idx="11">
                  <c:v>78.915000000000006</c:v>
                </c:pt>
                <c:pt idx="12">
                  <c:v>78.185000000000002</c:v>
                </c:pt>
                <c:pt idx="13">
                  <c:v>73.73</c:v>
                </c:pt>
                <c:pt idx="14">
                  <c:v>70.007999999999996</c:v>
                </c:pt>
                <c:pt idx="15">
                  <c:v>65.494000000000227</c:v>
                </c:pt>
                <c:pt idx="16">
                  <c:v>62.696000000000012</c:v>
                </c:pt>
                <c:pt idx="17">
                  <c:v>56.745000000000012</c:v>
                </c:pt>
                <c:pt idx="18">
                  <c:v>53.668000000000013</c:v>
                </c:pt>
                <c:pt idx="19">
                  <c:v>47.549000000000007</c:v>
                </c:pt>
                <c:pt idx="20">
                  <c:v>40.282000000000011</c:v>
                </c:pt>
                <c:pt idx="21">
                  <c:v>34.498000000000012</c:v>
                </c:pt>
                <c:pt idx="22">
                  <c:v>30.263000000000002</c:v>
                </c:pt>
                <c:pt idx="23">
                  <c:v>22.071000000000005</c:v>
                </c:pt>
              </c:numCache>
            </c:numRef>
          </c:yVal>
        </c:ser>
        <c:axId val="209437056"/>
        <c:axId val="209438976"/>
      </c:scatterChart>
      <c:valAx>
        <c:axId val="209437056"/>
        <c:scaling>
          <c:orientation val="minMax"/>
          <c:max val="20"/>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209438976"/>
        <c:crosses val="autoZero"/>
        <c:crossBetween val="midCat"/>
        <c:majorUnit val="1"/>
      </c:valAx>
      <c:valAx>
        <c:axId val="209438976"/>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209437056"/>
        <c:crosses val="autoZero"/>
        <c:crossBetween val="midCat"/>
        <c:majorUnit val="20"/>
      </c:valAx>
      <c:spPr>
        <a:solidFill>
          <a:schemeClr val="bg2"/>
        </a:solidFill>
        <a:ln>
          <a:solidFill>
            <a:schemeClr val="tx1"/>
          </a:solidFill>
        </a:ln>
      </c:spPr>
    </c:plotArea>
    <c:legend>
      <c:legendPos val="r"/>
      <c:layout>
        <c:manualLayout>
          <c:xMode val="edge"/>
          <c:yMode val="edge"/>
          <c:x val="9.5870206489675522E-2"/>
          <c:y val="0.64516129032258618"/>
          <c:w val="0.42494100294985587"/>
          <c:h val="0.1771551943103887"/>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3855E-2"/>
          <c:y val="3.1249894166455221E-2"/>
          <c:w val="0.87737962511323264"/>
          <c:h val="0.81644145288290582"/>
        </c:manualLayout>
      </c:layout>
      <c:scatterChart>
        <c:scatterStyle val="smoothMarker"/>
        <c:ser>
          <c:idx val="0"/>
          <c:order val="0"/>
          <c:tx>
            <c:strRef>
              <c:f>Sheet1!$B$1</c:f>
              <c:strCache>
                <c:ptCount val="1"/>
                <c:pt idx="0">
                  <c:v>18-29 (N=2,068)</c:v>
                </c:pt>
              </c:strCache>
            </c:strRef>
          </c:tx>
          <c:spPr>
            <a:ln w="38100">
              <a:solidFill>
                <a:srgbClr val="00FFFF"/>
              </a:solidFill>
            </a:ln>
          </c:spPr>
          <c:marker>
            <c:symbol val="none"/>
          </c:marker>
          <c:xVal>
            <c:numRef>
              <c:f>Sheet1!$A$2:$A$20</c:f>
              <c:numCache>
                <c:formatCode>General</c:formatCode>
                <c:ptCount val="19"/>
                <c:pt idx="0">
                  <c:v>0</c:v>
                </c:pt>
                <c:pt idx="1">
                  <c:v>8.3300000000000041E-2</c:v>
                </c:pt>
                <c:pt idx="2">
                  <c:v>0.16669999999999999</c:v>
                </c:pt>
                <c:pt idx="3">
                  <c:v>0.25</c:v>
                </c:pt>
                <c:pt idx="4">
                  <c:v>0.33330000000000337</c:v>
                </c:pt>
                <c:pt idx="5">
                  <c:v>0.41670000000000001</c:v>
                </c:pt>
                <c:pt idx="6">
                  <c:v>0.5</c:v>
                </c:pt>
                <c:pt idx="7">
                  <c:v>0.58329999999999949</c:v>
                </c:pt>
                <c:pt idx="8">
                  <c:v>0.66670000000000573</c:v>
                </c:pt>
                <c:pt idx="9">
                  <c:v>0.75000000000000389</c:v>
                </c:pt>
                <c:pt idx="10">
                  <c:v>0.83330000000000004</c:v>
                </c:pt>
                <c:pt idx="11">
                  <c:v>0.91670000000000063</c:v>
                </c:pt>
                <c:pt idx="12">
                  <c:v>1</c:v>
                </c:pt>
                <c:pt idx="13">
                  <c:v>2</c:v>
                </c:pt>
                <c:pt idx="14">
                  <c:v>3</c:v>
                </c:pt>
                <c:pt idx="15">
                  <c:v>4</c:v>
                </c:pt>
                <c:pt idx="16">
                  <c:v>5</c:v>
                </c:pt>
                <c:pt idx="17">
                  <c:v>6</c:v>
                </c:pt>
                <c:pt idx="18">
                  <c:v>7</c:v>
                </c:pt>
              </c:numCache>
            </c:numRef>
          </c:xVal>
          <c:yVal>
            <c:numRef>
              <c:f>Sheet1!$B$2:$B$20</c:f>
              <c:numCache>
                <c:formatCode>General</c:formatCode>
                <c:ptCount val="19"/>
                <c:pt idx="0">
                  <c:v>100</c:v>
                </c:pt>
                <c:pt idx="1">
                  <c:v>93.525999999999982</c:v>
                </c:pt>
                <c:pt idx="2">
                  <c:v>92.417000000000513</c:v>
                </c:pt>
                <c:pt idx="3">
                  <c:v>91.85199999999999</c:v>
                </c:pt>
                <c:pt idx="4">
                  <c:v>91.182000000000002</c:v>
                </c:pt>
                <c:pt idx="5">
                  <c:v>90.717000000000027</c:v>
                </c:pt>
                <c:pt idx="6">
                  <c:v>90.043000000000006</c:v>
                </c:pt>
                <c:pt idx="7">
                  <c:v>89.367000000000004</c:v>
                </c:pt>
                <c:pt idx="8">
                  <c:v>88.427999999999997</c:v>
                </c:pt>
                <c:pt idx="9">
                  <c:v>87.697000000000003</c:v>
                </c:pt>
                <c:pt idx="10">
                  <c:v>86.912999999999997</c:v>
                </c:pt>
                <c:pt idx="11">
                  <c:v>86.335999999999999</c:v>
                </c:pt>
                <c:pt idx="12">
                  <c:v>85.751999999999995</c:v>
                </c:pt>
                <c:pt idx="13">
                  <c:v>80.706999999999994</c:v>
                </c:pt>
                <c:pt idx="14">
                  <c:v>76.221999999999994</c:v>
                </c:pt>
                <c:pt idx="15">
                  <c:v>73.194999999999993</c:v>
                </c:pt>
                <c:pt idx="16">
                  <c:v>67.695999999999998</c:v>
                </c:pt>
                <c:pt idx="17">
                  <c:v>64.371999999999986</c:v>
                </c:pt>
                <c:pt idx="18">
                  <c:v>61.721000000000011</c:v>
                </c:pt>
              </c:numCache>
            </c:numRef>
          </c:yVal>
        </c:ser>
        <c:ser>
          <c:idx val="1"/>
          <c:order val="1"/>
          <c:tx>
            <c:strRef>
              <c:f>Sheet1!$C$1</c:f>
              <c:strCache>
                <c:ptCount val="1"/>
                <c:pt idx="0">
                  <c:v>30-39 (N=2,413)</c:v>
                </c:pt>
              </c:strCache>
            </c:strRef>
          </c:tx>
          <c:spPr>
            <a:ln w="38100">
              <a:solidFill>
                <a:srgbClr val="00FF00"/>
              </a:solidFill>
              <a:prstDash val="solid"/>
            </a:ln>
          </c:spPr>
          <c:marker>
            <c:symbol val="none"/>
          </c:marker>
          <c:xVal>
            <c:numRef>
              <c:f>Sheet1!$A$2:$A$20</c:f>
              <c:numCache>
                <c:formatCode>General</c:formatCode>
                <c:ptCount val="19"/>
                <c:pt idx="0">
                  <c:v>0</c:v>
                </c:pt>
                <c:pt idx="1">
                  <c:v>8.3300000000000041E-2</c:v>
                </c:pt>
                <c:pt idx="2">
                  <c:v>0.16669999999999999</c:v>
                </c:pt>
                <c:pt idx="3">
                  <c:v>0.25</c:v>
                </c:pt>
                <c:pt idx="4">
                  <c:v>0.33330000000000337</c:v>
                </c:pt>
                <c:pt idx="5">
                  <c:v>0.41670000000000001</c:v>
                </c:pt>
                <c:pt idx="6">
                  <c:v>0.5</c:v>
                </c:pt>
                <c:pt idx="7">
                  <c:v>0.58329999999999949</c:v>
                </c:pt>
                <c:pt idx="8">
                  <c:v>0.66670000000000573</c:v>
                </c:pt>
                <c:pt idx="9">
                  <c:v>0.75000000000000389</c:v>
                </c:pt>
                <c:pt idx="10">
                  <c:v>0.83330000000000004</c:v>
                </c:pt>
                <c:pt idx="11">
                  <c:v>0.91670000000000063</c:v>
                </c:pt>
                <c:pt idx="12">
                  <c:v>1</c:v>
                </c:pt>
                <c:pt idx="13">
                  <c:v>2</c:v>
                </c:pt>
                <c:pt idx="14">
                  <c:v>3</c:v>
                </c:pt>
                <c:pt idx="15">
                  <c:v>4</c:v>
                </c:pt>
                <c:pt idx="16">
                  <c:v>5</c:v>
                </c:pt>
                <c:pt idx="17">
                  <c:v>6</c:v>
                </c:pt>
                <c:pt idx="18">
                  <c:v>7</c:v>
                </c:pt>
              </c:numCache>
            </c:numRef>
          </c:xVal>
          <c:yVal>
            <c:numRef>
              <c:f>Sheet1!$C$2:$C$20</c:f>
              <c:numCache>
                <c:formatCode>General</c:formatCode>
                <c:ptCount val="19"/>
                <c:pt idx="0">
                  <c:v>100</c:v>
                </c:pt>
                <c:pt idx="1">
                  <c:v>92.700999999999993</c:v>
                </c:pt>
                <c:pt idx="2">
                  <c:v>91.437000000000026</c:v>
                </c:pt>
                <c:pt idx="3">
                  <c:v>90.725999999999999</c:v>
                </c:pt>
                <c:pt idx="4">
                  <c:v>90.322999999999979</c:v>
                </c:pt>
                <c:pt idx="5">
                  <c:v>89.873999999999981</c:v>
                </c:pt>
                <c:pt idx="6">
                  <c:v>89.38</c:v>
                </c:pt>
                <c:pt idx="7">
                  <c:v>88.974000000000004</c:v>
                </c:pt>
                <c:pt idx="8">
                  <c:v>88.477999999999994</c:v>
                </c:pt>
                <c:pt idx="9">
                  <c:v>87.98</c:v>
                </c:pt>
                <c:pt idx="10">
                  <c:v>87.799000000000007</c:v>
                </c:pt>
                <c:pt idx="11">
                  <c:v>87.522999999999982</c:v>
                </c:pt>
                <c:pt idx="12">
                  <c:v>87.058999999999983</c:v>
                </c:pt>
                <c:pt idx="13">
                  <c:v>83.89</c:v>
                </c:pt>
                <c:pt idx="14">
                  <c:v>80.540999999999997</c:v>
                </c:pt>
                <c:pt idx="15">
                  <c:v>77.658999999999978</c:v>
                </c:pt>
                <c:pt idx="16">
                  <c:v>74.72</c:v>
                </c:pt>
                <c:pt idx="17">
                  <c:v>71.706000000000003</c:v>
                </c:pt>
                <c:pt idx="18">
                  <c:v>69.227999999999994</c:v>
                </c:pt>
              </c:numCache>
            </c:numRef>
          </c:yVal>
        </c:ser>
        <c:ser>
          <c:idx val="2"/>
          <c:order val="2"/>
          <c:tx>
            <c:strRef>
              <c:f>Sheet1!$D$1</c:f>
              <c:strCache>
                <c:ptCount val="1"/>
                <c:pt idx="0">
                  <c:v>40-49 (N=4,602)</c:v>
                </c:pt>
              </c:strCache>
            </c:strRef>
          </c:tx>
          <c:spPr>
            <a:ln w="38100">
              <a:solidFill>
                <a:srgbClr val="FF0000"/>
              </a:solidFill>
            </a:ln>
          </c:spPr>
          <c:marker>
            <c:symbol val="none"/>
          </c:marker>
          <c:xVal>
            <c:numRef>
              <c:f>Sheet1!$A$2:$A$20</c:f>
              <c:numCache>
                <c:formatCode>General</c:formatCode>
                <c:ptCount val="19"/>
                <c:pt idx="0">
                  <c:v>0</c:v>
                </c:pt>
                <c:pt idx="1">
                  <c:v>8.3300000000000041E-2</c:v>
                </c:pt>
                <c:pt idx="2">
                  <c:v>0.16669999999999999</c:v>
                </c:pt>
                <c:pt idx="3">
                  <c:v>0.25</c:v>
                </c:pt>
                <c:pt idx="4">
                  <c:v>0.33330000000000337</c:v>
                </c:pt>
                <c:pt idx="5">
                  <c:v>0.41670000000000001</c:v>
                </c:pt>
                <c:pt idx="6">
                  <c:v>0.5</c:v>
                </c:pt>
                <c:pt idx="7">
                  <c:v>0.58329999999999949</c:v>
                </c:pt>
                <c:pt idx="8">
                  <c:v>0.66670000000000573</c:v>
                </c:pt>
                <c:pt idx="9">
                  <c:v>0.75000000000000389</c:v>
                </c:pt>
                <c:pt idx="10">
                  <c:v>0.83330000000000004</c:v>
                </c:pt>
                <c:pt idx="11">
                  <c:v>0.91670000000000063</c:v>
                </c:pt>
                <c:pt idx="12">
                  <c:v>1</c:v>
                </c:pt>
                <c:pt idx="13">
                  <c:v>2</c:v>
                </c:pt>
                <c:pt idx="14">
                  <c:v>3</c:v>
                </c:pt>
                <c:pt idx="15">
                  <c:v>4</c:v>
                </c:pt>
                <c:pt idx="16">
                  <c:v>5</c:v>
                </c:pt>
                <c:pt idx="17">
                  <c:v>6</c:v>
                </c:pt>
                <c:pt idx="18">
                  <c:v>7</c:v>
                </c:pt>
              </c:numCache>
            </c:numRef>
          </c:xVal>
          <c:yVal>
            <c:numRef>
              <c:f>Sheet1!$D$2:$D$20</c:f>
              <c:numCache>
                <c:formatCode>General</c:formatCode>
                <c:ptCount val="19"/>
                <c:pt idx="0">
                  <c:v>100</c:v>
                </c:pt>
                <c:pt idx="1">
                  <c:v>92.884</c:v>
                </c:pt>
                <c:pt idx="2">
                  <c:v>91.224000000000004</c:v>
                </c:pt>
                <c:pt idx="3">
                  <c:v>90.456999999999994</c:v>
                </c:pt>
                <c:pt idx="4">
                  <c:v>89.662999999999982</c:v>
                </c:pt>
                <c:pt idx="5">
                  <c:v>88.983000000000004</c:v>
                </c:pt>
                <c:pt idx="6">
                  <c:v>88.537000000000006</c:v>
                </c:pt>
                <c:pt idx="7">
                  <c:v>88.019000000000005</c:v>
                </c:pt>
                <c:pt idx="8">
                  <c:v>87.570999999999998</c:v>
                </c:pt>
                <c:pt idx="9">
                  <c:v>87.263000000000005</c:v>
                </c:pt>
                <c:pt idx="10">
                  <c:v>86.884</c:v>
                </c:pt>
                <c:pt idx="11">
                  <c:v>86.599000000000004</c:v>
                </c:pt>
                <c:pt idx="12">
                  <c:v>86.263000000000005</c:v>
                </c:pt>
                <c:pt idx="13">
                  <c:v>82.842000000000013</c:v>
                </c:pt>
                <c:pt idx="14">
                  <c:v>80.147999999999996</c:v>
                </c:pt>
                <c:pt idx="15">
                  <c:v>77.524000000000001</c:v>
                </c:pt>
                <c:pt idx="16">
                  <c:v>75.371999999999986</c:v>
                </c:pt>
                <c:pt idx="17">
                  <c:v>72.799000000000007</c:v>
                </c:pt>
                <c:pt idx="18">
                  <c:v>70.063000000000002</c:v>
                </c:pt>
              </c:numCache>
            </c:numRef>
          </c:yVal>
        </c:ser>
        <c:ser>
          <c:idx val="3"/>
          <c:order val="3"/>
          <c:tx>
            <c:strRef>
              <c:f>Sheet1!$E$1</c:f>
              <c:strCache>
                <c:ptCount val="1"/>
                <c:pt idx="0">
                  <c:v>50-59 (N=8,283)</c:v>
                </c:pt>
              </c:strCache>
            </c:strRef>
          </c:tx>
          <c:spPr>
            <a:ln w="41275">
              <a:solidFill>
                <a:srgbClr val="FF00FF"/>
              </a:solidFill>
            </a:ln>
          </c:spPr>
          <c:marker>
            <c:symbol val="none"/>
          </c:marker>
          <c:xVal>
            <c:numRef>
              <c:f>Sheet1!$A$2:$A$20</c:f>
              <c:numCache>
                <c:formatCode>General</c:formatCode>
                <c:ptCount val="19"/>
                <c:pt idx="0">
                  <c:v>0</c:v>
                </c:pt>
                <c:pt idx="1">
                  <c:v>8.3300000000000041E-2</c:v>
                </c:pt>
                <c:pt idx="2">
                  <c:v>0.16669999999999999</c:v>
                </c:pt>
                <c:pt idx="3">
                  <c:v>0.25</c:v>
                </c:pt>
                <c:pt idx="4">
                  <c:v>0.33330000000000337</c:v>
                </c:pt>
                <c:pt idx="5">
                  <c:v>0.41670000000000001</c:v>
                </c:pt>
                <c:pt idx="6">
                  <c:v>0.5</c:v>
                </c:pt>
                <c:pt idx="7">
                  <c:v>0.58329999999999949</c:v>
                </c:pt>
                <c:pt idx="8">
                  <c:v>0.66670000000000573</c:v>
                </c:pt>
                <c:pt idx="9">
                  <c:v>0.75000000000000389</c:v>
                </c:pt>
                <c:pt idx="10">
                  <c:v>0.83330000000000004</c:v>
                </c:pt>
                <c:pt idx="11">
                  <c:v>0.91670000000000063</c:v>
                </c:pt>
                <c:pt idx="12">
                  <c:v>1</c:v>
                </c:pt>
                <c:pt idx="13">
                  <c:v>2</c:v>
                </c:pt>
                <c:pt idx="14">
                  <c:v>3</c:v>
                </c:pt>
                <c:pt idx="15">
                  <c:v>4</c:v>
                </c:pt>
                <c:pt idx="16">
                  <c:v>5</c:v>
                </c:pt>
                <c:pt idx="17">
                  <c:v>6</c:v>
                </c:pt>
                <c:pt idx="18">
                  <c:v>7</c:v>
                </c:pt>
              </c:numCache>
            </c:numRef>
          </c:xVal>
          <c:yVal>
            <c:numRef>
              <c:f>Sheet1!$E$2:$E$20</c:f>
              <c:numCache>
                <c:formatCode>General</c:formatCode>
                <c:ptCount val="19"/>
                <c:pt idx="0">
                  <c:v>100</c:v>
                </c:pt>
                <c:pt idx="1">
                  <c:v>92.320999999999998</c:v>
                </c:pt>
                <c:pt idx="2">
                  <c:v>90.153999999999982</c:v>
                </c:pt>
                <c:pt idx="3">
                  <c:v>88.88</c:v>
                </c:pt>
                <c:pt idx="4">
                  <c:v>88</c:v>
                </c:pt>
                <c:pt idx="5">
                  <c:v>87.468999999999994</c:v>
                </c:pt>
                <c:pt idx="6">
                  <c:v>87.092000000000013</c:v>
                </c:pt>
                <c:pt idx="7">
                  <c:v>86.48</c:v>
                </c:pt>
                <c:pt idx="8">
                  <c:v>85.959000000000003</c:v>
                </c:pt>
                <c:pt idx="9">
                  <c:v>85.515000000000001</c:v>
                </c:pt>
                <c:pt idx="10">
                  <c:v>85.174999999999983</c:v>
                </c:pt>
                <c:pt idx="11">
                  <c:v>84.78</c:v>
                </c:pt>
                <c:pt idx="12">
                  <c:v>84.393000000000001</c:v>
                </c:pt>
                <c:pt idx="13">
                  <c:v>81.198999999999998</c:v>
                </c:pt>
                <c:pt idx="14">
                  <c:v>78.384999999999991</c:v>
                </c:pt>
                <c:pt idx="15">
                  <c:v>75.462000000000003</c:v>
                </c:pt>
                <c:pt idx="16">
                  <c:v>72.891000000000005</c:v>
                </c:pt>
                <c:pt idx="17">
                  <c:v>70.173999999999978</c:v>
                </c:pt>
                <c:pt idx="18">
                  <c:v>67.483000000000004</c:v>
                </c:pt>
              </c:numCache>
            </c:numRef>
          </c:yVal>
        </c:ser>
        <c:ser>
          <c:idx val="4"/>
          <c:order val="4"/>
          <c:tx>
            <c:strRef>
              <c:f>Sheet1!$F$1</c:f>
              <c:strCache>
                <c:ptCount val="1"/>
                <c:pt idx="0">
                  <c:v>60-69 (N=6,362)</c:v>
                </c:pt>
              </c:strCache>
            </c:strRef>
          </c:tx>
          <c:spPr>
            <a:ln w="41275">
              <a:solidFill>
                <a:srgbClr val="FFFF00"/>
              </a:solidFill>
            </a:ln>
          </c:spPr>
          <c:marker>
            <c:symbol val="none"/>
          </c:marker>
          <c:xVal>
            <c:numRef>
              <c:f>Sheet1!$A$2:$A$20</c:f>
              <c:numCache>
                <c:formatCode>General</c:formatCode>
                <c:ptCount val="19"/>
                <c:pt idx="0">
                  <c:v>0</c:v>
                </c:pt>
                <c:pt idx="1">
                  <c:v>8.3300000000000041E-2</c:v>
                </c:pt>
                <c:pt idx="2">
                  <c:v>0.16669999999999999</c:v>
                </c:pt>
                <c:pt idx="3">
                  <c:v>0.25</c:v>
                </c:pt>
                <c:pt idx="4">
                  <c:v>0.33330000000000337</c:v>
                </c:pt>
                <c:pt idx="5">
                  <c:v>0.41670000000000001</c:v>
                </c:pt>
                <c:pt idx="6">
                  <c:v>0.5</c:v>
                </c:pt>
                <c:pt idx="7">
                  <c:v>0.58329999999999949</c:v>
                </c:pt>
                <c:pt idx="8">
                  <c:v>0.66670000000000573</c:v>
                </c:pt>
                <c:pt idx="9">
                  <c:v>0.75000000000000389</c:v>
                </c:pt>
                <c:pt idx="10">
                  <c:v>0.83330000000000004</c:v>
                </c:pt>
                <c:pt idx="11">
                  <c:v>0.91670000000000063</c:v>
                </c:pt>
                <c:pt idx="12">
                  <c:v>1</c:v>
                </c:pt>
                <c:pt idx="13">
                  <c:v>2</c:v>
                </c:pt>
                <c:pt idx="14">
                  <c:v>3</c:v>
                </c:pt>
                <c:pt idx="15">
                  <c:v>4</c:v>
                </c:pt>
                <c:pt idx="16">
                  <c:v>5</c:v>
                </c:pt>
                <c:pt idx="17">
                  <c:v>6</c:v>
                </c:pt>
                <c:pt idx="18">
                  <c:v>7</c:v>
                </c:pt>
              </c:numCache>
            </c:numRef>
          </c:xVal>
          <c:yVal>
            <c:numRef>
              <c:f>Sheet1!$F$2:$F$20</c:f>
              <c:numCache>
                <c:formatCode>General</c:formatCode>
                <c:ptCount val="19"/>
                <c:pt idx="0">
                  <c:v>100</c:v>
                </c:pt>
                <c:pt idx="1">
                  <c:v>91.678999999999988</c:v>
                </c:pt>
                <c:pt idx="2">
                  <c:v>89.268000000000001</c:v>
                </c:pt>
                <c:pt idx="3">
                  <c:v>87.691999999999993</c:v>
                </c:pt>
                <c:pt idx="4">
                  <c:v>86.664999999999992</c:v>
                </c:pt>
                <c:pt idx="5">
                  <c:v>85.669999999999987</c:v>
                </c:pt>
                <c:pt idx="6">
                  <c:v>84.943000000000026</c:v>
                </c:pt>
                <c:pt idx="7">
                  <c:v>84.266000000000005</c:v>
                </c:pt>
                <c:pt idx="8">
                  <c:v>83.842000000000013</c:v>
                </c:pt>
                <c:pt idx="9">
                  <c:v>83.452000000000012</c:v>
                </c:pt>
                <c:pt idx="10">
                  <c:v>83.01</c:v>
                </c:pt>
                <c:pt idx="11">
                  <c:v>82.634</c:v>
                </c:pt>
                <c:pt idx="12">
                  <c:v>82.164999999999992</c:v>
                </c:pt>
                <c:pt idx="13">
                  <c:v>78.944000000000557</c:v>
                </c:pt>
                <c:pt idx="14">
                  <c:v>76.412999999999997</c:v>
                </c:pt>
                <c:pt idx="15">
                  <c:v>73.828999999999979</c:v>
                </c:pt>
                <c:pt idx="16">
                  <c:v>70.964000000000027</c:v>
                </c:pt>
                <c:pt idx="17">
                  <c:v>67.019000000000005</c:v>
                </c:pt>
                <c:pt idx="18">
                  <c:v>62.028000000000013</c:v>
                </c:pt>
              </c:numCache>
            </c:numRef>
          </c:yVal>
        </c:ser>
        <c:ser>
          <c:idx val="5"/>
          <c:order val="5"/>
          <c:tx>
            <c:strRef>
              <c:f>Sheet1!$G$1</c:f>
              <c:strCache>
                <c:ptCount val="1"/>
                <c:pt idx="0">
                  <c:v>70+ (N=293)</c:v>
                </c:pt>
              </c:strCache>
            </c:strRef>
          </c:tx>
          <c:spPr>
            <a:ln w="41275">
              <a:solidFill>
                <a:schemeClr val="bg1">
                  <a:lumMod val="50000"/>
                  <a:lumOff val="50000"/>
                </a:schemeClr>
              </a:solidFill>
            </a:ln>
          </c:spPr>
          <c:marker>
            <c:symbol val="none"/>
          </c:marker>
          <c:xVal>
            <c:numRef>
              <c:f>Sheet1!$A$2:$A$20</c:f>
              <c:numCache>
                <c:formatCode>General</c:formatCode>
                <c:ptCount val="19"/>
                <c:pt idx="0">
                  <c:v>0</c:v>
                </c:pt>
                <c:pt idx="1">
                  <c:v>8.3300000000000041E-2</c:v>
                </c:pt>
                <c:pt idx="2">
                  <c:v>0.16669999999999999</c:v>
                </c:pt>
                <c:pt idx="3">
                  <c:v>0.25</c:v>
                </c:pt>
                <c:pt idx="4">
                  <c:v>0.33330000000000337</c:v>
                </c:pt>
                <c:pt idx="5">
                  <c:v>0.41670000000000001</c:v>
                </c:pt>
                <c:pt idx="6">
                  <c:v>0.5</c:v>
                </c:pt>
                <c:pt idx="7">
                  <c:v>0.58329999999999949</c:v>
                </c:pt>
                <c:pt idx="8">
                  <c:v>0.66670000000000573</c:v>
                </c:pt>
                <c:pt idx="9">
                  <c:v>0.75000000000000389</c:v>
                </c:pt>
                <c:pt idx="10">
                  <c:v>0.83330000000000004</c:v>
                </c:pt>
                <c:pt idx="11">
                  <c:v>0.91670000000000063</c:v>
                </c:pt>
                <c:pt idx="12">
                  <c:v>1</c:v>
                </c:pt>
                <c:pt idx="13">
                  <c:v>2</c:v>
                </c:pt>
                <c:pt idx="14">
                  <c:v>3</c:v>
                </c:pt>
                <c:pt idx="15">
                  <c:v>4</c:v>
                </c:pt>
                <c:pt idx="16">
                  <c:v>5</c:v>
                </c:pt>
                <c:pt idx="17">
                  <c:v>6</c:v>
                </c:pt>
                <c:pt idx="18">
                  <c:v>7</c:v>
                </c:pt>
              </c:numCache>
            </c:numRef>
          </c:xVal>
          <c:yVal>
            <c:numRef>
              <c:f>Sheet1!$G$2:$G$20</c:f>
              <c:numCache>
                <c:formatCode>General</c:formatCode>
                <c:ptCount val="19"/>
                <c:pt idx="0">
                  <c:v>100</c:v>
                </c:pt>
                <c:pt idx="1">
                  <c:v>92.822000000000003</c:v>
                </c:pt>
                <c:pt idx="2">
                  <c:v>87.948000000000022</c:v>
                </c:pt>
                <c:pt idx="3">
                  <c:v>85.135999999999981</c:v>
                </c:pt>
                <c:pt idx="4">
                  <c:v>84.076999999999998</c:v>
                </c:pt>
                <c:pt idx="5">
                  <c:v>83.36999999999999</c:v>
                </c:pt>
                <c:pt idx="6">
                  <c:v>81.956999999999994</c:v>
                </c:pt>
                <c:pt idx="7">
                  <c:v>81.603999999999999</c:v>
                </c:pt>
                <c:pt idx="8">
                  <c:v>81.25</c:v>
                </c:pt>
                <c:pt idx="9">
                  <c:v>80.543999999999997</c:v>
                </c:pt>
                <c:pt idx="10">
                  <c:v>79.837000000000003</c:v>
                </c:pt>
                <c:pt idx="11">
                  <c:v>79.837000000000003</c:v>
                </c:pt>
                <c:pt idx="12">
                  <c:v>79.113</c:v>
                </c:pt>
                <c:pt idx="13">
                  <c:v>75.834999999999994</c:v>
                </c:pt>
                <c:pt idx="14">
                  <c:v>72.202000000000012</c:v>
                </c:pt>
                <c:pt idx="15">
                  <c:v>67.307000000000002</c:v>
                </c:pt>
                <c:pt idx="16">
                  <c:v>66.35899999999998</c:v>
                </c:pt>
                <c:pt idx="17">
                  <c:v>60.378</c:v>
                </c:pt>
              </c:numCache>
            </c:numRef>
          </c:yVal>
        </c:ser>
        <c:axId val="209943168"/>
        <c:axId val="209949440"/>
      </c:scatterChart>
      <c:valAx>
        <c:axId val="209943168"/>
        <c:scaling>
          <c:orientation val="minMax"/>
          <c:max val="7"/>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209949440"/>
        <c:crosses val="autoZero"/>
        <c:crossBetween val="midCat"/>
        <c:majorUnit val="1"/>
      </c:valAx>
      <c:valAx>
        <c:axId val="209949440"/>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209943168"/>
        <c:crosses val="autoZero"/>
        <c:crossBetween val="midCat"/>
        <c:majorUnit val="20"/>
      </c:valAx>
      <c:spPr>
        <a:solidFill>
          <a:schemeClr val="bg2"/>
        </a:solidFill>
        <a:ln>
          <a:solidFill>
            <a:schemeClr val="tx1"/>
          </a:solidFill>
        </a:ln>
      </c:spPr>
    </c:plotArea>
    <c:legend>
      <c:legendPos val="r"/>
      <c:layout>
        <c:manualLayout>
          <c:xMode val="edge"/>
          <c:yMode val="edge"/>
          <c:x val="9.5870206489675522E-2"/>
          <c:y val="0.64516129032258618"/>
          <c:w val="0.42494100294985604"/>
          <c:h val="0.1771551943103887"/>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3925E-2"/>
          <c:y val="6.2019180294770854E-2"/>
          <c:w val="0.87737962511323264"/>
          <c:h val="0.78567231980617802"/>
        </c:manualLayout>
      </c:layout>
      <c:scatterChart>
        <c:scatterStyle val="smoothMarker"/>
        <c:ser>
          <c:idx val="0"/>
          <c:order val="0"/>
          <c:tx>
            <c:strRef>
              <c:f>Sheet1!$B$1</c:f>
              <c:strCache>
                <c:ptCount val="1"/>
                <c:pt idx="0">
                  <c:v>Cardiomyopathy (N=39,096)</c:v>
                </c:pt>
              </c:strCache>
            </c:strRef>
          </c:tx>
          <c:spPr>
            <a:ln w="41275">
              <a:solidFill>
                <a:srgbClr val="00FFFF"/>
              </a:solidFill>
            </a:ln>
          </c:spPr>
          <c:marker>
            <c:symbol val="none"/>
          </c:marker>
          <c:xVal>
            <c:numRef>
              <c:f>Sheet1!$A$2:$A$33</c:f>
              <c:numCache>
                <c:formatCode>General</c:formatCode>
                <c:ptCount val="32"/>
                <c:pt idx="0">
                  <c:v>0</c:v>
                </c:pt>
                <c:pt idx="1">
                  <c:v>8.3300000000000041E-2</c:v>
                </c:pt>
                <c:pt idx="2">
                  <c:v>0.16669999999999999</c:v>
                </c:pt>
                <c:pt idx="3">
                  <c:v>0.25</c:v>
                </c:pt>
                <c:pt idx="4">
                  <c:v>0.33330000000000143</c:v>
                </c:pt>
                <c:pt idx="5">
                  <c:v>0.41670000000000001</c:v>
                </c:pt>
                <c:pt idx="6">
                  <c:v>0.5</c:v>
                </c:pt>
                <c:pt idx="7">
                  <c:v>0.58329999999999949</c:v>
                </c:pt>
                <c:pt idx="8">
                  <c:v>0.66670000000000262</c:v>
                </c:pt>
                <c:pt idx="9">
                  <c:v>0.75000000000000178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91.712000000000003</c:v>
                </c:pt>
                <c:pt idx="2">
                  <c:v>89.269000000000005</c:v>
                </c:pt>
                <c:pt idx="3">
                  <c:v>87.986000000000004</c:v>
                </c:pt>
                <c:pt idx="4">
                  <c:v>87.269000000000005</c:v>
                </c:pt>
                <c:pt idx="5">
                  <c:v>86.53</c:v>
                </c:pt>
                <c:pt idx="6">
                  <c:v>85.924000000000007</c:v>
                </c:pt>
                <c:pt idx="7">
                  <c:v>85.371999999999986</c:v>
                </c:pt>
                <c:pt idx="8">
                  <c:v>84.837000000000003</c:v>
                </c:pt>
                <c:pt idx="9">
                  <c:v>84.327999999999989</c:v>
                </c:pt>
                <c:pt idx="10">
                  <c:v>83.877999999999986</c:v>
                </c:pt>
                <c:pt idx="11">
                  <c:v>83.474000000000004</c:v>
                </c:pt>
                <c:pt idx="12">
                  <c:v>83.08</c:v>
                </c:pt>
                <c:pt idx="13">
                  <c:v>79.304000000000002</c:v>
                </c:pt>
                <c:pt idx="14">
                  <c:v>76.35899999999998</c:v>
                </c:pt>
                <c:pt idx="15">
                  <c:v>73.483000000000004</c:v>
                </c:pt>
                <c:pt idx="16">
                  <c:v>70.429000000000002</c:v>
                </c:pt>
                <c:pt idx="17">
                  <c:v>67.492999999999995</c:v>
                </c:pt>
                <c:pt idx="18">
                  <c:v>64.388999999999982</c:v>
                </c:pt>
                <c:pt idx="19">
                  <c:v>61.184000000000005</c:v>
                </c:pt>
                <c:pt idx="20">
                  <c:v>58.006</c:v>
                </c:pt>
                <c:pt idx="21">
                  <c:v>54.759</c:v>
                </c:pt>
                <c:pt idx="22">
                  <c:v>51.204000000000001</c:v>
                </c:pt>
                <c:pt idx="23">
                  <c:v>47.924000000000007</c:v>
                </c:pt>
                <c:pt idx="24">
                  <c:v>44.731000000000002</c:v>
                </c:pt>
                <c:pt idx="25">
                  <c:v>41.639000000000003</c:v>
                </c:pt>
                <c:pt idx="26">
                  <c:v>38.330999999999996</c:v>
                </c:pt>
                <c:pt idx="27">
                  <c:v>35.281000000000006</c:v>
                </c:pt>
                <c:pt idx="28">
                  <c:v>32.549000000000007</c:v>
                </c:pt>
                <c:pt idx="29">
                  <c:v>29.606000000000005</c:v>
                </c:pt>
                <c:pt idx="30">
                  <c:v>27.219000000000001</c:v>
                </c:pt>
                <c:pt idx="31">
                  <c:v>24.809000000000001</c:v>
                </c:pt>
              </c:numCache>
            </c:numRef>
          </c:yVal>
        </c:ser>
        <c:ser>
          <c:idx val="1"/>
          <c:order val="1"/>
          <c:tx>
            <c:strRef>
              <c:f>Sheet1!$C$1</c:f>
              <c:strCache>
                <c:ptCount val="1"/>
                <c:pt idx="0">
                  <c:v>Coronary artery disease (N=36,430)</c:v>
                </c:pt>
              </c:strCache>
            </c:strRef>
          </c:tx>
          <c:spPr>
            <a:ln w="41275">
              <a:solidFill>
                <a:srgbClr val="00FF00"/>
              </a:solidFill>
              <a:prstDash val="solid"/>
            </a:ln>
          </c:spPr>
          <c:marker>
            <c:symbol val="none"/>
          </c:marker>
          <c:xVal>
            <c:numRef>
              <c:f>Sheet1!$A$2:$A$33</c:f>
              <c:numCache>
                <c:formatCode>General</c:formatCode>
                <c:ptCount val="32"/>
                <c:pt idx="0">
                  <c:v>0</c:v>
                </c:pt>
                <c:pt idx="1">
                  <c:v>8.3300000000000041E-2</c:v>
                </c:pt>
                <c:pt idx="2">
                  <c:v>0.16669999999999999</c:v>
                </c:pt>
                <c:pt idx="3">
                  <c:v>0.25</c:v>
                </c:pt>
                <c:pt idx="4">
                  <c:v>0.33330000000000143</c:v>
                </c:pt>
                <c:pt idx="5">
                  <c:v>0.41670000000000001</c:v>
                </c:pt>
                <c:pt idx="6">
                  <c:v>0.5</c:v>
                </c:pt>
                <c:pt idx="7">
                  <c:v>0.58329999999999949</c:v>
                </c:pt>
                <c:pt idx="8">
                  <c:v>0.66670000000000262</c:v>
                </c:pt>
                <c:pt idx="9">
                  <c:v>0.75000000000000178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90.10499999999999</c:v>
                </c:pt>
                <c:pt idx="2">
                  <c:v>87.658999999999978</c:v>
                </c:pt>
                <c:pt idx="3">
                  <c:v>86.241000000000213</c:v>
                </c:pt>
                <c:pt idx="4">
                  <c:v>85.290999999999997</c:v>
                </c:pt>
                <c:pt idx="5">
                  <c:v>84.562000000000012</c:v>
                </c:pt>
                <c:pt idx="6">
                  <c:v>83.948000000000022</c:v>
                </c:pt>
                <c:pt idx="7">
                  <c:v>83.284999999999997</c:v>
                </c:pt>
                <c:pt idx="8">
                  <c:v>82.722999999999999</c:v>
                </c:pt>
                <c:pt idx="9">
                  <c:v>82.240000000000023</c:v>
                </c:pt>
                <c:pt idx="10">
                  <c:v>81.801999999999992</c:v>
                </c:pt>
                <c:pt idx="11">
                  <c:v>81.446000000000026</c:v>
                </c:pt>
                <c:pt idx="12">
                  <c:v>81.036000000000001</c:v>
                </c:pt>
                <c:pt idx="13">
                  <c:v>77.331999999999994</c:v>
                </c:pt>
                <c:pt idx="14">
                  <c:v>74.194000000000003</c:v>
                </c:pt>
                <c:pt idx="15">
                  <c:v>70.965999999999994</c:v>
                </c:pt>
                <c:pt idx="16">
                  <c:v>67.72</c:v>
                </c:pt>
                <c:pt idx="17">
                  <c:v>63.829000000000001</c:v>
                </c:pt>
                <c:pt idx="18">
                  <c:v>59.849999999999994</c:v>
                </c:pt>
                <c:pt idx="19">
                  <c:v>55.741</c:v>
                </c:pt>
                <c:pt idx="20">
                  <c:v>51.648000000000003</c:v>
                </c:pt>
                <c:pt idx="21">
                  <c:v>47.523000000000003</c:v>
                </c:pt>
                <c:pt idx="22">
                  <c:v>43.53</c:v>
                </c:pt>
                <c:pt idx="23">
                  <c:v>39.392000000000003</c:v>
                </c:pt>
                <c:pt idx="24">
                  <c:v>35.962000000000003</c:v>
                </c:pt>
                <c:pt idx="25">
                  <c:v>32.545000000000002</c:v>
                </c:pt>
                <c:pt idx="26">
                  <c:v>28.954000000000001</c:v>
                </c:pt>
                <c:pt idx="27">
                  <c:v>25.641999999999999</c:v>
                </c:pt>
                <c:pt idx="28">
                  <c:v>22.487999999999989</c:v>
                </c:pt>
                <c:pt idx="29">
                  <c:v>20.015000000000001</c:v>
                </c:pt>
                <c:pt idx="30">
                  <c:v>17.513999999999999</c:v>
                </c:pt>
                <c:pt idx="31">
                  <c:v>15.412000000000004</c:v>
                </c:pt>
              </c:numCache>
            </c:numRef>
          </c:yVal>
        </c:ser>
        <c:ser>
          <c:idx val="2"/>
          <c:order val="2"/>
          <c:tx>
            <c:strRef>
              <c:f>Sheet1!$D$1</c:f>
              <c:strCache>
                <c:ptCount val="1"/>
                <c:pt idx="0">
                  <c:v>Congenital diagnosis (N=1,690)</c:v>
                </c:pt>
              </c:strCache>
            </c:strRef>
          </c:tx>
          <c:spPr>
            <a:ln w="41275">
              <a:solidFill>
                <a:srgbClr val="FF0000"/>
              </a:solidFill>
            </a:ln>
          </c:spPr>
          <c:marker>
            <c:symbol val="none"/>
          </c:marker>
          <c:xVal>
            <c:numRef>
              <c:f>Sheet1!$A$2:$A$33</c:f>
              <c:numCache>
                <c:formatCode>General</c:formatCode>
                <c:ptCount val="32"/>
                <c:pt idx="0">
                  <c:v>0</c:v>
                </c:pt>
                <c:pt idx="1">
                  <c:v>8.3300000000000041E-2</c:v>
                </c:pt>
                <c:pt idx="2">
                  <c:v>0.16669999999999999</c:v>
                </c:pt>
                <c:pt idx="3">
                  <c:v>0.25</c:v>
                </c:pt>
                <c:pt idx="4">
                  <c:v>0.33330000000000143</c:v>
                </c:pt>
                <c:pt idx="5">
                  <c:v>0.41670000000000001</c:v>
                </c:pt>
                <c:pt idx="6">
                  <c:v>0.5</c:v>
                </c:pt>
                <c:pt idx="7">
                  <c:v>0.58329999999999949</c:v>
                </c:pt>
                <c:pt idx="8">
                  <c:v>0.66670000000000262</c:v>
                </c:pt>
                <c:pt idx="9">
                  <c:v>0.75000000000000178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82.76</c:v>
                </c:pt>
                <c:pt idx="2">
                  <c:v>80.52</c:v>
                </c:pt>
                <c:pt idx="3">
                  <c:v>79.540999999999997</c:v>
                </c:pt>
                <c:pt idx="4">
                  <c:v>78.926000000000002</c:v>
                </c:pt>
                <c:pt idx="5">
                  <c:v>78.494000000000213</c:v>
                </c:pt>
                <c:pt idx="6">
                  <c:v>78.122999999999948</c:v>
                </c:pt>
                <c:pt idx="7">
                  <c:v>77.813000000000002</c:v>
                </c:pt>
                <c:pt idx="8">
                  <c:v>77.254999999999995</c:v>
                </c:pt>
                <c:pt idx="9">
                  <c:v>77.131</c:v>
                </c:pt>
                <c:pt idx="10">
                  <c:v>76.819999999999993</c:v>
                </c:pt>
                <c:pt idx="11">
                  <c:v>76.631999999999991</c:v>
                </c:pt>
                <c:pt idx="12">
                  <c:v>76.253</c:v>
                </c:pt>
                <c:pt idx="13">
                  <c:v>73.941000000000258</c:v>
                </c:pt>
                <c:pt idx="14">
                  <c:v>71.661999999999992</c:v>
                </c:pt>
                <c:pt idx="15">
                  <c:v>68.926000000000002</c:v>
                </c:pt>
                <c:pt idx="16">
                  <c:v>66.977999999999994</c:v>
                </c:pt>
                <c:pt idx="17">
                  <c:v>65.214000000000027</c:v>
                </c:pt>
                <c:pt idx="18">
                  <c:v>62.9</c:v>
                </c:pt>
                <c:pt idx="19">
                  <c:v>61.214000000000006</c:v>
                </c:pt>
                <c:pt idx="20">
                  <c:v>59.207000000000001</c:v>
                </c:pt>
                <c:pt idx="21">
                  <c:v>56.785000000000011</c:v>
                </c:pt>
                <c:pt idx="22">
                  <c:v>54.879999999999995</c:v>
                </c:pt>
                <c:pt idx="23">
                  <c:v>53.107000000000006</c:v>
                </c:pt>
                <c:pt idx="24">
                  <c:v>51.893000000000001</c:v>
                </c:pt>
                <c:pt idx="25">
                  <c:v>49.592000000000013</c:v>
                </c:pt>
                <c:pt idx="26">
                  <c:v>47.370999999999995</c:v>
                </c:pt>
                <c:pt idx="27">
                  <c:v>44.499000000000002</c:v>
                </c:pt>
                <c:pt idx="28">
                  <c:v>43.379999999999995</c:v>
                </c:pt>
                <c:pt idx="29">
                  <c:v>42.034000000000006</c:v>
                </c:pt>
                <c:pt idx="30">
                  <c:v>39.736000000000011</c:v>
                </c:pt>
                <c:pt idx="31">
                  <c:v>38.138000000000012</c:v>
                </c:pt>
              </c:numCache>
            </c:numRef>
          </c:yVal>
        </c:ser>
        <c:ser>
          <c:idx val="3"/>
          <c:order val="3"/>
          <c:tx>
            <c:strRef>
              <c:f>Sheet1!$E$1</c:f>
              <c:strCache>
                <c:ptCount val="1"/>
                <c:pt idx="0">
                  <c:v>Retransplant (N=1,740)</c:v>
                </c:pt>
              </c:strCache>
            </c:strRef>
          </c:tx>
          <c:spPr>
            <a:ln w="41275">
              <a:solidFill>
                <a:srgbClr val="FF00FF"/>
              </a:solidFill>
            </a:ln>
          </c:spPr>
          <c:marker>
            <c:symbol val="none"/>
          </c:marker>
          <c:xVal>
            <c:numRef>
              <c:f>Sheet1!$A$2:$A$33</c:f>
              <c:numCache>
                <c:formatCode>General</c:formatCode>
                <c:ptCount val="32"/>
                <c:pt idx="0">
                  <c:v>0</c:v>
                </c:pt>
                <c:pt idx="1">
                  <c:v>8.3300000000000041E-2</c:v>
                </c:pt>
                <c:pt idx="2">
                  <c:v>0.16669999999999999</c:v>
                </c:pt>
                <c:pt idx="3">
                  <c:v>0.25</c:v>
                </c:pt>
                <c:pt idx="4">
                  <c:v>0.33330000000000143</c:v>
                </c:pt>
                <c:pt idx="5">
                  <c:v>0.41670000000000001</c:v>
                </c:pt>
                <c:pt idx="6">
                  <c:v>0.5</c:v>
                </c:pt>
                <c:pt idx="7">
                  <c:v>0.58329999999999949</c:v>
                </c:pt>
                <c:pt idx="8">
                  <c:v>0.66670000000000262</c:v>
                </c:pt>
                <c:pt idx="9">
                  <c:v>0.75000000000000178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83.370999999999981</c:v>
                </c:pt>
                <c:pt idx="2">
                  <c:v>79.507000000000005</c:v>
                </c:pt>
                <c:pt idx="3">
                  <c:v>77.331000000000003</c:v>
                </c:pt>
                <c:pt idx="4">
                  <c:v>75.971999999999994</c:v>
                </c:pt>
                <c:pt idx="5">
                  <c:v>74.60899999999998</c:v>
                </c:pt>
                <c:pt idx="6">
                  <c:v>73.718000000000004</c:v>
                </c:pt>
                <c:pt idx="7">
                  <c:v>73.065000000000012</c:v>
                </c:pt>
                <c:pt idx="8">
                  <c:v>72.113</c:v>
                </c:pt>
                <c:pt idx="9">
                  <c:v>71.157999999999987</c:v>
                </c:pt>
                <c:pt idx="10">
                  <c:v>70.441000000000258</c:v>
                </c:pt>
                <c:pt idx="11">
                  <c:v>70.081999999999994</c:v>
                </c:pt>
                <c:pt idx="12">
                  <c:v>69.721999999999994</c:v>
                </c:pt>
                <c:pt idx="13">
                  <c:v>65.304999999999993</c:v>
                </c:pt>
                <c:pt idx="14">
                  <c:v>61.233000000000011</c:v>
                </c:pt>
                <c:pt idx="15">
                  <c:v>57.526000000000003</c:v>
                </c:pt>
                <c:pt idx="16">
                  <c:v>53.175000000000011</c:v>
                </c:pt>
                <c:pt idx="17">
                  <c:v>50.324000000000005</c:v>
                </c:pt>
                <c:pt idx="18">
                  <c:v>46.522000000000013</c:v>
                </c:pt>
                <c:pt idx="19">
                  <c:v>43.142000000000003</c:v>
                </c:pt>
                <c:pt idx="20">
                  <c:v>39.572000000000003</c:v>
                </c:pt>
                <c:pt idx="21">
                  <c:v>36.532000000000011</c:v>
                </c:pt>
                <c:pt idx="22">
                  <c:v>33.637</c:v>
                </c:pt>
                <c:pt idx="23">
                  <c:v>31.215</c:v>
                </c:pt>
                <c:pt idx="24">
                  <c:v>28.597000000000001</c:v>
                </c:pt>
                <c:pt idx="25">
                  <c:v>26.555</c:v>
                </c:pt>
                <c:pt idx="26">
                  <c:v>24.164999999999999</c:v>
                </c:pt>
                <c:pt idx="27">
                  <c:v>21.921999999999986</c:v>
                </c:pt>
                <c:pt idx="28">
                  <c:v>19.667000000000005</c:v>
                </c:pt>
                <c:pt idx="29">
                  <c:v>18.491999999999987</c:v>
                </c:pt>
                <c:pt idx="30">
                  <c:v>16.681000000000001</c:v>
                </c:pt>
                <c:pt idx="31">
                  <c:v>15.887</c:v>
                </c:pt>
              </c:numCache>
            </c:numRef>
          </c:yVal>
        </c:ser>
        <c:ser>
          <c:idx val="4"/>
          <c:order val="4"/>
          <c:tx>
            <c:strRef>
              <c:f>Sheet1!$F$1</c:f>
              <c:strCache>
                <c:ptCount val="1"/>
                <c:pt idx="0">
                  <c:v>Valvular (N=3,010)</c:v>
                </c:pt>
              </c:strCache>
            </c:strRef>
          </c:tx>
          <c:spPr>
            <a:ln w="41275">
              <a:solidFill>
                <a:srgbClr val="FFFF00"/>
              </a:solidFill>
            </a:ln>
          </c:spPr>
          <c:marker>
            <c:symbol val="none"/>
          </c:marker>
          <c:xVal>
            <c:numRef>
              <c:f>Sheet1!$A$2:$A$33</c:f>
              <c:numCache>
                <c:formatCode>General</c:formatCode>
                <c:ptCount val="32"/>
                <c:pt idx="0">
                  <c:v>0</c:v>
                </c:pt>
                <c:pt idx="1">
                  <c:v>8.3300000000000041E-2</c:v>
                </c:pt>
                <c:pt idx="2">
                  <c:v>0.16669999999999999</c:v>
                </c:pt>
                <c:pt idx="3">
                  <c:v>0.25</c:v>
                </c:pt>
                <c:pt idx="4">
                  <c:v>0.33330000000000143</c:v>
                </c:pt>
                <c:pt idx="5">
                  <c:v>0.41670000000000001</c:v>
                </c:pt>
                <c:pt idx="6">
                  <c:v>0.5</c:v>
                </c:pt>
                <c:pt idx="7">
                  <c:v>0.58329999999999949</c:v>
                </c:pt>
                <c:pt idx="8">
                  <c:v>0.66670000000000262</c:v>
                </c:pt>
                <c:pt idx="9">
                  <c:v>0.75000000000000178</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Sheet1!$F$2:$F$33</c:f>
              <c:numCache>
                <c:formatCode>General</c:formatCode>
                <c:ptCount val="32"/>
                <c:pt idx="0">
                  <c:v>100</c:v>
                </c:pt>
                <c:pt idx="1">
                  <c:v>86.184999999999988</c:v>
                </c:pt>
                <c:pt idx="2">
                  <c:v>83.438999999999993</c:v>
                </c:pt>
                <c:pt idx="3">
                  <c:v>82.006</c:v>
                </c:pt>
                <c:pt idx="4">
                  <c:v>81.082999999999998</c:v>
                </c:pt>
                <c:pt idx="5">
                  <c:v>80.191999999999993</c:v>
                </c:pt>
                <c:pt idx="6">
                  <c:v>79.574999999999989</c:v>
                </c:pt>
                <c:pt idx="7">
                  <c:v>79.3</c:v>
                </c:pt>
                <c:pt idx="8">
                  <c:v>78.748999999999995</c:v>
                </c:pt>
                <c:pt idx="9">
                  <c:v>78.128999999999948</c:v>
                </c:pt>
                <c:pt idx="10">
                  <c:v>77.679999999999978</c:v>
                </c:pt>
                <c:pt idx="11">
                  <c:v>77.299000000000007</c:v>
                </c:pt>
                <c:pt idx="12">
                  <c:v>76.848000000000013</c:v>
                </c:pt>
                <c:pt idx="13">
                  <c:v>73.983999999999995</c:v>
                </c:pt>
                <c:pt idx="14">
                  <c:v>70.85799999999999</c:v>
                </c:pt>
                <c:pt idx="15">
                  <c:v>68.144999999999996</c:v>
                </c:pt>
                <c:pt idx="16">
                  <c:v>66.215000000000003</c:v>
                </c:pt>
                <c:pt idx="17">
                  <c:v>64.488</c:v>
                </c:pt>
                <c:pt idx="18">
                  <c:v>61.27</c:v>
                </c:pt>
                <c:pt idx="19">
                  <c:v>58.129000000000012</c:v>
                </c:pt>
                <c:pt idx="20">
                  <c:v>55.147000000000006</c:v>
                </c:pt>
                <c:pt idx="21">
                  <c:v>52.773000000000003</c:v>
                </c:pt>
                <c:pt idx="22">
                  <c:v>49.785000000000011</c:v>
                </c:pt>
                <c:pt idx="23">
                  <c:v>46.452999999999996</c:v>
                </c:pt>
                <c:pt idx="24">
                  <c:v>43.5</c:v>
                </c:pt>
                <c:pt idx="25">
                  <c:v>39.932000000000002</c:v>
                </c:pt>
                <c:pt idx="26">
                  <c:v>36.522000000000013</c:v>
                </c:pt>
                <c:pt idx="27">
                  <c:v>32.991</c:v>
                </c:pt>
                <c:pt idx="28">
                  <c:v>29.661000000000001</c:v>
                </c:pt>
                <c:pt idx="29">
                  <c:v>27.224999999999987</c:v>
                </c:pt>
                <c:pt idx="30">
                  <c:v>24.134000000000061</c:v>
                </c:pt>
                <c:pt idx="31">
                  <c:v>21.545999999999989</c:v>
                </c:pt>
              </c:numCache>
            </c:numRef>
          </c:yVal>
        </c:ser>
        <c:axId val="226369920"/>
        <c:axId val="226371840"/>
      </c:scatterChart>
      <c:valAx>
        <c:axId val="226369920"/>
        <c:scaling>
          <c:orientation val="minMax"/>
          <c:max val="20"/>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226371840"/>
        <c:crosses val="autoZero"/>
        <c:crossBetween val="midCat"/>
        <c:majorUnit val="1"/>
      </c:valAx>
      <c:valAx>
        <c:axId val="226371840"/>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226369920"/>
        <c:crosses val="autoZero"/>
        <c:crossBetween val="midCat"/>
        <c:majorUnit val="20"/>
      </c:valAx>
      <c:spPr>
        <a:solidFill>
          <a:schemeClr val="bg2"/>
        </a:solidFill>
        <a:ln>
          <a:solidFill>
            <a:schemeClr val="tx1"/>
          </a:solidFill>
        </a:ln>
      </c:spPr>
    </c:plotArea>
    <c:legend>
      <c:legendPos val="r"/>
      <c:layout>
        <c:manualLayout>
          <c:xMode val="edge"/>
          <c:yMode val="edge"/>
          <c:x val="0.16814159292035397"/>
          <c:y val="3.2258064516129302E-2"/>
          <c:w val="0.77892330383481245"/>
          <c:h val="0.16102616205232528"/>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3994E-2"/>
          <c:y val="4.6634564910155461E-2"/>
          <c:w val="0.87737962511323264"/>
          <c:h val="0.80105693519079368"/>
        </c:manualLayout>
      </c:layout>
      <c:scatterChart>
        <c:scatterStyle val="smoothMarker"/>
        <c:ser>
          <c:idx val="0"/>
          <c:order val="0"/>
          <c:tx>
            <c:strRef>
              <c:f>Sheet1!$B$1</c:f>
              <c:strCache>
                <c:ptCount val="1"/>
                <c:pt idx="0">
                  <c:v>Cardiomyopathy (N=30,529)</c:v>
                </c:pt>
              </c:strCache>
            </c:strRef>
          </c:tx>
          <c:spPr>
            <a:ln w="41275">
              <a:solidFill>
                <a:srgbClr val="00FFFF"/>
              </a:solidFill>
            </a:ln>
          </c:spPr>
          <c:marker>
            <c:symbol val="none"/>
          </c:marker>
          <c:xVal>
            <c:numRef>
              <c:f>Sheet1!$A$2:$A$33</c:f>
              <c:numCache>
                <c:formatCode>General</c:formatCode>
                <c:ptCount val="32"/>
                <c:pt idx="0">
                  <c:v>0</c:v>
                </c:pt>
                <c:pt idx="1">
                  <c:v>8.3300000000000041E-2</c:v>
                </c:pt>
                <c:pt idx="2">
                  <c:v>0.16669999999999999</c:v>
                </c:pt>
                <c:pt idx="3">
                  <c:v>0.25</c:v>
                </c:pt>
                <c:pt idx="4">
                  <c:v>0.33330000000000326</c:v>
                </c:pt>
                <c:pt idx="5">
                  <c:v>0.41670000000000001</c:v>
                </c:pt>
                <c:pt idx="6">
                  <c:v>0.5</c:v>
                </c:pt>
                <c:pt idx="7">
                  <c:v>0.58329999999999949</c:v>
                </c:pt>
                <c:pt idx="8">
                  <c:v>0.66670000000000562</c:v>
                </c:pt>
                <c:pt idx="9">
                  <c:v>0.75000000000000377</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99.98</c:v>
                </c:pt>
                <c:pt idx="13">
                  <c:v>95.436000000000007</c:v>
                </c:pt>
                <c:pt idx="14">
                  <c:v>91.891999999999996</c:v>
                </c:pt>
                <c:pt idx="15">
                  <c:v>88.432000000000002</c:v>
                </c:pt>
                <c:pt idx="16">
                  <c:v>84.754999999999995</c:v>
                </c:pt>
                <c:pt idx="17">
                  <c:v>81.221999999999994</c:v>
                </c:pt>
                <c:pt idx="18">
                  <c:v>77.488</c:v>
                </c:pt>
                <c:pt idx="19">
                  <c:v>73.63</c:v>
                </c:pt>
                <c:pt idx="20">
                  <c:v>69.805999999999983</c:v>
                </c:pt>
                <c:pt idx="21">
                  <c:v>65.899000000000001</c:v>
                </c:pt>
                <c:pt idx="22">
                  <c:v>61.620000000000012</c:v>
                </c:pt>
                <c:pt idx="23">
                  <c:v>57.673000000000002</c:v>
                </c:pt>
                <c:pt idx="24">
                  <c:v>53.83</c:v>
                </c:pt>
                <c:pt idx="25">
                  <c:v>50.109000000000002</c:v>
                </c:pt>
                <c:pt idx="26">
                  <c:v>46.129000000000012</c:v>
                </c:pt>
                <c:pt idx="27">
                  <c:v>42.457999999999998</c:v>
                </c:pt>
                <c:pt idx="28">
                  <c:v>39.17</c:v>
                </c:pt>
                <c:pt idx="29">
                  <c:v>35.629000000000012</c:v>
                </c:pt>
                <c:pt idx="30">
                  <c:v>32.757000000000005</c:v>
                </c:pt>
                <c:pt idx="31">
                  <c:v>29.855</c:v>
                </c:pt>
              </c:numCache>
            </c:numRef>
          </c:yVal>
        </c:ser>
        <c:ser>
          <c:idx val="1"/>
          <c:order val="1"/>
          <c:tx>
            <c:strRef>
              <c:f>Sheet1!$C$1</c:f>
              <c:strCache>
                <c:ptCount val="1"/>
                <c:pt idx="0">
                  <c:v>Coronary artery disease (N=28,163)</c:v>
                </c:pt>
              </c:strCache>
            </c:strRef>
          </c:tx>
          <c:spPr>
            <a:ln w="41275">
              <a:solidFill>
                <a:srgbClr val="00FF00"/>
              </a:solidFill>
              <a:prstDash val="solid"/>
            </a:ln>
          </c:spPr>
          <c:marker>
            <c:symbol val="none"/>
          </c:marker>
          <c:xVal>
            <c:numRef>
              <c:f>Sheet1!$A$2:$A$33</c:f>
              <c:numCache>
                <c:formatCode>General</c:formatCode>
                <c:ptCount val="32"/>
                <c:pt idx="0">
                  <c:v>0</c:v>
                </c:pt>
                <c:pt idx="1">
                  <c:v>8.3300000000000041E-2</c:v>
                </c:pt>
                <c:pt idx="2">
                  <c:v>0.16669999999999999</c:v>
                </c:pt>
                <c:pt idx="3">
                  <c:v>0.25</c:v>
                </c:pt>
                <c:pt idx="4">
                  <c:v>0.33330000000000326</c:v>
                </c:pt>
                <c:pt idx="5">
                  <c:v>0.41670000000000001</c:v>
                </c:pt>
                <c:pt idx="6">
                  <c:v>0.5</c:v>
                </c:pt>
                <c:pt idx="7">
                  <c:v>0.58329999999999949</c:v>
                </c:pt>
                <c:pt idx="8">
                  <c:v>0.66670000000000562</c:v>
                </c:pt>
                <c:pt idx="9">
                  <c:v>0.75000000000000377</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99.956999999999994</c:v>
                </c:pt>
                <c:pt idx="13">
                  <c:v>95.387999999999991</c:v>
                </c:pt>
                <c:pt idx="14">
                  <c:v>91.518000000000001</c:v>
                </c:pt>
                <c:pt idx="15">
                  <c:v>87.536000000000001</c:v>
                </c:pt>
                <c:pt idx="16">
                  <c:v>83.531999999999996</c:v>
                </c:pt>
                <c:pt idx="17">
                  <c:v>78.733000000000004</c:v>
                </c:pt>
                <c:pt idx="18">
                  <c:v>73.823999999999998</c:v>
                </c:pt>
                <c:pt idx="19">
                  <c:v>68.756</c:v>
                </c:pt>
                <c:pt idx="20">
                  <c:v>63.707000000000001</c:v>
                </c:pt>
                <c:pt idx="21">
                  <c:v>58.619</c:v>
                </c:pt>
                <c:pt idx="22">
                  <c:v>53.694000000000003</c:v>
                </c:pt>
                <c:pt idx="23">
                  <c:v>48.589000000000006</c:v>
                </c:pt>
                <c:pt idx="24">
                  <c:v>44.358999999999995</c:v>
                </c:pt>
                <c:pt idx="25">
                  <c:v>40.144000000000005</c:v>
                </c:pt>
                <c:pt idx="26">
                  <c:v>35.715000000000003</c:v>
                </c:pt>
                <c:pt idx="27">
                  <c:v>31.629000000000001</c:v>
                </c:pt>
                <c:pt idx="28">
                  <c:v>27.739000000000001</c:v>
                </c:pt>
                <c:pt idx="29">
                  <c:v>24.689</c:v>
                </c:pt>
                <c:pt idx="30">
                  <c:v>21.603000000000005</c:v>
                </c:pt>
                <c:pt idx="31">
                  <c:v>19.010000000000005</c:v>
                </c:pt>
              </c:numCache>
            </c:numRef>
          </c:yVal>
        </c:ser>
        <c:ser>
          <c:idx val="2"/>
          <c:order val="2"/>
          <c:tx>
            <c:strRef>
              <c:f>Sheet1!$D$1</c:f>
              <c:strCache>
                <c:ptCount val="1"/>
                <c:pt idx="0">
                  <c:v>Congenital diagnosis (N=1,195)</c:v>
                </c:pt>
              </c:strCache>
            </c:strRef>
          </c:tx>
          <c:spPr>
            <a:ln w="41275">
              <a:solidFill>
                <a:srgbClr val="FF0000"/>
              </a:solidFill>
            </a:ln>
          </c:spPr>
          <c:marker>
            <c:symbol val="none"/>
          </c:marker>
          <c:xVal>
            <c:numRef>
              <c:f>Sheet1!$A$2:$A$33</c:f>
              <c:numCache>
                <c:formatCode>General</c:formatCode>
                <c:ptCount val="32"/>
                <c:pt idx="0">
                  <c:v>0</c:v>
                </c:pt>
                <c:pt idx="1">
                  <c:v>8.3300000000000041E-2</c:v>
                </c:pt>
                <c:pt idx="2">
                  <c:v>0.16669999999999999</c:v>
                </c:pt>
                <c:pt idx="3">
                  <c:v>0.25</c:v>
                </c:pt>
                <c:pt idx="4">
                  <c:v>0.33330000000000326</c:v>
                </c:pt>
                <c:pt idx="5">
                  <c:v>0.41670000000000001</c:v>
                </c:pt>
                <c:pt idx="6">
                  <c:v>0.5</c:v>
                </c:pt>
                <c:pt idx="7">
                  <c:v>0.58329999999999949</c:v>
                </c:pt>
                <c:pt idx="8">
                  <c:v>0.66670000000000562</c:v>
                </c:pt>
                <c:pt idx="9">
                  <c:v>0.75000000000000377</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96.968000000000004</c:v>
                </c:pt>
                <c:pt idx="14">
                  <c:v>93.978999999999999</c:v>
                </c:pt>
                <c:pt idx="15">
                  <c:v>90.391000000000005</c:v>
                </c:pt>
                <c:pt idx="16">
                  <c:v>87.837000000000003</c:v>
                </c:pt>
                <c:pt idx="17">
                  <c:v>85.522999999999982</c:v>
                </c:pt>
                <c:pt idx="18">
                  <c:v>82.489000000000004</c:v>
                </c:pt>
                <c:pt idx="19">
                  <c:v>80.277000000000001</c:v>
                </c:pt>
                <c:pt idx="20">
                  <c:v>77.644999999999996</c:v>
                </c:pt>
                <c:pt idx="21">
                  <c:v>74.468999999999994</c:v>
                </c:pt>
                <c:pt idx="22">
                  <c:v>71.971000000000004</c:v>
                </c:pt>
                <c:pt idx="23">
                  <c:v>69.646000000000001</c:v>
                </c:pt>
                <c:pt idx="24">
                  <c:v>68.054000000000002</c:v>
                </c:pt>
                <c:pt idx="25">
                  <c:v>65.037000000000006</c:v>
                </c:pt>
                <c:pt idx="26">
                  <c:v>62.123000000000012</c:v>
                </c:pt>
                <c:pt idx="27">
                  <c:v>58.356999999999999</c:v>
                </c:pt>
                <c:pt idx="28">
                  <c:v>56.89</c:v>
                </c:pt>
                <c:pt idx="29">
                  <c:v>55.125000000000163</c:v>
                </c:pt>
                <c:pt idx="30">
                  <c:v>52.11</c:v>
                </c:pt>
                <c:pt idx="31">
                  <c:v>50.016000000000005</c:v>
                </c:pt>
              </c:numCache>
            </c:numRef>
          </c:yVal>
        </c:ser>
        <c:ser>
          <c:idx val="3"/>
          <c:order val="3"/>
          <c:tx>
            <c:strRef>
              <c:f>Sheet1!$E$1</c:f>
              <c:strCache>
                <c:ptCount val="1"/>
                <c:pt idx="0">
                  <c:v>Retransplant (N=1,153)</c:v>
                </c:pt>
              </c:strCache>
            </c:strRef>
          </c:tx>
          <c:spPr>
            <a:ln w="41275">
              <a:solidFill>
                <a:srgbClr val="FF00FF"/>
              </a:solidFill>
            </a:ln>
          </c:spPr>
          <c:marker>
            <c:symbol val="none"/>
          </c:marker>
          <c:xVal>
            <c:numRef>
              <c:f>Sheet1!$A$2:$A$33</c:f>
              <c:numCache>
                <c:formatCode>General</c:formatCode>
                <c:ptCount val="32"/>
                <c:pt idx="0">
                  <c:v>0</c:v>
                </c:pt>
                <c:pt idx="1">
                  <c:v>8.3300000000000041E-2</c:v>
                </c:pt>
                <c:pt idx="2">
                  <c:v>0.16669999999999999</c:v>
                </c:pt>
                <c:pt idx="3">
                  <c:v>0.25</c:v>
                </c:pt>
                <c:pt idx="4">
                  <c:v>0.33330000000000326</c:v>
                </c:pt>
                <c:pt idx="5">
                  <c:v>0.41670000000000001</c:v>
                </c:pt>
                <c:pt idx="6">
                  <c:v>0.5</c:v>
                </c:pt>
                <c:pt idx="7">
                  <c:v>0.58329999999999949</c:v>
                </c:pt>
                <c:pt idx="8">
                  <c:v>0.66670000000000562</c:v>
                </c:pt>
                <c:pt idx="9">
                  <c:v>0.75000000000000377</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93.664999999999992</c:v>
                </c:pt>
                <c:pt idx="14">
                  <c:v>87.823999999999998</c:v>
                </c:pt>
                <c:pt idx="15">
                  <c:v>82.509</c:v>
                </c:pt>
                <c:pt idx="16">
                  <c:v>76.268000000000001</c:v>
                </c:pt>
                <c:pt idx="17">
                  <c:v>72.177999999999983</c:v>
                </c:pt>
                <c:pt idx="18">
                  <c:v>66.724999999999994</c:v>
                </c:pt>
                <c:pt idx="19">
                  <c:v>61.876999999999995</c:v>
                </c:pt>
                <c:pt idx="20">
                  <c:v>56.757000000000005</c:v>
                </c:pt>
                <c:pt idx="21">
                  <c:v>52.397000000000006</c:v>
                </c:pt>
                <c:pt idx="22">
                  <c:v>48.244</c:v>
                </c:pt>
                <c:pt idx="23">
                  <c:v>44.771000000000001</c:v>
                </c:pt>
                <c:pt idx="24">
                  <c:v>41.016000000000005</c:v>
                </c:pt>
                <c:pt idx="25">
                  <c:v>38.088000000000001</c:v>
                </c:pt>
                <c:pt idx="26">
                  <c:v>34.659000000000006</c:v>
                </c:pt>
                <c:pt idx="27">
                  <c:v>31.442999999999852</c:v>
                </c:pt>
                <c:pt idx="28">
                  <c:v>28.207999999999988</c:v>
                </c:pt>
                <c:pt idx="29">
                  <c:v>26.523</c:v>
                </c:pt>
                <c:pt idx="30">
                  <c:v>23.92599999999986</c:v>
                </c:pt>
                <c:pt idx="31">
                  <c:v>22.785999999999852</c:v>
                </c:pt>
              </c:numCache>
            </c:numRef>
          </c:yVal>
        </c:ser>
        <c:ser>
          <c:idx val="4"/>
          <c:order val="4"/>
          <c:tx>
            <c:strRef>
              <c:f>Sheet1!$F$1</c:f>
              <c:strCache>
                <c:ptCount val="1"/>
                <c:pt idx="0">
                  <c:v>Valvular (N=2,206)</c:v>
                </c:pt>
              </c:strCache>
            </c:strRef>
          </c:tx>
          <c:spPr>
            <a:ln w="41275">
              <a:solidFill>
                <a:srgbClr val="FFFF00"/>
              </a:solidFill>
            </a:ln>
          </c:spPr>
          <c:marker>
            <c:symbol val="none"/>
          </c:marker>
          <c:xVal>
            <c:numRef>
              <c:f>Sheet1!$A$2:$A$33</c:f>
              <c:numCache>
                <c:formatCode>General</c:formatCode>
                <c:ptCount val="32"/>
                <c:pt idx="0">
                  <c:v>0</c:v>
                </c:pt>
                <c:pt idx="1">
                  <c:v>8.3300000000000041E-2</c:v>
                </c:pt>
                <c:pt idx="2">
                  <c:v>0.16669999999999999</c:v>
                </c:pt>
                <c:pt idx="3">
                  <c:v>0.25</c:v>
                </c:pt>
                <c:pt idx="4">
                  <c:v>0.33330000000000326</c:v>
                </c:pt>
                <c:pt idx="5">
                  <c:v>0.41670000000000001</c:v>
                </c:pt>
                <c:pt idx="6">
                  <c:v>0.5</c:v>
                </c:pt>
                <c:pt idx="7">
                  <c:v>0.58329999999999949</c:v>
                </c:pt>
                <c:pt idx="8">
                  <c:v>0.66670000000000562</c:v>
                </c:pt>
                <c:pt idx="9">
                  <c:v>0.75000000000000377</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Sheet1!$F$2:$F$33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99.909000000000006</c:v>
                </c:pt>
                <c:pt idx="13">
                  <c:v>96.185999999999979</c:v>
                </c:pt>
                <c:pt idx="14">
                  <c:v>92.121999999999986</c:v>
                </c:pt>
                <c:pt idx="15">
                  <c:v>88.595000000000013</c:v>
                </c:pt>
                <c:pt idx="16">
                  <c:v>86.085999999999999</c:v>
                </c:pt>
                <c:pt idx="17">
                  <c:v>83.840999999999994</c:v>
                </c:pt>
                <c:pt idx="18">
                  <c:v>79.656999999999982</c:v>
                </c:pt>
                <c:pt idx="19">
                  <c:v>75.572999999999979</c:v>
                </c:pt>
                <c:pt idx="20">
                  <c:v>71.695999999999998</c:v>
                </c:pt>
                <c:pt idx="21">
                  <c:v>68.61</c:v>
                </c:pt>
                <c:pt idx="22">
                  <c:v>64.724999999999994</c:v>
                </c:pt>
                <c:pt idx="23">
                  <c:v>60.393000000000001</c:v>
                </c:pt>
                <c:pt idx="24">
                  <c:v>56.553999999999995</c:v>
                </c:pt>
                <c:pt idx="25">
                  <c:v>51.916000000000004</c:v>
                </c:pt>
                <c:pt idx="26">
                  <c:v>47.481999999999999</c:v>
                </c:pt>
                <c:pt idx="27">
                  <c:v>42.892000000000003</c:v>
                </c:pt>
                <c:pt idx="28">
                  <c:v>38.562000000000012</c:v>
                </c:pt>
                <c:pt idx="29">
                  <c:v>35.395000000000003</c:v>
                </c:pt>
                <c:pt idx="30">
                  <c:v>31.376999999999999</c:v>
                </c:pt>
                <c:pt idx="31">
                  <c:v>28.010999999999999</c:v>
                </c:pt>
              </c:numCache>
            </c:numRef>
          </c:yVal>
        </c:ser>
        <c:axId val="228240768"/>
        <c:axId val="228984320"/>
      </c:scatterChart>
      <c:valAx>
        <c:axId val="228240768"/>
        <c:scaling>
          <c:orientation val="minMax"/>
          <c:max val="20"/>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228984320"/>
        <c:crosses val="autoZero"/>
        <c:crossBetween val="midCat"/>
        <c:majorUnit val="1"/>
      </c:valAx>
      <c:valAx>
        <c:axId val="228984320"/>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228240768"/>
        <c:crosses val="autoZero"/>
        <c:crossBetween val="midCat"/>
        <c:majorUnit val="20"/>
      </c:valAx>
      <c:spPr>
        <a:solidFill>
          <a:schemeClr val="bg2"/>
        </a:solidFill>
        <a:ln>
          <a:solidFill>
            <a:schemeClr val="tx1"/>
          </a:solidFill>
        </a:ln>
      </c:spPr>
    </c:plotArea>
    <c:legend>
      <c:legendPos val="r"/>
      <c:layout>
        <c:manualLayout>
          <c:xMode val="edge"/>
          <c:yMode val="edge"/>
          <c:x val="9.7345132743362844E-2"/>
          <c:y val="0.67584776902887922"/>
          <c:w val="0.77892330383481279"/>
          <c:h val="0.16102616205232534"/>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3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3758E-2"/>
          <c:y val="3.1249894166455204E-2"/>
          <c:w val="0.87737962511323264"/>
          <c:h val="0.81644145288290582"/>
        </c:manualLayout>
      </c:layout>
      <c:scatterChart>
        <c:scatterStyle val="smoothMarker"/>
        <c:ser>
          <c:idx val="0"/>
          <c:order val="0"/>
          <c:tx>
            <c:strRef>
              <c:f>Sheet1!$B$1</c:f>
              <c:strCache>
                <c:ptCount val="1"/>
                <c:pt idx="0">
                  <c:v>1982-1992 (N = 10,582)</c:v>
                </c:pt>
              </c:strCache>
            </c:strRef>
          </c:tx>
          <c:spPr>
            <a:ln w="41275">
              <a:solidFill>
                <a:srgbClr val="00FFFF"/>
              </a:solidFill>
            </a:ln>
          </c:spPr>
          <c:marker>
            <c:symbol val="none"/>
          </c:marker>
          <c:xVal>
            <c:numRef>
              <c:f>Sheet1!$A$2:$A$28</c:f>
              <c:numCache>
                <c:formatCode>General</c:formatCode>
                <c:ptCount val="27"/>
                <c:pt idx="0">
                  <c:v>0</c:v>
                </c:pt>
                <c:pt idx="1">
                  <c:v>8.3300000000000041E-2</c:v>
                </c:pt>
                <c:pt idx="2">
                  <c:v>0.16669999999999999</c:v>
                </c:pt>
                <c:pt idx="3">
                  <c:v>0.25</c:v>
                </c:pt>
                <c:pt idx="4">
                  <c:v>0.33330000000000326</c:v>
                </c:pt>
                <c:pt idx="5">
                  <c:v>0.41670000000000001</c:v>
                </c:pt>
                <c:pt idx="6">
                  <c:v>0.5</c:v>
                </c:pt>
                <c:pt idx="7">
                  <c:v>0.58329999999999949</c:v>
                </c:pt>
                <c:pt idx="8">
                  <c:v>0.66670000000000562</c:v>
                </c:pt>
                <c:pt idx="9">
                  <c:v>0.75000000000000377</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Sheet1!$B$2:$B$28</c:f>
              <c:numCache>
                <c:formatCode>General</c:formatCode>
                <c:ptCount val="27"/>
                <c:pt idx="0">
                  <c:v>100</c:v>
                </c:pt>
                <c:pt idx="1">
                  <c:v>89.85899999999998</c:v>
                </c:pt>
                <c:pt idx="2">
                  <c:v>86.619</c:v>
                </c:pt>
                <c:pt idx="3">
                  <c:v>84.835999999999999</c:v>
                </c:pt>
                <c:pt idx="4">
                  <c:v>83.998000000000005</c:v>
                </c:pt>
                <c:pt idx="5">
                  <c:v>83.11999999999999</c:v>
                </c:pt>
                <c:pt idx="6">
                  <c:v>82.462000000000003</c:v>
                </c:pt>
                <c:pt idx="7">
                  <c:v>81.821999999999989</c:v>
                </c:pt>
                <c:pt idx="8">
                  <c:v>81.248999999999995</c:v>
                </c:pt>
                <c:pt idx="9">
                  <c:v>80.705000000000013</c:v>
                </c:pt>
                <c:pt idx="10">
                  <c:v>80.168999999999983</c:v>
                </c:pt>
                <c:pt idx="11">
                  <c:v>79.700999999999993</c:v>
                </c:pt>
                <c:pt idx="12">
                  <c:v>79.232000000000014</c:v>
                </c:pt>
                <c:pt idx="13">
                  <c:v>74.885999999999981</c:v>
                </c:pt>
                <c:pt idx="14">
                  <c:v>71.554000000000002</c:v>
                </c:pt>
                <c:pt idx="15">
                  <c:v>68.236000000000004</c:v>
                </c:pt>
                <c:pt idx="16">
                  <c:v>65.05</c:v>
                </c:pt>
                <c:pt idx="17">
                  <c:v>61.931000000000004</c:v>
                </c:pt>
                <c:pt idx="18">
                  <c:v>58.660000000000011</c:v>
                </c:pt>
                <c:pt idx="19">
                  <c:v>55.199000000000012</c:v>
                </c:pt>
                <c:pt idx="20">
                  <c:v>51.929000000000002</c:v>
                </c:pt>
                <c:pt idx="21">
                  <c:v>48.692000000000213</c:v>
                </c:pt>
                <c:pt idx="22">
                  <c:v>45.539000000000001</c:v>
                </c:pt>
                <c:pt idx="23">
                  <c:v>42.376000000000005</c:v>
                </c:pt>
                <c:pt idx="24">
                  <c:v>39.552</c:v>
                </c:pt>
                <c:pt idx="25">
                  <c:v>36.843999999999994</c:v>
                </c:pt>
                <c:pt idx="26">
                  <c:v>33.956999999999994</c:v>
                </c:pt>
              </c:numCache>
            </c:numRef>
          </c:yVal>
        </c:ser>
        <c:ser>
          <c:idx val="1"/>
          <c:order val="1"/>
          <c:tx>
            <c:strRef>
              <c:f>Sheet1!$C$1</c:f>
              <c:strCache>
                <c:ptCount val="1"/>
                <c:pt idx="0">
                  <c:v>1993-2002 (N = 16,370)</c:v>
                </c:pt>
              </c:strCache>
            </c:strRef>
          </c:tx>
          <c:spPr>
            <a:ln w="41275">
              <a:solidFill>
                <a:srgbClr val="00FF00"/>
              </a:solidFill>
              <a:prstDash val="solid"/>
            </a:ln>
          </c:spPr>
          <c:marker>
            <c:symbol val="none"/>
          </c:marker>
          <c:xVal>
            <c:numRef>
              <c:f>Sheet1!$A$2:$A$28</c:f>
              <c:numCache>
                <c:formatCode>General</c:formatCode>
                <c:ptCount val="27"/>
                <c:pt idx="0">
                  <c:v>0</c:v>
                </c:pt>
                <c:pt idx="1">
                  <c:v>8.3300000000000041E-2</c:v>
                </c:pt>
                <c:pt idx="2">
                  <c:v>0.16669999999999999</c:v>
                </c:pt>
                <c:pt idx="3">
                  <c:v>0.25</c:v>
                </c:pt>
                <c:pt idx="4">
                  <c:v>0.33330000000000326</c:v>
                </c:pt>
                <c:pt idx="5">
                  <c:v>0.41670000000000001</c:v>
                </c:pt>
                <c:pt idx="6">
                  <c:v>0.5</c:v>
                </c:pt>
                <c:pt idx="7">
                  <c:v>0.58329999999999949</c:v>
                </c:pt>
                <c:pt idx="8">
                  <c:v>0.66670000000000562</c:v>
                </c:pt>
                <c:pt idx="9">
                  <c:v>0.75000000000000377</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Sheet1!$C$2:$C$28</c:f>
              <c:numCache>
                <c:formatCode>General</c:formatCode>
                <c:ptCount val="27"/>
                <c:pt idx="0">
                  <c:v>100</c:v>
                </c:pt>
                <c:pt idx="1">
                  <c:v>91.61999999999999</c:v>
                </c:pt>
                <c:pt idx="2">
                  <c:v>89.206999999999994</c:v>
                </c:pt>
                <c:pt idx="3">
                  <c:v>88.10499999999999</c:v>
                </c:pt>
                <c:pt idx="4">
                  <c:v>87.412999999999997</c:v>
                </c:pt>
                <c:pt idx="5">
                  <c:v>86.681999999999988</c:v>
                </c:pt>
                <c:pt idx="6">
                  <c:v>86.037000000000006</c:v>
                </c:pt>
                <c:pt idx="7">
                  <c:v>85.58</c:v>
                </c:pt>
                <c:pt idx="8">
                  <c:v>85.077999999999989</c:v>
                </c:pt>
                <c:pt idx="9">
                  <c:v>84.600999999999999</c:v>
                </c:pt>
                <c:pt idx="10">
                  <c:v>84.161000000000001</c:v>
                </c:pt>
                <c:pt idx="11">
                  <c:v>83.763999999999996</c:v>
                </c:pt>
                <c:pt idx="12">
                  <c:v>83.385999999999981</c:v>
                </c:pt>
                <c:pt idx="13">
                  <c:v>79.820999999999998</c:v>
                </c:pt>
                <c:pt idx="14">
                  <c:v>77.206000000000003</c:v>
                </c:pt>
                <c:pt idx="15">
                  <c:v>74.501000000000005</c:v>
                </c:pt>
                <c:pt idx="16">
                  <c:v>71.516000000000005</c:v>
                </c:pt>
                <c:pt idx="17">
                  <c:v>68.766999999999996</c:v>
                </c:pt>
                <c:pt idx="18">
                  <c:v>65.784999999999997</c:v>
                </c:pt>
                <c:pt idx="19">
                  <c:v>62.886999999999993</c:v>
                </c:pt>
                <c:pt idx="20">
                  <c:v>59.958999999999996</c:v>
                </c:pt>
                <c:pt idx="21">
                  <c:v>56.865000000000002</c:v>
                </c:pt>
                <c:pt idx="22">
                  <c:v>53.165000000000013</c:v>
                </c:pt>
                <c:pt idx="23">
                  <c:v>50.005000000000003</c:v>
                </c:pt>
                <c:pt idx="24">
                  <c:v>46.67</c:v>
                </c:pt>
                <c:pt idx="25">
                  <c:v>43.407000000000004</c:v>
                </c:pt>
                <c:pt idx="26">
                  <c:v>39.878</c:v>
                </c:pt>
              </c:numCache>
            </c:numRef>
          </c:yVal>
        </c:ser>
        <c:ser>
          <c:idx val="2"/>
          <c:order val="2"/>
          <c:tx>
            <c:strRef>
              <c:f>Sheet1!$D$1</c:f>
              <c:strCache>
                <c:ptCount val="1"/>
                <c:pt idx="0">
                  <c:v>2003-6/2010 (N = 12,144)</c:v>
                </c:pt>
              </c:strCache>
            </c:strRef>
          </c:tx>
          <c:spPr>
            <a:ln w="41275">
              <a:solidFill>
                <a:srgbClr val="FF0000"/>
              </a:solidFill>
            </a:ln>
          </c:spPr>
          <c:marker>
            <c:symbol val="none"/>
          </c:marker>
          <c:xVal>
            <c:numRef>
              <c:f>Sheet1!$A$2:$A$28</c:f>
              <c:numCache>
                <c:formatCode>General</c:formatCode>
                <c:ptCount val="27"/>
                <c:pt idx="0">
                  <c:v>0</c:v>
                </c:pt>
                <c:pt idx="1">
                  <c:v>8.3300000000000041E-2</c:v>
                </c:pt>
                <c:pt idx="2">
                  <c:v>0.16669999999999999</c:v>
                </c:pt>
                <c:pt idx="3">
                  <c:v>0.25</c:v>
                </c:pt>
                <c:pt idx="4">
                  <c:v>0.33330000000000326</c:v>
                </c:pt>
                <c:pt idx="5">
                  <c:v>0.41670000000000001</c:v>
                </c:pt>
                <c:pt idx="6">
                  <c:v>0.5</c:v>
                </c:pt>
                <c:pt idx="7">
                  <c:v>0.58329999999999949</c:v>
                </c:pt>
                <c:pt idx="8">
                  <c:v>0.66670000000000562</c:v>
                </c:pt>
                <c:pt idx="9">
                  <c:v>0.75000000000000377</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Sheet1!$D$2:$D$28</c:f>
              <c:numCache>
                <c:formatCode>General</c:formatCode>
                <c:ptCount val="27"/>
                <c:pt idx="0">
                  <c:v>100</c:v>
                </c:pt>
                <c:pt idx="1">
                  <c:v>93.456000000000003</c:v>
                </c:pt>
                <c:pt idx="2">
                  <c:v>91.691000000000003</c:v>
                </c:pt>
                <c:pt idx="3">
                  <c:v>90.613</c:v>
                </c:pt>
                <c:pt idx="4">
                  <c:v>89.972999999999999</c:v>
                </c:pt>
                <c:pt idx="5">
                  <c:v>89.35</c:v>
                </c:pt>
                <c:pt idx="6">
                  <c:v>88.850999999999999</c:v>
                </c:pt>
                <c:pt idx="7">
                  <c:v>88.242999999999995</c:v>
                </c:pt>
                <c:pt idx="8">
                  <c:v>87.697000000000003</c:v>
                </c:pt>
                <c:pt idx="9">
                  <c:v>87.176999999999978</c:v>
                </c:pt>
                <c:pt idx="10">
                  <c:v>86.79</c:v>
                </c:pt>
                <c:pt idx="11">
                  <c:v>86.438000000000002</c:v>
                </c:pt>
                <c:pt idx="12">
                  <c:v>86.09</c:v>
                </c:pt>
                <c:pt idx="13">
                  <c:v>82.590999999999994</c:v>
                </c:pt>
                <c:pt idx="14">
                  <c:v>79.552999999999983</c:v>
                </c:pt>
                <c:pt idx="15">
                  <c:v>77.075999999999979</c:v>
                </c:pt>
                <c:pt idx="16">
                  <c:v>74.269000000000005</c:v>
                </c:pt>
                <c:pt idx="17">
                  <c:v>71.38</c:v>
                </c:pt>
                <c:pt idx="18">
                  <c:v>68.877999999999986</c:v>
                </c:pt>
              </c:numCache>
            </c:numRef>
          </c:yVal>
        </c:ser>
        <c:axId val="237750144"/>
        <c:axId val="237756416"/>
      </c:scatterChart>
      <c:valAx>
        <c:axId val="237750144"/>
        <c:scaling>
          <c:orientation val="minMax"/>
          <c:max val="15"/>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237756416"/>
        <c:crosses val="autoZero"/>
        <c:crossBetween val="midCat"/>
        <c:majorUnit val="1"/>
      </c:valAx>
      <c:valAx>
        <c:axId val="237756416"/>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237750144"/>
        <c:crosses val="autoZero"/>
        <c:crossBetween val="midCat"/>
        <c:majorUnit val="20"/>
      </c:valAx>
      <c:spPr>
        <a:solidFill>
          <a:schemeClr val="bg2"/>
        </a:solidFill>
        <a:ln>
          <a:solidFill>
            <a:schemeClr val="tx1"/>
          </a:solidFill>
        </a:ln>
      </c:spPr>
    </c:plotArea>
    <c:legend>
      <c:legendPos val="r"/>
      <c:layout>
        <c:manualLayout>
          <c:xMode val="edge"/>
          <c:yMode val="edge"/>
          <c:x val="0.12241887905604718"/>
          <c:y val="0.40322580645161277"/>
          <c:w val="0.28227881912991887"/>
          <c:h val="0.17836720006773513"/>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3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38E-2"/>
          <c:y val="3.1249894166455214E-2"/>
          <c:w val="0.87737962511323264"/>
          <c:h val="0.81644145288290582"/>
        </c:manualLayout>
      </c:layout>
      <c:scatterChart>
        <c:scatterStyle val="smoothMarker"/>
        <c:ser>
          <c:idx val="0"/>
          <c:order val="0"/>
          <c:tx>
            <c:strRef>
              <c:f>Sheet1!$B$1</c:f>
              <c:strCache>
                <c:ptCount val="1"/>
                <c:pt idx="0">
                  <c:v>1982-1992 (N = 10,820)</c:v>
                </c:pt>
              </c:strCache>
            </c:strRef>
          </c:tx>
          <c:spPr>
            <a:ln w="41275">
              <a:solidFill>
                <a:srgbClr val="00FFFF"/>
              </a:solidFill>
            </a:ln>
          </c:spPr>
          <c:marker>
            <c:symbol val="none"/>
          </c:marker>
          <c:xVal>
            <c:numRef>
              <c:f>Sheet1!$A$2:$A$28</c:f>
              <c:numCache>
                <c:formatCode>General</c:formatCode>
                <c:ptCount val="27"/>
                <c:pt idx="0">
                  <c:v>0</c:v>
                </c:pt>
                <c:pt idx="1">
                  <c:v>8.3300000000000041E-2</c:v>
                </c:pt>
                <c:pt idx="2">
                  <c:v>0.16669999999999999</c:v>
                </c:pt>
                <c:pt idx="3">
                  <c:v>0.25</c:v>
                </c:pt>
                <c:pt idx="4">
                  <c:v>0.33330000000000326</c:v>
                </c:pt>
                <c:pt idx="5">
                  <c:v>0.41670000000000001</c:v>
                </c:pt>
                <c:pt idx="6">
                  <c:v>0.5</c:v>
                </c:pt>
                <c:pt idx="7">
                  <c:v>0.58329999999999949</c:v>
                </c:pt>
                <c:pt idx="8">
                  <c:v>0.66670000000000562</c:v>
                </c:pt>
                <c:pt idx="9">
                  <c:v>0.75000000000000377</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Sheet1!$B$2:$B$28</c:f>
              <c:numCache>
                <c:formatCode>General</c:formatCode>
                <c:ptCount val="27"/>
                <c:pt idx="0">
                  <c:v>100</c:v>
                </c:pt>
                <c:pt idx="1">
                  <c:v>89.034000000000006</c:v>
                </c:pt>
                <c:pt idx="2">
                  <c:v>85.949000000000026</c:v>
                </c:pt>
                <c:pt idx="3">
                  <c:v>84.052999999999983</c:v>
                </c:pt>
                <c:pt idx="4">
                  <c:v>82.975999999999999</c:v>
                </c:pt>
                <c:pt idx="5">
                  <c:v>82.074999999999989</c:v>
                </c:pt>
                <c:pt idx="6">
                  <c:v>81.322999999999979</c:v>
                </c:pt>
                <c:pt idx="7">
                  <c:v>80.561000000000007</c:v>
                </c:pt>
                <c:pt idx="8">
                  <c:v>79.873999999999981</c:v>
                </c:pt>
                <c:pt idx="9">
                  <c:v>79.289000000000001</c:v>
                </c:pt>
                <c:pt idx="10">
                  <c:v>78.789000000000001</c:v>
                </c:pt>
                <c:pt idx="11">
                  <c:v>78.42</c:v>
                </c:pt>
                <c:pt idx="12">
                  <c:v>78.022999999999982</c:v>
                </c:pt>
                <c:pt idx="13">
                  <c:v>74.257999999999996</c:v>
                </c:pt>
                <c:pt idx="14">
                  <c:v>70.513000000000005</c:v>
                </c:pt>
                <c:pt idx="15">
                  <c:v>67.003</c:v>
                </c:pt>
                <c:pt idx="16">
                  <c:v>63.503</c:v>
                </c:pt>
                <c:pt idx="17">
                  <c:v>59.099000000000011</c:v>
                </c:pt>
                <c:pt idx="18">
                  <c:v>54.733000000000011</c:v>
                </c:pt>
                <c:pt idx="19">
                  <c:v>50.48</c:v>
                </c:pt>
                <c:pt idx="20">
                  <c:v>46.290000000000013</c:v>
                </c:pt>
                <c:pt idx="21">
                  <c:v>42.153000000000006</c:v>
                </c:pt>
                <c:pt idx="22">
                  <c:v>38.533000000000001</c:v>
                </c:pt>
                <c:pt idx="23">
                  <c:v>34.611000000000004</c:v>
                </c:pt>
                <c:pt idx="24">
                  <c:v>31.630000000000031</c:v>
                </c:pt>
                <c:pt idx="25">
                  <c:v>28.687999999999999</c:v>
                </c:pt>
                <c:pt idx="26">
                  <c:v>25.602</c:v>
                </c:pt>
              </c:numCache>
            </c:numRef>
          </c:yVal>
        </c:ser>
        <c:ser>
          <c:idx val="1"/>
          <c:order val="1"/>
          <c:tx>
            <c:strRef>
              <c:f>Sheet1!$C$1</c:f>
              <c:strCache>
                <c:ptCount val="1"/>
                <c:pt idx="0">
                  <c:v>1993-2002 (N = 16,572)</c:v>
                </c:pt>
              </c:strCache>
            </c:strRef>
          </c:tx>
          <c:spPr>
            <a:ln w="41275">
              <a:solidFill>
                <a:srgbClr val="00FF00"/>
              </a:solidFill>
              <a:prstDash val="solid"/>
            </a:ln>
          </c:spPr>
          <c:marker>
            <c:symbol val="none"/>
          </c:marker>
          <c:xVal>
            <c:numRef>
              <c:f>Sheet1!$A$2:$A$28</c:f>
              <c:numCache>
                <c:formatCode>General</c:formatCode>
                <c:ptCount val="27"/>
                <c:pt idx="0">
                  <c:v>0</c:v>
                </c:pt>
                <c:pt idx="1">
                  <c:v>8.3300000000000041E-2</c:v>
                </c:pt>
                <c:pt idx="2">
                  <c:v>0.16669999999999999</c:v>
                </c:pt>
                <c:pt idx="3">
                  <c:v>0.25</c:v>
                </c:pt>
                <c:pt idx="4">
                  <c:v>0.33330000000000326</c:v>
                </c:pt>
                <c:pt idx="5">
                  <c:v>0.41670000000000001</c:v>
                </c:pt>
                <c:pt idx="6">
                  <c:v>0.5</c:v>
                </c:pt>
                <c:pt idx="7">
                  <c:v>0.58329999999999949</c:v>
                </c:pt>
                <c:pt idx="8">
                  <c:v>0.66670000000000562</c:v>
                </c:pt>
                <c:pt idx="9">
                  <c:v>0.75000000000000377</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Sheet1!$C$2:$C$28</c:f>
              <c:numCache>
                <c:formatCode>General</c:formatCode>
                <c:ptCount val="27"/>
                <c:pt idx="0">
                  <c:v>100</c:v>
                </c:pt>
                <c:pt idx="1">
                  <c:v>89.670999999999978</c:v>
                </c:pt>
                <c:pt idx="2">
                  <c:v>87.456999999999994</c:v>
                </c:pt>
                <c:pt idx="3">
                  <c:v>86.251999999999995</c:v>
                </c:pt>
                <c:pt idx="4">
                  <c:v>85.42</c:v>
                </c:pt>
                <c:pt idx="5">
                  <c:v>84.790999999999997</c:v>
                </c:pt>
                <c:pt idx="6">
                  <c:v>84.233999999999995</c:v>
                </c:pt>
                <c:pt idx="7">
                  <c:v>83.614999999999995</c:v>
                </c:pt>
                <c:pt idx="8">
                  <c:v>83.069000000000003</c:v>
                </c:pt>
                <c:pt idx="9">
                  <c:v>82.578999999999979</c:v>
                </c:pt>
                <c:pt idx="10">
                  <c:v>82.162999999999982</c:v>
                </c:pt>
                <c:pt idx="11">
                  <c:v>81.838999999999999</c:v>
                </c:pt>
                <c:pt idx="12">
                  <c:v>81.459000000000003</c:v>
                </c:pt>
                <c:pt idx="13">
                  <c:v>77.685999999999979</c:v>
                </c:pt>
                <c:pt idx="14">
                  <c:v>74.768000000000001</c:v>
                </c:pt>
                <c:pt idx="15">
                  <c:v>71.747000000000227</c:v>
                </c:pt>
                <c:pt idx="16">
                  <c:v>68.661000000000001</c:v>
                </c:pt>
                <c:pt idx="17">
                  <c:v>65.13</c:v>
                </c:pt>
                <c:pt idx="18">
                  <c:v>61.5</c:v>
                </c:pt>
                <c:pt idx="19">
                  <c:v>57.625000000000163</c:v>
                </c:pt>
                <c:pt idx="20">
                  <c:v>53.792000000000257</c:v>
                </c:pt>
                <c:pt idx="21">
                  <c:v>49.840999999999994</c:v>
                </c:pt>
                <c:pt idx="22">
                  <c:v>45.726000000000013</c:v>
                </c:pt>
                <c:pt idx="23">
                  <c:v>41.637</c:v>
                </c:pt>
                <c:pt idx="24">
                  <c:v>37.973000000000006</c:v>
                </c:pt>
                <c:pt idx="25">
                  <c:v>34.278000000000013</c:v>
                </c:pt>
                <c:pt idx="26">
                  <c:v>30.327999999999999</c:v>
                </c:pt>
              </c:numCache>
            </c:numRef>
          </c:yVal>
        </c:ser>
        <c:ser>
          <c:idx val="2"/>
          <c:order val="2"/>
          <c:tx>
            <c:strRef>
              <c:f>Sheet1!$D$1</c:f>
              <c:strCache>
                <c:ptCount val="1"/>
                <c:pt idx="0">
                  <c:v>2003-6/2010 (N = 9,038)</c:v>
                </c:pt>
              </c:strCache>
            </c:strRef>
          </c:tx>
          <c:spPr>
            <a:ln w="41275">
              <a:solidFill>
                <a:srgbClr val="FF0000"/>
              </a:solidFill>
            </a:ln>
          </c:spPr>
          <c:marker>
            <c:symbol val="none"/>
          </c:marker>
          <c:xVal>
            <c:numRef>
              <c:f>Sheet1!$A$2:$A$28</c:f>
              <c:numCache>
                <c:formatCode>General</c:formatCode>
                <c:ptCount val="27"/>
                <c:pt idx="0">
                  <c:v>0</c:v>
                </c:pt>
                <c:pt idx="1">
                  <c:v>8.3300000000000041E-2</c:v>
                </c:pt>
                <c:pt idx="2">
                  <c:v>0.16669999999999999</c:v>
                </c:pt>
                <c:pt idx="3">
                  <c:v>0.25</c:v>
                </c:pt>
                <c:pt idx="4">
                  <c:v>0.33330000000000326</c:v>
                </c:pt>
                <c:pt idx="5">
                  <c:v>0.41670000000000001</c:v>
                </c:pt>
                <c:pt idx="6">
                  <c:v>0.5</c:v>
                </c:pt>
                <c:pt idx="7">
                  <c:v>0.58329999999999949</c:v>
                </c:pt>
                <c:pt idx="8">
                  <c:v>0.66670000000000562</c:v>
                </c:pt>
                <c:pt idx="9">
                  <c:v>0.75000000000000377</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Sheet1!$D$2:$D$28</c:f>
              <c:numCache>
                <c:formatCode>General</c:formatCode>
                <c:ptCount val="27"/>
                <c:pt idx="0">
                  <c:v>100</c:v>
                </c:pt>
                <c:pt idx="1">
                  <c:v>92.187999999999988</c:v>
                </c:pt>
                <c:pt idx="2">
                  <c:v>90.09</c:v>
                </c:pt>
                <c:pt idx="3">
                  <c:v>88.869</c:v>
                </c:pt>
                <c:pt idx="4">
                  <c:v>87.85299999999998</c:v>
                </c:pt>
                <c:pt idx="5">
                  <c:v>87.150999999999982</c:v>
                </c:pt>
                <c:pt idx="6">
                  <c:v>86.6</c:v>
                </c:pt>
                <c:pt idx="7">
                  <c:v>85.977999999999994</c:v>
                </c:pt>
                <c:pt idx="8">
                  <c:v>85.543000000000006</c:v>
                </c:pt>
                <c:pt idx="9">
                  <c:v>85.202000000000012</c:v>
                </c:pt>
                <c:pt idx="10">
                  <c:v>84.8</c:v>
                </c:pt>
                <c:pt idx="11">
                  <c:v>84.397000000000006</c:v>
                </c:pt>
                <c:pt idx="12">
                  <c:v>83.915000000000006</c:v>
                </c:pt>
                <c:pt idx="13">
                  <c:v>80.453000000000003</c:v>
                </c:pt>
                <c:pt idx="14">
                  <c:v>77.820999999999998</c:v>
                </c:pt>
                <c:pt idx="15">
                  <c:v>74.638999999999982</c:v>
                </c:pt>
                <c:pt idx="16">
                  <c:v>71.620999999999981</c:v>
                </c:pt>
                <c:pt idx="17">
                  <c:v>68.049000000000007</c:v>
                </c:pt>
                <c:pt idx="18">
                  <c:v>64.147999999999996</c:v>
                </c:pt>
              </c:numCache>
            </c:numRef>
          </c:yVal>
        </c:ser>
        <c:axId val="229368960"/>
        <c:axId val="229370880"/>
      </c:scatterChart>
      <c:valAx>
        <c:axId val="229368960"/>
        <c:scaling>
          <c:orientation val="minMax"/>
          <c:max val="15"/>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229370880"/>
        <c:crosses val="autoZero"/>
        <c:crossBetween val="midCat"/>
        <c:majorUnit val="1"/>
      </c:valAx>
      <c:valAx>
        <c:axId val="229370880"/>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229368960"/>
        <c:crosses val="autoZero"/>
        <c:crossBetween val="midCat"/>
        <c:majorUnit val="20"/>
      </c:valAx>
      <c:spPr>
        <a:solidFill>
          <a:schemeClr val="bg2"/>
        </a:solidFill>
        <a:ln>
          <a:solidFill>
            <a:schemeClr val="tx1"/>
          </a:solidFill>
        </a:ln>
      </c:spPr>
    </c:plotArea>
    <c:legend>
      <c:legendPos val="r"/>
      <c:layout>
        <c:manualLayout>
          <c:xMode val="edge"/>
          <c:yMode val="edge"/>
          <c:x val="0.12241887905604718"/>
          <c:y val="0.40322580645161277"/>
          <c:w val="0.28227881912991898"/>
          <c:h val="0.17836720006773524"/>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3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3855E-2"/>
          <c:y val="3.1249894166455221E-2"/>
          <c:w val="0.87737962511323264"/>
          <c:h val="0.81644145288290582"/>
        </c:manualLayout>
      </c:layout>
      <c:scatterChart>
        <c:scatterStyle val="smoothMarker"/>
        <c:ser>
          <c:idx val="0"/>
          <c:order val="0"/>
          <c:tx>
            <c:strRef>
              <c:f>Sheet1!$B$1</c:f>
              <c:strCache>
                <c:ptCount val="1"/>
                <c:pt idx="0">
                  <c:v>1982-1992 (N = 320)</c:v>
                </c:pt>
              </c:strCache>
            </c:strRef>
          </c:tx>
          <c:spPr>
            <a:ln w="41275">
              <a:solidFill>
                <a:srgbClr val="00FFFF"/>
              </a:solidFill>
            </a:ln>
          </c:spPr>
          <c:marker>
            <c:symbol val="none"/>
          </c:marker>
          <c:xVal>
            <c:numRef>
              <c:f>Sheet1!$A$2:$A$28</c:f>
              <c:numCache>
                <c:formatCode>General</c:formatCode>
                <c:ptCount val="27"/>
                <c:pt idx="0">
                  <c:v>0</c:v>
                </c:pt>
                <c:pt idx="1">
                  <c:v>8.3300000000000041E-2</c:v>
                </c:pt>
                <c:pt idx="2">
                  <c:v>0.16669999999999999</c:v>
                </c:pt>
                <c:pt idx="3">
                  <c:v>0.25</c:v>
                </c:pt>
                <c:pt idx="4">
                  <c:v>0.33330000000000326</c:v>
                </c:pt>
                <c:pt idx="5">
                  <c:v>0.41670000000000001</c:v>
                </c:pt>
                <c:pt idx="6">
                  <c:v>0.5</c:v>
                </c:pt>
                <c:pt idx="7">
                  <c:v>0.58329999999999949</c:v>
                </c:pt>
                <c:pt idx="8">
                  <c:v>0.66670000000000562</c:v>
                </c:pt>
                <c:pt idx="9">
                  <c:v>0.75000000000000377</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Sheet1!$B$2:$B$28</c:f>
              <c:numCache>
                <c:formatCode>General</c:formatCode>
                <c:ptCount val="27"/>
                <c:pt idx="0">
                  <c:v>100</c:v>
                </c:pt>
                <c:pt idx="1">
                  <c:v>80.825999999999979</c:v>
                </c:pt>
                <c:pt idx="2">
                  <c:v>79.228999999999999</c:v>
                </c:pt>
                <c:pt idx="3">
                  <c:v>78.59</c:v>
                </c:pt>
                <c:pt idx="4">
                  <c:v>77.950999999999993</c:v>
                </c:pt>
                <c:pt idx="5">
                  <c:v>77.631</c:v>
                </c:pt>
                <c:pt idx="6">
                  <c:v>77.312000000000012</c:v>
                </c:pt>
                <c:pt idx="7">
                  <c:v>76.992000000000004</c:v>
                </c:pt>
                <c:pt idx="8">
                  <c:v>76.992000000000004</c:v>
                </c:pt>
                <c:pt idx="9">
                  <c:v>76.671999999999983</c:v>
                </c:pt>
                <c:pt idx="10">
                  <c:v>76.350999999999999</c:v>
                </c:pt>
                <c:pt idx="11">
                  <c:v>76.350999999999999</c:v>
                </c:pt>
                <c:pt idx="12">
                  <c:v>76.03</c:v>
                </c:pt>
                <c:pt idx="13">
                  <c:v>72.475999999999999</c:v>
                </c:pt>
                <c:pt idx="14">
                  <c:v>70.85899999999998</c:v>
                </c:pt>
                <c:pt idx="15">
                  <c:v>68.242000000000004</c:v>
                </c:pt>
                <c:pt idx="16">
                  <c:v>66.272999999999982</c:v>
                </c:pt>
                <c:pt idx="17">
                  <c:v>63.59</c:v>
                </c:pt>
                <c:pt idx="18">
                  <c:v>60.835000000000001</c:v>
                </c:pt>
                <c:pt idx="19">
                  <c:v>59.035000000000011</c:v>
                </c:pt>
                <c:pt idx="20">
                  <c:v>57.513999999999996</c:v>
                </c:pt>
                <c:pt idx="21">
                  <c:v>55.902000000000001</c:v>
                </c:pt>
                <c:pt idx="22">
                  <c:v>54.261000000000003</c:v>
                </c:pt>
                <c:pt idx="23">
                  <c:v>51.753</c:v>
                </c:pt>
                <c:pt idx="24">
                  <c:v>51.328000000000003</c:v>
                </c:pt>
                <c:pt idx="25">
                  <c:v>49.160000000000011</c:v>
                </c:pt>
                <c:pt idx="26">
                  <c:v>47.343000000000004</c:v>
                </c:pt>
              </c:numCache>
            </c:numRef>
          </c:yVal>
        </c:ser>
        <c:ser>
          <c:idx val="1"/>
          <c:order val="1"/>
          <c:tx>
            <c:strRef>
              <c:f>Sheet1!$C$1</c:f>
              <c:strCache>
                <c:ptCount val="1"/>
                <c:pt idx="0">
                  <c:v>1993-2002 (N = 710)</c:v>
                </c:pt>
              </c:strCache>
            </c:strRef>
          </c:tx>
          <c:spPr>
            <a:ln w="41275">
              <a:solidFill>
                <a:srgbClr val="00FF00"/>
              </a:solidFill>
              <a:prstDash val="solid"/>
            </a:ln>
          </c:spPr>
          <c:marker>
            <c:symbol val="none"/>
          </c:marker>
          <c:xVal>
            <c:numRef>
              <c:f>Sheet1!$A$2:$A$28</c:f>
              <c:numCache>
                <c:formatCode>General</c:formatCode>
                <c:ptCount val="27"/>
                <c:pt idx="0">
                  <c:v>0</c:v>
                </c:pt>
                <c:pt idx="1">
                  <c:v>8.3300000000000041E-2</c:v>
                </c:pt>
                <c:pt idx="2">
                  <c:v>0.16669999999999999</c:v>
                </c:pt>
                <c:pt idx="3">
                  <c:v>0.25</c:v>
                </c:pt>
                <c:pt idx="4">
                  <c:v>0.33330000000000326</c:v>
                </c:pt>
                <c:pt idx="5">
                  <c:v>0.41670000000000001</c:v>
                </c:pt>
                <c:pt idx="6">
                  <c:v>0.5</c:v>
                </c:pt>
                <c:pt idx="7">
                  <c:v>0.58329999999999949</c:v>
                </c:pt>
                <c:pt idx="8">
                  <c:v>0.66670000000000562</c:v>
                </c:pt>
                <c:pt idx="9">
                  <c:v>0.75000000000000377</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Sheet1!$C$2:$C$28</c:f>
              <c:numCache>
                <c:formatCode>General</c:formatCode>
                <c:ptCount val="27"/>
                <c:pt idx="0">
                  <c:v>100</c:v>
                </c:pt>
                <c:pt idx="1">
                  <c:v>80.60899999999998</c:v>
                </c:pt>
                <c:pt idx="2">
                  <c:v>78.169999999999987</c:v>
                </c:pt>
                <c:pt idx="3">
                  <c:v>77.305999999999983</c:v>
                </c:pt>
                <c:pt idx="4">
                  <c:v>76.727000000000004</c:v>
                </c:pt>
                <c:pt idx="5">
                  <c:v>76.147999999999996</c:v>
                </c:pt>
                <c:pt idx="6">
                  <c:v>75.714000000000027</c:v>
                </c:pt>
                <c:pt idx="7">
                  <c:v>75.424000000000007</c:v>
                </c:pt>
                <c:pt idx="8">
                  <c:v>74.554000000000002</c:v>
                </c:pt>
                <c:pt idx="9">
                  <c:v>74.554000000000002</c:v>
                </c:pt>
                <c:pt idx="10">
                  <c:v>74.409000000000006</c:v>
                </c:pt>
                <c:pt idx="11">
                  <c:v>74.263000000000005</c:v>
                </c:pt>
                <c:pt idx="12">
                  <c:v>73.824999999999989</c:v>
                </c:pt>
                <c:pt idx="13">
                  <c:v>71.762</c:v>
                </c:pt>
                <c:pt idx="14">
                  <c:v>69.516000000000005</c:v>
                </c:pt>
                <c:pt idx="15">
                  <c:v>67.066999999999993</c:v>
                </c:pt>
                <c:pt idx="16">
                  <c:v>65.046000000000006</c:v>
                </c:pt>
                <c:pt idx="17">
                  <c:v>63.603000000000002</c:v>
                </c:pt>
                <c:pt idx="18">
                  <c:v>61.450999999999993</c:v>
                </c:pt>
                <c:pt idx="19">
                  <c:v>60.098000000000013</c:v>
                </c:pt>
                <c:pt idx="20">
                  <c:v>57.923000000000002</c:v>
                </c:pt>
                <c:pt idx="21">
                  <c:v>55.167000000000002</c:v>
                </c:pt>
                <c:pt idx="22">
                  <c:v>53.163000000000011</c:v>
                </c:pt>
                <c:pt idx="23">
                  <c:v>51.979000000000006</c:v>
                </c:pt>
                <c:pt idx="24">
                  <c:v>50.119</c:v>
                </c:pt>
                <c:pt idx="25">
                  <c:v>47.748000000000012</c:v>
                </c:pt>
                <c:pt idx="26">
                  <c:v>45.046000000000006</c:v>
                </c:pt>
              </c:numCache>
            </c:numRef>
          </c:yVal>
        </c:ser>
        <c:ser>
          <c:idx val="2"/>
          <c:order val="2"/>
          <c:tx>
            <c:strRef>
              <c:f>Sheet1!$D$1</c:f>
              <c:strCache>
                <c:ptCount val="1"/>
                <c:pt idx="0">
                  <c:v>2003-6/2010 (N = 660)</c:v>
                </c:pt>
              </c:strCache>
            </c:strRef>
          </c:tx>
          <c:spPr>
            <a:ln w="41275">
              <a:solidFill>
                <a:srgbClr val="FF0000"/>
              </a:solidFill>
            </a:ln>
          </c:spPr>
          <c:marker>
            <c:symbol val="none"/>
          </c:marker>
          <c:xVal>
            <c:numRef>
              <c:f>Sheet1!$A$2:$A$28</c:f>
              <c:numCache>
                <c:formatCode>General</c:formatCode>
                <c:ptCount val="27"/>
                <c:pt idx="0">
                  <c:v>0</c:v>
                </c:pt>
                <c:pt idx="1">
                  <c:v>8.3300000000000041E-2</c:v>
                </c:pt>
                <c:pt idx="2">
                  <c:v>0.16669999999999999</c:v>
                </c:pt>
                <c:pt idx="3">
                  <c:v>0.25</c:v>
                </c:pt>
                <c:pt idx="4">
                  <c:v>0.33330000000000326</c:v>
                </c:pt>
                <c:pt idx="5">
                  <c:v>0.41670000000000001</c:v>
                </c:pt>
                <c:pt idx="6">
                  <c:v>0.5</c:v>
                </c:pt>
                <c:pt idx="7">
                  <c:v>0.58329999999999949</c:v>
                </c:pt>
                <c:pt idx="8">
                  <c:v>0.66670000000000562</c:v>
                </c:pt>
                <c:pt idx="9">
                  <c:v>0.75000000000000377</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Sheet1!$D$2:$D$28</c:f>
              <c:numCache>
                <c:formatCode>General</c:formatCode>
                <c:ptCount val="27"/>
                <c:pt idx="0">
                  <c:v>100</c:v>
                </c:pt>
                <c:pt idx="1">
                  <c:v>86.009</c:v>
                </c:pt>
                <c:pt idx="2">
                  <c:v>83.677999999999983</c:v>
                </c:pt>
                <c:pt idx="3">
                  <c:v>82.405000000000001</c:v>
                </c:pt>
                <c:pt idx="4">
                  <c:v>81.760999999999996</c:v>
                </c:pt>
                <c:pt idx="5">
                  <c:v>81.438000000000002</c:v>
                </c:pt>
                <c:pt idx="6">
                  <c:v>81.113</c:v>
                </c:pt>
                <c:pt idx="7">
                  <c:v>80.786000000000001</c:v>
                </c:pt>
                <c:pt idx="8">
                  <c:v>80.296000000000006</c:v>
                </c:pt>
                <c:pt idx="9">
                  <c:v>80.131999999999991</c:v>
                </c:pt>
                <c:pt idx="10">
                  <c:v>79.638999999999982</c:v>
                </c:pt>
                <c:pt idx="11">
                  <c:v>79.308999999999983</c:v>
                </c:pt>
                <c:pt idx="12">
                  <c:v>78.967000000000027</c:v>
                </c:pt>
                <c:pt idx="13">
                  <c:v>77.065000000000012</c:v>
                </c:pt>
                <c:pt idx="14">
                  <c:v>74.316000000000003</c:v>
                </c:pt>
                <c:pt idx="15">
                  <c:v>70.994000000000227</c:v>
                </c:pt>
                <c:pt idx="16">
                  <c:v>69.25</c:v>
                </c:pt>
                <c:pt idx="17">
                  <c:v>68.085999999999999</c:v>
                </c:pt>
                <c:pt idx="18">
                  <c:v>66.471999999999994</c:v>
                </c:pt>
              </c:numCache>
            </c:numRef>
          </c:yVal>
        </c:ser>
        <c:axId val="237763968"/>
        <c:axId val="229302656"/>
      </c:scatterChart>
      <c:valAx>
        <c:axId val="237763968"/>
        <c:scaling>
          <c:orientation val="minMax"/>
          <c:max val="15"/>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229302656"/>
        <c:crosses val="autoZero"/>
        <c:crossBetween val="midCat"/>
        <c:majorUnit val="1"/>
      </c:valAx>
      <c:valAx>
        <c:axId val="229302656"/>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237763968"/>
        <c:crosses val="autoZero"/>
        <c:crossBetween val="midCat"/>
        <c:majorUnit val="20"/>
      </c:valAx>
      <c:spPr>
        <a:solidFill>
          <a:schemeClr val="bg2"/>
        </a:solidFill>
        <a:ln>
          <a:solidFill>
            <a:schemeClr val="tx1"/>
          </a:solidFill>
        </a:ln>
      </c:spPr>
    </c:plotArea>
    <c:legend>
      <c:legendPos val="r"/>
      <c:layout>
        <c:manualLayout>
          <c:xMode val="edge"/>
          <c:yMode val="edge"/>
          <c:x val="0.12241887905604718"/>
          <c:y val="0.40322580645161277"/>
          <c:w val="0.28227881912991915"/>
          <c:h val="0.1783672000677353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139370078740268"/>
          <c:y val="7.6791843327276399E-2"/>
          <c:w val="0.78294442542508824"/>
          <c:h val="0.66248051685846965"/>
        </c:manualLayout>
      </c:layout>
      <c:areaChart>
        <c:grouping val="percentStacked"/>
        <c:ser>
          <c:idx val="0"/>
          <c:order val="0"/>
          <c:tx>
            <c:strRef>
              <c:f>Sheet1!$B$1</c:f>
              <c:strCache>
                <c:ptCount val="1"/>
                <c:pt idx="0">
                  <c:v>0-10</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cat>
            <c:numRef>
              <c:f>Sheet1!$A$2:$A$30</c:f>
              <c:numCache>
                <c:formatCode>General</c:formatCode>
                <c:ptCount val="29"/>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numCache>
            </c:numRef>
          </c:cat>
          <c:val>
            <c:numRef>
              <c:f>Sheet1!$B$2:$B$30</c:f>
              <c:numCache>
                <c:formatCode>General</c:formatCode>
                <c:ptCount val="29"/>
                <c:pt idx="0">
                  <c:v>0</c:v>
                </c:pt>
                <c:pt idx="1">
                  <c:v>0</c:v>
                </c:pt>
                <c:pt idx="2">
                  <c:v>2</c:v>
                </c:pt>
                <c:pt idx="3">
                  <c:v>10</c:v>
                </c:pt>
                <c:pt idx="4">
                  <c:v>21</c:v>
                </c:pt>
                <c:pt idx="5">
                  <c:v>41</c:v>
                </c:pt>
                <c:pt idx="6">
                  <c:v>124</c:v>
                </c:pt>
                <c:pt idx="7">
                  <c:v>171</c:v>
                </c:pt>
                <c:pt idx="8">
                  <c:v>228</c:v>
                </c:pt>
                <c:pt idx="9">
                  <c:v>282</c:v>
                </c:pt>
                <c:pt idx="10">
                  <c:v>284</c:v>
                </c:pt>
                <c:pt idx="11">
                  <c:v>297</c:v>
                </c:pt>
                <c:pt idx="12">
                  <c:v>272</c:v>
                </c:pt>
                <c:pt idx="13">
                  <c:v>300</c:v>
                </c:pt>
                <c:pt idx="14">
                  <c:v>269</c:v>
                </c:pt>
                <c:pt idx="15">
                  <c:v>280</c:v>
                </c:pt>
                <c:pt idx="16">
                  <c:v>268</c:v>
                </c:pt>
                <c:pt idx="17">
                  <c:v>240</c:v>
                </c:pt>
                <c:pt idx="18">
                  <c:v>231</c:v>
                </c:pt>
                <c:pt idx="19">
                  <c:v>249</c:v>
                </c:pt>
                <c:pt idx="20">
                  <c:v>248</c:v>
                </c:pt>
                <c:pt idx="21">
                  <c:v>238</c:v>
                </c:pt>
                <c:pt idx="22">
                  <c:v>232</c:v>
                </c:pt>
                <c:pt idx="23">
                  <c:v>249</c:v>
                </c:pt>
                <c:pt idx="24">
                  <c:v>271</c:v>
                </c:pt>
                <c:pt idx="25">
                  <c:v>249</c:v>
                </c:pt>
                <c:pt idx="26">
                  <c:v>283</c:v>
                </c:pt>
                <c:pt idx="27">
                  <c:v>317</c:v>
                </c:pt>
                <c:pt idx="28">
                  <c:v>297</c:v>
                </c:pt>
              </c:numCache>
            </c:numRef>
          </c:val>
        </c:ser>
        <c:ser>
          <c:idx val="1"/>
          <c:order val="1"/>
          <c:tx>
            <c:strRef>
              <c:f>Sheet1!$C$1</c:f>
              <c:strCache>
                <c:ptCount val="1"/>
                <c:pt idx="0">
                  <c:v>11-17</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numRef>
              <c:f>Sheet1!$A$2:$A$30</c:f>
              <c:numCache>
                <c:formatCode>General</c:formatCode>
                <c:ptCount val="29"/>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numCache>
            </c:numRef>
          </c:cat>
          <c:val>
            <c:numRef>
              <c:f>Sheet1!$C$2:$C$30</c:f>
              <c:numCache>
                <c:formatCode>General</c:formatCode>
                <c:ptCount val="29"/>
                <c:pt idx="0">
                  <c:v>4</c:v>
                </c:pt>
                <c:pt idx="1">
                  <c:v>15</c:v>
                </c:pt>
                <c:pt idx="2">
                  <c:v>52</c:v>
                </c:pt>
                <c:pt idx="3">
                  <c:v>73</c:v>
                </c:pt>
                <c:pt idx="4">
                  <c:v>111</c:v>
                </c:pt>
                <c:pt idx="5">
                  <c:v>211</c:v>
                </c:pt>
                <c:pt idx="6">
                  <c:v>455</c:v>
                </c:pt>
                <c:pt idx="7">
                  <c:v>462</c:v>
                </c:pt>
                <c:pt idx="8">
                  <c:v>490</c:v>
                </c:pt>
                <c:pt idx="9">
                  <c:v>513</c:v>
                </c:pt>
                <c:pt idx="10">
                  <c:v>541</c:v>
                </c:pt>
                <c:pt idx="11">
                  <c:v>658</c:v>
                </c:pt>
                <c:pt idx="12">
                  <c:v>643</c:v>
                </c:pt>
                <c:pt idx="13">
                  <c:v>636</c:v>
                </c:pt>
                <c:pt idx="14">
                  <c:v>595</c:v>
                </c:pt>
                <c:pt idx="15">
                  <c:v>569</c:v>
                </c:pt>
                <c:pt idx="16">
                  <c:v>495</c:v>
                </c:pt>
                <c:pt idx="17">
                  <c:v>460</c:v>
                </c:pt>
                <c:pt idx="18">
                  <c:v>431</c:v>
                </c:pt>
                <c:pt idx="19">
                  <c:v>407</c:v>
                </c:pt>
                <c:pt idx="20">
                  <c:v>376</c:v>
                </c:pt>
                <c:pt idx="21">
                  <c:v>377</c:v>
                </c:pt>
                <c:pt idx="22">
                  <c:v>346</c:v>
                </c:pt>
                <c:pt idx="23">
                  <c:v>332</c:v>
                </c:pt>
                <c:pt idx="24">
                  <c:v>344</c:v>
                </c:pt>
                <c:pt idx="25">
                  <c:v>369</c:v>
                </c:pt>
                <c:pt idx="26">
                  <c:v>312</c:v>
                </c:pt>
                <c:pt idx="27">
                  <c:v>316</c:v>
                </c:pt>
                <c:pt idx="28">
                  <c:v>328</c:v>
                </c:pt>
              </c:numCache>
            </c:numRef>
          </c:val>
        </c:ser>
        <c:ser>
          <c:idx val="2"/>
          <c:order val="2"/>
          <c:tx>
            <c:strRef>
              <c:f>Sheet1!$D$1</c:f>
              <c:strCache>
                <c:ptCount val="1"/>
                <c:pt idx="0">
                  <c:v>18-34</c:v>
                </c:pt>
              </c:strCache>
            </c:strRef>
          </c:tx>
          <c:spPr>
            <a:gradFill flip="none" rotWithShape="1">
              <a:gsLst>
                <a:gs pos="0">
                  <a:srgbClr val="00B050"/>
                </a:gs>
                <a:gs pos="50000">
                  <a:srgbClr val="00FF00"/>
                </a:gs>
                <a:gs pos="100000">
                  <a:srgbClr val="00B050"/>
                </a:gs>
              </a:gsLst>
              <a:lin ang="10800000" scaled="1"/>
              <a:tileRect/>
            </a:gradFill>
            <a:ln>
              <a:solidFill>
                <a:srgbClr val="000000"/>
              </a:solidFill>
            </a:ln>
          </c:spPr>
          <c:cat>
            <c:numRef>
              <c:f>Sheet1!$A$2:$A$30</c:f>
              <c:numCache>
                <c:formatCode>General</c:formatCode>
                <c:ptCount val="29"/>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numCache>
            </c:numRef>
          </c:cat>
          <c:val>
            <c:numRef>
              <c:f>Sheet1!$D$2:$D$30</c:f>
              <c:numCache>
                <c:formatCode>General</c:formatCode>
                <c:ptCount val="29"/>
                <c:pt idx="0">
                  <c:v>31</c:v>
                </c:pt>
                <c:pt idx="1">
                  <c:v>54</c:v>
                </c:pt>
                <c:pt idx="2">
                  <c:v>129</c:v>
                </c:pt>
                <c:pt idx="3">
                  <c:v>215</c:v>
                </c:pt>
                <c:pt idx="4">
                  <c:v>428</c:v>
                </c:pt>
                <c:pt idx="5">
                  <c:v>766</c:v>
                </c:pt>
                <c:pt idx="6">
                  <c:v>1582</c:v>
                </c:pt>
                <c:pt idx="7">
                  <c:v>1636</c:v>
                </c:pt>
                <c:pt idx="8">
                  <c:v>1915</c:v>
                </c:pt>
                <c:pt idx="9">
                  <c:v>1956</c:v>
                </c:pt>
                <c:pt idx="10">
                  <c:v>1772</c:v>
                </c:pt>
                <c:pt idx="11">
                  <c:v>2083</c:v>
                </c:pt>
                <c:pt idx="12">
                  <c:v>1954</c:v>
                </c:pt>
                <c:pt idx="13">
                  <c:v>1944</c:v>
                </c:pt>
                <c:pt idx="14">
                  <c:v>1846</c:v>
                </c:pt>
                <c:pt idx="15">
                  <c:v>1782</c:v>
                </c:pt>
                <c:pt idx="16">
                  <c:v>1670</c:v>
                </c:pt>
                <c:pt idx="17">
                  <c:v>1508</c:v>
                </c:pt>
                <c:pt idx="18">
                  <c:v>1472</c:v>
                </c:pt>
                <c:pt idx="19">
                  <c:v>1513</c:v>
                </c:pt>
                <c:pt idx="20">
                  <c:v>1499</c:v>
                </c:pt>
                <c:pt idx="21">
                  <c:v>1487</c:v>
                </c:pt>
                <c:pt idx="22">
                  <c:v>1428</c:v>
                </c:pt>
                <c:pt idx="23">
                  <c:v>1506</c:v>
                </c:pt>
                <c:pt idx="24">
                  <c:v>1528</c:v>
                </c:pt>
                <c:pt idx="25">
                  <c:v>1526</c:v>
                </c:pt>
                <c:pt idx="26">
                  <c:v>1520</c:v>
                </c:pt>
                <c:pt idx="27">
                  <c:v>1484</c:v>
                </c:pt>
                <c:pt idx="28">
                  <c:v>1573</c:v>
                </c:pt>
              </c:numCache>
            </c:numRef>
          </c:val>
        </c:ser>
        <c:ser>
          <c:idx val="3"/>
          <c:order val="3"/>
          <c:tx>
            <c:strRef>
              <c:f>Sheet1!$E$1</c:f>
              <c:strCache>
                <c:ptCount val="1"/>
                <c:pt idx="0">
                  <c:v>35-49</c:v>
                </c:pt>
              </c:strCache>
            </c:strRef>
          </c:tx>
          <c:spPr>
            <a:gradFill flip="none" rotWithShape="1">
              <a:gsLst>
                <a:gs pos="0">
                  <a:srgbClr val="660066"/>
                </a:gs>
                <a:gs pos="50000">
                  <a:srgbClr val="A200A2"/>
                </a:gs>
                <a:gs pos="100000">
                  <a:srgbClr val="660066"/>
                </a:gs>
              </a:gsLst>
              <a:lin ang="10800000" scaled="1"/>
              <a:tileRect/>
            </a:gradFill>
            <a:ln>
              <a:solidFill>
                <a:srgbClr val="000000"/>
              </a:solidFill>
            </a:ln>
          </c:spPr>
          <c:cat>
            <c:numRef>
              <c:f>Sheet1!$A$2:$A$30</c:f>
              <c:numCache>
                <c:formatCode>General</c:formatCode>
                <c:ptCount val="29"/>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numCache>
            </c:numRef>
          </c:cat>
          <c:val>
            <c:numRef>
              <c:f>Sheet1!$E$2:$E$30</c:f>
              <c:numCache>
                <c:formatCode>General</c:formatCode>
                <c:ptCount val="29"/>
                <c:pt idx="0">
                  <c:v>4</c:v>
                </c:pt>
                <c:pt idx="1">
                  <c:v>10</c:v>
                </c:pt>
                <c:pt idx="2">
                  <c:v>29</c:v>
                </c:pt>
                <c:pt idx="3">
                  <c:v>58</c:v>
                </c:pt>
                <c:pt idx="4">
                  <c:v>135</c:v>
                </c:pt>
                <c:pt idx="5">
                  <c:v>286</c:v>
                </c:pt>
                <c:pt idx="6">
                  <c:v>642</c:v>
                </c:pt>
                <c:pt idx="7">
                  <c:v>752</c:v>
                </c:pt>
                <c:pt idx="8">
                  <c:v>937</c:v>
                </c:pt>
                <c:pt idx="9">
                  <c:v>955</c:v>
                </c:pt>
                <c:pt idx="10">
                  <c:v>1093</c:v>
                </c:pt>
                <c:pt idx="11">
                  <c:v>1246</c:v>
                </c:pt>
                <c:pt idx="12">
                  <c:v>1376</c:v>
                </c:pt>
                <c:pt idx="13">
                  <c:v>1374</c:v>
                </c:pt>
                <c:pt idx="14">
                  <c:v>1418</c:v>
                </c:pt>
                <c:pt idx="15">
                  <c:v>1378</c:v>
                </c:pt>
                <c:pt idx="16">
                  <c:v>1326</c:v>
                </c:pt>
                <c:pt idx="17">
                  <c:v>1248</c:v>
                </c:pt>
                <c:pt idx="18">
                  <c:v>1234</c:v>
                </c:pt>
                <c:pt idx="19">
                  <c:v>1205</c:v>
                </c:pt>
                <c:pt idx="20">
                  <c:v>1134</c:v>
                </c:pt>
                <c:pt idx="21">
                  <c:v>1093</c:v>
                </c:pt>
                <c:pt idx="22">
                  <c:v>1114</c:v>
                </c:pt>
                <c:pt idx="23">
                  <c:v>1130</c:v>
                </c:pt>
                <c:pt idx="24">
                  <c:v>1119</c:v>
                </c:pt>
                <c:pt idx="25">
                  <c:v>1094</c:v>
                </c:pt>
                <c:pt idx="26">
                  <c:v>1096</c:v>
                </c:pt>
                <c:pt idx="27">
                  <c:v>1100</c:v>
                </c:pt>
                <c:pt idx="28">
                  <c:v>1121</c:v>
                </c:pt>
              </c:numCache>
            </c:numRef>
          </c:val>
        </c:ser>
        <c:ser>
          <c:idx val="4"/>
          <c:order val="4"/>
          <c:tx>
            <c:strRef>
              <c:f>Sheet1!$F$1</c:f>
              <c:strCache>
                <c:ptCount val="1"/>
                <c:pt idx="0">
                  <c:v>50-59</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cat>
            <c:numRef>
              <c:f>Sheet1!$A$2:$A$30</c:f>
              <c:numCache>
                <c:formatCode>General</c:formatCode>
                <c:ptCount val="29"/>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numCache>
            </c:numRef>
          </c:cat>
          <c:val>
            <c:numRef>
              <c:f>Sheet1!$F$2:$F$30</c:f>
              <c:numCache>
                <c:formatCode>General</c:formatCode>
                <c:ptCount val="29"/>
                <c:pt idx="0">
                  <c:v>0</c:v>
                </c:pt>
                <c:pt idx="1">
                  <c:v>0</c:v>
                </c:pt>
                <c:pt idx="2">
                  <c:v>0</c:v>
                </c:pt>
                <c:pt idx="3">
                  <c:v>1</c:v>
                </c:pt>
                <c:pt idx="4">
                  <c:v>3</c:v>
                </c:pt>
                <c:pt idx="5">
                  <c:v>21</c:v>
                </c:pt>
                <c:pt idx="6">
                  <c:v>45</c:v>
                </c:pt>
                <c:pt idx="7">
                  <c:v>92</c:v>
                </c:pt>
                <c:pt idx="8">
                  <c:v>129</c:v>
                </c:pt>
                <c:pt idx="9">
                  <c:v>215</c:v>
                </c:pt>
                <c:pt idx="10">
                  <c:v>237</c:v>
                </c:pt>
                <c:pt idx="11">
                  <c:v>340</c:v>
                </c:pt>
                <c:pt idx="12">
                  <c:v>393</c:v>
                </c:pt>
                <c:pt idx="13">
                  <c:v>385</c:v>
                </c:pt>
                <c:pt idx="14">
                  <c:v>390</c:v>
                </c:pt>
                <c:pt idx="15">
                  <c:v>426</c:v>
                </c:pt>
                <c:pt idx="16">
                  <c:v>424</c:v>
                </c:pt>
                <c:pt idx="17">
                  <c:v>449</c:v>
                </c:pt>
                <c:pt idx="18">
                  <c:v>407</c:v>
                </c:pt>
                <c:pt idx="19">
                  <c:v>391</c:v>
                </c:pt>
                <c:pt idx="20">
                  <c:v>414</c:v>
                </c:pt>
                <c:pt idx="21">
                  <c:v>391</c:v>
                </c:pt>
                <c:pt idx="22">
                  <c:v>431</c:v>
                </c:pt>
                <c:pt idx="23">
                  <c:v>433</c:v>
                </c:pt>
                <c:pt idx="24">
                  <c:v>436</c:v>
                </c:pt>
                <c:pt idx="25">
                  <c:v>449</c:v>
                </c:pt>
                <c:pt idx="26">
                  <c:v>448</c:v>
                </c:pt>
                <c:pt idx="27">
                  <c:v>471</c:v>
                </c:pt>
                <c:pt idx="28">
                  <c:v>487</c:v>
                </c:pt>
              </c:numCache>
            </c:numRef>
          </c:val>
        </c:ser>
        <c:ser>
          <c:idx val="5"/>
          <c:order val="5"/>
          <c:tx>
            <c:strRef>
              <c:f>Sheet1!$G$1</c:f>
              <c:strCache>
                <c:ptCount val="1"/>
                <c:pt idx="0">
                  <c:v>60+</c:v>
                </c:pt>
              </c:strCache>
            </c:strRef>
          </c:tx>
          <c:spPr>
            <a:gradFill>
              <a:gsLst>
                <a:gs pos="0">
                  <a:srgbClr val="CC6600"/>
                </a:gs>
                <a:gs pos="50000">
                  <a:srgbClr val="FF9933"/>
                </a:gs>
                <a:gs pos="100000">
                  <a:srgbClr val="CC6600"/>
                </a:gs>
              </a:gsLst>
              <a:lin ang="10800000" scaled="1"/>
            </a:gradFill>
          </c:spPr>
          <c:cat>
            <c:numRef>
              <c:f>Sheet1!$A$2:$A$30</c:f>
              <c:numCache>
                <c:formatCode>General</c:formatCode>
                <c:ptCount val="29"/>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numCache>
            </c:numRef>
          </c:cat>
          <c:val>
            <c:numRef>
              <c:f>Sheet1!$G$2:$G$30</c:f>
              <c:numCache>
                <c:formatCode>General</c:formatCode>
                <c:ptCount val="29"/>
                <c:pt idx="0">
                  <c:v>0</c:v>
                </c:pt>
                <c:pt idx="1">
                  <c:v>0</c:v>
                </c:pt>
                <c:pt idx="2">
                  <c:v>0</c:v>
                </c:pt>
                <c:pt idx="3">
                  <c:v>0</c:v>
                </c:pt>
                <c:pt idx="4">
                  <c:v>0</c:v>
                </c:pt>
                <c:pt idx="5">
                  <c:v>3</c:v>
                </c:pt>
                <c:pt idx="6">
                  <c:v>2</c:v>
                </c:pt>
                <c:pt idx="7">
                  <c:v>5</c:v>
                </c:pt>
                <c:pt idx="8">
                  <c:v>5</c:v>
                </c:pt>
                <c:pt idx="9">
                  <c:v>20</c:v>
                </c:pt>
                <c:pt idx="10">
                  <c:v>26</c:v>
                </c:pt>
                <c:pt idx="11">
                  <c:v>39</c:v>
                </c:pt>
                <c:pt idx="12">
                  <c:v>51</c:v>
                </c:pt>
                <c:pt idx="13">
                  <c:v>50</c:v>
                </c:pt>
                <c:pt idx="14">
                  <c:v>52</c:v>
                </c:pt>
                <c:pt idx="15">
                  <c:v>61</c:v>
                </c:pt>
                <c:pt idx="16">
                  <c:v>53</c:v>
                </c:pt>
                <c:pt idx="17">
                  <c:v>57</c:v>
                </c:pt>
                <c:pt idx="18">
                  <c:v>48</c:v>
                </c:pt>
                <c:pt idx="19">
                  <c:v>42</c:v>
                </c:pt>
                <c:pt idx="20">
                  <c:v>44</c:v>
                </c:pt>
                <c:pt idx="21">
                  <c:v>56</c:v>
                </c:pt>
                <c:pt idx="22">
                  <c:v>52</c:v>
                </c:pt>
                <c:pt idx="23">
                  <c:v>58</c:v>
                </c:pt>
                <c:pt idx="24">
                  <c:v>71</c:v>
                </c:pt>
                <c:pt idx="25">
                  <c:v>66</c:v>
                </c:pt>
                <c:pt idx="26">
                  <c:v>68</c:v>
                </c:pt>
                <c:pt idx="27">
                  <c:v>78</c:v>
                </c:pt>
                <c:pt idx="28">
                  <c:v>80</c:v>
                </c:pt>
              </c:numCache>
            </c:numRef>
          </c:val>
        </c:ser>
        <c:axId val="131448832"/>
        <c:axId val="131450752"/>
      </c:areaChart>
      <c:lineChart>
        <c:grouping val="standard"/>
        <c:ser>
          <c:idx val="6"/>
          <c:order val="6"/>
          <c:tx>
            <c:strRef>
              <c:f>Sheet1!$H$1</c:f>
              <c:strCache>
                <c:ptCount val="1"/>
                <c:pt idx="0">
                  <c:v>Median Age</c:v>
                </c:pt>
              </c:strCache>
            </c:strRef>
          </c:tx>
          <c:spPr>
            <a:ln w="41275">
              <a:solidFill>
                <a:srgbClr val="FF0000"/>
              </a:solidFill>
            </a:ln>
          </c:spPr>
          <c:marker>
            <c:symbol val="diamond"/>
            <c:size val="9"/>
            <c:spPr>
              <a:solidFill>
                <a:srgbClr val="FF0000"/>
              </a:solidFill>
              <a:ln>
                <a:solidFill>
                  <a:srgbClr val="FF0000"/>
                </a:solidFill>
              </a:ln>
            </c:spPr>
          </c:marker>
          <c:cat>
            <c:numRef>
              <c:f>Sheet1!$A$2:$A$30</c:f>
              <c:numCache>
                <c:formatCode>General</c:formatCode>
                <c:ptCount val="29"/>
                <c:pt idx="0">
                  <c:v>1982</c:v>
                </c:pt>
                <c:pt idx="1">
                  <c:v>1983</c:v>
                </c:pt>
                <c:pt idx="2">
                  <c:v>1984</c:v>
                </c:pt>
                <c:pt idx="3">
                  <c:v>1985</c:v>
                </c:pt>
                <c:pt idx="4">
                  <c:v>1986</c:v>
                </c:pt>
                <c:pt idx="5">
                  <c:v>1987</c:v>
                </c:pt>
                <c:pt idx="6">
                  <c:v>1988</c:v>
                </c:pt>
                <c:pt idx="7">
                  <c:v>1989</c:v>
                </c:pt>
                <c:pt idx="8">
                  <c:v>1990</c:v>
                </c:pt>
                <c:pt idx="9">
                  <c:v>1991</c:v>
                </c:pt>
                <c:pt idx="10">
                  <c:v>1992</c:v>
                </c:pt>
                <c:pt idx="11">
                  <c:v>1993</c:v>
                </c:pt>
                <c:pt idx="12">
                  <c:v>1994</c:v>
                </c:pt>
                <c:pt idx="13">
                  <c:v>1995</c:v>
                </c:pt>
                <c:pt idx="14">
                  <c:v>1996</c:v>
                </c:pt>
                <c:pt idx="15">
                  <c:v>1997</c:v>
                </c:pt>
                <c:pt idx="16">
                  <c:v>1998</c:v>
                </c:pt>
                <c:pt idx="17">
                  <c:v>1999</c:v>
                </c:pt>
                <c:pt idx="18">
                  <c:v>2000</c:v>
                </c:pt>
                <c:pt idx="19">
                  <c:v>2001</c:v>
                </c:pt>
                <c:pt idx="20">
                  <c:v>2002</c:v>
                </c:pt>
                <c:pt idx="21">
                  <c:v>2003</c:v>
                </c:pt>
                <c:pt idx="22">
                  <c:v>2004</c:v>
                </c:pt>
                <c:pt idx="23">
                  <c:v>2005</c:v>
                </c:pt>
                <c:pt idx="24">
                  <c:v>2006</c:v>
                </c:pt>
                <c:pt idx="25">
                  <c:v>2007</c:v>
                </c:pt>
                <c:pt idx="26">
                  <c:v>2008</c:v>
                </c:pt>
                <c:pt idx="27">
                  <c:v>2009</c:v>
                </c:pt>
                <c:pt idx="28">
                  <c:v>2010</c:v>
                </c:pt>
              </c:numCache>
            </c:numRef>
          </c:cat>
          <c:val>
            <c:numRef>
              <c:f>Sheet1!$H$2:$H$30</c:f>
              <c:numCache>
                <c:formatCode>General</c:formatCode>
                <c:ptCount val="29"/>
                <c:pt idx="0">
                  <c:v>22</c:v>
                </c:pt>
                <c:pt idx="1">
                  <c:v>20</c:v>
                </c:pt>
                <c:pt idx="2">
                  <c:v>23</c:v>
                </c:pt>
                <c:pt idx="3">
                  <c:v>24</c:v>
                </c:pt>
                <c:pt idx="4">
                  <c:v>24</c:v>
                </c:pt>
                <c:pt idx="5">
                  <c:v>24</c:v>
                </c:pt>
                <c:pt idx="6">
                  <c:v>25</c:v>
                </c:pt>
                <c:pt idx="7">
                  <c:v>25</c:v>
                </c:pt>
                <c:pt idx="8">
                  <c:v>26</c:v>
                </c:pt>
                <c:pt idx="9">
                  <c:v>26</c:v>
                </c:pt>
                <c:pt idx="10">
                  <c:v>27</c:v>
                </c:pt>
                <c:pt idx="11">
                  <c:v>27</c:v>
                </c:pt>
                <c:pt idx="12">
                  <c:v>29</c:v>
                </c:pt>
                <c:pt idx="13">
                  <c:v>29</c:v>
                </c:pt>
                <c:pt idx="14">
                  <c:v>30</c:v>
                </c:pt>
                <c:pt idx="15">
                  <c:v>30</c:v>
                </c:pt>
                <c:pt idx="16">
                  <c:v>30</c:v>
                </c:pt>
                <c:pt idx="17">
                  <c:v>31</c:v>
                </c:pt>
                <c:pt idx="18">
                  <c:v>31</c:v>
                </c:pt>
                <c:pt idx="19">
                  <c:v>31</c:v>
                </c:pt>
                <c:pt idx="20">
                  <c:v>31</c:v>
                </c:pt>
                <c:pt idx="21">
                  <c:v>30</c:v>
                </c:pt>
                <c:pt idx="22">
                  <c:v>31</c:v>
                </c:pt>
                <c:pt idx="23">
                  <c:v>31</c:v>
                </c:pt>
                <c:pt idx="24">
                  <c:v>30</c:v>
                </c:pt>
                <c:pt idx="25">
                  <c:v>30</c:v>
                </c:pt>
                <c:pt idx="26">
                  <c:v>30</c:v>
                </c:pt>
                <c:pt idx="27">
                  <c:v>31</c:v>
                </c:pt>
                <c:pt idx="28">
                  <c:v>31</c:v>
                </c:pt>
              </c:numCache>
            </c:numRef>
          </c:val>
        </c:ser>
        <c:marker val="1"/>
        <c:axId val="131798912"/>
        <c:axId val="131796992"/>
      </c:lineChart>
      <c:catAx>
        <c:axId val="131448832"/>
        <c:scaling>
          <c:orientation val="minMax"/>
        </c:scaling>
        <c:axPos val="b"/>
        <c:numFmt formatCode="0" sourceLinked="0"/>
        <c:tickLblPos val="nextTo"/>
        <c:txPr>
          <a:bodyPr rot="-2700000" vert="horz"/>
          <a:lstStyle/>
          <a:p>
            <a:pPr>
              <a:defRPr sz="1400" b="1"/>
            </a:pPr>
            <a:endParaRPr lang="en-US"/>
          </a:p>
        </c:txPr>
        <c:crossAx val="131450752"/>
        <c:crosses val="autoZero"/>
        <c:auto val="1"/>
        <c:lblAlgn val="ctr"/>
        <c:lblOffset val="100"/>
        <c:tickLblSkip val="1"/>
      </c:catAx>
      <c:valAx>
        <c:axId val="131450752"/>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7841803865425948E-3"/>
              <c:y val="0.25766086698840995"/>
            </c:manualLayout>
          </c:layout>
        </c:title>
        <c:numFmt formatCode="0%" sourceLinked="1"/>
        <c:tickLblPos val="nextTo"/>
        <c:txPr>
          <a:bodyPr/>
          <a:lstStyle/>
          <a:p>
            <a:pPr>
              <a:defRPr sz="1500" b="1"/>
            </a:pPr>
            <a:endParaRPr lang="en-US"/>
          </a:p>
        </c:txPr>
        <c:crossAx val="131448832"/>
        <c:crosses val="autoZero"/>
        <c:crossBetween val="midCat"/>
      </c:valAx>
      <c:valAx>
        <c:axId val="131796992"/>
        <c:scaling>
          <c:orientation val="minMax"/>
        </c:scaling>
        <c:axPos val="r"/>
        <c:title>
          <c:tx>
            <c:rich>
              <a:bodyPr rot="-5400000" vert="horz"/>
              <a:lstStyle/>
              <a:p>
                <a:pPr>
                  <a:defRPr sz="1700"/>
                </a:pPr>
                <a:r>
                  <a:rPr lang="en-US" sz="1700" dirty="0" smtClean="0"/>
                  <a:t>Median donor age (years)</a:t>
                </a:r>
                <a:endParaRPr lang="en-US" sz="1700" dirty="0"/>
              </a:p>
            </c:rich>
          </c:tx>
          <c:layout/>
        </c:title>
        <c:numFmt formatCode="General" sourceLinked="1"/>
        <c:tickLblPos val="nextTo"/>
        <c:txPr>
          <a:bodyPr/>
          <a:lstStyle/>
          <a:p>
            <a:pPr>
              <a:defRPr sz="1500" b="1"/>
            </a:pPr>
            <a:endParaRPr lang="en-US"/>
          </a:p>
        </c:txPr>
        <c:crossAx val="131798912"/>
        <c:crosses val="max"/>
        <c:crossBetween val="midCat"/>
      </c:valAx>
      <c:catAx>
        <c:axId val="131798912"/>
        <c:scaling>
          <c:orientation val="minMax"/>
        </c:scaling>
        <c:delete val="1"/>
        <c:axPos val="t"/>
        <c:numFmt formatCode="General" sourceLinked="1"/>
        <c:tickLblPos val="none"/>
        <c:crossAx val="131796992"/>
        <c:crosses val="max"/>
        <c:auto val="1"/>
        <c:lblAlgn val="ctr"/>
        <c:lblOffset val="100"/>
      </c:catAx>
      <c:spPr>
        <a:solidFill>
          <a:srgbClr val="000000"/>
        </a:solidFill>
        <a:ln w="15875">
          <a:solidFill>
            <a:srgbClr val="FFFFFF"/>
          </a:solidFill>
        </a:ln>
      </c:spPr>
    </c:plotArea>
    <c:legend>
      <c:legendPos val="t"/>
      <c:layout>
        <c:manualLayout>
          <c:xMode val="edge"/>
          <c:yMode val="edge"/>
          <c:x val="0.10530914070523822"/>
          <c:y val="0.92200161518271762"/>
          <c:w val="0.80760025105558286"/>
          <c:h val="5.5086210377549114E-2"/>
        </c:manualLayout>
      </c:layout>
      <c:spPr>
        <a:solidFill>
          <a:schemeClr val="bg2"/>
        </a:solidFill>
        <a:ln w="12700">
          <a:solidFill>
            <a:srgbClr val="FFFFFF"/>
          </a:solidFill>
        </a:ln>
      </c:spPr>
      <c:txPr>
        <a:bodyPr/>
        <a:lstStyle/>
        <a:p>
          <a:pPr>
            <a:defRPr sz="1400" b="1"/>
          </a:pPr>
          <a:endParaRPr lang="en-US"/>
        </a:p>
      </c:txPr>
    </c:legend>
    <c:plotVisOnly val="1"/>
    <c:dispBlanksAs val="zero"/>
  </c:chart>
  <c:txPr>
    <a:bodyPr/>
    <a:lstStyle/>
    <a:p>
      <a:pPr>
        <a:defRPr sz="1800"/>
      </a:pPr>
      <a:endParaRPr lang="en-US"/>
    </a:p>
  </c:txPr>
  <c:externalData r:id="rId1"/>
</c:chartSpace>
</file>

<file path=ppt/charts/chart4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3925E-2"/>
          <c:y val="3.1249894166455235E-2"/>
          <c:w val="0.87737962511323264"/>
          <c:h val="0.81644145288290582"/>
        </c:manualLayout>
      </c:layout>
      <c:scatterChart>
        <c:scatterStyle val="smoothMarker"/>
        <c:ser>
          <c:idx val="0"/>
          <c:order val="0"/>
          <c:tx>
            <c:strRef>
              <c:f>Sheet1!$B$1</c:f>
              <c:strCache>
                <c:ptCount val="1"/>
                <c:pt idx="0">
                  <c:v>1982-1992 (N = 470)</c:v>
                </c:pt>
              </c:strCache>
            </c:strRef>
          </c:tx>
          <c:spPr>
            <a:ln w="41275">
              <a:solidFill>
                <a:srgbClr val="00FFFF"/>
              </a:solidFill>
            </a:ln>
          </c:spPr>
          <c:marker>
            <c:symbol val="none"/>
          </c:marker>
          <c:xVal>
            <c:numRef>
              <c:f>Sheet1!$A$2:$A$28</c:f>
              <c:numCache>
                <c:formatCode>General</c:formatCode>
                <c:ptCount val="27"/>
                <c:pt idx="0">
                  <c:v>0</c:v>
                </c:pt>
                <c:pt idx="1">
                  <c:v>8.3300000000000041E-2</c:v>
                </c:pt>
                <c:pt idx="2">
                  <c:v>0.16669999999999999</c:v>
                </c:pt>
                <c:pt idx="3">
                  <c:v>0.25</c:v>
                </c:pt>
                <c:pt idx="4">
                  <c:v>0.33330000000000326</c:v>
                </c:pt>
                <c:pt idx="5">
                  <c:v>0.41670000000000001</c:v>
                </c:pt>
                <c:pt idx="6">
                  <c:v>0.5</c:v>
                </c:pt>
                <c:pt idx="7">
                  <c:v>0.58329999999999949</c:v>
                </c:pt>
                <c:pt idx="8">
                  <c:v>0.66670000000000562</c:v>
                </c:pt>
                <c:pt idx="9">
                  <c:v>0.75000000000000377</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Sheet1!$B$2:$B$28</c:f>
              <c:numCache>
                <c:formatCode>General</c:formatCode>
                <c:ptCount val="27"/>
                <c:pt idx="0">
                  <c:v>100</c:v>
                </c:pt>
                <c:pt idx="1">
                  <c:v>74.600999999999999</c:v>
                </c:pt>
                <c:pt idx="2">
                  <c:v>69.655999999999949</c:v>
                </c:pt>
                <c:pt idx="3">
                  <c:v>66.208000000000013</c:v>
                </c:pt>
                <c:pt idx="4">
                  <c:v>63.612000000000002</c:v>
                </c:pt>
                <c:pt idx="5">
                  <c:v>62.098000000000013</c:v>
                </c:pt>
                <c:pt idx="6">
                  <c:v>60.143000000000001</c:v>
                </c:pt>
                <c:pt idx="7">
                  <c:v>59.49</c:v>
                </c:pt>
                <c:pt idx="8">
                  <c:v>57.746000000000002</c:v>
                </c:pt>
                <c:pt idx="9">
                  <c:v>55.996000000000002</c:v>
                </c:pt>
                <c:pt idx="10">
                  <c:v>55.339999999999996</c:v>
                </c:pt>
                <c:pt idx="11">
                  <c:v>54.903000000000006</c:v>
                </c:pt>
                <c:pt idx="12">
                  <c:v>54.683</c:v>
                </c:pt>
                <c:pt idx="13">
                  <c:v>49.829000000000001</c:v>
                </c:pt>
                <c:pt idx="14">
                  <c:v>46.672000000000011</c:v>
                </c:pt>
                <c:pt idx="15">
                  <c:v>43.018000000000001</c:v>
                </c:pt>
                <c:pt idx="16">
                  <c:v>36.986999999999995</c:v>
                </c:pt>
                <c:pt idx="17">
                  <c:v>34.340999999999994</c:v>
                </c:pt>
                <c:pt idx="18">
                  <c:v>31.108000000000001</c:v>
                </c:pt>
                <c:pt idx="19">
                  <c:v>27.248999999999889</c:v>
                </c:pt>
                <c:pt idx="20">
                  <c:v>24.071999999999999</c:v>
                </c:pt>
                <c:pt idx="21">
                  <c:v>20.786999999999889</c:v>
                </c:pt>
                <c:pt idx="22">
                  <c:v>20.213000000000001</c:v>
                </c:pt>
                <c:pt idx="23">
                  <c:v>17.472999999999889</c:v>
                </c:pt>
                <c:pt idx="24">
                  <c:v>16.838000000000001</c:v>
                </c:pt>
                <c:pt idx="25">
                  <c:v>15.828000000000001</c:v>
                </c:pt>
                <c:pt idx="26">
                  <c:v>14.793999999999999</c:v>
                </c:pt>
              </c:numCache>
            </c:numRef>
          </c:yVal>
        </c:ser>
        <c:ser>
          <c:idx val="1"/>
          <c:order val="1"/>
          <c:tx>
            <c:strRef>
              <c:f>Sheet1!$C$1</c:f>
              <c:strCache>
                <c:ptCount val="1"/>
                <c:pt idx="0">
                  <c:v>1993-2002 (N = 697)</c:v>
                </c:pt>
              </c:strCache>
            </c:strRef>
          </c:tx>
          <c:spPr>
            <a:ln w="41275">
              <a:solidFill>
                <a:srgbClr val="00FF00"/>
              </a:solidFill>
              <a:prstDash val="solid"/>
            </a:ln>
          </c:spPr>
          <c:marker>
            <c:symbol val="none"/>
          </c:marker>
          <c:xVal>
            <c:numRef>
              <c:f>Sheet1!$A$2:$A$28</c:f>
              <c:numCache>
                <c:formatCode>General</c:formatCode>
                <c:ptCount val="27"/>
                <c:pt idx="0">
                  <c:v>0</c:v>
                </c:pt>
                <c:pt idx="1">
                  <c:v>8.3300000000000041E-2</c:v>
                </c:pt>
                <c:pt idx="2">
                  <c:v>0.16669999999999999</c:v>
                </c:pt>
                <c:pt idx="3">
                  <c:v>0.25</c:v>
                </c:pt>
                <c:pt idx="4">
                  <c:v>0.33330000000000326</c:v>
                </c:pt>
                <c:pt idx="5">
                  <c:v>0.41670000000000001</c:v>
                </c:pt>
                <c:pt idx="6">
                  <c:v>0.5</c:v>
                </c:pt>
                <c:pt idx="7">
                  <c:v>0.58329999999999949</c:v>
                </c:pt>
                <c:pt idx="8">
                  <c:v>0.66670000000000562</c:v>
                </c:pt>
                <c:pt idx="9">
                  <c:v>0.75000000000000377</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Sheet1!$C$2:$C$28</c:f>
              <c:numCache>
                <c:formatCode>General</c:formatCode>
                <c:ptCount val="27"/>
                <c:pt idx="0">
                  <c:v>100</c:v>
                </c:pt>
                <c:pt idx="1">
                  <c:v>82.798000000000002</c:v>
                </c:pt>
                <c:pt idx="2">
                  <c:v>78.837999999999994</c:v>
                </c:pt>
                <c:pt idx="3">
                  <c:v>77.071999999999989</c:v>
                </c:pt>
                <c:pt idx="4">
                  <c:v>76.334999999999994</c:v>
                </c:pt>
                <c:pt idx="5">
                  <c:v>74.85599999999998</c:v>
                </c:pt>
                <c:pt idx="6">
                  <c:v>74.412000000000006</c:v>
                </c:pt>
                <c:pt idx="7">
                  <c:v>73.524999999999991</c:v>
                </c:pt>
                <c:pt idx="8">
                  <c:v>73.08</c:v>
                </c:pt>
                <c:pt idx="9">
                  <c:v>72.335999999999999</c:v>
                </c:pt>
                <c:pt idx="10">
                  <c:v>71.290000000000006</c:v>
                </c:pt>
                <c:pt idx="11">
                  <c:v>70.691999999999993</c:v>
                </c:pt>
                <c:pt idx="12">
                  <c:v>70.691999999999993</c:v>
                </c:pt>
                <c:pt idx="13">
                  <c:v>66.735000000000014</c:v>
                </c:pt>
                <c:pt idx="14">
                  <c:v>62.843999999999994</c:v>
                </c:pt>
                <c:pt idx="15">
                  <c:v>58.37</c:v>
                </c:pt>
                <c:pt idx="16">
                  <c:v>54.78</c:v>
                </c:pt>
                <c:pt idx="17">
                  <c:v>51.809999999999995</c:v>
                </c:pt>
                <c:pt idx="18">
                  <c:v>48.306000000000004</c:v>
                </c:pt>
                <c:pt idx="19">
                  <c:v>45.928000000000011</c:v>
                </c:pt>
                <c:pt idx="20">
                  <c:v>42.888999999999996</c:v>
                </c:pt>
                <c:pt idx="21">
                  <c:v>40.649000000000001</c:v>
                </c:pt>
                <c:pt idx="22">
                  <c:v>36.526000000000003</c:v>
                </c:pt>
                <c:pt idx="23">
                  <c:v>35.129000000000012</c:v>
                </c:pt>
                <c:pt idx="24">
                  <c:v>31.266999999999989</c:v>
                </c:pt>
                <c:pt idx="25">
                  <c:v>28.747</c:v>
                </c:pt>
                <c:pt idx="26">
                  <c:v>25.395</c:v>
                </c:pt>
              </c:numCache>
            </c:numRef>
          </c:yVal>
        </c:ser>
        <c:ser>
          <c:idx val="2"/>
          <c:order val="2"/>
          <c:tx>
            <c:strRef>
              <c:f>Sheet1!$D$1</c:f>
              <c:strCache>
                <c:ptCount val="1"/>
                <c:pt idx="0">
                  <c:v>2003-6/2010 (N = 573)</c:v>
                </c:pt>
              </c:strCache>
            </c:strRef>
          </c:tx>
          <c:spPr>
            <a:ln w="41275">
              <a:solidFill>
                <a:srgbClr val="FF0000"/>
              </a:solidFill>
            </a:ln>
          </c:spPr>
          <c:marker>
            <c:symbol val="none"/>
          </c:marker>
          <c:xVal>
            <c:numRef>
              <c:f>Sheet1!$A$2:$A$28</c:f>
              <c:numCache>
                <c:formatCode>General</c:formatCode>
                <c:ptCount val="27"/>
                <c:pt idx="0">
                  <c:v>0</c:v>
                </c:pt>
                <c:pt idx="1">
                  <c:v>8.3300000000000041E-2</c:v>
                </c:pt>
                <c:pt idx="2">
                  <c:v>0.16669999999999999</c:v>
                </c:pt>
                <c:pt idx="3">
                  <c:v>0.25</c:v>
                </c:pt>
                <c:pt idx="4">
                  <c:v>0.33330000000000326</c:v>
                </c:pt>
                <c:pt idx="5">
                  <c:v>0.41670000000000001</c:v>
                </c:pt>
                <c:pt idx="6">
                  <c:v>0.5</c:v>
                </c:pt>
                <c:pt idx="7">
                  <c:v>0.58329999999999949</c:v>
                </c:pt>
                <c:pt idx="8">
                  <c:v>0.66670000000000562</c:v>
                </c:pt>
                <c:pt idx="9">
                  <c:v>0.75000000000000377</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Sheet1!$D$2:$D$28</c:f>
              <c:numCache>
                <c:formatCode>General</c:formatCode>
                <c:ptCount val="27"/>
                <c:pt idx="0">
                  <c:v>100</c:v>
                </c:pt>
                <c:pt idx="1">
                  <c:v>91.247000000000227</c:v>
                </c:pt>
                <c:pt idx="2">
                  <c:v>88.400999999999996</c:v>
                </c:pt>
                <c:pt idx="3">
                  <c:v>86.786000000000001</c:v>
                </c:pt>
                <c:pt idx="4">
                  <c:v>85.700999999999993</c:v>
                </c:pt>
                <c:pt idx="5">
                  <c:v>84.611000000000004</c:v>
                </c:pt>
                <c:pt idx="6">
                  <c:v>84.065000000000012</c:v>
                </c:pt>
                <c:pt idx="7">
                  <c:v>83.700999999999993</c:v>
                </c:pt>
                <c:pt idx="8">
                  <c:v>82.789000000000001</c:v>
                </c:pt>
                <c:pt idx="9">
                  <c:v>82.242000000000004</c:v>
                </c:pt>
                <c:pt idx="10">
                  <c:v>81.876999999999981</c:v>
                </c:pt>
                <c:pt idx="11">
                  <c:v>81.876999999999981</c:v>
                </c:pt>
                <c:pt idx="12">
                  <c:v>80.956999999999994</c:v>
                </c:pt>
                <c:pt idx="13">
                  <c:v>76.391999999999996</c:v>
                </c:pt>
                <c:pt idx="14">
                  <c:v>71.233999999999995</c:v>
                </c:pt>
                <c:pt idx="15">
                  <c:v>69.232000000000014</c:v>
                </c:pt>
                <c:pt idx="16">
                  <c:v>66.56</c:v>
                </c:pt>
                <c:pt idx="17">
                  <c:v>64.506</c:v>
                </c:pt>
                <c:pt idx="18">
                  <c:v>59.766000000000012</c:v>
                </c:pt>
              </c:numCache>
            </c:numRef>
          </c:yVal>
        </c:ser>
        <c:axId val="239110400"/>
        <c:axId val="239124864"/>
      </c:scatterChart>
      <c:valAx>
        <c:axId val="239110400"/>
        <c:scaling>
          <c:orientation val="minMax"/>
          <c:max val="15"/>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239124864"/>
        <c:crosses val="autoZero"/>
        <c:crossBetween val="midCat"/>
        <c:majorUnit val="1"/>
      </c:valAx>
      <c:valAx>
        <c:axId val="239124864"/>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239110400"/>
        <c:crosses val="autoZero"/>
        <c:crossBetween val="midCat"/>
        <c:majorUnit val="20"/>
      </c:valAx>
      <c:spPr>
        <a:solidFill>
          <a:schemeClr val="bg2"/>
        </a:solidFill>
        <a:ln>
          <a:solidFill>
            <a:schemeClr val="tx1"/>
          </a:solidFill>
        </a:ln>
      </c:spPr>
    </c:plotArea>
    <c:legend>
      <c:legendPos val="r"/>
      <c:layout>
        <c:manualLayout>
          <c:xMode val="edge"/>
          <c:yMode val="edge"/>
          <c:x val="0.64454277286135697"/>
          <c:y val="4.8387096774193554E-2"/>
          <c:w val="0.28227881912991937"/>
          <c:h val="0.17836720006773543"/>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4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3925E-2"/>
          <c:y val="3.1249894166455235E-2"/>
          <c:w val="0.87737962511323264"/>
          <c:h val="0.81644145288290582"/>
        </c:manualLayout>
      </c:layout>
      <c:scatterChart>
        <c:scatterStyle val="smoothMarker"/>
        <c:ser>
          <c:idx val="0"/>
          <c:order val="0"/>
          <c:tx>
            <c:strRef>
              <c:f>Sheet1!$B$1</c:f>
              <c:strCache>
                <c:ptCount val="1"/>
                <c:pt idx="0">
                  <c:v>1982-1992 (N = 1,038)</c:v>
                </c:pt>
              </c:strCache>
            </c:strRef>
          </c:tx>
          <c:spPr>
            <a:ln w="41275">
              <a:solidFill>
                <a:srgbClr val="00FFFF"/>
              </a:solidFill>
            </a:ln>
          </c:spPr>
          <c:marker>
            <c:symbol val="none"/>
          </c:marker>
          <c:xVal>
            <c:numRef>
              <c:f>Sheet1!$A$2:$A$28</c:f>
              <c:numCache>
                <c:formatCode>General</c:formatCode>
                <c:ptCount val="27"/>
                <c:pt idx="0">
                  <c:v>0</c:v>
                </c:pt>
                <c:pt idx="1">
                  <c:v>8.3300000000000041E-2</c:v>
                </c:pt>
                <c:pt idx="2">
                  <c:v>0.16669999999999999</c:v>
                </c:pt>
                <c:pt idx="3">
                  <c:v>0.25</c:v>
                </c:pt>
                <c:pt idx="4">
                  <c:v>0.33330000000000326</c:v>
                </c:pt>
                <c:pt idx="5">
                  <c:v>0.41670000000000001</c:v>
                </c:pt>
                <c:pt idx="6">
                  <c:v>0.5</c:v>
                </c:pt>
                <c:pt idx="7">
                  <c:v>0.58329999999999949</c:v>
                </c:pt>
                <c:pt idx="8">
                  <c:v>0.66670000000000562</c:v>
                </c:pt>
                <c:pt idx="9">
                  <c:v>0.75000000000000377</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Sheet1!$B$2:$B$28</c:f>
              <c:numCache>
                <c:formatCode>General</c:formatCode>
                <c:ptCount val="27"/>
                <c:pt idx="0">
                  <c:v>100</c:v>
                </c:pt>
                <c:pt idx="1">
                  <c:v>84.735000000000014</c:v>
                </c:pt>
                <c:pt idx="2">
                  <c:v>81.525999999999982</c:v>
                </c:pt>
                <c:pt idx="3">
                  <c:v>80.066999999999993</c:v>
                </c:pt>
                <c:pt idx="4">
                  <c:v>79.287000000000006</c:v>
                </c:pt>
                <c:pt idx="5">
                  <c:v>78.311000000000007</c:v>
                </c:pt>
                <c:pt idx="6">
                  <c:v>77.822999999999979</c:v>
                </c:pt>
                <c:pt idx="7">
                  <c:v>77.53</c:v>
                </c:pt>
                <c:pt idx="8">
                  <c:v>76.748000000000005</c:v>
                </c:pt>
                <c:pt idx="9">
                  <c:v>76.063999999999993</c:v>
                </c:pt>
                <c:pt idx="10">
                  <c:v>75.867999999999995</c:v>
                </c:pt>
                <c:pt idx="11">
                  <c:v>75.475999999999999</c:v>
                </c:pt>
                <c:pt idx="12">
                  <c:v>74.986000000000004</c:v>
                </c:pt>
                <c:pt idx="13">
                  <c:v>71.824999999999989</c:v>
                </c:pt>
                <c:pt idx="14">
                  <c:v>67.927999999999997</c:v>
                </c:pt>
                <c:pt idx="15">
                  <c:v>64.708000000000013</c:v>
                </c:pt>
                <c:pt idx="16">
                  <c:v>62.779000000000003</c:v>
                </c:pt>
                <c:pt idx="17">
                  <c:v>61.094000000000001</c:v>
                </c:pt>
                <c:pt idx="18">
                  <c:v>57.410999999999994</c:v>
                </c:pt>
                <c:pt idx="19">
                  <c:v>53.637</c:v>
                </c:pt>
                <c:pt idx="20">
                  <c:v>50.824000000000005</c:v>
                </c:pt>
                <c:pt idx="21">
                  <c:v>48.144000000000005</c:v>
                </c:pt>
                <c:pt idx="22">
                  <c:v>45.234000000000002</c:v>
                </c:pt>
                <c:pt idx="23">
                  <c:v>41.835000000000001</c:v>
                </c:pt>
                <c:pt idx="24">
                  <c:v>38.773000000000003</c:v>
                </c:pt>
                <c:pt idx="25">
                  <c:v>35.914999999999999</c:v>
                </c:pt>
                <c:pt idx="26">
                  <c:v>33.265000000000235</c:v>
                </c:pt>
              </c:numCache>
            </c:numRef>
          </c:yVal>
        </c:ser>
        <c:ser>
          <c:idx val="1"/>
          <c:order val="1"/>
          <c:tx>
            <c:strRef>
              <c:f>Sheet1!$C$1</c:f>
              <c:strCache>
                <c:ptCount val="1"/>
                <c:pt idx="0">
                  <c:v>1993-2002 (N = 1,298)</c:v>
                </c:pt>
              </c:strCache>
            </c:strRef>
          </c:tx>
          <c:spPr>
            <a:ln w="41275">
              <a:solidFill>
                <a:srgbClr val="00FF00"/>
              </a:solidFill>
              <a:prstDash val="solid"/>
            </a:ln>
          </c:spPr>
          <c:marker>
            <c:symbol val="none"/>
          </c:marker>
          <c:xVal>
            <c:numRef>
              <c:f>Sheet1!$A$2:$A$28</c:f>
              <c:numCache>
                <c:formatCode>General</c:formatCode>
                <c:ptCount val="27"/>
                <c:pt idx="0">
                  <c:v>0</c:v>
                </c:pt>
                <c:pt idx="1">
                  <c:v>8.3300000000000041E-2</c:v>
                </c:pt>
                <c:pt idx="2">
                  <c:v>0.16669999999999999</c:v>
                </c:pt>
                <c:pt idx="3">
                  <c:v>0.25</c:v>
                </c:pt>
                <c:pt idx="4">
                  <c:v>0.33330000000000326</c:v>
                </c:pt>
                <c:pt idx="5">
                  <c:v>0.41670000000000001</c:v>
                </c:pt>
                <c:pt idx="6">
                  <c:v>0.5</c:v>
                </c:pt>
                <c:pt idx="7">
                  <c:v>0.58329999999999949</c:v>
                </c:pt>
                <c:pt idx="8">
                  <c:v>0.66670000000000562</c:v>
                </c:pt>
                <c:pt idx="9">
                  <c:v>0.75000000000000377</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Sheet1!$C$2:$C$28</c:f>
              <c:numCache>
                <c:formatCode>General</c:formatCode>
                <c:ptCount val="27"/>
                <c:pt idx="0">
                  <c:v>100</c:v>
                </c:pt>
                <c:pt idx="1">
                  <c:v>86.301000000000002</c:v>
                </c:pt>
                <c:pt idx="2">
                  <c:v>84.027999999999992</c:v>
                </c:pt>
                <c:pt idx="3">
                  <c:v>82.60899999999998</c:v>
                </c:pt>
                <c:pt idx="4">
                  <c:v>81.581999999999994</c:v>
                </c:pt>
                <c:pt idx="5">
                  <c:v>80.711000000000027</c:v>
                </c:pt>
                <c:pt idx="6">
                  <c:v>79.998999999999995</c:v>
                </c:pt>
                <c:pt idx="7">
                  <c:v>79.680999999999983</c:v>
                </c:pt>
                <c:pt idx="8">
                  <c:v>79.203999999999994</c:v>
                </c:pt>
                <c:pt idx="9">
                  <c:v>78.725999999999999</c:v>
                </c:pt>
                <c:pt idx="10">
                  <c:v>77.926000000000002</c:v>
                </c:pt>
                <c:pt idx="11">
                  <c:v>77.60499999999999</c:v>
                </c:pt>
                <c:pt idx="12">
                  <c:v>77.203000000000003</c:v>
                </c:pt>
                <c:pt idx="13">
                  <c:v>74.16</c:v>
                </c:pt>
                <c:pt idx="14">
                  <c:v>71.698999999999998</c:v>
                </c:pt>
                <c:pt idx="15">
                  <c:v>69.937000000000026</c:v>
                </c:pt>
                <c:pt idx="16">
                  <c:v>67.947000000000529</c:v>
                </c:pt>
                <c:pt idx="17">
                  <c:v>66.259</c:v>
                </c:pt>
                <c:pt idx="18">
                  <c:v>63.465000000000003</c:v>
                </c:pt>
                <c:pt idx="19">
                  <c:v>60.965000000000003</c:v>
                </c:pt>
                <c:pt idx="20">
                  <c:v>57.986000000000004</c:v>
                </c:pt>
                <c:pt idx="21">
                  <c:v>55.968000000000011</c:v>
                </c:pt>
                <c:pt idx="22">
                  <c:v>52.993000000000002</c:v>
                </c:pt>
                <c:pt idx="23">
                  <c:v>49.899000000000001</c:v>
                </c:pt>
                <c:pt idx="24">
                  <c:v>47.253</c:v>
                </c:pt>
                <c:pt idx="25">
                  <c:v>42.892000000000003</c:v>
                </c:pt>
                <c:pt idx="26">
                  <c:v>38.387999999999998</c:v>
                </c:pt>
              </c:numCache>
            </c:numRef>
          </c:yVal>
        </c:ser>
        <c:ser>
          <c:idx val="2"/>
          <c:order val="2"/>
          <c:tx>
            <c:strRef>
              <c:f>Sheet1!$D$1</c:f>
              <c:strCache>
                <c:ptCount val="1"/>
                <c:pt idx="0">
                  <c:v>2003-6/2010 (N = 674)</c:v>
                </c:pt>
              </c:strCache>
            </c:strRef>
          </c:tx>
          <c:spPr>
            <a:ln w="41275">
              <a:solidFill>
                <a:srgbClr val="FF0000"/>
              </a:solidFill>
            </a:ln>
          </c:spPr>
          <c:marker>
            <c:symbol val="none"/>
          </c:marker>
          <c:xVal>
            <c:numRef>
              <c:f>Sheet1!$A$2:$A$28</c:f>
              <c:numCache>
                <c:formatCode>General</c:formatCode>
                <c:ptCount val="27"/>
                <c:pt idx="0">
                  <c:v>0</c:v>
                </c:pt>
                <c:pt idx="1">
                  <c:v>8.3300000000000041E-2</c:v>
                </c:pt>
                <c:pt idx="2">
                  <c:v>0.16669999999999999</c:v>
                </c:pt>
                <c:pt idx="3">
                  <c:v>0.25</c:v>
                </c:pt>
                <c:pt idx="4">
                  <c:v>0.33330000000000326</c:v>
                </c:pt>
                <c:pt idx="5">
                  <c:v>0.41670000000000001</c:v>
                </c:pt>
                <c:pt idx="6">
                  <c:v>0.5</c:v>
                </c:pt>
                <c:pt idx="7">
                  <c:v>0.58329999999999949</c:v>
                </c:pt>
                <c:pt idx="8">
                  <c:v>0.66670000000000562</c:v>
                </c:pt>
                <c:pt idx="9">
                  <c:v>0.75000000000000377</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numCache>
            </c:numRef>
          </c:xVal>
          <c:yVal>
            <c:numRef>
              <c:f>Sheet1!$D$2:$D$28</c:f>
              <c:numCache>
                <c:formatCode>General</c:formatCode>
                <c:ptCount val="27"/>
                <c:pt idx="0">
                  <c:v>100</c:v>
                </c:pt>
                <c:pt idx="1">
                  <c:v>88.210000000000022</c:v>
                </c:pt>
                <c:pt idx="2">
                  <c:v>85.266000000000005</c:v>
                </c:pt>
                <c:pt idx="3">
                  <c:v>83.850999999999999</c:v>
                </c:pt>
                <c:pt idx="4">
                  <c:v>82.902000000000001</c:v>
                </c:pt>
                <c:pt idx="5">
                  <c:v>82.10899999999998</c:v>
                </c:pt>
                <c:pt idx="6">
                  <c:v>81.474999999999994</c:v>
                </c:pt>
                <c:pt idx="7">
                  <c:v>81.316000000000003</c:v>
                </c:pt>
                <c:pt idx="8">
                  <c:v>80.995999999999995</c:v>
                </c:pt>
                <c:pt idx="9">
                  <c:v>80.195999999999998</c:v>
                </c:pt>
                <c:pt idx="10">
                  <c:v>80.034999999999997</c:v>
                </c:pt>
                <c:pt idx="11">
                  <c:v>79.554000000000002</c:v>
                </c:pt>
                <c:pt idx="12">
                  <c:v>79.063999999999993</c:v>
                </c:pt>
                <c:pt idx="13">
                  <c:v>77.124999999999986</c:v>
                </c:pt>
                <c:pt idx="14">
                  <c:v>74</c:v>
                </c:pt>
                <c:pt idx="15">
                  <c:v>69.831000000000003</c:v>
                </c:pt>
                <c:pt idx="16">
                  <c:v>68.187999999999988</c:v>
                </c:pt>
                <c:pt idx="17">
                  <c:v>66.152999999999949</c:v>
                </c:pt>
                <c:pt idx="18">
                  <c:v>63.015000000000001</c:v>
                </c:pt>
              </c:numCache>
            </c:numRef>
          </c:yVal>
        </c:ser>
        <c:axId val="135428352"/>
        <c:axId val="135455104"/>
      </c:scatterChart>
      <c:valAx>
        <c:axId val="135428352"/>
        <c:scaling>
          <c:orientation val="minMax"/>
          <c:max val="15"/>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35455104"/>
        <c:crosses val="autoZero"/>
        <c:crossBetween val="midCat"/>
        <c:majorUnit val="1"/>
      </c:valAx>
      <c:valAx>
        <c:axId val="135455104"/>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35428352"/>
        <c:crosses val="autoZero"/>
        <c:crossBetween val="midCat"/>
        <c:majorUnit val="20"/>
      </c:valAx>
      <c:spPr>
        <a:solidFill>
          <a:schemeClr val="bg2"/>
        </a:solidFill>
        <a:ln>
          <a:solidFill>
            <a:schemeClr val="tx1"/>
          </a:solidFill>
        </a:ln>
      </c:spPr>
    </c:plotArea>
    <c:legend>
      <c:legendPos val="r"/>
      <c:layout>
        <c:manualLayout>
          <c:xMode val="edge"/>
          <c:yMode val="edge"/>
          <c:x val="0.12241887905604718"/>
          <c:y val="0.40322580645161277"/>
          <c:w val="0.28227881912991937"/>
          <c:h val="0.17836720006773543"/>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4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8.057510510301405E-2"/>
          <c:y val="6.2019180294770854E-2"/>
          <c:w val="0.87737962511323264"/>
          <c:h val="0.78567231980617802"/>
        </c:manualLayout>
      </c:layout>
      <c:scatterChart>
        <c:scatterStyle val="smoothMarker"/>
        <c:ser>
          <c:idx val="0"/>
          <c:order val="0"/>
          <c:tx>
            <c:strRef>
              <c:f>Sheet1!$B$1</c:f>
              <c:strCache>
                <c:ptCount val="1"/>
                <c:pt idx="0">
                  <c:v>Cardiomyopathy (N=12,144)</c:v>
                </c:pt>
              </c:strCache>
            </c:strRef>
          </c:tx>
          <c:spPr>
            <a:ln w="41275">
              <a:solidFill>
                <a:srgbClr val="00FFFF"/>
              </a:solidFill>
            </a:ln>
          </c:spPr>
          <c:marker>
            <c:symbol val="none"/>
          </c:marker>
          <c:xVal>
            <c:numRef>
              <c:f>Sheet1!$A$2:$A$50</c:f>
              <c:numCache>
                <c:formatCode>General</c:formatCode>
                <c:ptCount val="49"/>
                <c:pt idx="0">
                  <c:v>0</c:v>
                </c:pt>
                <c:pt idx="1">
                  <c:v>0.25</c:v>
                </c:pt>
                <c:pt idx="2">
                  <c:v>0.5</c:v>
                </c:pt>
                <c:pt idx="3">
                  <c:v>0.75000000000000089</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Sheet1!$B$2:$B$50</c:f>
              <c:numCache>
                <c:formatCode>General</c:formatCode>
                <c:ptCount val="49"/>
                <c:pt idx="0">
                  <c:v>100</c:v>
                </c:pt>
                <c:pt idx="1">
                  <c:v>96.5</c:v>
                </c:pt>
                <c:pt idx="2">
                  <c:v>95.031999999999996</c:v>
                </c:pt>
                <c:pt idx="3">
                  <c:v>94.287999999999997</c:v>
                </c:pt>
                <c:pt idx="4">
                  <c:v>93.456000000000003</c:v>
                </c:pt>
                <c:pt idx="5">
                  <c:v>92.863</c:v>
                </c:pt>
                <c:pt idx="6">
                  <c:v>92.51</c:v>
                </c:pt>
                <c:pt idx="7">
                  <c:v>92.052999999999983</c:v>
                </c:pt>
                <c:pt idx="8">
                  <c:v>91.691000000000003</c:v>
                </c:pt>
                <c:pt idx="9">
                  <c:v>91.391000000000005</c:v>
                </c:pt>
                <c:pt idx="10">
                  <c:v>91.090999999999994</c:v>
                </c:pt>
                <c:pt idx="11">
                  <c:v>90.905000000000001</c:v>
                </c:pt>
                <c:pt idx="12">
                  <c:v>90.613</c:v>
                </c:pt>
                <c:pt idx="13">
                  <c:v>90.524000000000001</c:v>
                </c:pt>
                <c:pt idx="14">
                  <c:v>90.337999999999994</c:v>
                </c:pt>
                <c:pt idx="15">
                  <c:v>90.098000000000013</c:v>
                </c:pt>
                <c:pt idx="16">
                  <c:v>89.972999999999999</c:v>
                </c:pt>
                <c:pt idx="17">
                  <c:v>89.769000000000005</c:v>
                </c:pt>
                <c:pt idx="18">
                  <c:v>89.617999999999995</c:v>
                </c:pt>
                <c:pt idx="19">
                  <c:v>89.52</c:v>
                </c:pt>
                <c:pt idx="20">
                  <c:v>89.35</c:v>
                </c:pt>
                <c:pt idx="21">
                  <c:v>89.171999999999983</c:v>
                </c:pt>
                <c:pt idx="22">
                  <c:v>89.02</c:v>
                </c:pt>
                <c:pt idx="23">
                  <c:v>88.930999999999997</c:v>
                </c:pt>
                <c:pt idx="24">
                  <c:v>88.850999999999999</c:v>
                </c:pt>
                <c:pt idx="25">
                  <c:v>88.751999999999995</c:v>
                </c:pt>
                <c:pt idx="26">
                  <c:v>88.592000000000013</c:v>
                </c:pt>
                <c:pt idx="27">
                  <c:v>88.367999999999995</c:v>
                </c:pt>
                <c:pt idx="28">
                  <c:v>88.242999999999995</c:v>
                </c:pt>
                <c:pt idx="29">
                  <c:v>88.10899999999998</c:v>
                </c:pt>
                <c:pt idx="30">
                  <c:v>87.965999999999994</c:v>
                </c:pt>
                <c:pt idx="31">
                  <c:v>87.84</c:v>
                </c:pt>
                <c:pt idx="32">
                  <c:v>87.697000000000003</c:v>
                </c:pt>
                <c:pt idx="33">
                  <c:v>87.5</c:v>
                </c:pt>
                <c:pt idx="34">
                  <c:v>87.346999999999994</c:v>
                </c:pt>
                <c:pt idx="35">
                  <c:v>87.248999999999995</c:v>
                </c:pt>
                <c:pt idx="36">
                  <c:v>87.176999999999978</c:v>
                </c:pt>
                <c:pt idx="37">
                  <c:v>87.077999999999989</c:v>
                </c:pt>
                <c:pt idx="38">
                  <c:v>86.978999999999999</c:v>
                </c:pt>
                <c:pt idx="39">
                  <c:v>86.870999999999981</c:v>
                </c:pt>
                <c:pt idx="40">
                  <c:v>86.79</c:v>
                </c:pt>
                <c:pt idx="41">
                  <c:v>86.727000000000004</c:v>
                </c:pt>
                <c:pt idx="42">
                  <c:v>86.582999999999998</c:v>
                </c:pt>
                <c:pt idx="43">
                  <c:v>86.52</c:v>
                </c:pt>
                <c:pt idx="44">
                  <c:v>86.438000000000002</c:v>
                </c:pt>
                <c:pt idx="45">
                  <c:v>86.32</c:v>
                </c:pt>
                <c:pt idx="46">
                  <c:v>86.228999999999999</c:v>
                </c:pt>
                <c:pt idx="47">
                  <c:v>86.182999999999979</c:v>
                </c:pt>
                <c:pt idx="48">
                  <c:v>86.09</c:v>
                </c:pt>
              </c:numCache>
            </c:numRef>
          </c:yVal>
        </c:ser>
        <c:ser>
          <c:idx val="1"/>
          <c:order val="1"/>
          <c:tx>
            <c:strRef>
              <c:f>Sheet1!$C$1</c:f>
              <c:strCache>
                <c:ptCount val="1"/>
                <c:pt idx="0">
                  <c:v>Coronary artery disease (N=9,038)</c:v>
                </c:pt>
              </c:strCache>
            </c:strRef>
          </c:tx>
          <c:spPr>
            <a:ln w="41275">
              <a:solidFill>
                <a:srgbClr val="00FF00"/>
              </a:solidFill>
              <a:prstDash val="solid"/>
            </a:ln>
          </c:spPr>
          <c:marker>
            <c:symbol val="none"/>
          </c:marker>
          <c:xVal>
            <c:numRef>
              <c:f>Sheet1!$A$2:$A$50</c:f>
              <c:numCache>
                <c:formatCode>General</c:formatCode>
                <c:ptCount val="49"/>
                <c:pt idx="0">
                  <c:v>0</c:v>
                </c:pt>
                <c:pt idx="1">
                  <c:v>0.25</c:v>
                </c:pt>
                <c:pt idx="2">
                  <c:v>0.5</c:v>
                </c:pt>
                <c:pt idx="3">
                  <c:v>0.75000000000000089</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Sheet1!$C$2:$C$50</c:f>
              <c:numCache>
                <c:formatCode>General</c:formatCode>
                <c:ptCount val="49"/>
                <c:pt idx="0">
                  <c:v>100</c:v>
                </c:pt>
                <c:pt idx="1">
                  <c:v>95.521999999999991</c:v>
                </c:pt>
                <c:pt idx="2">
                  <c:v>94.096999999999994</c:v>
                </c:pt>
                <c:pt idx="3">
                  <c:v>92.988</c:v>
                </c:pt>
                <c:pt idx="4">
                  <c:v>92.187999999999988</c:v>
                </c:pt>
                <c:pt idx="5">
                  <c:v>91.450999999999993</c:v>
                </c:pt>
                <c:pt idx="6">
                  <c:v>90.902000000000001</c:v>
                </c:pt>
                <c:pt idx="7">
                  <c:v>90.45</c:v>
                </c:pt>
                <c:pt idx="8">
                  <c:v>90.09</c:v>
                </c:pt>
                <c:pt idx="9">
                  <c:v>89.614000000000004</c:v>
                </c:pt>
                <c:pt idx="10">
                  <c:v>89.287999999999997</c:v>
                </c:pt>
                <c:pt idx="11">
                  <c:v>89.10199999999999</c:v>
                </c:pt>
                <c:pt idx="12">
                  <c:v>88.869</c:v>
                </c:pt>
                <c:pt idx="13">
                  <c:v>88.634999999999991</c:v>
                </c:pt>
                <c:pt idx="14">
                  <c:v>88.378999999999948</c:v>
                </c:pt>
                <c:pt idx="15">
                  <c:v>88.098000000000013</c:v>
                </c:pt>
                <c:pt idx="16">
                  <c:v>87.85299999999998</c:v>
                </c:pt>
                <c:pt idx="17">
                  <c:v>87.653999999999982</c:v>
                </c:pt>
                <c:pt idx="18">
                  <c:v>87.501999999999995</c:v>
                </c:pt>
                <c:pt idx="19">
                  <c:v>87.315000000000012</c:v>
                </c:pt>
                <c:pt idx="20">
                  <c:v>87.150999999999982</c:v>
                </c:pt>
                <c:pt idx="21">
                  <c:v>87.021999999999991</c:v>
                </c:pt>
                <c:pt idx="22">
                  <c:v>86.927999999999997</c:v>
                </c:pt>
                <c:pt idx="23">
                  <c:v>86.775999999999982</c:v>
                </c:pt>
                <c:pt idx="24">
                  <c:v>86.6</c:v>
                </c:pt>
                <c:pt idx="25">
                  <c:v>86.388999999999982</c:v>
                </c:pt>
                <c:pt idx="26">
                  <c:v>86.283000000000001</c:v>
                </c:pt>
                <c:pt idx="27">
                  <c:v>86.153999999999982</c:v>
                </c:pt>
                <c:pt idx="28">
                  <c:v>85.977999999999994</c:v>
                </c:pt>
                <c:pt idx="29">
                  <c:v>85.884</c:v>
                </c:pt>
                <c:pt idx="30">
                  <c:v>85.730999999999995</c:v>
                </c:pt>
                <c:pt idx="31">
                  <c:v>85.649000000000001</c:v>
                </c:pt>
                <c:pt idx="32">
                  <c:v>85.543000000000006</c:v>
                </c:pt>
                <c:pt idx="33">
                  <c:v>85.449000000000026</c:v>
                </c:pt>
                <c:pt idx="34">
                  <c:v>85.39</c:v>
                </c:pt>
                <c:pt idx="35">
                  <c:v>85.296000000000006</c:v>
                </c:pt>
                <c:pt idx="36">
                  <c:v>85.202000000000012</c:v>
                </c:pt>
                <c:pt idx="37">
                  <c:v>85.154999999999987</c:v>
                </c:pt>
                <c:pt idx="38">
                  <c:v>85.06</c:v>
                </c:pt>
                <c:pt idx="39">
                  <c:v>84.894999999999996</c:v>
                </c:pt>
                <c:pt idx="40">
                  <c:v>84.8</c:v>
                </c:pt>
                <c:pt idx="41">
                  <c:v>84.741000000000099</c:v>
                </c:pt>
                <c:pt idx="42">
                  <c:v>84.622999999999948</c:v>
                </c:pt>
                <c:pt idx="43">
                  <c:v>84.516000000000005</c:v>
                </c:pt>
                <c:pt idx="44">
                  <c:v>84.397000000000006</c:v>
                </c:pt>
                <c:pt idx="45">
                  <c:v>84.301999999999992</c:v>
                </c:pt>
                <c:pt idx="46">
                  <c:v>84.218000000000004</c:v>
                </c:pt>
                <c:pt idx="47">
                  <c:v>84.10899999999998</c:v>
                </c:pt>
                <c:pt idx="48">
                  <c:v>83.915000000000006</c:v>
                </c:pt>
              </c:numCache>
            </c:numRef>
          </c:yVal>
        </c:ser>
        <c:ser>
          <c:idx val="2"/>
          <c:order val="2"/>
          <c:tx>
            <c:strRef>
              <c:f>Sheet1!$D$1</c:f>
              <c:strCache>
                <c:ptCount val="1"/>
                <c:pt idx="0">
                  <c:v>Congenital diagnosis (N=660)</c:v>
                </c:pt>
              </c:strCache>
            </c:strRef>
          </c:tx>
          <c:spPr>
            <a:ln w="41275">
              <a:solidFill>
                <a:srgbClr val="FF0000"/>
              </a:solidFill>
            </a:ln>
          </c:spPr>
          <c:marker>
            <c:symbol val="none"/>
          </c:marker>
          <c:xVal>
            <c:numRef>
              <c:f>Sheet1!$A$2:$A$50</c:f>
              <c:numCache>
                <c:formatCode>General</c:formatCode>
                <c:ptCount val="49"/>
                <c:pt idx="0">
                  <c:v>0</c:v>
                </c:pt>
                <c:pt idx="1">
                  <c:v>0.25</c:v>
                </c:pt>
                <c:pt idx="2">
                  <c:v>0.5</c:v>
                </c:pt>
                <c:pt idx="3">
                  <c:v>0.75000000000000089</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Sheet1!$D$2:$D$50</c:f>
              <c:numCache>
                <c:formatCode>General</c:formatCode>
                <c:ptCount val="49"/>
                <c:pt idx="0">
                  <c:v>100</c:v>
                </c:pt>
                <c:pt idx="1">
                  <c:v>92.721999999999994</c:v>
                </c:pt>
                <c:pt idx="2">
                  <c:v>89.533000000000001</c:v>
                </c:pt>
                <c:pt idx="3">
                  <c:v>87.700999999999993</c:v>
                </c:pt>
                <c:pt idx="4">
                  <c:v>86.009</c:v>
                </c:pt>
                <c:pt idx="5">
                  <c:v>84.462999999999994</c:v>
                </c:pt>
                <c:pt idx="6">
                  <c:v>83.994000000000099</c:v>
                </c:pt>
                <c:pt idx="7">
                  <c:v>83.677999999999983</c:v>
                </c:pt>
                <c:pt idx="8">
                  <c:v>83.677999999999983</c:v>
                </c:pt>
                <c:pt idx="9">
                  <c:v>83.202000000000012</c:v>
                </c:pt>
                <c:pt idx="10">
                  <c:v>82.724999999999994</c:v>
                </c:pt>
                <c:pt idx="11">
                  <c:v>82.565000000000012</c:v>
                </c:pt>
                <c:pt idx="12">
                  <c:v>82.405000000000001</c:v>
                </c:pt>
                <c:pt idx="13">
                  <c:v>82.405000000000001</c:v>
                </c:pt>
                <c:pt idx="14">
                  <c:v>82.405000000000001</c:v>
                </c:pt>
                <c:pt idx="15">
                  <c:v>82.084000000000003</c:v>
                </c:pt>
                <c:pt idx="16">
                  <c:v>81.760999999999996</c:v>
                </c:pt>
                <c:pt idx="17">
                  <c:v>81.760999999999996</c:v>
                </c:pt>
                <c:pt idx="18">
                  <c:v>81.438000000000002</c:v>
                </c:pt>
                <c:pt idx="19">
                  <c:v>81.438000000000002</c:v>
                </c:pt>
                <c:pt idx="20">
                  <c:v>81.438000000000002</c:v>
                </c:pt>
                <c:pt idx="21">
                  <c:v>81.275999999999982</c:v>
                </c:pt>
                <c:pt idx="22">
                  <c:v>81.275999999999982</c:v>
                </c:pt>
                <c:pt idx="23">
                  <c:v>81.275999999999982</c:v>
                </c:pt>
                <c:pt idx="24">
                  <c:v>81.113</c:v>
                </c:pt>
                <c:pt idx="25">
                  <c:v>81.113</c:v>
                </c:pt>
                <c:pt idx="26">
                  <c:v>80.95</c:v>
                </c:pt>
                <c:pt idx="27">
                  <c:v>80.786000000000001</c:v>
                </c:pt>
                <c:pt idx="28">
                  <c:v>80.786000000000001</c:v>
                </c:pt>
                <c:pt idx="29">
                  <c:v>80.622999999999948</c:v>
                </c:pt>
                <c:pt idx="30">
                  <c:v>80.459000000000003</c:v>
                </c:pt>
                <c:pt idx="31">
                  <c:v>80.459000000000003</c:v>
                </c:pt>
                <c:pt idx="32">
                  <c:v>80.296000000000006</c:v>
                </c:pt>
                <c:pt idx="33">
                  <c:v>80.296000000000006</c:v>
                </c:pt>
                <c:pt idx="34">
                  <c:v>80.296000000000006</c:v>
                </c:pt>
                <c:pt idx="35">
                  <c:v>80.131999999999991</c:v>
                </c:pt>
                <c:pt idx="36">
                  <c:v>80.131999999999991</c:v>
                </c:pt>
                <c:pt idx="37">
                  <c:v>79.968000000000004</c:v>
                </c:pt>
                <c:pt idx="38">
                  <c:v>79.802999999999983</c:v>
                </c:pt>
                <c:pt idx="39">
                  <c:v>79.638999999999982</c:v>
                </c:pt>
                <c:pt idx="40">
                  <c:v>79.638999999999982</c:v>
                </c:pt>
                <c:pt idx="41">
                  <c:v>79.308999999999983</c:v>
                </c:pt>
                <c:pt idx="42">
                  <c:v>79.308999999999983</c:v>
                </c:pt>
                <c:pt idx="43">
                  <c:v>79.308999999999983</c:v>
                </c:pt>
                <c:pt idx="44">
                  <c:v>79.308999999999983</c:v>
                </c:pt>
                <c:pt idx="45">
                  <c:v>79.308999999999983</c:v>
                </c:pt>
                <c:pt idx="46">
                  <c:v>79.141000000000005</c:v>
                </c:pt>
                <c:pt idx="47">
                  <c:v>79.141000000000005</c:v>
                </c:pt>
                <c:pt idx="48">
                  <c:v>78.967000000000027</c:v>
                </c:pt>
              </c:numCache>
            </c:numRef>
          </c:yVal>
        </c:ser>
        <c:ser>
          <c:idx val="3"/>
          <c:order val="3"/>
          <c:tx>
            <c:strRef>
              <c:f>Sheet1!$E$1</c:f>
              <c:strCache>
                <c:ptCount val="1"/>
                <c:pt idx="0">
                  <c:v>Retransplant (N=573)</c:v>
                </c:pt>
              </c:strCache>
            </c:strRef>
          </c:tx>
          <c:spPr>
            <a:ln w="41275">
              <a:solidFill>
                <a:srgbClr val="FF00FF"/>
              </a:solidFill>
            </a:ln>
          </c:spPr>
          <c:marker>
            <c:symbol val="none"/>
          </c:marker>
          <c:xVal>
            <c:numRef>
              <c:f>Sheet1!$A$2:$A$50</c:f>
              <c:numCache>
                <c:formatCode>General</c:formatCode>
                <c:ptCount val="49"/>
                <c:pt idx="0">
                  <c:v>0</c:v>
                </c:pt>
                <c:pt idx="1">
                  <c:v>0.25</c:v>
                </c:pt>
                <c:pt idx="2">
                  <c:v>0.5</c:v>
                </c:pt>
                <c:pt idx="3">
                  <c:v>0.75000000000000089</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Sheet1!$E$2:$E$50</c:f>
              <c:numCache>
                <c:formatCode>General</c:formatCode>
                <c:ptCount val="49"/>
                <c:pt idx="0">
                  <c:v>100</c:v>
                </c:pt>
                <c:pt idx="1">
                  <c:v>95.462000000000003</c:v>
                </c:pt>
                <c:pt idx="2">
                  <c:v>93.35899999999998</c:v>
                </c:pt>
                <c:pt idx="3">
                  <c:v>91.777000000000001</c:v>
                </c:pt>
                <c:pt idx="4">
                  <c:v>91.247000000000099</c:v>
                </c:pt>
                <c:pt idx="5">
                  <c:v>89.827999999999989</c:v>
                </c:pt>
                <c:pt idx="6">
                  <c:v>89.472999999999999</c:v>
                </c:pt>
                <c:pt idx="7">
                  <c:v>89.295000000000002</c:v>
                </c:pt>
                <c:pt idx="8">
                  <c:v>88.400999999999996</c:v>
                </c:pt>
                <c:pt idx="9">
                  <c:v>87.863</c:v>
                </c:pt>
                <c:pt idx="10">
                  <c:v>87.504000000000005</c:v>
                </c:pt>
                <c:pt idx="11">
                  <c:v>86.965999999999994</c:v>
                </c:pt>
                <c:pt idx="12">
                  <c:v>86.786000000000001</c:v>
                </c:pt>
                <c:pt idx="13">
                  <c:v>86.244000000000099</c:v>
                </c:pt>
                <c:pt idx="14">
                  <c:v>86.063000000000002</c:v>
                </c:pt>
                <c:pt idx="15">
                  <c:v>85.881999999999991</c:v>
                </c:pt>
                <c:pt idx="16">
                  <c:v>85.700999999999993</c:v>
                </c:pt>
                <c:pt idx="17">
                  <c:v>85.52</c:v>
                </c:pt>
                <c:pt idx="18">
                  <c:v>85.155999999999949</c:v>
                </c:pt>
                <c:pt idx="19">
                  <c:v>84.611000000000004</c:v>
                </c:pt>
                <c:pt idx="20">
                  <c:v>84.611000000000004</c:v>
                </c:pt>
                <c:pt idx="21">
                  <c:v>84.429000000000002</c:v>
                </c:pt>
                <c:pt idx="22">
                  <c:v>84.429000000000002</c:v>
                </c:pt>
                <c:pt idx="23">
                  <c:v>84.065000000000012</c:v>
                </c:pt>
                <c:pt idx="24">
                  <c:v>84.065000000000012</c:v>
                </c:pt>
                <c:pt idx="25">
                  <c:v>84.065000000000012</c:v>
                </c:pt>
                <c:pt idx="26">
                  <c:v>83.882999999999981</c:v>
                </c:pt>
                <c:pt idx="27">
                  <c:v>83.882999999999981</c:v>
                </c:pt>
                <c:pt idx="28">
                  <c:v>83.700999999999993</c:v>
                </c:pt>
                <c:pt idx="29">
                  <c:v>83.700999999999993</c:v>
                </c:pt>
                <c:pt idx="30">
                  <c:v>83.700999999999993</c:v>
                </c:pt>
                <c:pt idx="31">
                  <c:v>82.971000000000004</c:v>
                </c:pt>
                <c:pt idx="32">
                  <c:v>82.789000000000001</c:v>
                </c:pt>
                <c:pt idx="33">
                  <c:v>82.789000000000001</c:v>
                </c:pt>
                <c:pt idx="34">
                  <c:v>82.606999999999999</c:v>
                </c:pt>
                <c:pt idx="35">
                  <c:v>82.606999999999999</c:v>
                </c:pt>
                <c:pt idx="36">
                  <c:v>82.242000000000004</c:v>
                </c:pt>
                <c:pt idx="37">
                  <c:v>82.06</c:v>
                </c:pt>
                <c:pt idx="38">
                  <c:v>81.876999999999981</c:v>
                </c:pt>
                <c:pt idx="39">
                  <c:v>81.876999999999981</c:v>
                </c:pt>
                <c:pt idx="40">
                  <c:v>81.876999999999981</c:v>
                </c:pt>
                <c:pt idx="41">
                  <c:v>81.876999999999981</c:v>
                </c:pt>
                <c:pt idx="42">
                  <c:v>81.876999999999981</c:v>
                </c:pt>
                <c:pt idx="43">
                  <c:v>81.876999999999981</c:v>
                </c:pt>
                <c:pt idx="44">
                  <c:v>81.876999999999981</c:v>
                </c:pt>
                <c:pt idx="45">
                  <c:v>81.325999999999979</c:v>
                </c:pt>
                <c:pt idx="46">
                  <c:v>80.956999999999994</c:v>
                </c:pt>
                <c:pt idx="47">
                  <c:v>80.956999999999994</c:v>
                </c:pt>
                <c:pt idx="48">
                  <c:v>80.956999999999994</c:v>
                </c:pt>
              </c:numCache>
            </c:numRef>
          </c:yVal>
        </c:ser>
        <c:ser>
          <c:idx val="4"/>
          <c:order val="4"/>
          <c:tx>
            <c:strRef>
              <c:f>Sheet1!$F$1</c:f>
              <c:strCache>
                <c:ptCount val="1"/>
                <c:pt idx="0">
                  <c:v>Valvular (N=674)</c:v>
                </c:pt>
              </c:strCache>
            </c:strRef>
          </c:tx>
          <c:spPr>
            <a:ln w="41275">
              <a:solidFill>
                <a:srgbClr val="FFFF00"/>
              </a:solidFill>
            </a:ln>
          </c:spPr>
          <c:marker>
            <c:symbol val="none"/>
          </c:marker>
          <c:xVal>
            <c:numRef>
              <c:f>Sheet1!$A$2:$A$50</c:f>
              <c:numCache>
                <c:formatCode>General</c:formatCode>
                <c:ptCount val="49"/>
                <c:pt idx="0">
                  <c:v>0</c:v>
                </c:pt>
                <c:pt idx="1">
                  <c:v>0.25</c:v>
                </c:pt>
                <c:pt idx="2">
                  <c:v>0.5</c:v>
                </c:pt>
                <c:pt idx="3">
                  <c:v>0.75000000000000089</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pt idx="29">
                  <c:v>7.25</c:v>
                </c:pt>
                <c:pt idx="30">
                  <c:v>7.5</c:v>
                </c:pt>
                <c:pt idx="31">
                  <c:v>7.75</c:v>
                </c:pt>
                <c:pt idx="32">
                  <c:v>8</c:v>
                </c:pt>
                <c:pt idx="33">
                  <c:v>8.25</c:v>
                </c:pt>
                <c:pt idx="34">
                  <c:v>8.5</c:v>
                </c:pt>
                <c:pt idx="35">
                  <c:v>8.75</c:v>
                </c:pt>
                <c:pt idx="36">
                  <c:v>9</c:v>
                </c:pt>
                <c:pt idx="37">
                  <c:v>9.25</c:v>
                </c:pt>
                <c:pt idx="38">
                  <c:v>9.5</c:v>
                </c:pt>
                <c:pt idx="39">
                  <c:v>9.75</c:v>
                </c:pt>
                <c:pt idx="40">
                  <c:v>10</c:v>
                </c:pt>
                <c:pt idx="41">
                  <c:v>10.25</c:v>
                </c:pt>
                <c:pt idx="42">
                  <c:v>10.5</c:v>
                </c:pt>
                <c:pt idx="43">
                  <c:v>10.75</c:v>
                </c:pt>
                <c:pt idx="44">
                  <c:v>11</c:v>
                </c:pt>
                <c:pt idx="45">
                  <c:v>11.25</c:v>
                </c:pt>
                <c:pt idx="46">
                  <c:v>11.5</c:v>
                </c:pt>
                <c:pt idx="47">
                  <c:v>11.75</c:v>
                </c:pt>
                <c:pt idx="48">
                  <c:v>12</c:v>
                </c:pt>
              </c:numCache>
            </c:numRef>
          </c:xVal>
          <c:yVal>
            <c:numRef>
              <c:f>Sheet1!$F$2:$F$50</c:f>
              <c:numCache>
                <c:formatCode>General</c:formatCode>
                <c:ptCount val="49"/>
                <c:pt idx="0">
                  <c:v>100</c:v>
                </c:pt>
                <c:pt idx="1">
                  <c:v>93.169999999999987</c:v>
                </c:pt>
                <c:pt idx="2">
                  <c:v>91.081000000000003</c:v>
                </c:pt>
                <c:pt idx="3">
                  <c:v>89.123999999999981</c:v>
                </c:pt>
                <c:pt idx="4">
                  <c:v>88.210000000000022</c:v>
                </c:pt>
                <c:pt idx="5">
                  <c:v>87.14</c:v>
                </c:pt>
                <c:pt idx="6">
                  <c:v>86.674999999999983</c:v>
                </c:pt>
                <c:pt idx="7">
                  <c:v>85.893000000000001</c:v>
                </c:pt>
                <c:pt idx="8">
                  <c:v>85.266000000000005</c:v>
                </c:pt>
                <c:pt idx="9">
                  <c:v>85.10899999999998</c:v>
                </c:pt>
                <c:pt idx="10">
                  <c:v>84.480999999999995</c:v>
                </c:pt>
                <c:pt idx="11">
                  <c:v>84.165999999999983</c:v>
                </c:pt>
                <c:pt idx="12">
                  <c:v>83.850999999999999</c:v>
                </c:pt>
                <c:pt idx="13">
                  <c:v>83.376999999999981</c:v>
                </c:pt>
                <c:pt idx="14">
                  <c:v>83.06</c:v>
                </c:pt>
                <c:pt idx="15">
                  <c:v>82.902000000000001</c:v>
                </c:pt>
                <c:pt idx="16">
                  <c:v>82.902000000000001</c:v>
                </c:pt>
                <c:pt idx="17">
                  <c:v>82.742999999999995</c:v>
                </c:pt>
                <c:pt idx="18">
                  <c:v>82.742999999999995</c:v>
                </c:pt>
                <c:pt idx="19">
                  <c:v>82.742999999999995</c:v>
                </c:pt>
                <c:pt idx="20">
                  <c:v>82.10899999999998</c:v>
                </c:pt>
                <c:pt idx="21">
                  <c:v>81.950999999999993</c:v>
                </c:pt>
                <c:pt idx="22">
                  <c:v>81.634</c:v>
                </c:pt>
                <c:pt idx="23">
                  <c:v>81.474999999999994</c:v>
                </c:pt>
                <c:pt idx="24">
                  <c:v>81.474999999999994</c:v>
                </c:pt>
                <c:pt idx="25">
                  <c:v>81.474999999999994</c:v>
                </c:pt>
                <c:pt idx="26">
                  <c:v>81.316000000000003</c:v>
                </c:pt>
                <c:pt idx="27">
                  <c:v>81.316000000000003</c:v>
                </c:pt>
                <c:pt idx="28">
                  <c:v>81.316000000000003</c:v>
                </c:pt>
                <c:pt idx="29">
                  <c:v>80.995999999999995</c:v>
                </c:pt>
                <c:pt idx="30">
                  <c:v>80.995999999999995</c:v>
                </c:pt>
                <c:pt idx="31">
                  <c:v>80.995999999999995</c:v>
                </c:pt>
                <c:pt idx="32">
                  <c:v>80.995999999999995</c:v>
                </c:pt>
                <c:pt idx="33">
                  <c:v>80.995999999999995</c:v>
                </c:pt>
                <c:pt idx="34">
                  <c:v>80.835999999999999</c:v>
                </c:pt>
                <c:pt idx="35">
                  <c:v>80.35599999999998</c:v>
                </c:pt>
                <c:pt idx="36">
                  <c:v>80.195999999999998</c:v>
                </c:pt>
                <c:pt idx="37">
                  <c:v>80.195999999999998</c:v>
                </c:pt>
                <c:pt idx="38">
                  <c:v>80.195999999999998</c:v>
                </c:pt>
                <c:pt idx="39">
                  <c:v>80.195999999999998</c:v>
                </c:pt>
                <c:pt idx="40">
                  <c:v>80.034999999999997</c:v>
                </c:pt>
                <c:pt idx="41">
                  <c:v>79.874999999999986</c:v>
                </c:pt>
                <c:pt idx="42">
                  <c:v>79.554000000000002</c:v>
                </c:pt>
                <c:pt idx="43">
                  <c:v>79.554000000000002</c:v>
                </c:pt>
                <c:pt idx="44">
                  <c:v>79.554000000000002</c:v>
                </c:pt>
                <c:pt idx="45">
                  <c:v>79.554000000000002</c:v>
                </c:pt>
                <c:pt idx="46">
                  <c:v>79.554000000000002</c:v>
                </c:pt>
                <c:pt idx="47">
                  <c:v>79.227999999999994</c:v>
                </c:pt>
                <c:pt idx="48">
                  <c:v>79.063999999999993</c:v>
                </c:pt>
              </c:numCache>
            </c:numRef>
          </c:yVal>
        </c:ser>
        <c:axId val="136950528"/>
        <c:axId val="136952448"/>
      </c:scatterChart>
      <c:valAx>
        <c:axId val="136950528"/>
        <c:scaling>
          <c:orientation val="minMax"/>
          <c:max val="12"/>
          <c:min val="0"/>
        </c:scaling>
        <c:axPos val="b"/>
        <c:title>
          <c:tx>
            <c:rich>
              <a:bodyPr/>
              <a:lstStyle/>
              <a:p>
                <a:pPr>
                  <a:defRPr sz="1700"/>
                </a:pPr>
                <a:r>
                  <a:rPr lang="en-US" sz="1700" dirty="0" smtClean="0"/>
                  <a:t>Months</a:t>
                </a:r>
                <a:endParaRPr lang="en-US" sz="1700" dirty="0"/>
              </a:p>
            </c:rich>
          </c:tx>
        </c:title>
        <c:numFmt formatCode="#,##0" sourceLinked="0"/>
        <c:tickLblPos val="nextTo"/>
        <c:txPr>
          <a:bodyPr rot="0"/>
          <a:lstStyle/>
          <a:p>
            <a:pPr>
              <a:defRPr sz="1500" b="1"/>
            </a:pPr>
            <a:endParaRPr lang="en-US"/>
          </a:p>
        </c:txPr>
        <c:crossAx val="136952448"/>
        <c:crosses val="autoZero"/>
        <c:crossBetween val="midCat"/>
        <c:majorUnit val="1"/>
      </c:valAx>
      <c:valAx>
        <c:axId val="136952448"/>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36950528"/>
        <c:crosses val="autoZero"/>
        <c:crossBetween val="midCat"/>
        <c:majorUnit val="10"/>
      </c:valAx>
      <c:spPr>
        <a:solidFill>
          <a:schemeClr val="bg2"/>
        </a:solidFill>
        <a:ln>
          <a:solidFill>
            <a:schemeClr val="tx1"/>
          </a:solidFill>
        </a:ln>
      </c:spPr>
    </c:plotArea>
    <c:legend>
      <c:legendPos val="r"/>
      <c:layout>
        <c:manualLayout>
          <c:xMode val="edge"/>
          <c:yMode val="edge"/>
          <c:x val="9.7345132743362844E-2"/>
          <c:y val="0.66046315364425601"/>
          <c:w val="0.77892330383481301"/>
          <c:h val="0.1610261620523254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4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3994E-2"/>
          <c:y val="6.2019180294770854E-2"/>
          <c:w val="0.87737962511323264"/>
          <c:h val="0.78567231980617802"/>
        </c:manualLayout>
      </c:layout>
      <c:scatterChart>
        <c:scatterStyle val="smoothMarker"/>
        <c:ser>
          <c:idx val="0"/>
          <c:order val="0"/>
          <c:tx>
            <c:strRef>
              <c:f>Sheet1!$B$1</c:f>
              <c:strCache>
                <c:ptCount val="1"/>
                <c:pt idx="0">
                  <c:v>Cardiomyopathy (N=12,144)</c:v>
                </c:pt>
              </c:strCache>
            </c:strRef>
          </c:tx>
          <c:spPr>
            <a:ln w="41275">
              <a:solidFill>
                <a:srgbClr val="00FFFF"/>
              </a:solidFill>
            </a:ln>
          </c:spPr>
          <c:marker>
            <c:symbol val="none"/>
          </c:marker>
          <c:xVal>
            <c:numRef>
              <c:f>Sheet1!$A$2:$A$38</c:f>
              <c:numCache>
                <c:formatCode>General</c:formatCode>
                <c:ptCount val="37"/>
                <c:pt idx="0">
                  <c:v>0</c:v>
                </c:pt>
                <c:pt idx="1">
                  <c:v>8.3330000000000043E-2</c:v>
                </c:pt>
                <c:pt idx="2">
                  <c:v>0.16666999999999998</c:v>
                </c:pt>
                <c:pt idx="3">
                  <c:v>0.25</c:v>
                </c:pt>
                <c:pt idx="4">
                  <c:v>0.33333000000000051</c:v>
                </c:pt>
                <c:pt idx="5">
                  <c:v>0.41667000000000032</c:v>
                </c:pt>
                <c:pt idx="6">
                  <c:v>0.5</c:v>
                </c:pt>
                <c:pt idx="7">
                  <c:v>0.58332999999999957</c:v>
                </c:pt>
                <c:pt idx="8">
                  <c:v>0.66667000000000143</c:v>
                </c:pt>
                <c:pt idx="9">
                  <c:v>0.75000000000000089</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numCache>
            </c:numRef>
          </c:xVal>
          <c:yVal>
            <c:numRef>
              <c:f>Sheet1!$B$2:$B$38</c:f>
              <c:numCache>
                <c:formatCode>General</c:formatCode>
                <c:ptCount val="37"/>
                <c:pt idx="0">
                  <c:v>100</c:v>
                </c:pt>
                <c:pt idx="1">
                  <c:v>93.456000000000003</c:v>
                </c:pt>
                <c:pt idx="2">
                  <c:v>91.691000000000003</c:v>
                </c:pt>
                <c:pt idx="3">
                  <c:v>90.613</c:v>
                </c:pt>
                <c:pt idx="4">
                  <c:v>89.972999999999999</c:v>
                </c:pt>
                <c:pt idx="5">
                  <c:v>89.35</c:v>
                </c:pt>
                <c:pt idx="6">
                  <c:v>88.850999999999999</c:v>
                </c:pt>
                <c:pt idx="7">
                  <c:v>88.242999999999995</c:v>
                </c:pt>
                <c:pt idx="8">
                  <c:v>87.697000000000003</c:v>
                </c:pt>
                <c:pt idx="9">
                  <c:v>87.176999999999978</c:v>
                </c:pt>
                <c:pt idx="10">
                  <c:v>86.79</c:v>
                </c:pt>
                <c:pt idx="11">
                  <c:v>86.438000000000002</c:v>
                </c:pt>
                <c:pt idx="12">
                  <c:v>86.09</c:v>
                </c:pt>
                <c:pt idx="13">
                  <c:v>84.848000000000013</c:v>
                </c:pt>
                <c:pt idx="14">
                  <c:v>84.027999999999992</c:v>
                </c:pt>
                <c:pt idx="15">
                  <c:v>83.185999999999979</c:v>
                </c:pt>
                <c:pt idx="16">
                  <c:v>82.590999999999994</c:v>
                </c:pt>
                <c:pt idx="17">
                  <c:v>81.751000000000005</c:v>
                </c:pt>
                <c:pt idx="18">
                  <c:v>80.816999999999993</c:v>
                </c:pt>
                <c:pt idx="19">
                  <c:v>80.168999999999983</c:v>
                </c:pt>
                <c:pt idx="20">
                  <c:v>79.552999999999983</c:v>
                </c:pt>
                <c:pt idx="21">
                  <c:v>78.820999999999998</c:v>
                </c:pt>
                <c:pt idx="22">
                  <c:v>78.195999999999998</c:v>
                </c:pt>
                <c:pt idx="23">
                  <c:v>77.634</c:v>
                </c:pt>
                <c:pt idx="24">
                  <c:v>77.075999999999979</c:v>
                </c:pt>
                <c:pt idx="25">
                  <c:v>76.161000000000001</c:v>
                </c:pt>
                <c:pt idx="26">
                  <c:v>75.552999999999983</c:v>
                </c:pt>
                <c:pt idx="27">
                  <c:v>74.945000000000007</c:v>
                </c:pt>
                <c:pt idx="28">
                  <c:v>74.269000000000005</c:v>
                </c:pt>
                <c:pt idx="29">
                  <c:v>73.471999999999994</c:v>
                </c:pt>
                <c:pt idx="30">
                  <c:v>72.921999999999997</c:v>
                </c:pt>
                <c:pt idx="31">
                  <c:v>72.119</c:v>
                </c:pt>
                <c:pt idx="32">
                  <c:v>71.38</c:v>
                </c:pt>
                <c:pt idx="33">
                  <c:v>70.837000000000003</c:v>
                </c:pt>
                <c:pt idx="34">
                  <c:v>70.05</c:v>
                </c:pt>
                <c:pt idx="35">
                  <c:v>69.471000000000004</c:v>
                </c:pt>
                <c:pt idx="36">
                  <c:v>68.877999999999986</c:v>
                </c:pt>
              </c:numCache>
            </c:numRef>
          </c:yVal>
        </c:ser>
        <c:ser>
          <c:idx val="1"/>
          <c:order val="1"/>
          <c:tx>
            <c:strRef>
              <c:f>Sheet1!$C$1</c:f>
              <c:strCache>
                <c:ptCount val="1"/>
                <c:pt idx="0">
                  <c:v>Coronary artery disease (N=9,038)</c:v>
                </c:pt>
              </c:strCache>
            </c:strRef>
          </c:tx>
          <c:spPr>
            <a:ln w="41275">
              <a:solidFill>
                <a:srgbClr val="00FF00"/>
              </a:solidFill>
              <a:prstDash val="solid"/>
            </a:ln>
          </c:spPr>
          <c:marker>
            <c:symbol val="none"/>
          </c:marker>
          <c:xVal>
            <c:numRef>
              <c:f>Sheet1!$A$2:$A$38</c:f>
              <c:numCache>
                <c:formatCode>General</c:formatCode>
                <c:ptCount val="37"/>
                <c:pt idx="0">
                  <c:v>0</c:v>
                </c:pt>
                <c:pt idx="1">
                  <c:v>8.3330000000000043E-2</c:v>
                </c:pt>
                <c:pt idx="2">
                  <c:v>0.16666999999999998</c:v>
                </c:pt>
                <c:pt idx="3">
                  <c:v>0.25</c:v>
                </c:pt>
                <c:pt idx="4">
                  <c:v>0.33333000000000051</c:v>
                </c:pt>
                <c:pt idx="5">
                  <c:v>0.41667000000000032</c:v>
                </c:pt>
                <c:pt idx="6">
                  <c:v>0.5</c:v>
                </c:pt>
                <c:pt idx="7">
                  <c:v>0.58332999999999957</c:v>
                </c:pt>
                <c:pt idx="8">
                  <c:v>0.66667000000000143</c:v>
                </c:pt>
                <c:pt idx="9">
                  <c:v>0.75000000000000089</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numCache>
            </c:numRef>
          </c:xVal>
          <c:yVal>
            <c:numRef>
              <c:f>Sheet1!$C$2:$C$38</c:f>
              <c:numCache>
                <c:formatCode>General</c:formatCode>
                <c:ptCount val="37"/>
                <c:pt idx="0">
                  <c:v>100</c:v>
                </c:pt>
                <c:pt idx="1">
                  <c:v>92.187999999999988</c:v>
                </c:pt>
                <c:pt idx="2">
                  <c:v>90.09</c:v>
                </c:pt>
                <c:pt idx="3">
                  <c:v>88.869</c:v>
                </c:pt>
                <c:pt idx="4">
                  <c:v>87.85299999999998</c:v>
                </c:pt>
                <c:pt idx="5">
                  <c:v>87.150999999999982</c:v>
                </c:pt>
                <c:pt idx="6">
                  <c:v>86.6</c:v>
                </c:pt>
                <c:pt idx="7">
                  <c:v>85.977999999999994</c:v>
                </c:pt>
                <c:pt idx="8">
                  <c:v>85.543000000000006</c:v>
                </c:pt>
                <c:pt idx="9">
                  <c:v>85.202000000000012</c:v>
                </c:pt>
                <c:pt idx="10">
                  <c:v>84.8</c:v>
                </c:pt>
                <c:pt idx="11">
                  <c:v>84.397000000000006</c:v>
                </c:pt>
                <c:pt idx="12">
                  <c:v>83.915000000000006</c:v>
                </c:pt>
                <c:pt idx="13">
                  <c:v>82.924000000000007</c:v>
                </c:pt>
                <c:pt idx="14">
                  <c:v>81.98</c:v>
                </c:pt>
                <c:pt idx="15">
                  <c:v>81.171999999999983</c:v>
                </c:pt>
                <c:pt idx="16">
                  <c:v>80.453000000000003</c:v>
                </c:pt>
                <c:pt idx="17">
                  <c:v>79.739999999999995</c:v>
                </c:pt>
                <c:pt idx="18">
                  <c:v>79.070999999999998</c:v>
                </c:pt>
                <c:pt idx="19">
                  <c:v>78.391000000000005</c:v>
                </c:pt>
                <c:pt idx="20">
                  <c:v>77.820999999999998</c:v>
                </c:pt>
                <c:pt idx="21">
                  <c:v>77.116</c:v>
                </c:pt>
                <c:pt idx="22">
                  <c:v>76.218000000000004</c:v>
                </c:pt>
                <c:pt idx="23">
                  <c:v>75.397999999999996</c:v>
                </c:pt>
                <c:pt idx="24">
                  <c:v>74.638999999999982</c:v>
                </c:pt>
                <c:pt idx="25">
                  <c:v>73.953999999999994</c:v>
                </c:pt>
                <c:pt idx="26">
                  <c:v>73.019000000000005</c:v>
                </c:pt>
                <c:pt idx="27">
                  <c:v>72.361999999999995</c:v>
                </c:pt>
                <c:pt idx="28">
                  <c:v>71.620999999999981</c:v>
                </c:pt>
                <c:pt idx="29">
                  <c:v>70.637999999999991</c:v>
                </c:pt>
                <c:pt idx="30">
                  <c:v>69.949000000000026</c:v>
                </c:pt>
                <c:pt idx="31">
                  <c:v>68.929000000000002</c:v>
                </c:pt>
                <c:pt idx="32">
                  <c:v>68.049000000000007</c:v>
                </c:pt>
                <c:pt idx="33">
                  <c:v>67.144999999999996</c:v>
                </c:pt>
                <c:pt idx="34">
                  <c:v>66.128999999999948</c:v>
                </c:pt>
                <c:pt idx="35">
                  <c:v>65.293999999999997</c:v>
                </c:pt>
                <c:pt idx="36">
                  <c:v>64.147999999999996</c:v>
                </c:pt>
              </c:numCache>
            </c:numRef>
          </c:yVal>
        </c:ser>
        <c:ser>
          <c:idx val="2"/>
          <c:order val="2"/>
          <c:tx>
            <c:strRef>
              <c:f>Sheet1!$D$1</c:f>
              <c:strCache>
                <c:ptCount val="1"/>
                <c:pt idx="0">
                  <c:v>Congenital diagnosis (N=660)</c:v>
                </c:pt>
              </c:strCache>
            </c:strRef>
          </c:tx>
          <c:spPr>
            <a:ln w="41275">
              <a:solidFill>
                <a:srgbClr val="FF0000"/>
              </a:solidFill>
            </a:ln>
          </c:spPr>
          <c:marker>
            <c:symbol val="none"/>
          </c:marker>
          <c:xVal>
            <c:numRef>
              <c:f>Sheet1!$A$2:$A$38</c:f>
              <c:numCache>
                <c:formatCode>General</c:formatCode>
                <c:ptCount val="37"/>
                <c:pt idx="0">
                  <c:v>0</c:v>
                </c:pt>
                <c:pt idx="1">
                  <c:v>8.3330000000000043E-2</c:v>
                </c:pt>
                <c:pt idx="2">
                  <c:v>0.16666999999999998</c:v>
                </c:pt>
                <c:pt idx="3">
                  <c:v>0.25</c:v>
                </c:pt>
                <c:pt idx="4">
                  <c:v>0.33333000000000051</c:v>
                </c:pt>
                <c:pt idx="5">
                  <c:v>0.41667000000000032</c:v>
                </c:pt>
                <c:pt idx="6">
                  <c:v>0.5</c:v>
                </c:pt>
                <c:pt idx="7">
                  <c:v>0.58332999999999957</c:v>
                </c:pt>
                <c:pt idx="8">
                  <c:v>0.66667000000000143</c:v>
                </c:pt>
                <c:pt idx="9">
                  <c:v>0.75000000000000089</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numCache>
            </c:numRef>
          </c:xVal>
          <c:yVal>
            <c:numRef>
              <c:f>Sheet1!$D$2:$D$38</c:f>
              <c:numCache>
                <c:formatCode>General</c:formatCode>
                <c:ptCount val="37"/>
                <c:pt idx="0">
                  <c:v>100</c:v>
                </c:pt>
                <c:pt idx="1">
                  <c:v>86.009</c:v>
                </c:pt>
                <c:pt idx="2">
                  <c:v>83.677999999999983</c:v>
                </c:pt>
                <c:pt idx="3">
                  <c:v>82.405000000000001</c:v>
                </c:pt>
                <c:pt idx="4">
                  <c:v>81.760999999999996</c:v>
                </c:pt>
                <c:pt idx="5">
                  <c:v>81.438000000000002</c:v>
                </c:pt>
                <c:pt idx="6">
                  <c:v>81.113</c:v>
                </c:pt>
                <c:pt idx="7">
                  <c:v>80.786000000000001</c:v>
                </c:pt>
                <c:pt idx="8">
                  <c:v>80.296000000000006</c:v>
                </c:pt>
                <c:pt idx="9">
                  <c:v>80.131999999999991</c:v>
                </c:pt>
                <c:pt idx="10">
                  <c:v>79.638999999999982</c:v>
                </c:pt>
                <c:pt idx="11">
                  <c:v>79.308999999999983</c:v>
                </c:pt>
                <c:pt idx="12">
                  <c:v>78.967000000000027</c:v>
                </c:pt>
                <c:pt idx="13">
                  <c:v>78.239000000000004</c:v>
                </c:pt>
                <c:pt idx="14">
                  <c:v>78.049000000000007</c:v>
                </c:pt>
                <c:pt idx="15">
                  <c:v>77.85799999999999</c:v>
                </c:pt>
                <c:pt idx="16">
                  <c:v>77.065000000000012</c:v>
                </c:pt>
                <c:pt idx="17">
                  <c:v>75.955000000000013</c:v>
                </c:pt>
                <c:pt idx="18">
                  <c:v>75.728999999999999</c:v>
                </c:pt>
                <c:pt idx="19">
                  <c:v>75.033000000000001</c:v>
                </c:pt>
                <c:pt idx="20">
                  <c:v>74.316000000000003</c:v>
                </c:pt>
                <c:pt idx="21">
                  <c:v>74.051999999999992</c:v>
                </c:pt>
                <c:pt idx="22">
                  <c:v>73.513999999999996</c:v>
                </c:pt>
                <c:pt idx="23">
                  <c:v>72.141000000000005</c:v>
                </c:pt>
                <c:pt idx="24">
                  <c:v>70.994000000000099</c:v>
                </c:pt>
                <c:pt idx="25">
                  <c:v>70.661999999999992</c:v>
                </c:pt>
                <c:pt idx="26">
                  <c:v>70.331000000000003</c:v>
                </c:pt>
                <c:pt idx="27">
                  <c:v>69.982000000000014</c:v>
                </c:pt>
                <c:pt idx="28">
                  <c:v>69.25</c:v>
                </c:pt>
                <c:pt idx="29">
                  <c:v>69.25</c:v>
                </c:pt>
                <c:pt idx="30">
                  <c:v>69.25</c:v>
                </c:pt>
                <c:pt idx="31">
                  <c:v>68.085999999999999</c:v>
                </c:pt>
                <c:pt idx="32">
                  <c:v>68.085999999999999</c:v>
                </c:pt>
                <c:pt idx="33">
                  <c:v>67.302999999999983</c:v>
                </c:pt>
                <c:pt idx="34">
                  <c:v>66.471999999999994</c:v>
                </c:pt>
                <c:pt idx="35">
                  <c:v>66.471999999999994</c:v>
                </c:pt>
                <c:pt idx="36">
                  <c:v>66.471999999999994</c:v>
                </c:pt>
              </c:numCache>
            </c:numRef>
          </c:yVal>
        </c:ser>
        <c:ser>
          <c:idx val="3"/>
          <c:order val="3"/>
          <c:tx>
            <c:strRef>
              <c:f>Sheet1!$E$1</c:f>
              <c:strCache>
                <c:ptCount val="1"/>
                <c:pt idx="0">
                  <c:v>Retransplant (N=573)</c:v>
                </c:pt>
              </c:strCache>
            </c:strRef>
          </c:tx>
          <c:spPr>
            <a:ln w="41275">
              <a:solidFill>
                <a:srgbClr val="FF00FF"/>
              </a:solidFill>
            </a:ln>
          </c:spPr>
          <c:marker>
            <c:symbol val="none"/>
          </c:marker>
          <c:xVal>
            <c:numRef>
              <c:f>Sheet1!$A$2:$A$38</c:f>
              <c:numCache>
                <c:formatCode>General</c:formatCode>
                <c:ptCount val="37"/>
                <c:pt idx="0">
                  <c:v>0</c:v>
                </c:pt>
                <c:pt idx="1">
                  <c:v>8.3330000000000043E-2</c:v>
                </c:pt>
                <c:pt idx="2">
                  <c:v>0.16666999999999998</c:v>
                </c:pt>
                <c:pt idx="3">
                  <c:v>0.25</c:v>
                </c:pt>
                <c:pt idx="4">
                  <c:v>0.33333000000000051</c:v>
                </c:pt>
                <c:pt idx="5">
                  <c:v>0.41667000000000032</c:v>
                </c:pt>
                <c:pt idx="6">
                  <c:v>0.5</c:v>
                </c:pt>
                <c:pt idx="7">
                  <c:v>0.58332999999999957</c:v>
                </c:pt>
                <c:pt idx="8">
                  <c:v>0.66667000000000143</c:v>
                </c:pt>
                <c:pt idx="9">
                  <c:v>0.75000000000000089</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numCache>
            </c:numRef>
          </c:xVal>
          <c:yVal>
            <c:numRef>
              <c:f>Sheet1!$E$2:$E$38</c:f>
              <c:numCache>
                <c:formatCode>General</c:formatCode>
                <c:ptCount val="37"/>
                <c:pt idx="0">
                  <c:v>100</c:v>
                </c:pt>
                <c:pt idx="1">
                  <c:v>91.247000000000099</c:v>
                </c:pt>
                <c:pt idx="2">
                  <c:v>88.400999999999996</c:v>
                </c:pt>
                <c:pt idx="3">
                  <c:v>86.786000000000001</c:v>
                </c:pt>
                <c:pt idx="4">
                  <c:v>85.700999999999993</c:v>
                </c:pt>
                <c:pt idx="5">
                  <c:v>84.611000000000004</c:v>
                </c:pt>
                <c:pt idx="6">
                  <c:v>84.065000000000012</c:v>
                </c:pt>
                <c:pt idx="7">
                  <c:v>83.700999999999993</c:v>
                </c:pt>
                <c:pt idx="8">
                  <c:v>82.789000000000001</c:v>
                </c:pt>
                <c:pt idx="9">
                  <c:v>82.242000000000004</c:v>
                </c:pt>
                <c:pt idx="10">
                  <c:v>81.876999999999981</c:v>
                </c:pt>
                <c:pt idx="11">
                  <c:v>81.876999999999981</c:v>
                </c:pt>
                <c:pt idx="12">
                  <c:v>80.956999999999994</c:v>
                </c:pt>
                <c:pt idx="13">
                  <c:v>79.986000000000004</c:v>
                </c:pt>
                <c:pt idx="14">
                  <c:v>78.019000000000005</c:v>
                </c:pt>
                <c:pt idx="15">
                  <c:v>77.42</c:v>
                </c:pt>
                <c:pt idx="16">
                  <c:v>76.391999999999996</c:v>
                </c:pt>
                <c:pt idx="17">
                  <c:v>75.927000000000007</c:v>
                </c:pt>
                <c:pt idx="18">
                  <c:v>73.741000000000099</c:v>
                </c:pt>
                <c:pt idx="19">
                  <c:v>72.504000000000005</c:v>
                </c:pt>
                <c:pt idx="20">
                  <c:v>71.233999999999995</c:v>
                </c:pt>
                <c:pt idx="21">
                  <c:v>70.681999999999988</c:v>
                </c:pt>
                <c:pt idx="22">
                  <c:v>69.534999999999997</c:v>
                </c:pt>
                <c:pt idx="23">
                  <c:v>69.534999999999997</c:v>
                </c:pt>
                <c:pt idx="24">
                  <c:v>69.232000000000014</c:v>
                </c:pt>
                <c:pt idx="25">
                  <c:v>67.811000000000007</c:v>
                </c:pt>
                <c:pt idx="26">
                  <c:v>67.811000000000007</c:v>
                </c:pt>
                <c:pt idx="27">
                  <c:v>67.424000000000007</c:v>
                </c:pt>
                <c:pt idx="28">
                  <c:v>66.56</c:v>
                </c:pt>
                <c:pt idx="29">
                  <c:v>66.054999999999993</c:v>
                </c:pt>
                <c:pt idx="30">
                  <c:v>65.551000000000002</c:v>
                </c:pt>
                <c:pt idx="31">
                  <c:v>65.039000000000001</c:v>
                </c:pt>
                <c:pt idx="32">
                  <c:v>64.506</c:v>
                </c:pt>
                <c:pt idx="33">
                  <c:v>63.781000000000006</c:v>
                </c:pt>
                <c:pt idx="34">
                  <c:v>61.503</c:v>
                </c:pt>
                <c:pt idx="35">
                  <c:v>60.672000000000011</c:v>
                </c:pt>
                <c:pt idx="36">
                  <c:v>59.766000000000012</c:v>
                </c:pt>
              </c:numCache>
            </c:numRef>
          </c:yVal>
        </c:ser>
        <c:ser>
          <c:idx val="4"/>
          <c:order val="4"/>
          <c:tx>
            <c:strRef>
              <c:f>Sheet1!$F$1</c:f>
              <c:strCache>
                <c:ptCount val="1"/>
                <c:pt idx="0">
                  <c:v>Valvular (N=674)</c:v>
                </c:pt>
              </c:strCache>
            </c:strRef>
          </c:tx>
          <c:spPr>
            <a:ln w="41275">
              <a:solidFill>
                <a:srgbClr val="FFFF00"/>
              </a:solidFill>
            </a:ln>
          </c:spPr>
          <c:marker>
            <c:symbol val="none"/>
          </c:marker>
          <c:xVal>
            <c:numRef>
              <c:f>Sheet1!$A$2:$A$38</c:f>
              <c:numCache>
                <c:formatCode>General</c:formatCode>
                <c:ptCount val="37"/>
                <c:pt idx="0">
                  <c:v>0</c:v>
                </c:pt>
                <c:pt idx="1">
                  <c:v>8.3330000000000043E-2</c:v>
                </c:pt>
                <c:pt idx="2">
                  <c:v>0.16666999999999998</c:v>
                </c:pt>
                <c:pt idx="3">
                  <c:v>0.25</c:v>
                </c:pt>
                <c:pt idx="4">
                  <c:v>0.33333000000000051</c:v>
                </c:pt>
                <c:pt idx="5">
                  <c:v>0.41667000000000032</c:v>
                </c:pt>
                <c:pt idx="6">
                  <c:v>0.5</c:v>
                </c:pt>
                <c:pt idx="7">
                  <c:v>0.58332999999999957</c:v>
                </c:pt>
                <c:pt idx="8">
                  <c:v>0.66667000000000143</c:v>
                </c:pt>
                <c:pt idx="9">
                  <c:v>0.75000000000000089</c:v>
                </c:pt>
                <c:pt idx="10">
                  <c:v>0.83333000000000002</c:v>
                </c:pt>
                <c:pt idx="11">
                  <c:v>0.91666999999999998</c:v>
                </c:pt>
                <c:pt idx="12">
                  <c:v>1</c:v>
                </c:pt>
                <c:pt idx="13">
                  <c:v>1.25</c:v>
                </c:pt>
                <c:pt idx="14">
                  <c:v>1.5</c:v>
                </c:pt>
                <c:pt idx="15">
                  <c:v>1.75</c:v>
                </c:pt>
                <c:pt idx="16">
                  <c:v>2</c:v>
                </c:pt>
                <c:pt idx="17">
                  <c:v>2.25</c:v>
                </c:pt>
                <c:pt idx="18">
                  <c:v>2.5</c:v>
                </c:pt>
                <c:pt idx="19">
                  <c:v>2.75</c:v>
                </c:pt>
                <c:pt idx="20">
                  <c:v>3</c:v>
                </c:pt>
                <c:pt idx="21">
                  <c:v>3.25</c:v>
                </c:pt>
                <c:pt idx="22">
                  <c:v>3.5</c:v>
                </c:pt>
                <c:pt idx="23">
                  <c:v>3.75</c:v>
                </c:pt>
                <c:pt idx="24">
                  <c:v>4</c:v>
                </c:pt>
                <c:pt idx="25">
                  <c:v>4.25</c:v>
                </c:pt>
                <c:pt idx="26">
                  <c:v>4.5</c:v>
                </c:pt>
                <c:pt idx="27">
                  <c:v>4.75</c:v>
                </c:pt>
                <c:pt idx="28">
                  <c:v>5</c:v>
                </c:pt>
                <c:pt idx="29">
                  <c:v>5.25</c:v>
                </c:pt>
                <c:pt idx="30">
                  <c:v>5.5</c:v>
                </c:pt>
                <c:pt idx="31">
                  <c:v>5.75</c:v>
                </c:pt>
                <c:pt idx="32">
                  <c:v>6</c:v>
                </c:pt>
                <c:pt idx="33">
                  <c:v>6.25</c:v>
                </c:pt>
                <c:pt idx="34">
                  <c:v>6.5</c:v>
                </c:pt>
                <c:pt idx="35">
                  <c:v>6.75</c:v>
                </c:pt>
                <c:pt idx="36">
                  <c:v>7</c:v>
                </c:pt>
              </c:numCache>
            </c:numRef>
          </c:xVal>
          <c:yVal>
            <c:numRef>
              <c:f>Sheet1!$F$2:$F$38</c:f>
              <c:numCache>
                <c:formatCode>General</c:formatCode>
                <c:ptCount val="37"/>
                <c:pt idx="0">
                  <c:v>100</c:v>
                </c:pt>
                <c:pt idx="1">
                  <c:v>88.210000000000022</c:v>
                </c:pt>
                <c:pt idx="2">
                  <c:v>85.266000000000005</c:v>
                </c:pt>
                <c:pt idx="3">
                  <c:v>83.850999999999999</c:v>
                </c:pt>
                <c:pt idx="4">
                  <c:v>82.902000000000001</c:v>
                </c:pt>
                <c:pt idx="5">
                  <c:v>82.10899999999998</c:v>
                </c:pt>
                <c:pt idx="6">
                  <c:v>81.474999999999994</c:v>
                </c:pt>
                <c:pt idx="7">
                  <c:v>81.316000000000003</c:v>
                </c:pt>
                <c:pt idx="8">
                  <c:v>80.995999999999995</c:v>
                </c:pt>
                <c:pt idx="9">
                  <c:v>80.195999999999998</c:v>
                </c:pt>
                <c:pt idx="10">
                  <c:v>80.034999999999997</c:v>
                </c:pt>
                <c:pt idx="11">
                  <c:v>79.554000000000002</c:v>
                </c:pt>
                <c:pt idx="12">
                  <c:v>79.063999999999993</c:v>
                </c:pt>
                <c:pt idx="13">
                  <c:v>78.894000000000005</c:v>
                </c:pt>
                <c:pt idx="14">
                  <c:v>78.197000000000003</c:v>
                </c:pt>
                <c:pt idx="15">
                  <c:v>77.843999999999994</c:v>
                </c:pt>
                <c:pt idx="16">
                  <c:v>77.124999999999986</c:v>
                </c:pt>
                <c:pt idx="17">
                  <c:v>76.730999999999995</c:v>
                </c:pt>
                <c:pt idx="18">
                  <c:v>75.504999999999995</c:v>
                </c:pt>
                <c:pt idx="19">
                  <c:v>74.885999999999981</c:v>
                </c:pt>
                <c:pt idx="20">
                  <c:v>74</c:v>
                </c:pt>
                <c:pt idx="21">
                  <c:v>73.260999999999996</c:v>
                </c:pt>
                <c:pt idx="22">
                  <c:v>72.754000000000005</c:v>
                </c:pt>
                <c:pt idx="23">
                  <c:v>71.709999999999994</c:v>
                </c:pt>
                <c:pt idx="24">
                  <c:v>69.831000000000003</c:v>
                </c:pt>
                <c:pt idx="25">
                  <c:v>69.537999999999997</c:v>
                </c:pt>
                <c:pt idx="26">
                  <c:v>68.891000000000005</c:v>
                </c:pt>
                <c:pt idx="27">
                  <c:v>68.891000000000005</c:v>
                </c:pt>
                <c:pt idx="28">
                  <c:v>68.187999999999988</c:v>
                </c:pt>
                <c:pt idx="29">
                  <c:v>68.187999999999988</c:v>
                </c:pt>
                <c:pt idx="30">
                  <c:v>67.703999999999994</c:v>
                </c:pt>
                <c:pt idx="31">
                  <c:v>67.194999999999993</c:v>
                </c:pt>
                <c:pt idx="32">
                  <c:v>66.152999999999949</c:v>
                </c:pt>
                <c:pt idx="33">
                  <c:v>66.152999999999949</c:v>
                </c:pt>
                <c:pt idx="34">
                  <c:v>64.738</c:v>
                </c:pt>
                <c:pt idx="35">
                  <c:v>64.738</c:v>
                </c:pt>
                <c:pt idx="36">
                  <c:v>63.015000000000001</c:v>
                </c:pt>
              </c:numCache>
            </c:numRef>
          </c:yVal>
        </c:ser>
        <c:axId val="137443968"/>
        <c:axId val="137458432"/>
      </c:scatterChart>
      <c:valAx>
        <c:axId val="137443968"/>
        <c:scaling>
          <c:orientation val="minMax"/>
          <c:max val="7"/>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37458432"/>
        <c:crosses val="autoZero"/>
        <c:crossBetween val="midCat"/>
        <c:majorUnit val="1"/>
      </c:valAx>
      <c:valAx>
        <c:axId val="137458432"/>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37443968"/>
        <c:crosses val="autoZero"/>
        <c:crossBetween val="midCat"/>
        <c:majorUnit val="10"/>
      </c:valAx>
      <c:spPr>
        <a:solidFill>
          <a:schemeClr val="bg2"/>
        </a:solidFill>
        <a:ln>
          <a:solidFill>
            <a:schemeClr val="tx1"/>
          </a:solidFill>
        </a:ln>
      </c:spPr>
    </c:plotArea>
    <c:legend>
      <c:legendPos val="r"/>
      <c:layout>
        <c:manualLayout>
          <c:xMode val="edge"/>
          <c:yMode val="edge"/>
          <c:x val="0.16814159292035397"/>
          <c:y val="7.5847769028871401E-2"/>
          <c:w val="0.77892330383481279"/>
          <c:h val="0.16102616205232534"/>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4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405E-2"/>
          <c:y val="6.2019180294770854E-2"/>
          <c:w val="0.87737962511323264"/>
          <c:h val="0.78567231980617802"/>
        </c:manualLayout>
      </c:layout>
      <c:scatterChart>
        <c:scatterStyle val="smoothMarker"/>
        <c:ser>
          <c:idx val="0"/>
          <c:order val="0"/>
          <c:tx>
            <c:strRef>
              <c:f>Sheet1!$B$1</c:f>
              <c:strCache>
                <c:ptCount val="1"/>
                <c:pt idx="0">
                  <c:v>Cardiomyopathy (N=9,208)</c:v>
                </c:pt>
              </c:strCache>
            </c:strRef>
          </c:tx>
          <c:spPr>
            <a:ln w="41275">
              <a:solidFill>
                <a:srgbClr val="00FFFF"/>
              </a:solidFill>
            </a:ln>
          </c:spPr>
          <c:marker>
            <c:symbol val="none"/>
          </c:marker>
          <c:xVal>
            <c:numRef>
              <c:f>Sheet1!$A$2:$A$30</c:f>
              <c:numCache>
                <c:formatCode>General</c:formatCode>
                <c:ptCount val="29"/>
                <c:pt idx="0">
                  <c:v>0</c:v>
                </c:pt>
                <c:pt idx="1">
                  <c:v>0.25</c:v>
                </c:pt>
                <c:pt idx="2">
                  <c:v>0.5</c:v>
                </c:pt>
                <c:pt idx="3">
                  <c:v>0.75000000000000178</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numCache>
            </c:numRef>
          </c:xVal>
          <c:yVal>
            <c:numRef>
              <c:f>Sheet1!$B$2:$B$30</c:f>
              <c:numCache>
                <c:formatCode>General</c:formatCode>
                <c:ptCount val="29"/>
                <c:pt idx="0">
                  <c:v>100</c:v>
                </c:pt>
                <c:pt idx="1">
                  <c:v>100</c:v>
                </c:pt>
                <c:pt idx="2">
                  <c:v>100</c:v>
                </c:pt>
                <c:pt idx="3">
                  <c:v>100</c:v>
                </c:pt>
                <c:pt idx="4">
                  <c:v>99.977999999999994</c:v>
                </c:pt>
                <c:pt idx="5">
                  <c:v>98.534999999999997</c:v>
                </c:pt>
                <c:pt idx="6">
                  <c:v>97.582999999999998</c:v>
                </c:pt>
                <c:pt idx="7">
                  <c:v>96.60499999999999</c:v>
                </c:pt>
                <c:pt idx="8">
                  <c:v>95.915000000000006</c:v>
                </c:pt>
                <c:pt idx="9">
                  <c:v>94.938999999999993</c:v>
                </c:pt>
                <c:pt idx="10">
                  <c:v>93.853999999999999</c:v>
                </c:pt>
                <c:pt idx="11">
                  <c:v>93.10199999999999</c:v>
                </c:pt>
                <c:pt idx="12">
                  <c:v>92.385999999999981</c:v>
                </c:pt>
                <c:pt idx="13">
                  <c:v>91.536000000000001</c:v>
                </c:pt>
                <c:pt idx="14">
                  <c:v>90.811000000000007</c:v>
                </c:pt>
                <c:pt idx="15">
                  <c:v>90.157999999999987</c:v>
                </c:pt>
                <c:pt idx="16">
                  <c:v>89.51</c:v>
                </c:pt>
                <c:pt idx="17">
                  <c:v>88.447000000000244</c:v>
                </c:pt>
                <c:pt idx="18">
                  <c:v>87.741000000000213</c:v>
                </c:pt>
                <c:pt idx="19">
                  <c:v>87.034999999999997</c:v>
                </c:pt>
                <c:pt idx="20">
                  <c:v>86.25</c:v>
                </c:pt>
                <c:pt idx="21">
                  <c:v>85.323999999999998</c:v>
                </c:pt>
                <c:pt idx="22">
                  <c:v>84.685999999999979</c:v>
                </c:pt>
                <c:pt idx="23">
                  <c:v>83.753</c:v>
                </c:pt>
                <c:pt idx="24">
                  <c:v>82.894000000000005</c:v>
                </c:pt>
                <c:pt idx="25">
                  <c:v>82.263999999999996</c:v>
                </c:pt>
                <c:pt idx="26">
                  <c:v>81.350999999999999</c:v>
                </c:pt>
                <c:pt idx="27">
                  <c:v>80.677999999999983</c:v>
                </c:pt>
                <c:pt idx="28">
                  <c:v>79.989000000000004</c:v>
                </c:pt>
              </c:numCache>
            </c:numRef>
          </c:yVal>
        </c:ser>
        <c:ser>
          <c:idx val="1"/>
          <c:order val="1"/>
          <c:tx>
            <c:strRef>
              <c:f>Sheet1!$C$1</c:f>
              <c:strCache>
                <c:ptCount val="1"/>
                <c:pt idx="0">
                  <c:v>Coronary artery disease (N=6,861)</c:v>
                </c:pt>
              </c:strCache>
            </c:strRef>
          </c:tx>
          <c:spPr>
            <a:ln w="41275">
              <a:solidFill>
                <a:srgbClr val="00FF00"/>
              </a:solidFill>
              <a:prstDash val="solid"/>
            </a:ln>
          </c:spPr>
          <c:marker>
            <c:symbol val="none"/>
          </c:marker>
          <c:xVal>
            <c:numRef>
              <c:f>Sheet1!$A$2:$A$30</c:f>
              <c:numCache>
                <c:formatCode>General</c:formatCode>
                <c:ptCount val="29"/>
                <c:pt idx="0">
                  <c:v>0</c:v>
                </c:pt>
                <c:pt idx="1">
                  <c:v>0.25</c:v>
                </c:pt>
                <c:pt idx="2">
                  <c:v>0.5</c:v>
                </c:pt>
                <c:pt idx="3">
                  <c:v>0.75000000000000178</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numCache>
            </c:numRef>
          </c:xVal>
          <c:yVal>
            <c:numRef>
              <c:f>Sheet1!$C$2:$C$30</c:f>
              <c:numCache>
                <c:formatCode>General</c:formatCode>
                <c:ptCount val="29"/>
                <c:pt idx="0">
                  <c:v>100</c:v>
                </c:pt>
                <c:pt idx="1">
                  <c:v>100</c:v>
                </c:pt>
                <c:pt idx="2">
                  <c:v>100</c:v>
                </c:pt>
                <c:pt idx="3">
                  <c:v>100</c:v>
                </c:pt>
                <c:pt idx="4">
                  <c:v>99.956000000000003</c:v>
                </c:pt>
                <c:pt idx="5">
                  <c:v>98.775999999999982</c:v>
                </c:pt>
                <c:pt idx="6">
                  <c:v>97.650999999999982</c:v>
                </c:pt>
                <c:pt idx="7">
                  <c:v>96.687999999999988</c:v>
                </c:pt>
                <c:pt idx="8">
                  <c:v>95.831999999999994</c:v>
                </c:pt>
                <c:pt idx="9">
                  <c:v>94.983999999999995</c:v>
                </c:pt>
                <c:pt idx="10">
                  <c:v>94.186999999999998</c:v>
                </c:pt>
                <c:pt idx="11">
                  <c:v>93.375999999999948</c:v>
                </c:pt>
                <c:pt idx="12">
                  <c:v>92.697999999999993</c:v>
                </c:pt>
                <c:pt idx="13">
                  <c:v>91.856999999999999</c:v>
                </c:pt>
                <c:pt idx="14">
                  <c:v>90.787000000000006</c:v>
                </c:pt>
                <c:pt idx="15">
                  <c:v>89.811000000000007</c:v>
                </c:pt>
                <c:pt idx="16">
                  <c:v>88.906999999999996</c:v>
                </c:pt>
                <c:pt idx="17">
                  <c:v>88.090999999999994</c:v>
                </c:pt>
                <c:pt idx="18">
                  <c:v>86.977000000000004</c:v>
                </c:pt>
                <c:pt idx="19">
                  <c:v>86.194000000000003</c:v>
                </c:pt>
                <c:pt idx="20">
                  <c:v>85.312000000000012</c:v>
                </c:pt>
                <c:pt idx="21">
                  <c:v>84.141000000000005</c:v>
                </c:pt>
                <c:pt idx="22">
                  <c:v>83.32</c:v>
                </c:pt>
                <c:pt idx="23">
                  <c:v>82.10599999999998</c:v>
                </c:pt>
                <c:pt idx="24">
                  <c:v>81.057000000000002</c:v>
                </c:pt>
                <c:pt idx="25">
                  <c:v>79.980999999999995</c:v>
                </c:pt>
                <c:pt idx="26">
                  <c:v>78.77</c:v>
                </c:pt>
                <c:pt idx="27">
                  <c:v>77.775999999999982</c:v>
                </c:pt>
                <c:pt idx="28">
                  <c:v>76.411000000000243</c:v>
                </c:pt>
              </c:numCache>
            </c:numRef>
          </c:yVal>
        </c:ser>
        <c:ser>
          <c:idx val="2"/>
          <c:order val="2"/>
          <c:tx>
            <c:strRef>
              <c:f>Sheet1!$D$1</c:f>
              <c:strCache>
                <c:ptCount val="1"/>
                <c:pt idx="0">
                  <c:v>Congenital diagnosis (N=452)</c:v>
                </c:pt>
              </c:strCache>
            </c:strRef>
          </c:tx>
          <c:spPr>
            <a:ln w="41275">
              <a:solidFill>
                <a:srgbClr val="FF0000"/>
              </a:solidFill>
            </a:ln>
          </c:spPr>
          <c:marker>
            <c:symbol val="none"/>
          </c:marker>
          <c:xVal>
            <c:numRef>
              <c:f>Sheet1!$A$2:$A$30</c:f>
              <c:numCache>
                <c:formatCode>General</c:formatCode>
                <c:ptCount val="29"/>
                <c:pt idx="0">
                  <c:v>0</c:v>
                </c:pt>
                <c:pt idx="1">
                  <c:v>0.25</c:v>
                </c:pt>
                <c:pt idx="2">
                  <c:v>0.5</c:v>
                </c:pt>
                <c:pt idx="3">
                  <c:v>0.75000000000000178</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numCache>
            </c:numRef>
          </c:xVal>
          <c:yVal>
            <c:numRef>
              <c:f>Sheet1!$D$2:$D$30</c:f>
              <c:numCache>
                <c:formatCode>General</c:formatCode>
                <c:ptCount val="29"/>
                <c:pt idx="0">
                  <c:v>100</c:v>
                </c:pt>
                <c:pt idx="1">
                  <c:v>100</c:v>
                </c:pt>
                <c:pt idx="2">
                  <c:v>100</c:v>
                </c:pt>
                <c:pt idx="3">
                  <c:v>100</c:v>
                </c:pt>
                <c:pt idx="4">
                  <c:v>100</c:v>
                </c:pt>
                <c:pt idx="5">
                  <c:v>99.077999999999989</c:v>
                </c:pt>
                <c:pt idx="6">
                  <c:v>98.837999999999994</c:v>
                </c:pt>
                <c:pt idx="7">
                  <c:v>98.595000000000013</c:v>
                </c:pt>
                <c:pt idx="8">
                  <c:v>97.592000000000013</c:v>
                </c:pt>
                <c:pt idx="9">
                  <c:v>96.184999999999988</c:v>
                </c:pt>
                <c:pt idx="10">
                  <c:v>95.899000000000001</c:v>
                </c:pt>
                <c:pt idx="11">
                  <c:v>95.016999999999996</c:v>
                </c:pt>
                <c:pt idx="12">
                  <c:v>94.11</c:v>
                </c:pt>
                <c:pt idx="13">
                  <c:v>93.775999999999982</c:v>
                </c:pt>
                <c:pt idx="14">
                  <c:v>93.095000000000013</c:v>
                </c:pt>
                <c:pt idx="15">
                  <c:v>91.35499999999999</c:v>
                </c:pt>
                <c:pt idx="16">
                  <c:v>89.903999999999996</c:v>
                </c:pt>
                <c:pt idx="17">
                  <c:v>89.483000000000004</c:v>
                </c:pt>
                <c:pt idx="18">
                  <c:v>89.063000000000002</c:v>
                </c:pt>
                <c:pt idx="19">
                  <c:v>88.621999999999986</c:v>
                </c:pt>
                <c:pt idx="20">
                  <c:v>87.694000000000003</c:v>
                </c:pt>
                <c:pt idx="21">
                  <c:v>87.694000000000003</c:v>
                </c:pt>
                <c:pt idx="22">
                  <c:v>87.694000000000003</c:v>
                </c:pt>
                <c:pt idx="23">
                  <c:v>86.22</c:v>
                </c:pt>
                <c:pt idx="24">
                  <c:v>86.22</c:v>
                </c:pt>
                <c:pt idx="25">
                  <c:v>85.228999999999999</c:v>
                </c:pt>
                <c:pt idx="26">
                  <c:v>84.176999999999978</c:v>
                </c:pt>
                <c:pt idx="27">
                  <c:v>84.176999999999978</c:v>
                </c:pt>
                <c:pt idx="28">
                  <c:v>84.176999999999978</c:v>
                </c:pt>
              </c:numCache>
            </c:numRef>
          </c:yVal>
        </c:ser>
        <c:ser>
          <c:idx val="3"/>
          <c:order val="3"/>
          <c:tx>
            <c:strRef>
              <c:f>Sheet1!$E$1</c:f>
              <c:strCache>
                <c:ptCount val="1"/>
                <c:pt idx="0">
                  <c:v>Retransplant (N=434)</c:v>
                </c:pt>
              </c:strCache>
            </c:strRef>
          </c:tx>
          <c:spPr>
            <a:ln w="41275">
              <a:solidFill>
                <a:srgbClr val="FF00FF"/>
              </a:solidFill>
            </a:ln>
          </c:spPr>
          <c:marker>
            <c:symbol val="none"/>
          </c:marker>
          <c:xVal>
            <c:numRef>
              <c:f>Sheet1!$A$2:$A$30</c:f>
              <c:numCache>
                <c:formatCode>General</c:formatCode>
                <c:ptCount val="29"/>
                <c:pt idx="0">
                  <c:v>0</c:v>
                </c:pt>
                <c:pt idx="1">
                  <c:v>0.25</c:v>
                </c:pt>
                <c:pt idx="2">
                  <c:v>0.5</c:v>
                </c:pt>
                <c:pt idx="3">
                  <c:v>0.75000000000000178</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numCache>
            </c:numRef>
          </c:xVal>
          <c:yVal>
            <c:numRef>
              <c:f>Sheet1!$E$2:$E$30</c:f>
              <c:numCache>
                <c:formatCode>General</c:formatCode>
                <c:ptCount val="29"/>
                <c:pt idx="0">
                  <c:v>100</c:v>
                </c:pt>
                <c:pt idx="1">
                  <c:v>100</c:v>
                </c:pt>
                <c:pt idx="2">
                  <c:v>100</c:v>
                </c:pt>
                <c:pt idx="3">
                  <c:v>100</c:v>
                </c:pt>
                <c:pt idx="4">
                  <c:v>100</c:v>
                </c:pt>
                <c:pt idx="5">
                  <c:v>98.801000000000002</c:v>
                </c:pt>
                <c:pt idx="6">
                  <c:v>96.370999999999981</c:v>
                </c:pt>
                <c:pt idx="7">
                  <c:v>95.631</c:v>
                </c:pt>
                <c:pt idx="8">
                  <c:v>94.361000000000004</c:v>
                </c:pt>
                <c:pt idx="9">
                  <c:v>93.786000000000001</c:v>
                </c:pt>
                <c:pt idx="10">
                  <c:v>91.087000000000003</c:v>
                </c:pt>
                <c:pt idx="11">
                  <c:v>89.557999999999993</c:v>
                </c:pt>
                <c:pt idx="12">
                  <c:v>87.990000000000023</c:v>
                </c:pt>
                <c:pt idx="13">
                  <c:v>87.308999999999983</c:v>
                </c:pt>
                <c:pt idx="14">
                  <c:v>85.891999999999996</c:v>
                </c:pt>
                <c:pt idx="15">
                  <c:v>85.891999999999996</c:v>
                </c:pt>
                <c:pt idx="16">
                  <c:v>85.516999999999996</c:v>
                </c:pt>
                <c:pt idx="17">
                  <c:v>83.762</c:v>
                </c:pt>
                <c:pt idx="18">
                  <c:v>83.762</c:v>
                </c:pt>
                <c:pt idx="19">
                  <c:v>83.284000000000006</c:v>
                </c:pt>
                <c:pt idx="20">
                  <c:v>82.215999999999994</c:v>
                </c:pt>
                <c:pt idx="21">
                  <c:v>81.593000000000004</c:v>
                </c:pt>
                <c:pt idx="22">
                  <c:v>80.97</c:v>
                </c:pt>
                <c:pt idx="23">
                  <c:v>80.337999999999994</c:v>
                </c:pt>
                <c:pt idx="24">
                  <c:v>79.678999999999988</c:v>
                </c:pt>
                <c:pt idx="25">
                  <c:v>78.784000000000006</c:v>
                </c:pt>
                <c:pt idx="26">
                  <c:v>75.97</c:v>
                </c:pt>
                <c:pt idx="27">
                  <c:v>74.944000000000258</c:v>
                </c:pt>
                <c:pt idx="28">
                  <c:v>73.824999999999989</c:v>
                </c:pt>
              </c:numCache>
            </c:numRef>
          </c:yVal>
        </c:ser>
        <c:ser>
          <c:idx val="4"/>
          <c:order val="4"/>
          <c:tx>
            <c:strRef>
              <c:f>Sheet1!$F$1</c:f>
              <c:strCache>
                <c:ptCount val="1"/>
                <c:pt idx="0">
                  <c:v>Valvular (N=481)</c:v>
                </c:pt>
              </c:strCache>
            </c:strRef>
          </c:tx>
          <c:spPr>
            <a:ln w="41275">
              <a:solidFill>
                <a:srgbClr val="FFFF00"/>
              </a:solidFill>
            </a:ln>
          </c:spPr>
          <c:marker>
            <c:symbol val="none"/>
          </c:marker>
          <c:xVal>
            <c:numRef>
              <c:f>Sheet1!$A$2:$A$30</c:f>
              <c:numCache>
                <c:formatCode>General</c:formatCode>
                <c:ptCount val="29"/>
                <c:pt idx="0">
                  <c:v>0</c:v>
                </c:pt>
                <c:pt idx="1">
                  <c:v>0.25</c:v>
                </c:pt>
                <c:pt idx="2">
                  <c:v>0.5</c:v>
                </c:pt>
                <c:pt idx="3">
                  <c:v>0.75000000000000178</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5.5</c:v>
                </c:pt>
                <c:pt idx="23">
                  <c:v>5.75</c:v>
                </c:pt>
                <c:pt idx="24">
                  <c:v>6</c:v>
                </c:pt>
                <c:pt idx="25">
                  <c:v>6.25</c:v>
                </c:pt>
                <c:pt idx="26">
                  <c:v>6.5</c:v>
                </c:pt>
                <c:pt idx="27">
                  <c:v>6.75</c:v>
                </c:pt>
                <c:pt idx="28">
                  <c:v>7</c:v>
                </c:pt>
              </c:numCache>
            </c:numRef>
          </c:xVal>
          <c:yVal>
            <c:numRef>
              <c:f>Sheet1!$F$2:$F$30</c:f>
              <c:numCache>
                <c:formatCode>General</c:formatCode>
                <c:ptCount val="29"/>
                <c:pt idx="0">
                  <c:v>100</c:v>
                </c:pt>
                <c:pt idx="1">
                  <c:v>100</c:v>
                </c:pt>
                <c:pt idx="2">
                  <c:v>100</c:v>
                </c:pt>
                <c:pt idx="3">
                  <c:v>100</c:v>
                </c:pt>
                <c:pt idx="4">
                  <c:v>99.792000000000002</c:v>
                </c:pt>
                <c:pt idx="5">
                  <c:v>99.577999999999989</c:v>
                </c:pt>
                <c:pt idx="6">
                  <c:v>98.697999999999993</c:v>
                </c:pt>
                <c:pt idx="7">
                  <c:v>98.251999999999995</c:v>
                </c:pt>
                <c:pt idx="8">
                  <c:v>97.345000000000013</c:v>
                </c:pt>
                <c:pt idx="9">
                  <c:v>96.848000000000013</c:v>
                </c:pt>
                <c:pt idx="10">
                  <c:v>95.3</c:v>
                </c:pt>
                <c:pt idx="11">
                  <c:v>94.52</c:v>
                </c:pt>
                <c:pt idx="12">
                  <c:v>93.400999999999996</c:v>
                </c:pt>
                <c:pt idx="13">
                  <c:v>92.468000000000004</c:v>
                </c:pt>
                <c:pt idx="14">
                  <c:v>91.827999999999989</c:v>
                </c:pt>
                <c:pt idx="15">
                  <c:v>90.51</c:v>
                </c:pt>
                <c:pt idx="16">
                  <c:v>88.138999999999982</c:v>
                </c:pt>
                <c:pt idx="17">
                  <c:v>87.769000000000005</c:v>
                </c:pt>
                <c:pt idx="18">
                  <c:v>86.952000000000012</c:v>
                </c:pt>
                <c:pt idx="19">
                  <c:v>86.952000000000012</c:v>
                </c:pt>
                <c:pt idx="20">
                  <c:v>86.065000000000012</c:v>
                </c:pt>
                <c:pt idx="21">
                  <c:v>86.065000000000012</c:v>
                </c:pt>
                <c:pt idx="22">
                  <c:v>85.453999999999994</c:v>
                </c:pt>
                <c:pt idx="23">
                  <c:v>84.812000000000012</c:v>
                </c:pt>
                <c:pt idx="24">
                  <c:v>83.497000000000213</c:v>
                </c:pt>
                <c:pt idx="25">
                  <c:v>83.497000000000213</c:v>
                </c:pt>
                <c:pt idx="26">
                  <c:v>81.709999999999994</c:v>
                </c:pt>
                <c:pt idx="27">
                  <c:v>81.709999999999994</c:v>
                </c:pt>
                <c:pt idx="28">
                  <c:v>79.536000000000001</c:v>
                </c:pt>
              </c:numCache>
            </c:numRef>
          </c:yVal>
        </c:ser>
        <c:axId val="137974528"/>
        <c:axId val="137976448"/>
      </c:scatterChart>
      <c:valAx>
        <c:axId val="137974528"/>
        <c:scaling>
          <c:orientation val="minMax"/>
          <c:max val="7"/>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37976448"/>
        <c:crosses val="autoZero"/>
        <c:crossBetween val="midCat"/>
        <c:majorUnit val="1"/>
      </c:valAx>
      <c:valAx>
        <c:axId val="137976448"/>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37974528"/>
        <c:crosses val="autoZero"/>
        <c:crossBetween val="midCat"/>
        <c:majorUnit val="10"/>
      </c:valAx>
      <c:spPr>
        <a:solidFill>
          <a:schemeClr val="bg2"/>
        </a:solidFill>
        <a:ln>
          <a:solidFill>
            <a:schemeClr val="tx1"/>
          </a:solidFill>
        </a:ln>
      </c:spPr>
    </c:plotArea>
    <c:legend>
      <c:legendPos val="r"/>
      <c:layout>
        <c:manualLayout>
          <c:xMode val="edge"/>
          <c:yMode val="edge"/>
          <c:x val="8.7020648967551725E-2"/>
          <c:y val="0.66046315364425601"/>
          <c:w val="0.83185840707964664"/>
          <c:h val="0.17129093478699958"/>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4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4091E-2"/>
          <c:y val="6.2019180294770854E-2"/>
          <c:w val="0.87737962511323264"/>
          <c:h val="0.78567231980617802"/>
        </c:manualLayout>
      </c:layout>
      <c:scatterChart>
        <c:scatterStyle val="smoothMarker"/>
        <c:ser>
          <c:idx val="0"/>
          <c:order val="0"/>
          <c:tx>
            <c:strRef>
              <c:f>Sheet1!$B$1</c:f>
              <c:strCache>
                <c:ptCount val="1"/>
                <c:pt idx="0">
                  <c:v>1-&lt;3 Wood units (N = 7,270)</c:v>
                </c:pt>
              </c:strCache>
            </c:strRef>
          </c:tx>
          <c:spPr>
            <a:ln w="38100">
              <a:solidFill>
                <a:srgbClr val="00FFFF"/>
              </a:solidFill>
            </a:ln>
          </c:spPr>
          <c:marker>
            <c:symbol val="none"/>
          </c:marker>
          <c:xVal>
            <c:numRef>
              <c:f>Sheet1!$A$2:$A$56</c:f>
              <c:numCache>
                <c:formatCode>General</c:formatCode>
                <c:ptCount val="55"/>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0.31250000000000183</c:v>
                </c:pt>
                <c:pt idx="16">
                  <c:v>0.33333000000000224</c:v>
                </c:pt>
                <c:pt idx="17">
                  <c:v>0.35417000000000032</c:v>
                </c:pt>
                <c:pt idx="18">
                  <c:v>0.37500000000000183</c:v>
                </c:pt>
                <c:pt idx="19">
                  <c:v>0.39583000000000224</c:v>
                </c:pt>
                <c:pt idx="20">
                  <c:v>0.41667000000000032</c:v>
                </c:pt>
                <c:pt idx="21">
                  <c:v>0.43750000000000183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0.62500000000000377</c:v>
                </c:pt>
                <c:pt idx="31">
                  <c:v>0.64583000000000412</c:v>
                </c:pt>
                <c:pt idx="32">
                  <c:v>0.66667000000000665</c:v>
                </c:pt>
                <c:pt idx="33">
                  <c:v>0.6875</c:v>
                </c:pt>
                <c:pt idx="34">
                  <c:v>0.70833000000000002</c:v>
                </c:pt>
                <c:pt idx="35">
                  <c:v>0.72916999999999998</c:v>
                </c:pt>
                <c:pt idx="36">
                  <c:v>0.75000000000000377</c:v>
                </c:pt>
                <c:pt idx="37">
                  <c:v>0.77083000000000412</c:v>
                </c:pt>
                <c:pt idx="38">
                  <c:v>0.79166999999999998</c:v>
                </c:pt>
                <c:pt idx="39">
                  <c:v>0.8125</c:v>
                </c:pt>
                <c:pt idx="40">
                  <c:v>0.83333000000000002</c:v>
                </c:pt>
                <c:pt idx="41">
                  <c:v>0.85416999999999998</c:v>
                </c:pt>
                <c:pt idx="42">
                  <c:v>0.87500000000000377</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numCache>
            </c:numRef>
          </c:xVal>
          <c:yVal>
            <c:numRef>
              <c:f>Sheet1!$B$2:$B$56</c:f>
              <c:numCache>
                <c:formatCode>General</c:formatCode>
                <c:ptCount val="55"/>
                <c:pt idx="0">
                  <c:v>100</c:v>
                </c:pt>
                <c:pt idx="1">
                  <c:v>97.686999999999998</c:v>
                </c:pt>
                <c:pt idx="2">
                  <c:v>96.748000000000005</c:v>
                </c:pt>
                <c:pt idx="3">
                  <c:v>96.11</c:v>
                </c:pt>
                <c:pt idx="4">
                  <c:v>95.665999999999983</c:v>
                </c:pt>
                <c:pt idx="5">
                  <c:v>95.206000000000003</c:v>
                </c:pt>
                <c:pt idx="6">
                  <c:v>94.983999999999995</c:v>
                </c:pt>
                <c:pt idx="7">
                  <c:v>94.58</c:v>
                </c:pt>
                <c:pt idx="8">
                  <c:v>94.315000000000012</c:v>
                </c:pt>
                <c:pt idx="9">
                  <c:v>94.036000000000001</c:v>
                </c:pt>
                <c:pt idx="10">
                  <c:v>93.686999999999998</c:v>
                </c:pt>
                <c:pt idx="11">
                  <c:v>93.504999999999995</c:v>
                </c:pt>
                <c:pt idx="12">
                  <c:v>93.31</c:v>
                </c:pt>
                <c:pt idx="13">
                  <c:v>93.127999999999986</c:v>
                </c:pt>
                <c:pt idx="14">
                  <c:v>92.988</c:v>
                </c:pt>
                <c:pt idx="15">
                  <c:v>92.722999999999999</c:v>
                </c:pt>
                <c:pt idx="16">
                  <c:v>92.596999999999994</c:v>
                </c:pt>
                <c:pt idx="17">
                  <c:v>92.387</c:v>
                </c:pt>
                <c:pt idx="18">
                  <c:v>92.233000000000004</c:v>
                </c:pt>
                <c:pt idx="19">
                  <c:v>92.149000000000001</c:v>
                </c:pt>
                <c:pt idx="20">
                  <c:v>92.009</c:v>
                </c:pt>
                <c:pt idx="21">
                  <c:v>91.911000000000499</c:v>
                </c:pt>
                <c:pt idx="22">
                  <c:v>91.826999999999998</c:v>
                </c:pt>
                <c:pt idx="23">
                  <c:v>91.728999999999999</c:v>
                </c:pt>
                <c:pt idx="24">
                  <c:v>91.588999999999999</c:v>
                </c:pt>
                <c:pt idx="25">
                  <c:v>91.435000000000002</c:v>
                </c:pt>
                <c:pt idx="26">
                  <c:v>91.281000000000006</c:v>
                </c:pt>
                <c:pt idx="27">
                  <c:v>91.113</c:v>
                </c:pt>
                <c:pt idx="28">
                  <c:v>91</c:v>
                </c:pt>
                <c:pt idx="29">
                  <c:v>90.887999999999991</c:v>
                </c:pt>
                <c:pt idx="30">
                  <c:v>90.706000000000003</c:v>
                </c:pt>
                <c:pt idx="31">
                  <c:v>90.621999999999986</c:v>
                </c:pt>
                <c:pt idx="32">
                  <c:v>90.438999999999993</c:v>
                </c:pt>
                <c:pt idx="33">
                  <c:v>90.299000000000007</c:v>
                </c:pt>
                <c:pt idx="34">
                  <c:v>90.228999999999999</c:v>
                </c:pt>
                <c:pt idx="35">
                  <c:v>90.171999999999983</c:v>
                </c:pt>
                <c:pt idx="36">
                  <c:v>90.116</c:v>
                </c:pt>
                <c:pt idx="37">
                  <c:v>90.046000000000006</c:v>
                </c:pt>
                <c:pt idx="38">
                  <c:v>89.990000000000023</c:v>
                </c:pt>
                <c:pt idx="39">
                  <c:v>89.807000000000002</c:v>
                </c:pt>
                <c:pt idx="40">
                  <c:v>89.708000000000013</c:v>
                </c:pt>
                <c:pt idx="41">
                  <c:v>89.623999999999981</c:v>
                </c:pt>
                <c:pt idx="42">
                  <c:v>89.497000000000227</c:v>
                </c:pt>
                <c:pt idx="43">
                  <c:v>89.412000000000006</c:v>
                </c:pt>
                <c:pt idx="44">
                  <c:v>89.271000000000001</c:v>
                </c:pt>
                <c:pt idx="45">
                  <c:v>89.143000000000001</c:v>
                </c:pt>
                <c:pt idx="46">
                  <c:v>89.043999999999997</c:v>
                </c:pt>
                <c:pt idx="47">
                  <c:v>88.986000000000004</c:v>
                </c:pt>
                <c:pt idx="48">
                  <c:v>88.798000000000002</c:v>
                </c:pt>
                <c:pt idx="49">
                  <c:v>85.194000000000003</c:v>
                </c:pt>
                <c:pt idx="50">
                  <c:v>81.915999999999997</c:v>
                </c:pt>
                <c:pt idx="51">
                  <c:v>78.695999999999998</c:v>
                </c:pt>
                <c:pt idx="52">
                  <c:v>75.503</c:v>
                </c:pt>
                <c:pt idx="53">
                  <c:v>71.808999999999983</c:v>
                </c:pt>
                <c:pt idx="54">
                  <c:v>68.453000000000003</c:v>
                </c:pt>
              </c:numCache>
            </c:numRef>
          </c:yVal>
        </c:ser>
        <c:ser>
          <c:idx val="1"/>
          <c:order val="1"/>
          <c:tx>
            <c:strRef>
              <c:f>Sheet1!$C$1</c:f>
              <c:strCache>
                <c:ptCount val="1"/>
                <c:pt idx="0">
                  <c:v>3-&lt;5 Wood units (N = 2,350)</c:v>
                </c:pt>
              </c:strCache>
            </c:strRef>
          </c:tx>
          <c:spPr>
            <a:ln w="38100">
              <a:solidFill>
                <a:srgbClr val="00FF00"/>
              </a:solidFill>
              <a:prstDash val="solid"/>
            </a:ln>
          </c:spPr>
          <c:marker>
            <c:symbol val="none"/>
          </c:marker>
          <c:xVal>
            <c:numRef>
              <c:f>Sheet1!$A$2:$A$56</c:f>
              <c:numCache>
                <c:formatCode>General</c:formatCode>
                <c:ptCount val="55"/>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0.31250000000000183</c:v>
                </c:pt>
                <c:pt idx="16">
                  <c:v>0.33333000000000224</c:v>
                </c:pt>
                <c:pt idx="17">
                  <c:v>0.35417000000000032</c:v>
                </c:pt>
                <c:pt idx="18">
                  <c:v>0.37500000000000183</c:v>
                </c:pt>
                <c:pt idx="19">
                  <c:v>0.39583000000000224</c:v>
                </c:pt>
                <c:pt idx="20">
                  <c:v>0.41667000000000032</c:v>
                </c:pt>
                <c:pt idx="21">
                  <c:v>0.43750000000000183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0.62500000000000377</c:v>
                </c:pt>
                <c:pt idx="31">
                  <c:v>0.64583000000000412</c:v>
                </c:pt>
                <c:pt idx="32">
                  <c:v>0.66667000000000665</c:v>
                </c:pt>
                <c:pt idx="33">
                  <c:v>0.6875</c:v>
                </c:pt>
                <c:pt idx="34">
                  <c:v>0.70833000000000002</c:v>
                </c:pt>
                <c:pt idx="35">
                  <c:v>0.72916999999999998</c:v>
                </c:pt>
                <c:pt idx="36">
                  <c:v>0.75000000000000377</c:v>
                </c:pt>
                <c:pt idx="37">
                  <c:v>0.77083000000000412</c:v>
                </c:pt>
                <c:pt idx="38">
                  <c:v>0.79166999999999998</c:v>
                </c:pt>
                <c:pt idx="39">
                  <c:v>0.8125</c:v>
                </c:pt>
                <c:pt idx="40">
                  <c:v>0.83333000000000002</c:v>
                </c:pt>
                <c:pt idx="41">
                  <c:v>0.85416999999999998</c:v>
                </c:pt>
                <c:pt idx="42">
                  <c:v>0.87500000000000377</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numCache>
            </c:numRef>
          </c:xVal>
          <c:yVal>
            <c:numRef>
              <c:f>Sheet1!$C$2:$C$56</c:f>
              <c:numCache>
                <c:formatCode>General</c:formatCode>
                <c:ptCount val="55"/>
                <c:pt idx="0">
                  <c:v>100</c:v>
                </c:pt>
                <c:pt idx="1">
                  <c:v>96.209000000000003</c:v>
                </c:pt>
                <c:pt idx="2">
                  <c:v>95.269000000000005</c:v>
                </c:pt>
                <c:pt idx="3">
                  <c:v>94.453000000000003</c:v>
                </c:pt>
                <c:pt idx="4">
                  <c:v>93.592000000000013</c:v>
                </c:pt>
                <c:pt idx="5">
                  <c:v>93.031999999999996</c:v>
                </c:pt>
                <c:pt idx="6">
                  <c:v>92.73</c:v>
                </c:pt>
                <c:pt idx="7">
                  <c:v>92.384999999999991</c:v>
                </c:pt>
                <c:pt idx="8">
                  <c:v>92.081999999999994</c:v>
                </c:pt>
                <c:pt idx="9">
                  <c:v>91.60599999999998</c:v>
                </c:pt>
                <c:pt idx="10">
                  <c:v>91.562000000000012</c:v>
                </c:pt>
                <c:pt idx="11">
                  <c:v>91.519000000000005</c:v>
                </c:pt>
                <c:pt idx="12">
                  <c:v>91.171999999999983</c:v>
                </c:pt>
                <c:pt idx="13">
                  <c:v>90.956000000000003</c:v>
                </c:pt>
                <c:pt idx="14">
                  <c:v>90.739000000000004</c:v>
                </c:pt>
                <c:pt idx="15">
                  <c:v>90.651999999999987</c:v>
                </c:pt>
                <c:pt idx="16">
                  <c:v>90.565000000000012</c:v>
                </c:pt>
                <c:pt idx="17">
                  <c:v>90.304999999999993</c:v>
                </c:pt>
                <c:pt idx="18">
                  <c:v>90.218999999999994</c:v>
                </c:pt>
                <c:pt idx="19">
                  <c:v>90.087999999999994</c:v>
                </c:pt>
                <c:pt idx="20">
                  <c:v>89.915000000000006</c:v>
                </c:pt>
                <c:pt idx="21">
                  <c:v>89.827999999999989</c:v>
                </c:pt>
                <c:pt idx="22">
                  <c:v>89.654999999999987</c:v>
                </c:pt>
                <c:pt idx="23">
                  <c:v>89.611000000000004</c:v>
                </c:pt>
                <c:pt idx="24">
                  <c:v>89.394000000000005</c:v>
                </c:pt>
                <c:pt idx="25">
                  <c:v>89.22</c:v>
                </c:pt>
                <c:pt idx="26">
                  <c:v>89.132999999999981</c:v>
                </c:pt>
                <c:pt idx="27">
                  <c:v>88.871999999999986</c:v>
                </c:pt>
                <c:pt idx="28">
                  <c:v>88.653999999999982</c:v>
                </c:pt>
                <c:pt idx="29">
                  <c:v>88.566999999999993</c:v>
                </c:pt>
                <c:pt idx="30">
                  <c:v>88.48</c:v>
                </c:pt>
                <c:pt idx="31">
                  <c:v>88.174999999999983</c:v>
                </c:pt>
                <c:pt idx="32">
                  <c:v>88.043999999999997</c:v>
                </c:pt>
                <c:pt idx="33">
                  <c:v>87.912999999999997</c:v>
                </c:pt>
                <c:pt idx="34">
                  <c:v>87.783000000000001</c:v>
                </c:pt>
                <c:pt idx="35">
                  <c:v>87.60799999999999</c:v>
                </c:pt>
                <c:pt idx="36">
                  <c:v>87.477000000000004</c:v>
                </c:pt>
                <c:pt idx="37">
                  <c:v>87.346000000000004</c:v>
                </c:pt>
                <c:pt idx="38">
                  <c:v>87.171999999999983</c:v>
                </c:pt>
                <c:pt idx="39">
                  <c:v>87.040999999999997</c:v>
                </c:pt>
                <c:pt idx="40">
                  <c:v>87.040999999999997</c:v>
                </c:pt>
                <c:pt idx="41">
                  <c:v>86.953000000000003</c:v>
                </c:pt>
                <c:pt idx="42">
                  <c:v>86.909000000000006</c:v>
                </c:pt>
                <c:pt idx="43">
                  <c:v>86.777999999999992</c:v>
                </c:pt>
                <c:pt idx="44">
                  <c:v>86.733999999999995</c:v>
                </c:pt>
                <c:pt idx="45">
                  <c:v>86.646000000000001</c:v>
                </c:pt>
                <c:pt idx="46">
                  <c:v>86.468000000000004</c:v>
                </c:pt>
                <c:pt idx="47">
                  <c:v>86.29</c:v>
                </c:pt>
                <c:pt idx="48">
                  <c:v>86.245000000000005</c:v>
                </c:pt>
                <c:pt idx="49">
                  <c:v>82.113</c:v>
                </c:pt>
                <c:pt idx="50">
                  <c:v>78.569999999999993</c:v>
                </c:pt>
                <c:pt idx="51">
                  <c:v>75.10899999999998</c:v>
                </c:pt>
                <c:pt idx="52">
                  <c:v>71.412999999999997</c:v>
                </c:pt>
                <c:pt idx="53">
                  <c:v>67.887</c:v>
                </c:pt>
                <c:pt idx="54">
                  <c:v>63.829000000000001</c:v>
                </c:pt>
              </c:numCache>
            </c:numRef>
          </c:yVal>
        </c:ser>
        <c:ser>
          <c:idx val="2"/>
          <c:order val="2"/>
          <c:tx>
            <c:strRef>
              <c:f>Sheet1!$D$1</c:f>
              <c:strCache>
                <c:ptCount val="1"/>
                <c:pt idx="0">
                  <c:v>5+ Wood units (N = 768)</c:v>
                </c:pt>
              </c:strCache>
            </c:strRef>
          </c:tx>
          <c:spPr>
            <a:ln w="38100">
              <a:solidFill>
                <a:srgbClr val="FF0000"/>
              </a:solidFill>
            </a:ln>
          </c:spPr>
          <c:marker>
            <c:symbol val="none"/>
          </c:marker>
          <c:xVal>
            <c:numRef>
              <c:f>Sheet1!$A$2:$A$56</c:f>
              <c:numCache>
                <c:formatCode>General</c:formatCode>
                <c:ptCount val="55"/>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0.31250000000000183</c:v>
                </c:pt>
                <c:pt idx="16">
                  <c:v>0.33333000000000224</c:v>
                </c:pt>
                <c:pt idx="17">
                  <c:v>0.35417000000000032</c:v>
                </c:pt>
                <c:pt idx="18">
                  <c:v>0.37500000000000183</c:v>
                </c:pt>
                <c:pt idx="19">
                  <c:v>0.39583000000000224</c:v>
                </c:pt>
                <c:pt idx="20">
                  <c:v>0.41667000000000032</c:v>
                </c:pt>
                <c:pt idx="21">
                  <c:v>0.43750000000000183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0.62500000000000377</c:v>
                </c:pt>
                <c:pt idx="31">
                  <c:v>0.64583000000000412</c:v>
                </c:pt>
                <c:pt idx="32">
                  <c:v>0.66667000000000665</c:v>
                </c:pt>
                <c:pt idx="33">
                  <c:v>0.6875</c:v>
                </c:pt>
                <c:pt idx="34">
                  <c:v>0.70833000000000002</c:v>
                </c:pt>
                <c:pt idx="35">
                  <c:v>0.72916999999999998</c:v>
                </c:pt>
                <c:pt idx="36">
                  <c:v>0.75000000000000377</c:v>
                </c:pt>
                <c:pt idx="37">
                  <c:v>0.77083000000000412</c:v>
                </c:pt>
                <c:pt idx="38">
                  <c:v>0.79166999999999998</c:v>
                </c:pt>
                <c:pt idx="39">
                  <c:v>0.8125</c:v>
                </c:pt>
                <c:pt idx="40">
                  <c:v>0.83333000000000002</c:v>
                </c:pt>
                <c:pt idx="41">
                  <c:v>0.85416999999999998</c:v>
                </c:pt>
                <c:pt idx="42">
                  <c:v>0.87500000000000377</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numCache>
            </c:numRef>
          </c:xVal>
          <c:yVal>
            <c:numRef>
              <c:f>Sheet1!$D$2:$D$56</c:f>
              <c:numCache>
                <c:formatCode>General</c:formatCode>
                <c:ptCount val="55"/>
                <c:pt idx="0">
                  <c:v>100</c:v>
                </c:pt>
                <c:pt idx="1">
                  <c:v>97.262</c:v>
                </c:pt>
                <c:pt idx="2">
                  <c:v>95.823999999999998</c:v>
                </c:pt>
                <c:pt idx="3">
                  <c:v>94.516999999999996</c:v>
                </c:pt>
                <c:pt idx="4">
                  <c:v>93.861999999999995</c:v>
                </c:pt>
                <c:pt idx="5">
                  <c:v>93.073999999999998</c:v>
                </c:pt>
                <c:pt idx="6">
                  <c:v>92.548000000000002</c:v>
                </c:pt>
                <c:pt idx="7">
                  <c:v>92.415999999999997</c:v>
                </c:pt>
                <c:pt idx="8">
                  <c:v>92.284000000000006</c:v>
                </c:pt>
                <c:pt idx="9">
                  <c:v>92.021000000000001</c:v>
                </c:pt>
                <c:pt idx="10">
                  <c:v>92.021000000000001</c:v>
                </c:pt>
                <c:pt idx="11">
                  <c:v>91.492999999999995</c:v>
                </c:pt>
                <c:pt idx="12">
                  <c:v>90.965000000000003</c:v>
                </c:pt>
                <c:pt idx="13">
                  <c:v>90.832999999999998</c:v>
                </c:pt>
                <c:pt idx="14">
                  <c:v>90.832999999999998</c:v>
                </c:pt>
                <c:pt idx="15">
                  <c:v>90.700999999999993</c:v>
                </c:pt>
                <c:pt idx="16">
                  <c:v>90.302999999999983</c:v>
                </c:pt>
                <c:pt idx="17">
                  <c:v>90.302999999999983</c:v>
                </c:pt>
                <c:pt idx="18">
                  <c:v>90.037999999999997</c:v>
                </c:pt>
                <c:pt idx="19">
                  <c:v>89.64</c:v>
                </c:pt>
                <c:pt idx="20">
                  <c:v>89.64</c:v>
                </c:pt>
                <c:pt idx="21">
                  <c:v>89.507000000000005</c:v>
                </c:pt>
                <c:pt idx="22">
                  <c:v>89.373999999999981</c:v>
                </c:pt>
                <c:pt idx="23">
                  <c:v>89.373999999999981</c:v>
                </c:pt>
                <c:pt idx="24">
                  <c:v>89.373999999999981</c:v>
                </c:pt>
                <c:pt idx="25">
                  <c:v>89.241000000000227</c:v>
                </c:pt>
                <c:pt idx="26">
                  <c:v>89.106999999999999</c:v>
                </c:pt>
                <c:pt idx="27">
                  <c:v>89.106999999999999</c:v>
                </c:pt>
                <c:pt idx="28">
                  <c:v>88.974000000000004</c:v>
                </c:pt>
                <c:pt idx="29">
                  <c:v>88.840999999999994</c:v>
                </c:pt>
                <c:pt idx="30">
                  <c:v>88.708000000000013</c:v>
                </c:pt>
                <c:pt idx="31">
                  <c:v>88.708000000000013</c:v>
                </c:pt>
                <c:pt idx="32">
                  <c:v>88.574999999999989</c:v>
                </c:pt>
                <c:pt idx="33">
                  <c:v>88.574999999999989</c:v>
                </c:pt>
                <c:pt idx="34">
                  <c:v>88.441000000000543</c:v>
                </c:pt>
                <c:pt idx="35">
                  <c:v>88.441000000000543</c:v>
                </c:pt>
                <c:pt idx="36">
                  <c:v>88.042000000000002</c:v>
                </c:pt>
                <c:pt idx="37">
                  <c:v>87.909000000000006</c:v>
                </c:pt>
                <c:pt idx="38">
                  <c:v>87.774999999999991</c:v>
                </c:pt>
                <c:pt idx="39">
                  <c:v>87.774999999999991</c:v>
                </c:pt>
                <c:pt idx="40">
                  <c:v>87.641999999999996</c:v>
                </c:pt>
                <c:pt idx="41">
                  <c:v>87.641999999999996</c:v>
                </c:pt>
                <c:pt idx="42">
                  <c:v>87.507999999999996</c:v>
                </c:pt>
                <c:pt idx="43">
                  <c:v>87.373999999999981</c:v>
                </c:pt>
                <c:pt idx="44">
                  <c:v>87.240000000000023</c:v>
                </c:pt>
                <c:pt idx="45">
                  <c:v>87.10499999999999</c:v>
                </c:pt>
                <c:pt idx="46">
                  <c:v>87.10499999999999</c:v>
                </c:pt>
                <c:pt idx="47">
                  <c:v>86.97</c:v>
                </c:pt>
                <c:pt idx="48">
                  <c:v>86.97</c:v>
                </c:pt>
                <c:pt idx="49">
                  <c:v>82.953000000000003</c:v>
                </c:pt>
                <c:pt idx="50">
                  <c:v>79.786000000000001</c:v>
                </c:pt>
                <c:pt idx="51">
                  <c:v>76.912999999999997</c:v>
                </c:pt>
                <c:pt idx="52">
                  <c:v>74.528999999999982</c:v>
                </c:pt>
                <c:pt idx="53">
                  <c:v>71.888999999999982</c:v>
                </c:pt>
                <c:pt idx="54">
                  <c:v>69.72</c:v>
                </c:pt>
              </c:numCache>
            </c:numRef>
          </c:yVal>
        </c:ser>
        <c:axId val="142853248"/>
        <c:axId val="142855168"/>
      </c:scatterChart>
      <c:valAx>
        <c:axId val="142853248"/>
        <c:scaling>
          <c:orientation val="minMax"/>
          <c:max val="7"/>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42855168"/>
        <c:crosses val="autoZero"/>
        <c:crossBetween val="midCat"/>
        <c:majorUnit val="1"/>
      </c:valAx>
      <c:valAx>
        <c:axId val="142855168"/>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42853248"/>
        <c:crosses val="autoZero"/>
        <c:crossBetween val="midCat"/>
        <c:majorUnit val="10"/>
      </c:valAx>
      <c:spPr>
        <a:solidFill>
          <a:schemeClr val="bg2"/>
        </a:solidFill>
        <a:ln>
          <a:solidFill>
            <a:schemeClr val="tx1"/>
          </a:solidFill>
        </a:ln>
      </c:spPr>
    </c:plotArea>
    <c:legend>
      <c:legendPos val="r"/>
      <c:layout>
        <c:manualLayout>
          <c:xMode val="edge"/>
          <c:yMode val="edge"/>
          <c:x val="8.7020648967551725E-2"/>
          <c:y val="0.70661699979810211"/>
          <c:w val="0.65486725663717504"/>
          <c:h val="0.1251370886331516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4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4091E-2"/>
          <c:y val="2.2460834973753282E-2"/>
          <c:w val="0.87737962511323264"/>
          <c:h val="0.83254736712598421"/>
        </c:manualLayout>
      </c:layout>
      <c:scatterChart>
        <c:scatterStyle val="smoothMarker"/>
        <c:ser>
          <c:idx val="0"/>
          <c:order val="0"/>
          <c:tx>
            <c:strRef>
              <c:f>Sheet1!$B$1</c:f>
              <c:strCache>
                <c:ptCount val="1"/>
                <c:pt idx="0">
                  <c:v>&lt;0.8 Weight ratio (N=1,039)</c:v>
                </c:pt>
              </c:strCache>
            </c:strRef>
          </c:tx>
          <c:spPr>
            <a:ln w="38100">
              <a:solidFill>
                <a:srgbClr val="00FFFF"/>
              </a:solidFill>
            </a:ln>
          </c:spPr>
          <c:marker>
            <c:symbol val="none"/>
          </c:marker>
          <c:xVal>
            <c:numRef>
              <c:f>Sheet1!$A$2:$A$56</c:f>
              <c:numCache>
                <c:formatCode>General</c:formatCode>
                <c:ptCount val="55"/>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0.31250000000000183</c:v>
                </c:pt>
                <c:pt idx="16">
                  <c:v>0.33333000000000224</c:v>
                </c:pt>
                <c:pt idx="17">
                  <c:v>0.35417000000000032</c:v>
                </c:pt>
                <c:pt idx="18">
                  <c:v>0.37500000000000183</c:v>
                </c:pt>
                <c:pt idx="19">
                  <c:v>0.39583000000000224</c:v>
                </c:pt>
                <c:pt idx="20">
                  <c:v>0.41667000000000032</c:v>
                </c:pt>
                <c:pt idx="21">
                  <c:v>0.43750000000000183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0.62500000000000377</c:v>
                </c:pt>
                <c:pt idx="31">
                  <c:v>0.64583000000000412</c:v>
                </c:pt>
                <c:pt idx="32">
                  <c:v>0.66667000000000665</c:v>
                </c:pt>
                <c:pt idx="33">
                  <c:v>0.6875</c:v>
                </c:pt>
                <c:pt idx="34">
                  <c:v>0.70833000000000002</c:v>
                </c:pt>
                <c:pt idx="35">
                  <c:v>0.72916999999999998</c:v>
                </c:pt>
                <c:pt idx="36">
                  <c:v>0.75000000000000377</c:v>
                </c:pt>
                <c:pt idx="37">
                  <c:v>0.77083000000000412</c:v>
                </c:pt>
                <c:pt idx="38">
                  <c:v>0.79166999999999998</c:v>
                </c:pt>
                <c:pt idx="39">
                  <c:v>0.8125</c:v>
                </c:pt>
                <c:pt idx="40">
                  <c:v>0.83333000000000002</c:v>
                </c:pt>
                <c:pt idx="41">
                  <c:v>0.85416999999999998</c:v>
                </c:pt>
                <c:pt idx="42">
                  <c:v>0.87500000000000377</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numCache>
            </c:numRef>
          </c:xVal>
          <c:yVal>
            <c:numRef>
              <c:f>Sheet1!$B$2:$B$56</c:f>
              <c:numCache>
                <c:formatCode>General</c:formatCode>
                <c:ptCount val="55"/>
                <c:pt idx="0">
                  <c:v>100</c:v>
                </c:pt>
                <c:pt idx="1">
                  <c:v>97.977000000000004</c:v>
                </c:pt>
                <c:pt idx="2">
                  <c:v>96.433000000000007</c:v>
                </c:pt>
                <c:pt idx="3">
                  <c:v>96.240000000000023</c:v>
                </c:pt>
                <c:pt idx="4">
                  <c:v>96.143000000000001</c:v>
                </c:pt>
                <c:pt idx="5">
                  <c:v>95.367999999999995</c:v>
                </c:pt>
                <c:pt idx="6">
                  <c:v>94.98</c:v>
                </c:pt>
                <c:pt idx="7">
                  <c:v>94.592000000000013</c:v>
                </c:pt>
                <c:pt idx="8">
                  <c:v>94.106999999999999</c:v>
                </c:pt>
                <c:pt idx="9">
                  <c:v>93.912999999999997</c:v>
                </c:pt>
                <c:pt idx="10">
                  <c:v>93.621999999999986</c:v>
                </c:pt>
                <c:pt idx="11">
                  <c:v>93.331000000000003</c:v>
                </c:pt>
                <c:pt idx="12">
                  <c:v>93.137</c:v>
                </c:pt>
                <c:pt idx="13">
                  <c:v>92.943000000000026</c:v>
                </c:pt>
                <c:pt idx="14">
                  <c:v>92.748999999999995</c:v>
                </c:pt>
                <c:pt idx="15">
                  <c:v>92.36</c:v>
                </c:pt>
                <c:pt idx="16">
                  <c:v>92.263000000000005</c:v>
                </c:pt>
                <c:pt idx="17">
                  <c:v>92.263000000000005</c:v>
                </c:pt>
                <c:pt idx="18">
                  <c:v>92.165999999999983</c:v>
                </c:pt>
                <c:pt idx="19">
                  <c:v>91.971999999999994</c:v>
                </c:pt>
                <c:pt idx="20">
                  <c:v>91.777999999999992</c:v>
                </c:pt>
                <c:pt idx="21">
                  <c:v>91.486000000000004</c:v>
                </c:pt>
                <c:pt idx="22">
                  <c:v>91.194999999999993</c:v>
                </c:pt>
                <c:pt idx="23">
                  <c:v>90.903000000000006</c:v>
                </c:pt>
                <c:pt idx="24">
                  <c:v>90.709000000000003</c:v>
                </c:pt>
                <c:pt idx="25">
                  <c:v>90.611999999999995</c:v>
                </c:pt>
                <c:pt idx="26">
                  <c:v>90.417000000000499</c:v>
                </c:pt>
                <c:pt idx="27">
                  <c:v>90.027999999999992</c:v>
                </c:pt>
                <c:pt idx="28">
                  <c:v>89.736999999999995</c:v>
                </c:pt>
                <c:pt idx="29">
                  <c:v>89.542000000000002</c:v>
                </c:pt>
                <c:pt idx="30">
                  <c:v>89.348000000000013</c:v>
                </c:pt>
                <c:pt idx="31">
                  <c:v>89.25</c:v>
                </c:pt>
                <c:pt idx="32">
                  <c:v>89.25</c:v>
                </c:pt>
                <c:pt idx="33">
                  <c:v>89.152999999999949</c:v>
                </c:pt>
                <c:pt idx="34">
                  <c:v>89.055999999999983</c:v>
                </c:pt>
                <c:pt idx="35">
                  <c:v>89.055999999999983</c:v>
                </c:pt>
                <c:pt idx="36">
                  <c:v>89.055999999999983</c:v>
                </c:pt>
                <c:pt idx="37">
                  <c:v>88.861000000000004</c:v>
                </c:pt>
                <c:pt idx="38">
                  <c:v>88.763000000000005</c:v>
                </c:pt>
                <c:pt idx="39">
                  <c:v>88.665999999999983</c:v>
                </c:pt>
                <c:pt idx="40">
                  <c:v>88.471000000000004</c:v>
                </c:pt>
                <c:pt idx="41">
                  <c:v>88.471000000000004</c:v>
                </c:pt>
                <c:pt idx="42">
                  <c:v>88.471000000000004</c:v>
                </c:pt>
                <c:pt idx="43">
                  <c:v>88.471000000000004</c:v>
                </c:pt>
                <c:pt idx="44">
                  <c:v>88.471000000000004</c:v>
                </c:pt>
                <c:pt idx="45">
                  <c:v>88.272999999999982</c:v>
                </c:pt>
                <c:pt idx="46">
                  <c:v>88.272999999999982</c:v>
                </c:pt>
                <c:pt idx="47">
                  <c:v>88.272999999999982</c:v>
                </c:pt>
                <c:pt idx="48">
                  <c:v>88.071999999999989</c:v>
                </c:pt>
                <c:pt idx="49">
                  <c:v>83.399000000000001</c:v>
                </c:pt>
                <c:pt idx="50">
                  <c:v>81.241000000000227</c:v>
                </c:pt>
                <c:pt idx="51">
                  <c:v>77.151999999999987</c:v>
                </c:pt>
                <c:pt idx="52">
                  <c:v>73.974000000000004</c:v>
                </c:pt>
                <c:pt idx="53">
                  <c:v>69.531000000000006</c:v>
                </c:pt>
                <c:pt idx="54">
                  <c:v>66.343000000000004</c:v>
                </c:pt>
              </c:numCache>
            </c:numRef>
          </c:yVal>
        </c:ser>
        <c:ser>
          <c:idx val="1"/>
          <c:order val="1"/>
          <c:tx>
            <c:strRef>
              <c:f>Sheet1!$C$1</c:f>
              <c:strCache>
                <c:ptCount val="1"/>
                <c:pt idx="0">
                  <c:v>0.8-&lt;0.9 Weight ratio (N= 1,430)</c:v>
                </c:pt>
              </c:strCache>
            </c:strRef>
          </c:tx>
          <c:spPr>
            <a:ln w="38100">
              <a:solidFill>
                <a:srgbClr val="00FF00"/>
              </a:solidFill>
              <a:prstDash val="solid"/>
            </a:ln>
          </c:spPr>
          <c:marker>
            <c:symbol val="none"/>
          </c:marker>
          <c:xVal>
            <c:numRef>
              <c:f>Sheet1!$A$2:$A$56</c:f>
              <c:numCache>
                <c:formatCode>General</c:formatCode>
                <c:ptCount val="55"/>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0.31250000000000183</c:v>
                </c:pt>
                <c:pt idx="16">
                  <c:v>0.33333000000000224</c:v>
                </c:pt>
                <c:pt idx="17">
                  <c:v>0.35417000000000032</c:v>
                </c:pt>
                <c:pt idx="18">
                  <c:v>0.37500000000000183</c:v>
                </c:pt>
                <c:pt idx="19">
                  <c:v>0.39583000000000224</c:v>
                </c:pt>
                <c:pt idx="20">
                  <c:v>0.41667000000000032</c:v>
                </c:pt>
                <c:pt idx="21">
                  <c:v>0.43750000000000183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0.62500000000000377</c:v>
                </c:pt>
                <c:pt idx="31">
                  <c:v>0.64583000000000412</c:v>
                </c:pt>
                <c:pt idx="32">
                  <c:v>0.66667000000000665</c:v>
                </c:pt>
                <c:pt idx="33">
                  <c:v>0.6875</c:v>
                </c:pt>
                <c:pt idx="34">
                  <c:v>0.70833000000000002</c:v>
                </c:pt>
                <c:pt idx="35">
                  <c:v>0.72916999999999998</c:v>
                </c:pt>
                <c:pt idx="36">
                  <c:v>0.75000000000000377</c:v>
                </c:pt>
                <c:pt idx="37">
                  <c:v>0.77083000000000412</c:v>
                </c:pt>
                <c:pt idx="38">
                  <c:v>0.79166999999999998</c:v>
                </c:pt>
                <c:pt idx="39">
                  <c:v>0.8125</c:v>
                </c:pt>
                <c:pt idx="40">
                  <c:v>0.83333000000000002</c:v>
                </c:pt>
                <c:pt idx="41">
                  <c:v>0.85416999999999998</c:v>
                </c:pt>
                <c:pt idx="42">
                  <c:v>0.87500000000000377</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numCache>
            </c:numRef>
          </c:xVal>
          <c:yVal>
            <c:numRef>
              <c:f>Sheet1!$C$2:$C$56</c:f>
              <c:numCache>
                <c:formatCode>General</c:formatCode>
                <c:ptCount val="55"/>
                <c:pt idx="0">
                  <c:v>100</c:v>
                </c:pt>
                <c:pt idx="1">
                  <c:v>98.180999999999983</c:v>
                </c:pt>
                <c:pt idx="2">
                  <c:v>97.057999999999993</c:v>
                </c:pt>
                <c:pt idx="3">
                  <c:v>96.141999999999996</c:v>
                </c:pt>
                <c:pt idx="4">
                  <c:v>95.647999999999996</c:v>
                </c:pt>
                <c:pt idx="5">
                  <c:v>95.012</c:v>
                </c:pt>
                <c:pt idx="6">
                  <c:v>95.012</c:v>
                </c:pt>
                <c:pt idx="7">
                  <c:v>94.516000000000005</c:v>
                </c:pt>
                <c:pt idx="8">
                  <c:v>94.304000000000002</c:v>
                </c:pt>
                <c:pt idx="9">
                  <c:v>93.878999999999948</c:v>
                </c:pt>
                <c:pt idx="10">
                  <c:v>93.524999999999991</c:v>
                </c:pt>
                <c:pt idx="11">
                  <c:v>93.384</c:v>
                </c:pt>
                <c:pt idx="12">
                  <c:v>93.170999999999978</c:v>
                </c:pt>
                <c:pt idx="13">
                  <c:v>92.816999999999993</c:v>
                </c:pt>
                <c:pt idx="14">
                  <c:v>92.674999999999983</c:v>
                </c:pt>
                <c:pt idx="15">
                  <c:v>92.391999999999996</c:v>
                </c:pt>
                <c:pt idx="16">
                  <c:v>92.391999999999996</c:v>
                </c:pt>
                <c:pt idx="17">
                  <c:v>92.178999999999988</c:v>
                </c:pt>
                <c:pt idx="18">
                  <c:v>91.896000000000001</c:v>
                </c:pt>
                <c:pt idx="19">
                  <c:v>91.824999999999989</c:v>
                </c:pt>
                <c:pt idx="20">
                  <c:v>91.682999999999979</c:v>
                </c:pt>
                <c:pt idx="21">
                  <c:v>91.611999999999995</c:v>
                </c:pt>
                <c:pt idx="22">
                  <c:v>91.540999999999997</c:v>
                </c:pt>
                <c:pt idx="23">
                  <c:v>91.47</c:v>
                </c:pt>
                <c:pt idx="24">
                  <c:v>91.327999999999989</c:v>
                </c:pt>
                <c:pt idx="25">
                  <c:v>91.116</c:v>
                </c:pt>
                <c:pt idx="26">
                  <c:v>90.831999999999994</c:v>
                </c:pt>
                <c:pt idx="27">
                  <c:v>90.619</c:v>
                </c:pt>
                <c:pt idx="28">
                  <c:v>90.548000000000002</c:v>
                </c:pt>
                <c:pt idx="29">
                  <c:v>90.334999999999994</c:v>
                </c:pt>
                <c:pt idx="30">
                  <c:v>90.263000000000005</c:v>
                </c:pt>
                <c:pt idx="31">
                  <c:v>90.191999999999993</c:v>
                </c:pt>
                <c:pt idx="32">
                  <c:v>90.05</c:v>
                </c:pt>
                <c:pt idx="33">
                  <c:v>89.766000000000005</c:v>
                </c:pt>
                <c:pt idx="34">
                  <c:v>89.694999999999993</c:v>
                </c:pt>
                <c:pt idx="35">
                  <c:v>89.694999999999993</c:v>
                </c:pt>
                <c:pt idx="36">
                  <c:v>89.623999999999981</c:v>
                </c:pt>
                <c:pt idx="37">
                  <c:v>89.623999999999981</c:v>
                </c:pt>
                <c:pt idx="38">
                  <c:v>89.482000000000014</c:v>
                </c:pt>
                <c:pt idx="39">
                  <c:v>89.268000000000001</c:v>
                </c:pt>
                <c:pt idx="40">
                  <c:v>89.197000000000003</c:v>
                </c:pt>
                <c:pt idx="41">
                  <c:v>88.983000000000004</c:v>
                </c:pt>
                <c:pt idx="42">
                  <c:v>88.983000000000004</c:v>
                </c:pt>
                <c:pt idx="43">
                  <c:v>88.84</c:v>
                </c:pt>
                <c:pt idx="44">
                  <c:v>88.697000000000003</c:v>
                </c:pt>
                <c:pt idx="45">
                  <c:v>88.697000000000003</c:v>
                </c:pt>
                <c:pt idx="46">
                  <c:v>88.554000000000002</c:v>
                </c:pt>
                <c:pt idx="47">
                  <c:v>88.482000000000014</c:v>
                </c:pt>
                <c:pt idx="48">
                  <c:v>88.337000000000003</c:v>
                </c:pt>
                <c:pt idx="49">
                  <c:v>85.527000000000001</c:v>
                </c:pt>
                <c:pt idx="50">
                  <c:v>82.11</c:v>
                </c:pt>
                <c:pt idx="51">
                  <c:v>79.031999999999996</c:v>
                </c:pt>
                <c:pt idx="52">
                  <c:v>75.73</c:v>
                </c:pt>
                <c:pt idx="53">
                  <c:v>71.703999999999994</c:v>
                </c:pt>
                <c:pt idx="54">
                  <c:v>69.85499999999999</c:v>
                </c:pt>
              </c:numCache>
            </c:numRef>
          </c:yVal>
        </c:ser>
        <c:ser>
          <c:idx val="2"/>
          <c:order val="2"/>
          <c:tx>
            <c:strRef>
              <c:f>Sheet1!$D$1</c:f>
              <c:strCache>
                <c:ptCount val="1"/>
                <c:pt idx="0">
                  <c:v>0.9-&lt;1.1 Weight ratio (N=2,735)</c:v>
                </c:pt>
              </c:strCache>
            </c:strRef>
          </c:tx>
          <c:spPr>
            <a:ln w="38100">
              <a:solidFill>
                <a:srgbClr val="FF0000"/>
              </a:solidFill>
            </a:ln>
          </c:spPr>
          <c:marker>
            <c:symbol val="none"/>
          </c:marker>
          <c:xVal>
            <c:numRef>
              <c:f>Sheet1!$A$2:$A$56</c:f>
              <c:numCache>
                <c:formatCode>General</c:formatCode>
                <c:ptCount val="55"/>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0.31250000000000183</c:v>
                </c:pt>
                <c:pt idx="16">
                  <c:v>0.33333000000000224</c:v>
                </c:pt>
                <c:pt idx="17">
                  <c:v>0.35417000000000032</c:v>
                </c:pt>
                <c:pt idx="18">
                  <c:v>0.37500000000000183</c:v>
                </c:pt>
                <c:pt idx="19">
                  <c:v>0.39583000000000224</c:v>
                </c:pt>
                <c:pt idx="20">
                  <c:v>0.41667000000000032</c:v>
                </c:pt>
                <c:pt idx="21">
                  <c:v>0.43750000000000183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0.62500000000000377</c:v>
                </c:pt>
                <c:pt idx="31">
                  <c:v>0.64583000000000412</c:v>
                </c:pt>
                <c:pt idx="32">
                  <c:v>0.66667000000000665</c:v>
                </c:pt>
                <c:pt idx="33">
                  <c:v>0.6875</c:v>
                </c:pt>
                <c:pt idx="34">
                  <c:v>0.70833000000000002</c:v>
                </c:pt>
                <c:pt idx="35">
                  <c:v>0.72916999999999998</c:v>
                </c:pt>
                <c:pt idx="36">
                  <c:v>0.75000000000000377</c:v>
                </c:pt>
                <c:pt idx="37">
                  <c:v>0.77083000000000412</c:v>
                </c:pt>
                <c:pt idx="38">
                  <c:v>0.79166999999999998</c:v>
                </c:pt>
                <c:pt idx="39">
                  <c:v>0.8125</c:v>
                </c:pt>
                <c:pt idx="40">
                  <c:v>0.83333000000000002</c:v>
                </c:pt>
                <c:pt idx="41">
                  <c:v>0.85416999999999998</c:v>
                </c:pt>
                <c:pt idx="42">
                  <c:v>0.87500000000000377</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numCache>
            </c:numRef>
          </c:xVal>
          <c:yVal>
            <c:numRef>
              <c:f>Sheet1!$D$2:$D$56</c:f>
              <c:numCache>
                <c:formatCode>General</c:formatCode>
                <c:ptCount val="55"/>
                <c:pt idx="0">
                  <c:v>100</c:v>
                </c:pt>
                <c:pt idx="1">
                  <c:v>97.364000000000004</c:v>
                </c:pt>
                <c:pt idx="2">
                  <c:v>96.593000000000004</c:v>
                </c:pt>
                <c:pt idx="3">
                  <c:v>95.929000000000002</c:v>
                </c:pt>
                <c:pt idx="4">
                  <c:v>95.485000000000014</c:v>
                </c:pt>
                <c:pt idx="5">
                  <c:v>95.114999999999995</c:v>
                </c:pt>
                <c:pt idx="6">
                  <c:v>94.744000000000227</c:v>
                </c:pt>
                <c:pt idx="7">
                  <c:v>94.262</c:v>
                </c:pt>
                <c:pt idx="8">
                  <c:v>94.04</c:v>
                </c:pt>
                <c:pt idx="9">
                  <c:v>93.816999999999993</c:v>
                </c:pt>
                <c:pt idx="10">
                  <c:v>93.370999999999981</c:v>
                </c:pt>
                <c:pt idx="11">
                  <c:v>93.221999999999994</c:v>
                </c:pt>
                <c:pt idx="12">
                  <c:v>92.998999999999995</c:v>
                </c:pt>
                <c:pt idx="13">
                  <c:v>92.887</c:v>
                </c:pt>
                <c:pt idx="14">
                  <c:v>92.85</c:v>
                </c:pt>
                <c:pt idx="15">
                  <c:v>92.513999999999996</c:v>
                </c:pt>
                <c:pt idx="16">
                  <c:v>92.402000000000001</c:v>
                </c:pt>
                <c:pt idx="17">
                  <c:v>92.178999999999988</c:v>
                </c:pt>
                <c:pt idx="18">
                  <c:v>91.992000000000004</c:v>
                </c:pt>
                <c:pt idx="19">
                  <c:v>91.918000000000006</c:v>
                </c:pt>
                <c:pt idx="20">
                  <c:v>91.843000000000004</c:v>
                </c:pt>
                <c:pt idx="21">
                  <c:v>91.769000000000005</c:v>
                </c:pt>
                <c:pt idx="22">
                  <c:v>91.769000000000005</c:v>
                </c:pt>
                <c:pt idx="23">
                  <c:v>91.694000000000003</c:v>
                </c:pt>
                <c:pt idx="24">
                  <c:v>91.545000000000002</c:v>
                </c:pt>
                <c:pt idx="25">
                  <c:v>91.394999999999996</c:v>
                </c:pt>
                <c:pt idx="26">
                  <c:v>91.283000000000001</c:v>
                </c:pt>
                <c:pt idx="27">
                  <c:v>91.134</c:v>
                </c:pt>
                <c:pt idx="28">
                  <c:v>91.058999999999983</c:v>
                </c:pt>
                <c:pt idx="29">
                  <c:v>91.058999999999983</c:v>
                </c:pt>
                <c:pt idx="30">
                  <c:v>90.834999999999994</c:v>
                </c:pt>
                <c:pt idx="31">
                  <c:v>90.76</c:v>
                </c:pt>
                <c:pt idx="32">
                  <c:v>90.572999999999979</c:v>
                </c:pt>
                <c:pt idx="33">
                  <c:v>90.498999999999995</c:v>
                </c:pt>
                <c:pt idx="34">
                  <c:v>90.461000000000027</c:v>
                </c:pt>
                <c:pt idx="35">
                  <c:v>90.424000000000007</c:v>
                </c:pt>
                <c:pt idx="36">
                  <c:v>90.312000000000012</c:v>
                </c:pt>
                <c:pt idx="37">
                  <c:v>90.274000000000001</c:v>
                </c:pt>
                <c:pt idx="38">
                  <c:v>90.236999999999995</c:v>
                </c:pt>
                <c:pt idx="39">
                  <c:v>89.974000000000004</c:v>
                </c:pt>
                <c:pt idx="40">
                  <c:v>89.899000000000001</c:v>
                </c:pt>
                <c:pt idx="41">
                  <c:v>89.787000000000006</c:v>
                </c:pt>
                <c:pt idx="42">
                  <c:v>89.522999999999982</c:v>
                </c:pt>
                <c:pt idx="43">
                  <c:v>89.448000000000022</c:v>
                </c:pt>
                <c:pt idx="44">
                  <c:v>89.221999999999994</c:v>
                </c:pt>
                <c:pt idx="45">
                  <c:v>89.146000000000001</c:v>
                </c:pt>
                <c:pt idx="46">
                  <c:v>89.031999999999996</c:v>
                </c:pt>
                <c:pt idx="47">
                  <c:v>88.994000000000227</c:v>
                </c:pt>
                <c:pt idx="48">
                  <c:v>88.721999999999994</c:v>
                </c:pt>
                <c:pt idx="49">
                  <c:v>85.054999999999993</c:v>
                </c:pt>
                <c:pt idx="50">
                  <c:v>81.366</c:v>
                </c:pt>
                <c:pt idx="51">
                  <c:v>78.027999999999992</c:v>
                </c:pt>
                <c:pt idx="52">
                  <c:v>75.394000000000005</c:v>
                </c:pt>
                <c:pt idx="53">
                  <c:v>71.784999999999997</c:v>
                </c:pt>
                <c:pt idx="54">
                  <c:v>67.874999999999986</c:v>
                </c:pt>
              </c:numCache>
            </c:numRef>
          </c:yVal>
        </c:ser>
        <c:ser>
          <c:idx val="3"/>
          <c:order val="3"/>
          <c:tx>
            <c:strRef>
              <c:f>Sheet1!$E$1</c:f>
              <c:strCache>
                <c:ptCount val="1"/>
                <c:pt idx="0">
                  <c:v>1.1-&lt;1.2 Weight ratio (N=798)</c:v>
                </c:pt>
              </c:strCache>
            </c:strRef>
          </c:tx>
          <c:spPr>
            <a:ln w="41275">
              <a:solidFill>
                <a:srgbClr val="FF00FF"/>
              </a:solidFill>
            </a:ln>
          </c:spPr>
          <c:marker>
            <c:symbol val="none"/>
          </c:marker>
          <c:xVal>
            <c:numRef>
              <c:f>Sheet1!$A$2:$A$56</c:f>
              <c:numCache>
                <c:formatCode>General</c:formatCode>
                <c:ptCount val="55"/>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0.31250000000000183</c:v>
                </c:pt>
                <c:pt idx="16">
                  <c:v>0.33333000000000224</c:v>
                </c:pt>
                <c:pt idx="17">
                  <c:v>0.35417000000000032</c:v>
                </c:pt>
                <c:pt idx="18">
                  <c:v>0.37500000000000183</c:v>
                </c:pt>
                <c:pt idx="19">
                  <c:v>0.39583000000000224</c:v>
                </c:pt>
                <c:pt idx="20">
                  <c:v>0.41667000000000032</c:v>
                </c:pt>
                <c:pt idx="21">
                  <c:v>0.43750000000000183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0.62500000000000377</c:v>
                </c:pt>
                <c:pt idx="31">
                  <c:v>0.64583000000000412</c:v>
                </c:pt>
                <c:pt idx="32">
                  <c:v>0.66667000000000665</c:v>
                </c:pt>
                <c:pt idx="33">
                  <c:v>0.6875</c:v>
                </c:pt>
                <c:pt idx="34">
                  <c:v>0.70833000000000002</c:v>
                </c:pt>
                <c:pt idx="35">
                  <c:v>0.72916999999999998</c:v>
                </c:pt>
                <c:pt idx="36">
                  <c:v>0.75000000000000377</c:v>
                </c:pt>
                <c:pt idx="37">
                  <c:v>0.77083000000000412</c:v>
                </c:pt>
                <c:pt idx="38">
                  <c:v>0.79166999999999998</c:v>
                </c:pt>
                <c:pt idx="39">
                  <c:v>0.8125</c:v>
                </c:pt>
                <c:pt idx="40">
                  <c:v>0.83333000000000002</c:v>
                </c:pt>
                <c:pt idx="41">
                  <c:v>0.85416999999999998</c:v>
                </c:pt>
                <c:pt idx="42">
                  <c:v>0.87500000000000377</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numCache>
            </c:numRef>
          </c:xVal>
          <c:yVal>
            <c:numRef>
              <c:f>Sheet1!$E$2:$E$56</c:f>
              <c:numCache>
                <c:formatCode>General</c:formatCode>
                <c:ptCount val="55"/>
                <c:pt idx="0">
                  <c:v>100</c:v>
                </c:pt>
                <c:pt idx="1">
                  <c:v>97.492000000000004</c:v>
                </c:pt>
                <c:pt idx="2">
                  <c:v>96.36</c:v>
                </c:pt>
                <c:pt idx="3">
                  <c:v>96.233999999999995</c:v>
                </c:pt>
                <c:pt idx="4">
                  <c:v>95.853999999999999</c:v>
                </c:pt>
                <c:pt idx="5">
                  <c:v>95.6</c:v>
                </c:pt>
                <c:pt idx="6">
                  <c:v>95.472999999999999</c:v>
                </c:pt>
                <c:pt idx="7">
                  <c:v>95.345000000000013</c:v>
                </c:pt>
                <c:pt idx="8">
                  <c:v>95.090999999999994</c:v>
                </c:pt>
                <c:pt idx="9">
                  <c:v>94.962999999999994</c:v>
                </c:pt>
                <c:pt idx="10">
                  <c:v>94.58</c:v>
                </c:pt>
                <c:pt idx="11">
                  <c:v>94.324999999999989</c:v>
                </c:pt>
                <c:pt idx="12">
                  <c:v>94.197000000000003</c:v>
                </c:pt>
                <c:pt idx="13">
                  <c:v>93.942000000000007</c:v>
                </c:pt>
                <c:pt idx="14">
                  <c:v>93.813999999999993</c:v>
                </c:pt>
                <c:pt idx="15">
                  <c:v>93.685999999999979</c:v>
                </c:pt>
                <c:pt idx="16">
                  <c:v>93.685999999999979</c:v>
                </c:pt>
                <c:pt idx="17">
                  <c:v>93.430999999999997</c:v>
                </c:pt>
                <c:pt idx="18">
                  <c:v>93.302999999999983</c:v>
                </c:pt>
                <c:pt idx="19">
                  <c:v>93.302999999999983</c:v>
                </c:pt>
                <c:pt idx="20">
                  <c:v>92.918999999999997</c:v>
                </c:pt>
                <c:pt idx="21">
                  <c:v>92.918999999999997</c:v>
                </c:pt>
                <c:pt idx="22">
                  <c:v>92.664000000000001</c:v>
                </c:pt>
                <c:pt idx="23">
                  <c:v>92.664000000000001</c:v>
                </c:pt>
                <c:pt idx="24">
                  <c:v>92.408000000000001</c:v>
                </c:pt>
                <c:pt idx="25">
                  <c:v>92.28</c:v>
                </c:pt>
                <c:pt idx="26">
                  <c:v>92.152999999999949</c:v>
                </c:pt>
                <c:pt idx="27">
                  <c:v>92.024999999999991</c:v>
                </c:pt>
                <c:pt idx="28">
                  <c:v>91.769000000000005</c:v>
                </c:pt>
                <c:pt idx="29">
                  <c:v>91.513000000000005</c:v>
                </c:pt>
                <c:pt idx="30">
                  <c:v>91.001000000000005</c:v>
                </c:pt>
                <c:pt idx="31">
                  <c:v>90.745000000000005</c:v>
                </c:pt>
                <c:pt idx="32">
                  <c:v>90.361000000000004</c:v>
                </c:pt>
                <c:pt idx="33">
                  <c:v>90.361000000000004</c:v>
                </c:pt>
                <c:pt idx="34">
                  <c:v>90.361000000000004</c:v>
                </c:pt>
                <c:pt idx="35">
                  <c:v>90.233000000000004</c:v>
                </c:pt>
                <c:pt idx="36">
                  <c:v>90.233000000000004</c:v>
                </c:pt>
                <c:pt idx="37">
                  <c:v>90.233000000000004</c:v>
                </c:pt>
                <c:pt idx="38">
                  <c:v>90.233000000000004</c:v>
                </c:pt>
                <c:pt idx="39">
                  <c:v>89.975999999999999</c:v>
                </c:pt>
                <c:pt idx="40">
                  <c:v>89.848000000000013</c:v>
                </c:pt>
                <c:pt idx="41">
                  <c:v>89.848000000000013</c:v>
                </c:pt>
                <c:pt idx="42">
                  <c:v>89.59</c:v>
                </c:pt>
                <c:pt idx="43">
                  <c:v>89.59</c:v>
                </c:pt>
                <c:pt idx="44">
                  <c:v>89.59</c:v>
                </c:pt>
                <c:pt idx="45">
                  <c:v>89.331000000000003</c:v>
                </c:pt>
                <c:pt idx="46">
                  <c:v>89.331000000000003</c:v>
                </c:pt>
                <c:pt idx="47">
                  <c:v>89.331000000000003</c:v>
                </c:pt>
                <c:pt idx="48">
                  <c:v>89.063999999999993</c:v>
                </c:pt>
                <c:pt idx="49">
                  <c:v>86.315000000000012</c:v>
                </c:pt>
                <c:pt idx="50">
                  <c:v>82.248000000000005</c:v>
                </c:pt>
                <c:pt idx="51">
                  <c:v>79.675999999999988</c:v>
                </c:pt>
                <c:pt idx="52">
                  <c:v>76.394999999999996</c:v>
                </c:pt>
                <c:pt idx="53">
                  <c:v>73.004999999999995</c:v>
                </c:pt>
                <c:pt idx="54">
                  <c:v>68.60299999999998</c:v>
                </c:pt>
              </c:numCache>
            </c:numRef>
          </c:yVal>
        </c:ser>
        <c:ser>
          <c:idx val="4"/>
          <c:order val="4"/>
          <c:tx>
            <c:strRef>
              <c:f>Sheet1!$F$1</c:f>
              <c:strCache>
                <c:ptCount val="1"/>
                <c:pt idx="0">
                  <c:v>1.2+ Weight ratio (N=1,268)</c:v>
                </c:pt>
              </c:strCache>
            </c:strRef>
          </c:tx>
          <c:spPr>
            <a:ln w="41275">
              <a:solidFill>
                <a:srgbClr val="FFFF00"/>
              </a:solidFill>
            </a:ln>
          </c:spPr>
          <c:marker>
            <c:symbol val="none"/>
          </c:marker>
          <c:xVal>
            <c:numRef>
              <c:f>Sheet1!$A$2:$A$56</c:f>
              <c:numCache>
                <c:formatCode>General</c:formatCode>
                <c:ptCount val="55"/>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0.31250000000000183</c:v>
                </c:pt>
                <c:pt idx="16">
                  <c:v>0.33333000000000224</c:v>
                </c:pt>
                <c:pt idx="17">
                  <c:v>0.35417000000000032</c:v>
                </c:pt>
                <c:pt idx="18">
                  <c:v>0.37500000000000183</c:v>
                </c:pt>
                <c:pt idx="19">
                  <c:v>0.39583000000000224</c:v>
                </c:pt>
                <c:pt idx="20">
                  <c:v>0.41667000000000032</c:v>
                </c:pt>
                <c:pt idx="21">
                  <c:v>0.43750000000000183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0.62500000000000377</c:v>
                </c:pt>
                <c:pt idx="31">
                  <c:v>0.64583000000000412</c:v>
                </c:pt>
                <c:pt idx="32">
                  <c:v>0.66667000000000665</c:v>
                </c:pt>
                <c:pt idx="33">
                  <c:v>0.6875</c:v>
                </c:pt>
                <c:pt idx="34">
                  <c:v>0.70833000000000002</c:v>
                </c:pt>
                <c:pt idx="35">
                  <c:v>0.72916999999999998</c:v>
                </c:pt>
                <c:pt idx="36">
                  <c:v>0.75000000000000377</c:v>
                </c:pt>
                <c:pt idx="37">
                  <c:v>0.77083000000000412</c:v>
                </c:pt>
                <c:pt idx="38">
                  <c:v>0.79166999999999998</c:v>
                </c:pt>
                <c:pt idx="39">
                  <c:v>0.8125</c:v>
                </c:pt>
                <c:pt idx="40">
                  <c:v>0.83333000000000002</c:v>
                </c:pt>
                <c:pt idx="41">
                  <c:v>0.85416999999999998</c:v>
                </c:pt>
                <c:pt idx="42">
                  <c:v>0.87500000000000377</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numCache>
            </c:numRef>
          </c:xVal>
          <c:yVal>
            <c:numRef>
              <c:f>Sheet1!$F$2:$F$56</c:f>
              <c:numCache>
                <c:formatCode>General</c:formatCode>
                <c:ptCount val="55"/>
                <c:pt idx="0">
                  <c:v>100</c:v>
                </c:pt>
                <c:pt idx="1">
                  <c:v>97.712000000000003</c:v>
                </c:pt>
                <c:pt idx="2">
                  <c:v>97.236999999999995</c:v>
                </c:pt>
                <c:pt idx="3">
                  <c:v>96.283000000000001</c:v>
                </c:pt>
                <c:pt idx="4">
                  <c:v>95.565000000000012</c:v>
                </c:pt>
                <c:pt idx="5">
                  <c:v>95.245000000000005</c:v>
                </c:pt>
                <c:pt idx="6">
                  <c:v>95.164999999999992</c:v>
                </c:pt>
                <c:pt idx="7">
                  <c:v>94.845000000000013</c:v>
                </c:pt>
                <c:pt idx="8">
                  <c:v>94.603999999999999</c:v>
                </c:pt>
                <c:pt idx="9">
                  <c:v>94.203999999999994</c:v>
                </c:pt>
                <c:pt idx="10">
                  <c:v>94.043999999999997</c:v>
                </c:pt>
                <c:pt idx="11">
                  <c:v>93.882999999999981</c:v>
                </c:pt>
                <c:pt idx="12">
                  <c:v>93.722999999999999</c:v>
                </c:pt>
                <c:pt idx="13">
                  <c:v>93.643000000000001</c:v>
                </c:pt>
                <c:pt idx="14">
                  <c:v>93.321999999999989</c:v>
                </c:pt>
                <c:pt idx="15">
                  <c:v>93.242000000000004</c:v>
                </c:pt>
                <c:pt idx="16">
                  <c:v>92.84</c:v>
                </c:pt>
                <c:pt idx="17">
                  <c:v>92.518000000000001</c:v>
                </c:pt>
                <c:pt idx="18">
                  <c:v>92.518000000000001</c:v>
                </c:pt>
                <c:pt idx="19">
                  <c:v>92.438000000000002</c:v>
                </c:pt>
                <c:pt idx="20">
                  <c:v>92.356999999999999</c:v>
                </c:pt>
                <c:pt idx="21">
                  <c:v>92.275999999999982</c:v>
                </c:pt>
                <c:pt idx="22">
                  <c:v>92.275999999999982</c:v>
                </c:pt>
                <c:pt idx="23">
                  <c:v>92.195999999999998</c:v>
                </c:pt>
                <c:pt idx="24">
                  <c:v>92.195999999999998</c:v>
                </c:pt>
                <c:pt idx="25">
                  <c:v>92.034000000000006</c:v>
                </c:pt>
                <c:pt idx="26">
                  <c:v>91.953000000000003</c:v>
                </c:pt>
                <c:pt idx="27">
                  <c:v>91.953000000000003</c:v>
                </c:pt>
                <c:pt idx="28">
                  <c:v>91.953000000000003</c:v>
                </c:pt>
                <c:pt idx="29">
                  <c:v>91.872999999999948</c:v>
                </c:pt>
                <c:pt idx="30">
                  <c:v>91.872999999999948</c:v>
                </c:pt>
                <c:pt idx="31">
                  <c:v>91.872999999999948</c:v>
                </c:pt>
                <c:pt idx="32">
                  <c:v>91.63</c:v>
                </c:pt>
                <c:pt idx="33">
                  <c:v>91.387</c:v>
                </c:pt>
                <c:pt idx="34">
                  <c:v>91.224000000000004</c:v>
                </c:pt>
                <c:pt idx="35">
                  <c:v>91.062000000000012</c:v>
                </c:pt>
                <c:pt idx="36">
                  <c:v>91.062000000000012</c:v>
                </c:pt>
                <c:pt idx="37">
                  <c:v>90.9</c:v>
                </c:pt>
                <c:pt idx="38">
                  <c:v>90.9</c:v>
                </c:pt>
                <c:pt idx="39">
                  <c:v>90.9</c:v>
                </c:pt>
                <c:pt idx="40">
                  <c:v>90.819000000000003</c:v>
                </c:pt>
                <c:pt idx="41">
                  <c:v>90.819000000000003</c:v>
                </c:pt>
                <c:pt idx="42">
                  <c:v>90.819000000000003</c:v>
                </c:pt>
                <c:pt idx="43">
                  <c:v>90.655999999999949</c:v>
                </c:pt>
                <c:pt idx="44">
                  <c:v>90.492999999999995</c:v>
                </c:pt>
                <c:pt idx="45">
                  <c:v>90.248999999999995</c:v>
                </c:pt>
                <c:pt idx="46">
                  <c:v>90.084999999999994</c:v>
                </c:pt>
                <c:pt idx="47">
                  <c:v>89.921000000000006</c:v>
                </c:pt>
                <c:pt idx="48">
                  <c:v>89.921000000000006</c:v>
                </c:pt>
                <c:pt idx="49">
                  <c:v>85.877999999999986</c:v>
                </c:pt>
                <c:pt idx="50">
                  <c:v>83.257999999999996</c:v>
                </c:pt>
                <c:pt idx="51">
                  <c:v>80.433000000000007</c:v>
                </c:pt>
                <c:pt idx="52">
                  <c:v>76.227000000000004</c:v>
                </c:pt>
                <c:pt idx="53">
                  <c:v>73.228999999999999</c:v>
                </c:pt>
                <c:pt idx="54">
                  <c:v>69.991000000000227</c:v>
                </c:pt>
              </c:numCache>
            </c:numRef>
          </c:yVal>
        </c:ser>
        <c:axId val="145349248"/>
        <c:axId val="148701952"/>
      </c:scatterChart>
      <c:valAx>
        <c:axId val="145349248"/>
        <c:scaling>
          <c:orientation val="minMax"/>
          <c:max val="7"/>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48701952"/>
        <c:crosses val="autoZero"/>
        <c:crossBetween val="midCat"/>
        <c:majorUnit val="1"/>
      </c:valAx>
      <c:valAx>
        <c:axId val="148701952"/>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45349248"/>
        <c:crosses val="autoZero"/>
        <c:crossBetween val="midCat"/>
        <c:majorUnit val="10"/>
      </c:valAx>
      <c:spPr>
        <a:solidFill>
          <a:schemeClr val="bg2"/>
        </a:solidFill>
        <a:ln>
          <a:solidFill>
            <a:schemeClr val="tx1"/>
          </a:solidFill>
        </a:ln>
      </c:spPr>
    </c:plotArea>
    <c:legend>
      <c:legendPos val="r"/>
      <c:layout>
        <c:manualLayout>
          <c:xMode val="edge"/>
          <c:yMode val="edge"/>
          <c:x val="8.7020648967551725E-2"/>
          <c:y val="0.66046315364425601"/>
          <c:w val="0.83185840707964664"/>
          <c:h val="0.17129093478699969"/>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4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4175E-2"/>
          <c:y val="2.2460834973753282E-2"/>
          <c:w val="0.87737962511323264"/>
          <c:h val="0.83254736712598421"/>
        </c:manualLayout>
      </c:layout>
      <c:scatterChart>
        <c:scatterStyle val="smoothMarker"/>
        <c:ser>
          <c:idx val="0"/>
          <c:order val="0"/>
          <c:tx>
            <c:strRef>
              <c:f>Sheet1!$B$1</c:f>
              <c:strCache>
                <c:ptCount val="1"/>
                <c:pt idx="0">
                  <c:v>&lt;0.8 Weight ratio (N=220)</c:v>
                </c:pt>
              </c:strCache>
            </c:strRef>
          </c:tx>
          <c:spPr>
            <a:ln w="38100">
              <a:solidFill>
                <a:srgbClr val="00FFFF"/>
              </a:solidFill>
            </a:ln>
          </c:spPr>
          <c:marker>
            <c:symbol val="none"/>
          </c:marker>
          <c:xVal>
            <c:numRef>
              <c:f>Sheet1!$A$2:$A$56</c:f>
              <c:numCache>
                <c:formatCode>General</c:formatCode>
                <c:ptCount val="55"/>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0.31250000000000183</c:v>
                </c:pt>
                <c:pt idx="16">
                  <c:v>0.33333000000000224</c:v>
                </c:pt>
                <c:pt idx="17">
                  <c:v>0.35417000000000032</c:v>
                </c:pt>
                <c:pt idx="18">
                  <c:v>0.37500000000000183</c:v>
                </c:pt>
                <c:pt idx="19">
                  <c:v>0.39583000000000224</c:v>
                </c:pt>
                <c:pt idx="20">
                  <c:v>0.41667000000000032</c:v>
                </c:pt>
                <c:pt idx="21">
                  <c:v>0.43750000000000183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0.62500000000000377</c:v>
                </c:pt>
                <c:pt idx="31">
                  <c:v>0.64583000000000412</c:v>
                </c:pt>
                <c:pt idx="32">
                  <c:v>0.66667000000000665</c:v>
                </c:pt>
                <c:pt idx="33">
                  <c:v>0.6875</c:v>
                </c:pt>
                <c:pt idx="34">
                  <c:v>0.70833000000000002</c:v>
                </c:pt>
                <c:pt idx="35">
                  <c:v>0.72916999999999998</c:v>
                </c:pt>
                <c:pt idx="36">
                  <c:v>0.75000000000000377</c:v>
                </c:pt>
                <c:pt idx="37">
                  <c:v>0.77083000000000412</c:v>
                </c:pt>
                <c:pt idx="38">
                  <c:v>0.79166999999999998</c:v>
                </c:pt>
                <c:pt idx="39">
                  <c:v>0.8125</c:v>
                </c:pt>
                <c:pt idx="40">
                  <c:v>0.83333000000000002</c:v>
                </c:pt>
                <c:pt idx="41">
                  <c:v>0.85416999999999998</c:v>
                </c:pt>
                <c:pt idx="42">
                  <c:v>0.87500000000000377</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numCache>
            </c:numRef>
          </c:xVal>
          <c:yVal>
            <c:numRef>
              <c:f>Sheet1!$B$2:$B$56</c:f>
              <c:numCache>
                <c:formatCode>General</c:formatCode>
                <c:ptCount val="55"/>
                <c:pt idx="0">
                  <c:v>100</c:v>
                </c:pt>
                <c:pt idx="1">
                  <c:v>96.364000000000004</c:v>
                </c:pt>
                <c:pt idx="2">
                  <c:v>95.455000000000013</c:v>
                </c:pt>
                <c:pt idx="3">
                  <c:v>94.995999999999995</c:v>
                </c:pt>
                <c:pt idx="4">
                  <c:v>94.077999999999989</c:v>
                </c:pt>
                <c:pt idx="5">
                  <c:v>93.617000000000004</c:v>
                </c:pt>
                <c:pt idx="6">
                  <c:v>93.154999999999987</c:v>
                </c:pt>
                <c:pt idx="7">
                  <c:v>92.691999999999993</c:v>
                </c:pt>
                <c:pt idx="8">
                  <c:v>92.691999999999993</c:v>
                </c:pt>
                <c:pt idx="9">
                  <c:v>92.225999999999999</c:v>
                </c:pt>
                <c:pt idx="10">
                  <c:v>92.225999999999999</c:v>
                </c:pt>
                <c:pt idx="11">
                  <c:v>92.225999999999999</c:v>
                </c:pt>
                <c:pt idx="12">
                  <c:v>91.295000000000002</c:v>
                </c:pt>
                <c:pt idx="13">
                  <c:v>91.295000000000002</c:v>
                </c:pt>
                <c:pt idx="14">
                  <c:v>91.295000000000002</c:v>
                </c:pt>
                <c:pt idx="15">
                  <c:v>91.295000000000002</c:v>
                </c:pt>
                <c:pt idx="16">
                  <c:v>91.295000000000002</c:v>
                </c:pt>
                <c:pt idx="17">
                  <c:v>90.828999999999979</c:v>
                </c:pt>
                <c:pt idx="18">
                  <c:v>90.828999999999979</c:v>
                </c:pt>
                <c:pt idx="19">
                  <c:v>90.828999999999979</c:v>
                </c:pt>
                <c:pt idx="20">
                  <c:v>90.828999999999979</c:v>
                </c:pt>
                <c:pt idx="21">
                  <c:v>90.828999999999979</c:v>
                </c:pt>
                <c:pt idx="22">
                  <c:v>90.828999999999979</c:v>
                </c:pt>
                <c:pt idx="23">
                  <c:v>90.828999999999979</c:v>
                </c:pt>
                <c:pt idx="24">
                  <c:v>90.35799999999999</c:v>
                </c:pt>
                <c:pt idx="25">
                  <c:v>89.887999999999991</c:v>
                </c:pt>
                <c:pt idx="26">
                  <c:v>89.887999999999991</c:v>
                </c:pt>
                <c:pt idx="27">
                  <c:v>88.475999999999999</c:v>
                </c:pt>
                <c:pt idx="28">
                  <c:v>88.475999999999999</c:v>
                </c:pt>
                <c:pt idx="29">
                  <c:v>88.004999999999995</c:v>
                </c:pt>
                <c:pt idx="30">
                  <c:v>88.004999999999995</c:v>
                </c:pt>
                <c:pt idx="31">
                  <c:v>88.004999999999995</c:v>
                </c:pt>
                <c:pt idx="32">
                  <c:v>88.004999999999995</c:v>
                </c:pt>
                <c:pt idx="33">
                  <c:v>88.004999999999995</c:v>
                </c:pt>
                <c:pt idx="34">
                  <c:v>88.004999999999995</c:v>
                </c:pt>
                <c:pt idx="35">
                  <c:v>86.593000000000004</c:v>
                </c:pt>
                <c:pt idx="36">
                  <c:v>86.593000000000004</c:v>
                </c:pt>
                <c:pt idx="37">
                  <c:v>86.593000000000004</c:v>
                </c:pt>
                <c:pt idx="38">
                  <c:v>85.651999999999987</c:v>
                </c:pt>
                <c:pt idx="39">
                  <c:v>85.651999999999987</c:v>
                </c:pt>
                <c:pt idx="40">
                  <c:v>85.651999999999987</c:v>
                </c:pt>
                <c:pt idx="41">
                  <c:v>85.651999999999987</c:v>
                </c:pt>
                <c:pt idx="42">
                  <c:v>85.651999999999987</c:v>
                </c:pt>
                <c:pt idx="43">
                  <c:v>85.651999999999987</c:v>
                </c:pt>
                <c:pt idx="44">
                  <c:v>85.651999999999987</c:v>
                </c:pt>
                <c:pt idx="45">
                  <c:v>85.170999999999978</c:v>
                </c:pt>
                <c:pt idx="46">
                  <c:v>84.686999999999998</c:v>
                </c:pt>
                <c:pt idx="47">
                  <c:v>84.686999999999998</c:v>
                </c:pt>
                <c:pt idx="48">
                  <c:v>84.686999999999998</c:v>
                </c:pt>
                <c:pt idx="49">
                  <c:v>81.562000000000012</c:v>
                </c:pt>
                <c:pt idx="50">
                  <c:v>77.192999999999998</c:v>
                </c:pt>
                <c:pt idx="51">
                  <c:v>71.046000000000006</c:v>
                </c:pt>
                <c:pt idx="52">
                  <c:v>68.808999999999983</c:v>
                </c:pt>
                <c:pt idx="53">
                  <c:v>65.587000000000003</c:v>
                </c:pt>
                <c:pt idx="54">
                  <c:v>65.587000000000003</c:v>
                </c:pt>
              </c:numCache>
            </c:numRef>
          </c:yVal>
        </c:ser>
        <c:ser>
          <c:idx val="1"/>
          <c:order val="1"/>
          <c:tx>
            <c:strRef>
              <c:f>Sheet1!$C$1</c:f>
              <c:strCache>
                <c:ptCount val="1"/>
                <c:pt idx="0">
                  <c:v>0.8-&lt;0.9 Weight ratio (N=390)</c:v>
                </c:pt>
              </c:strCache>
            </c:strRef>
          </c:tx>
          <c:spPr>
            <a:ln w="38100">
              <a:solidFill>
                <a:srgbClr val="00FF00"/>
              </a:solidFill>
              <a:prstDash val="solid"/>
            </a:ln>
          </c:spPr>
          <c:marker>
            <c:symbol val="none"/>
          </c:marker>
          <c:xVal>
            <c:numRef>
              <c:f>Sheet1!$A$2:$A$56</c:f>
              <c:numCache>
                <c:formatCode>General</c:formatCode>
                <c:ptCount val="55"/>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0.31250000000000183</c:v>
                </c:pt>
                <c:pt idx="16">
                  <c:v>0.33333000000000224</c:v>
                </c:pt>
                <c:pt idx="17">
                  <c:v>0.35417000000000032</c:v>
                </c:pt>
                <c:pt idx="18">
                  <c:v>0.37500000000000183</c:v>
                </c:pt>
                <c:pt idx="19">
                  <c:v>0.39583000000000224</c:v>
                </c:pt>
                <c:pt idx="20">
                  <c:v>0.41667000000000032</c:v>
                </c:pt>
                <c:pt idx="21">
                  <c:v>0.43750000000000183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0.62500000000000377</c:v>
                </c:pt>
                <c:pt idx="31">
                  <c:v>0.64583000000000412</c:v>
                </c:pt>
                <c:pt idx="32">
                  <c:v>0.66667000000000665</c:v>
                </c:pt>
                <c:pt idx="33">
                  <c:v>0.6875</c:v>
                </c:pt>
                <c:pt idx="34">
                  <c:v>0.70833000000000002</c:v>
                </c:pt>
                <c:pt idx="35">
                  <c:v>0.72916999999999998</c:v>
                </c:pt>
                <c:pt idx="36">
                  <c:v>0.75000000000000377</c:v>
                </c:pt>
                <c:pt idx="37">
                  <c:v>0.77083000000000412</c:v>
                </c:pt>
                <c:pt idx="38">
                  <c:v>0.79166999999999998</c:v>
                </c:pt>
                <c:pt idx="39">
                  <c:v>0.8125</c:v>
                </c:pt>
                <c:pt idx="40">
                  <c:v>0.83333000000000002</c:v>
                </c:pt>
                <c:pt idx="41">
                  <c:v>0.85416999999999998</c:v>
                </c:pt>
                <c:pt idx="42">
                  <c:v>0.87500000000000377</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numCache>
            </c:numRef>
          </c:xVal>
          <c:yVal>
            <c:numRef>
              <c:f>Sheet1!$C$2:$C$56</c:f>
              <c:numCache>
                <c:formatCode>General</c:formatCode>
                <c:ptCount val="55"/>
                <c:pt idx="0">
                  <c:v>100</c:v>
                </c:pt>
                <c:pt idx="1">
                  <c:v>95.382999999999981</c:v>
                </c:pt>
                <c:pt idx="2">
                  <c:v>94.60899999999998</c:v>
                </c:pt>
                <c:pt idx="3">
                  <c:v>93.574999999999989</c:v>
                </c:pt>
                <c:pt idx="4">
                  <c:v>92.537999999999997</c:v>
                </c:pt>
                <c:pt idx="5">
                  <c:v>91.76</c:v>
                </c:pt>
                <c:pt idx="6">
                  <c:v>91.5</c:v>
                </c:pt>
                <c:pt idx="7">
                  <c:v>91.5</c:v>
                </c:pt>
                <c:pt idx="8">
                  <c:v>90.98</c:v>
                </c:pt>
                <c:pt idx="9">
                  <c:v>90.460000000000022</c:v>
                </c:pt>
                <c:pt idx="10">
                  <c:v>90.460000000000022</c:v>
                </c:pt>
                <c:pt idx="11">
                  <c:v>90.460000000000022</c:v>
                </c:pt>
                <c:pt idx="12">
                  <c:v>90.2</c:v>
                </c:pt>
                <c:pt idx="13">
                  <c:v>89.938999999999993</c:v>
                </c:pt>
                <c:pt idx="14">
                  <c:v>89.677999999999983</c:v>
                </c:pt>
                <c:pt idx="15">
                  <c:v>89.417000000000499</c:v>
                </c:pt>
                <c:pt idx="16">
                  <c:v>89.156999999999982</c:v>
                </c:pt>
                <c:pt idx="17">
                  <c:v>89.156999999999982</c:v>
                </c:pt>
                <c:pt idx="18">
                  <c:v>89.156999999999982</c:v>
                </c:pt>
                <c:pt idx="19">
                  <c:v>89.156999999999982</c:v>
                </c:pt>
                <c:pt idx="20">
                  <c:v>89.156999999999982</c:v>
                </c:pt>
                <c:pt idx="21">
                  <c:v>89.156999999999982</c:v>
                </c:pt>
                <c:pt idx="22">
                  <c:v>88.634999999999991</c:v>
                </c:pt>
                <c:pt idx="23">
                  <c:v>88.634999999999991</c:v>
                </c:pt>
                <c:pt idx="24">
                  <c:v>88.634999999999991</c:v>
                </c:pt>
                <c:pt idx="25">
                  <c:v>88.374999999999986</c:v>
                </c:pt>
                <c:pt idx="26">
                  <c:v>88.374999999999986</c:v>
                </c:pt>
                <c:pt idx="27">
                  <c:v>88.374999999999986</c:v>
                </c:pt>
                <c:pt idx="28">
                  <c:v>87.85299999999998</c:v>
                </c:pt>
                <c:pt idx="29">
                  <c:v>87.593000000000004</c:v>
                </c:pt>
                <c:pt idx="30">
                  <c:v>87.593000000000004</c:v>
                </c:pt>
                <c:pt idx="31">
                  <c:v>87.331999999999994</c:v>
                </c:pt>
                <c:pt idx="32">
                  <c:v>87.331999999999994</c:v>
                </c:pt>
                <c:pt idx="33">
                  <c:v>87.070999999999998</c:v>
                </c:pt>
                <c:pt idx="34">
                  <c:v>86.811000000000007</c:v>
                </c:pt>
                <c:pt idx="35">
                  <c:v>86.811000000000007</c:v>
                </c:pt>
                <c:pt idx="36">
                  <c:v>86.811000000000007</c:v>
                </c:pt>
                <c:pt idx="37">
                  <c:v>86.811000000000007</c:v>
                </c:pt>
                <c:pt idx="38">
                  <c:v>86.811000000000007</c:v>
                </c:pt>
                <c:pt idx="39">
                  <c:v>86.549000000000007</c:v>
                </c:pt>
                <c:pt idx="40">
                  <c:v>86.549000000000007</c:v>
                </c:pt>
                <c:pt idx="41">
                  <c:v>86.549000000000007</c:v>
                </c:pt>
                <c:pt idx="42">
                  <c:v>86.286000000000001</c:v>
                </c:pt>
                <c:pt idx="43">
                  <c:v>86.286000000000001</c:v>
                </c:pt>
                <c:pt idx="44">
                  <c:v>86.286000000000001</c:v>
                </c:pt>
                <c:pt idx="45">
                  <c:v>86.286000000000001</c:v>
                </c:pt>
                <c:pt idx="46">
                  <c:v>86.286000000000001</c:v>
                </c:pt>
                <c:pt idx="47">
                  <c:v>86.286000000000001</c:v>
                </c:pt>
                <c:pt idx="48">
                  <c:v>86.286000000000001</c:v>
                </c:pt>
                <c:pt idx="49">
                  <c:v>81.887999999999991</c:v>
                </c:pt>
                <c:pt idx="50">
                  <c:v>79.373999999999981</c:v>
                </c:pt>
                <c:pt idx="51">
                  <c:v>76.677999999999983</c:v>
                </c:pt>
                <c:pt idx="52">
                  <c:v>72.584000000000003</c:v>
                </c:pt>
                <c:pt idx="53">
                  <c:v>68.588999999999999</c:v>
                </c:pt>
                <c:pt idx="54">
                  <c:v>66.150999999999982</c:v>
                </c:pt>
              </c:numCache>
            </c:numRef>
          </c:yVal>
        </c:ser>
        <c:ser>
          <c:idx val="2"/>
          <c:order val="2"/>
          <c:tx>
            <c:strRef>
              <c:f>Sheet1!$D$1</c:f>
              <c:strCache>
                <c:ptCount val="1"/>
                <c:pt idx="0">
                  <c:v>0.9-&lt;1.1 Weight ratio (N=886)</c:v>
                </c:pt>
              </c:strCache>
            </c:strRef>
          </c:tx>
          <c:spPr>
            <a:ln w="38100">
              <a:solidFill>
                <a:srgbClr val="FF0000"/>
              </a:solidFill>
            </a:ln>
          </c:spPr>
          <c:marker>
            <c:symbol val="none"/>
          </c:marker>
          <c:xVal>
            <c:numRef>
              <c:f>Sheet1!$A$2:$A$56</c:f>
              <c:numCache>
                <c:formatCode>General</c:formatCode>
                <c:ptCount val="55"/>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0.31250000000000183</c:v>
                </c:pt>
                <c:pt idx="16">
                  <c:v>0.33333000000000224</c:v>
                </c:pt>
                <c:pt idx="17">
                  <c:v>0.35417000000000032</c:v>
                </c:pt>
                <c:pt idx="18">
                  <c:v>0.37500000000000183</c:v>
                </c:pt>
                <c:pt idx="19">
                  <c:v>0.39583000000000224</c:v>
                </c:pt>
                <c:pt idx="20">
                  <c:v>0.41667000000000032</c:v>
                </c:pt>
                <c:pt idx="21">
                  <c:v>0.43750000000000183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0.62500000000000377</c:v>
                </c:pt>
                <c:pt idx="31">
                  <c:v>0.64583000000000412</c:v>
                </c:pt>
                <c:pt idx="32">
                  <c:v>0.66667000000000665</c:v>
                </c:pt>
                <c:pt idx="33">
                  <c:v>0.6875</c:v>
                </c:pt>
                <c:pt idx="34">
                  <c:v>0.70833000000000002</c:v>
                </c:pt>
                <c:pt idx="35">
                  <c:v>0.72916999999999998</c:v>
                </c:pt>
                <c:pt idx="36">
                  <c:v>0.75000000000000377</c:v>
                </c:pt>
                <c:pt idx="37">
                  <c:v>0.77083000000000412</c:v>
                </c:pt>
                <c:pt idx="38">
                  <c:v>0.79166999999999998</c:v>
                </c:pt>
                <c:pt idx="39">
                  <c:v>0.8125</c:v>
                </c:pt>
                <c:pt idx="40">
                  <c:v>0.83333000000000002</c:v>
                </c:pt>
                <c:pt idx="41">
                  <c:v>0.85416999999999998</c:v>
                </c:pt>
                <c:pt idx="42">
                  <c:v>0.87500000000000377</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numCache>
            </c:numRef>
          </c:xVal>
          <c:yVal>
            <c:numRef>
              <c:f>Sheet1!$D$2:$D$56</c:f>
              <c:numCache>
                <c:formatCode>General</c:formatCode>
                <c:ptCount val="55"/>
                <c:pt idx="0">
                  <c:v>100</c:v>
                </c:pt>
                <c:pt idx="1">
                  <c:v>95.48</c:v>
                </c:pt>
                <c:pt idx="2">
                  <c:v>94.799000000000007</c:v>
                </c:pt>
                <c:pt idx="3">
                  <c:v>93.774000000000001</c:v>
                </c:pt>
                <c:pt idx="4">
                  <c:v>92.86</c:v>
                </c:pt>
                <c:pt idx="5">
                  <c:v>92.516000000000005</c:v>
                </c:pt>
                <c:pt idx="6">
                  <c:v>92.171999999999983</c:v>
                </c:pt>
                <c:pt idx="7">
                  <c:v>91.943000000000026</c:v>
                </c:pt>
                <c:pt idx="8">
                  <c:v>91.482000000000014</c:v>
                </c:pt>
                <c:pt idx="9">
                  <c:v>91.021999999999991</c:v>
                </c:pt>
                <c:pt idx="10">
                  <c:v>90.906999999999996</c:v>
                </c:pt>
                <c:pt idx="11">
                  <c:v>90.792000000000002</c:v>
                </c:pt>
                <c:pt idx="12">
                  <c:v>90.331000000000003</c:v>
                </c:pt>
                <c:pt idx="13">
                  <c:v>89.86999999999999</c:v>
                </c:pt>
                <c:pt idx="14">
                  <c:v>89.754999999999995</c:v>
                </c:pt>
                <c:pt idx="15">
                  <c:v>89.754999999999995</c:v>
                </c:pt>
                <c:pt idx="16">
                  <c:v>89.754999999999995</c:v>
                </c:pt>
                <c:pt idx="17">
                  <c:v>89.638999999999982</c:v>
                </c:pt>
                <c:pt idx="18">
                  <c:v>89.409000000000006</c:v>
                </c:pt>
                <c:pt idx="19">
                  <c:v>89.293999999999997</c:v>
                </c:pt>
                <c:pt idx="20">
                  <c:v>88.948000000000022</c:v>
                </c:pt>
                <c:pt idx="21">
                  <c:v>88.832999999999998</c:v>
                </c:pt>
                <c:pt idx="22">
                  <c:v>88.718000000000004</c:v>
                </c:pt>
                <c:pt idx="23">
                  <c:v>88.60199999999999</c:v>
                </c:pt>
                <c:pt idx="24">
                  <c:v>88.370999999999981</c:v>
                </c:pt>
                <c:pt idx="25">
                  <c:v>88.14</c:v>
                </c:pt>
                <c:pt idx="26">
                  <c:v>87.909000000000006</c:v>
                </c:pt>
                <c:pt idx="27">
                  <c:v>87.793000000000006</c:v>
                </c:pt>
                <c:pt idx="28">
                  <c:v>87.561000000000007</c:v>
                </c:pt>
                <c:pt idx="29">
                  <c:v>87.561000000000007</c:v>
                </c:pt>
                <c:pt idx="30">
                  <c:v>87.561000000000007</c:v>
                </c:pt>
                <c:pt idx="31">
                  <c:v>86.866</c:v>
                </c:pt>
                <c:pt idx="32">
                  <c:v>86.75</c:v>
                </c:pt>
                <c:pt idx="33">
                  <c:v>86.75</c:v>
                </c:pt>
                <c:pt idx="34">
                  <c:v>86.634</c:v>
                </c:pt>
                <c:pt idx="35">
                  <c:v>86.634</c:v>
                </c:pt>
                <c:pt idx="36">
                  <c:v>86.402000000000001</c:v>
                </c:pt>
                <c:pt idx="37">
                  <c:v>86.169999999999987</c:v>
                </c:pt>
                <c:pt idx="38">
                  <c:v>86.054000000000002</c:v>
                </c:pt>
                <c:pt idx="39">
                  <c:v>85.937000000000026</c:v>
                </c:pt>
                <c:pt idx="40">
                  <c:v>85.937000000000026</c:v>
                </c:pt>
                <c:pt idx="41">
                  <c:v>85.937000000000026</c:v>
                </c:pt>
                <c:pt idx="42">
                  <c:v>85.937000000000026</c:v>
                </c:pt>
                <c:pt idx="43">
                  <c:v>85.820999999999998</c:v>
                </c:pt>
                <c:pt idx="44">
                  <c:v>85.703999999999994</c:v>
                </c:pt>
                <c:pt idx="45">
                  <c:v>85.587000000000003</c:v>
                </c:pt>
                <c:pt idx="46">
                  <c:v>85.233999999999995</c:v>
                </c:pt>
                <c:pt idx="47">
                  <c:v>84.876999999999981</c:v>
                </c:pt>
                <c:pt idx="48">
                  <c:v>84.876999999999981</c:v>
                </c:pt>
                <c:pt idx="49">
                  <c:v>80.2</c:v>
                </c:pt>
                <c:pt idx="50">
                  <c:v>76.599999999999994</c:v>
                </c:pt>
                <c:pt idx="51">
                  <c:v>73.571999999999989</c:v>
                </c:pt>
                <c:pt idx="52">
                  <c:v>69.631999999999991</c:v>
                </c:pt>
                <c:pt idx="53">
                  <c:v>66.461000000000027</c:v>
                </c:pt>
                <c:pt idx="54">
                  <c:v>62.484999999999999</c:v>
                </c:pt>
              </c:numCache>
            </c:numRef>
          </c:yVal>
        </c:ser>
        <c:ser>
          <c:idx val="3"/>
          <c:order val="3"/>
          <c:tx>
            <c:strRef>
              <c:f>Sheet1!$E$1</c:f>
              <c:strCache>
                <c:ptCount val="1"/>
                <c:pt idx="0">
                  <c:v>1.1-&lt;1.2 Weight ratio (N=312)</c:v>
                </c:pt>
              </c:strCache>
            </c:strRef>
          </c:tx>
          <c:spPr>
            <a:ln w="41275">
              <a:solidFill>
                <a:srgbClr val="FF00FF"/>
              </a:solidFill>
            </a:ln>
          </c:spPr>
          <c:marker>
            <c:symbol val="none"/>
          </c:marker>
          <c:xVal>
            <c:numRef>
              <c:f>Sheet1!$A$2:$A$56</c:f>
              <c:numCache>
                <c:formatCode>General</c:formatCode>
                <c:ptCount val="55"/>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0.31250000000000183</c:v>
                </c:pt>
                <c:pt idx="16">
                  <c:v>0.33333000000000224</c:v>
                </c:pt>
                <c:pt idx="17">
                  <c:v>0.35417000000000032</c:v>
                </c:pt>
                <c:pt idx="18">
                  <c:v>0.37500000000000183</c:v>
                </c:pt>
                <c:pt idx="19">
                  <c:v>0.39583000000000224</c:v>
                </c:pt>
                <c:pt idx="20">
                  <c:v>0.41667000000000032</c:v>
                </c:pt>
                <c:pt idx="21">
                  <c:v>0.43750000000000183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0.62500000000000377</c:v>
                </c:pt>
                <c:pt idx="31">
                  <c:v>0.64583000000000412</c:v>
                </c:pt>
                <c:pt idx="32">
                  <c:v>0.66667000000000665</c:v>
                </c:pt>
                <c:pt idx="33">
                  <c:v>0.6875</c:v>
                </c:pt>
                <c:pt idx="34">
                  <c:v>0.70833000000000002</c:v>
                </c:pt>
                <c:pt idx="35">
                  <c:v>0.72916999999999998</c:v>
                </c:pt>
                <c:pt idx="36">
                  <c:v>0.75000000000000377</c:v>
                </c:pt>
                <c:pt idx="37">
                  <c:v>0.77083000000000412</c:v>
                </c:pt>
                <c:pt idx="38">
                  <c:v>0.79166999999999998</c:v>
                </c:pt>
                <c:pt idx="39">
                  <c:v>0.8125</c:v>
                </c:pt>
                <c:pt idx="40">
                  <c:v>0.83333000000000002</c:v>
                </c:pt>
                <c:pt idx="41">
                  <c:v>0.85416999999999998</c:v>
                </c:pt>
                <c:pt idx="42">
                  <c:v>0.87500000000000377</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numCache>
            </c:numRef>
          </c:xVal>
          <c:yVal>
            <c:numRef>
              <c:f>Sheet1!$E$2:$E$56</c:f>
              <c:numCache>
                <c:formatCode>General</c:formatCode>
                <c:ptCount val="55"/>
                <c:pt idx="0">
                  <c:v>100</c:v>
                </c:pt>
                <c:pt idx="1">
                  <c:v>98.071999999999989</c:v>
                </c:pt>
                <c:pt idx="2">
                  <c:v>96.460000000000022</c:v>
                </c:pt>
                <c:pt idx="3">
                  <c:v>96.460000000000022</c:v>
                </c:pt>
                <c:pt idx="4">
                  <c:v>95.489000000000004</c:v>
                </c:pt>
                <c:pt idx="5">
                  <c:v>94.840999999999994</c:v>
                </c:pt>
                <c:pt idx="6">
                  <c:v>94.518000000000001</c:v>
                </c:pt>
                <c:pt idx="7">
                  <c:v>93.86999999999999</c:v>
                </c:pt>
                <c:pt idx="8">
                  <c:v>93.86999999999999</c:v>
                </c:pt>
                <c:pt idx="9">
                  <c:v>93.86999999999999</c:v>
                </c:pt>
                <c:pt idx="10">
                  <c:v>93.86999999999999</c:v>
                </c:pt>
                <c:pt idx="11">
                  <c:v>93.86999999999999</c:v>
                </c:pt>
                <c:pt idx="12">
                  <c:v>93.546999999999997</c:v>
                </c:pt>
                <c:pt idx="13">
                  <c:v>93.546999999999997</c:v>
                </c:pt>
                <c:pt idx="14">
                  <c:v>93.546999999999997</c:v>
                </c:pt>
                <c:pt idx="15">
                  <c:v>93.546999999999997</c:v>
                </c:pt>
                <c:pt idx="16">
                  <c:v>93.221999999999994</c:v>
                </c:pt>
                <c:pt idx="17">
                  <c:v>92.571999999999989</c:v>
                </c:pt>
                <c:pt idx="18">
                  <c:v>92.571999999999989</c:v>
                </c:pt>
                <c:pt idx="19">
                  <c:v>92.247000000000227</c:v>
                </c:pt>
                <c:pt idx="20">
                  <c:v>92.247000000000227</c:v>
                </c:pt>
                <c:pt idx="21">
                  <c:v>92.247000000000227</c:v>
                </c:pt>
                <c:pt idx="22">
                  <c:v>91.921999999999997</c:v>
                </c:pt>
                <c:pt idx="23">
                  <c:v>91.921999999999997</c:v>
                </c:pt>
                <c:pt idx="24">
                  <c:v>91.598000000000013</c:v>
                </c:pt>
                <c:pt idx="25">
                  <c:v>91.598000000000013</c:v>
                </c:pt>
                <c:pt idx="26">
                  <c:v>91.598000000000013</c:v>
                </c:pt>
                <c:pt idx="27">
                  <c:v>91.272999999999982</c:v>
                </c:pt>
                <c:pt idx="28">
                  <c:v>90.948000000000022</c:v>
                </c:pt>
                <c:pt idx="29">
                  <c:v>90.948000000000022</c:v>
                </c:pt>
                <c:pt idx="30">
                  <c:v>90.622999999999948</c:v>
                </c:pt>
                <c:pt idx="31">
                  <c:v>90.622999999999948</c:v>
                </c:pt>
                <c:pt idx="32">
                  <c:v>89.974000000000004</c:v>
                </c:pt>
                <c:pt idx="33">
                  <c:v>89.649000000000001</c:v>
                </c:pt>
                <c:pt idx="34">
                  <c:v>89.649000000000001</c:v>
                </c:pt>
                <c:pt idx="35">
                  <c:v>89.649000000000001</c:v>
                </c:pt>
                <c:pt idx="36">
                  <c:v>89.649000000000001</c:v>
                </c:pt>
                <c:pt idx="37">
                  <c:v>89.649000000000001</c:v>
                </c:pt>
                <c:pt idx="38">
                  <c:v>89.649000000000001</c:v>
                </c:pt>
                <c:pt idx="39">
                  <c:v>89.649000000000001</c:v>
                </c:pt>
                <c:pt idx="40">
                  <c:v>89.649000000000001</c:v>
                </c:pt>
                <c:pt idx="41">
                  <c:v>89.32</c:v>
                </c:pt>
                <c:pt idx="42">
                  <c:v>89.32</c:v>
                </c:pt>
                <c:pt idx="43">
                  <c:v>88.992000000000004</c:v>
                </c:pt>
                <c:pt idx="44">
                  <c:v>88.992000000000004</c:v>
                </c:pt>
                <c:pt idx="45">
                  <c:v>88.992000000000004</c:v>
                </c:pt>
                <c:pt idx="46">
                  <c:v>88.992000000000004</c:v>
                </c:pt>
                <c:pt idx="47">
                  <c:v>88.661999999999992</c:v>
                </c:pt>
                <c:pt idx="48">
                  <c:v>88.331999999999994</c:v>
                </c:pt>
                <c:pt idx="49">
                  <c:v>84.721000000000004</c:v>
                </c:pt>
                <c:pt idx="50">
                  <c:v>82.563000000000002</c:v>
                </c:pt>
                <c:pt idx="51">
                  <c:v>78.205000000000013</c:v>
                </c:pt>
                <c:pt idx="52">
                  <c:v>73.992000000000004</c:v>
                </c:pt>
                <c:pt idx="53">
                  <c:v>69.172999999999988</c:v>
                </c:pt>
                <c:pt idx="54">
                  <c:v>64.677999999999983</c:v>
                </c:pt>
              </c:numCache>
            </c:numRef>
          </c:yVal>
        </c:ser>
        <c:ser>
          <c:idx val="4"/>
          <c:order val="4"/>
          <c:tx>
            <c:strRef>
              <c:f>Sheet1!$F$1</c:f>
              <c:strCache>
                <c:ptCount val="1"/>
                <c:pt idx="0">
                  <c:v>1.2+ Weight ratio (N=542)</c:v>
                </c:pt>
              </c:strCache>
            </c:strRef>
          </c:tx>
          <c:spPr>
            <a:ln w="41275">
              <a:solidFill>
                <a:srgbClr val="FFFF00"/>
              </a:solidFill>
            </a:ln>
          </c:spPr>
          <c:marker>
            <c:symbol val="none"/>
          </c:marker>
          <c:xVal>
            <c:numRef>
              <c:f>Sheet1!$A$2:$A$56</c:f>
              <c:numCache>
                <c:formatCode>General</c:formatCode>
                <c:ptCount val="55"/>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0.31250000000000183</c:v>
                </c:pt>
                <c:pt idx="16">
                  <c:v>0.33333000000000224</c:v>
                </c:pt>
                <c:pt idx="17">
                  <c:v>0.35417000000000032</c:v>
                </c:pt>
                <c:pt idx="18">
                  <c:v>0.37500000000000183</c:v>
                </c:pt>
                <c:pt idx="19">
                  <c:v>0.39583000000000224</c:v>
                </c:pt>
                <c:pt idx="20">
                  <c:v>0.41667000000000032</c:v>
                </c:pt>
                <c:pt idx="21">
                  <c:v>0.43750000000000183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0.62500000000000377</c:v>
                </c:pt>
                <c:pt idx="31">
                  <c:v>0.64583000000000412</c:v>
                </c:pt>
                <c:pt idx="32">
                  <c:v>0.66667000000000665</c:v>
                </c:pt>
                <c:pt idx="33">
                  <c:v>0.6875</c:v>
                </c:pt>
                <c:pt idx="34">
                  <c:v>0.70833000000000002</c:v>
                </c:pt>
                <c:pt idx="35">
                  <c:v>0.72916999999999998</c:v>
                </c:pt>
                <c:pt idx="36">
                  <c:v>0.75000000000000377</c:v>
                </c:pt>
                <c:pt idx="37">
                  <c:v>0.77083000000000412</c:v>
                </c:pt>
                <c:pt idx="38">
                  <c:v>0.79166999999999998</c:v>
                </c:pt>
                <c:pt idx="39">
                  <c:v>0.8125</c:v>
                </c:pt>
                <c:pt idx="40">
                  <c:v>0.83333000000000002</c:v>
                </c:pt>
                <c:pt idx="41">
                  <c:v>0.85416999999999998</c:v>
                </c:pt>
                <c:pt idx="42">
                  <c:v>0.87500000000000377</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numCache>
            </c:numRef>
          </c:xVal>
          <c:yVal>
            <c:numRef>
              <c:f>Sheet1!$F$2:$F$56</c:f>
              <c:numCache>
                <c:formatCode>General</c:formatCode>
                <c:ptCount val="55"/>
                <c:pt idx="0">
                  <c:v>100</c:v>
                </c:pt>
                <c:pt idx="1">
                  <c:v>96.861000000000004</c:v>
                </c:pt>
                <c:pt idx="2">
                  <c:v>95.748999999999995</c:v>
                </c:pt>
                <c:pt idx="3">
                  <c:v>94.82</c:v>
                </c:pt>
                <c:pt idx="4">
                  <c:v>94.26</c:v>
                </c:pt>
                <c:pt idx="5">
                  <c:v>93.513000000000005</c:v>
                </c:pt>
                <c:pt idx="6">
                  <c:v>93.326999999999998</c:v>
                </c:pt>
                <c:pt idx="7">
                  <c:v>92.766000000000005</c:v>
                </c:pt>
                <c:pt idx="8">
                  <c:v>92.578999999999979</c:v>
                </c:pt>
                <c:pt idx="9">
                  <c:v>91.828999999999979</c:v>
                </c:pt>
                <c:pt idx="10">
                  <c:v>91.828999999999979</c:v>
                </c:pt>
                <c:pt idx="11">
                  <c:v>91.828999999999979</c:v>
                </c:pt>
                <c:pt idx="12">
                  <c:v>91.828999999999979</c:v>
                </c:pt>
                <c:pt idx="13">
                  <c:v>91.828999999999979</c:v>
                </c:pt>
                <c:pt idx="14">
                  <c:v>91.266000000000005</c:v>
                </c:pt>
                <c:pt idx="15">
                  <c:v>91.077999999999989</c:v>
                </c:pt>
                <c:pt idx="16">
                  <c:v>91.077999999999989</c:v>
                </c:pt>
                <c:pt idx="17">
                  <c:v>90.702000000000012</c:v>
                </c:pt>
                <c:pt idx="18">
                  <c:v>90.702000000000012</c:v>
                </c:pt>
                <c:pt idx="19">
                  <c:v>90.515000000000001</c:v>
                </c:pt>
                <c:pt idx="20">
                  <c:v>90.325999999999979</c:v>
                </c:pt>
                <c:pt idx="21">
                  <c:v>90.137999999999991</c:v>
                </c:pt>
                <c:pt idx="22">
                  <c:v>90.137999999999991</c:v>
                </c:pt>
                <c:pt idx="23">
                  <c:v>90.137999999999991</c:v>
                </c:pt>
                <c:pt idx="24">
                  <c:v>89.95</c:v>
                </c:pt>
                <c:pt idx="25">
                  <c:v>89.95</c:v>
                </c:pt>
                <c:pt idx="26">
                  <c:v>89.95</c:v>
                </c:pt>
                <c:pt idx="27">
                  <c:v>89.760999999999996</c:v>
                </c:pt>
                <c:pt idx="28">
                  <c:v>89.760999999999996</c:v>
                </c:pt>
                <c:pt idx="29">
                  <c:v>89.760999999999996</c:v>
                </c:pt>
                <c:pt idx="30">
                  <c:v>89.571999999999989</c:v>
                </c:pt>
                <c:pt idx="31">
                  <c:v>89.571999999999989</c:v>
                </c:pt>
                <c:pt idx="32">
                  <c:v>89.571999999999989</c:v>
                </c:pt>
                <c:pt idx="33">
                  <c:v>89.382999999999981</c:v>
                </c:pt>
                <c:pt idx="34">
                  <c:v>89.192999999999998</c:v>
                </c:pt>
                <c:pt idx="35">
                  <c:v>89.004000000000005</c:v>
                </c:pt>
                <c:pt idx="36">
                  <c:v>88.815000000000012</c:v>
                </c:pt>
                <c:pt idx="37">
                  <c:v>88.624999999999986</c:v>
                </c:pt>
                <c:pt idx="38">
                  <c:v>88.436000000000007</c:v>
                </c:pt>
                <c:pt idx="39">
                  <c:v>88.245000000000005</c:v>
                </c:pt>
                <c:pt idx="40">
                  <c:v>88.245000000000005</c:v>
                </c:pt>
                <c:pt idx="41">
                  <c:v>88.054999999999993</c:v>
                </c:pt>
                <c:pt idx="42">
                  <c:v>88.054999999999993</c:v>
                </c:pt>
                <c:pt idx="43">
                  <c:v>87.864999999999995</c:v>
                </c:pt>
                <c:pt idx="44">
                  <c:v>87.864999999999995</c:v>
                </c:pt>
                <c:pt idx="45">
                  <c:v>87.864999999999995</c:v>
                </c:pt>
                <c:pt idx="46">
                  <c:v>87.864999999999995</c:v>
                </c:pt>
                <c:pt idx="47">
                  <c:v>87.864999999999995</c:v>
                </c:pt>
                <c:pt idx="48">
                  <c:v>87.864999999999995</c:v>
                </c:pt>
                <c:pt idx="49">
                  <c:v>84.073999999999998</c:v>
                </c:pt>
                <c:pt idx="50">
                  <c:v>79.448000000000022</c:v>
                </c:pt>
                <c:pt idx="51">
                  <c:v>76.369</c:v>
                </c:pt>
                <c:pt idx="52">
                  <c:v>73.078999999999979</c:v>
                </c:pt>
                <c:pt idx="53">
                  <c:v>70.134999999999991</c:v>
                </c:pt>
                <c:pt idx="54">
                  <c:v>63.387999999999998</c:v>
                </c:pt>
              </c:numCache>
            </c:numRef>
          </c:yVal>
        </c:ser>
        <c:axId val="147559936"/>
        <c:axId val="147561856"/>
      </c:scatterChart>
      <c:valAx>
        <c:axId val="147559936"/>
        <c:scaling>
          <c:orientation val="minMax"/>
          <c:max val="7"/>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47561856"/>
        <c:crosses val="autoZero"/>
        <c:crossBetween val="midCat"/>
        <c:majorUnit val="1"/>
      </c:valAx>
      <c:valAx>
        <c:axId val="147561856"/>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47559936"/>
        <c:crosses val="autoZero"/>
        <c:crossBetween val="midCat"/>
        <c:majorUnit val="10"/>
      </c:valAx>
      <c:spPr>
        <a:solidFill>
          <a:schemeClr val="bg2"/>
        </a:solidFill>
        <a:ln>
          <a:solidFill>
            <a:schemeClr val="tx1"/>
          </a:solidFill>
        </a:ln>
      </c:spPr>
    </c:plotArea>
    <c:legend>
      <c:legendPos val="r"/>
      <c:layout>
        <c:manualLayout>
          <c:xMode val="edge"/>
          <c:yMode val="edge"/>
          <c:x val="8.7020648967551725E-2"/>
          <c:y val="0.66046315364425601"/>
          <c:w val="0.83185840707964664"/>
          <c:h val="0.1712909347869998"/>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4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4216E-2"/>
          <c:y val="2.2460834973753282E-2"/>
          <c:w val="0.87737962511323264"/>
          <c:h val="0.83254736712598421"/>
        </c:manualLayout>
      </c:layout>
      <c:scatterChart>
        <c:scatterStyle val="smoothMarker"/>
        <c:ser>
          <c:idx val="0"/>
          <c:order val="0"/>
          <c:tx>
            <c:strRef>
              <c:f>Sheet1!$B$1</c:f>
              <c:strCache>
                <c:ptCount val="1"/>
                <c:pt idx="0">
                  <c:v>&lt;0.8 Weight ratio (N=84)</c:v>
                </c:pt>
              </c:strCache>
            </c:strRef>
          </c:tx>
          <c:spPr>
            <a:ln w="38100">
              <a:solidFill>
                <a:srgbClr val="00FFFF"/>
              </a:solidFill>
            </a:ln>
          </c:spPr>
          <c:marker>
            <c:symbol val="none"/>
          </c:marker>
          <c:xVal>
            <c:numRef>
              <c:f>Sheet1!$A$2:$A$54</c:f>
              <c:numCache>
                <c:formatCode>General</c:formatCode>
                <c:ptCount val="53"/>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0.31250000000000183</c:v>
                </c:pt>
                <c:pt idx="16">
                  <c:v>0.33333000000000224</c:v>
                </c:pt>
                <c:pt idx="17">
                  <c:v>0.35417000000000032</c:v>
                </c:pt>
                <c:pt idx="18">
                  <c:v>0.37500000000000183</c:v>
                </c:pt>
                <c:pt idx="19">
                  <c:v>0.39583000000000224</c:v>
                </c:pt>
                <c:pt idx="20">
                  <c:v>0.41667000000000032</c:v>
                </c:pt>
                <c:pt idx="21">
                  <c:v>0.43750000000000183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0.62500000000000377</c:v>
                </c:pt>
                <c:pt idx="31">
                  <c:v>0.64583000000000412</c:v>
                </c:pt>
                <c:pt idx="32">
                  <c:v>0.66667000000000665</c:v>
                </c:pt>
                <c:pt idx="33">
                  <c:v>0.6875</c:v>
                </c:pt>
                <c:pt idx="34">
                  <c:v>0.70833000000000002</c:v>
                </c:pt>
                <c:pt idx="35">
                  <c:v>0.72916999999999998</c:v>
                </c:pt>
                <c:pt idx="36">
                  <c:v>0.75000000000000377</c:v>
                </c:pt>
                <c:pt idx="37">
                  <c:v>0.77083000000000412</c:v>
                </c:pt>
                <c:pt idx="38">
                  <c:v>0.79166999999999998</c:v>
                </c:pt>
                <c:pt idx="39">
                  <c:v>0.8125</c:v>
                </c:pt>
                <c:pt idx="40">
                  <c:v>0.83333000000000002</c:v>
                </c:pt>
                <c:pt idx="41">
                  <c:v>0.85416999999999998</c:v>
                </c:pt>
                <c:pt idx="42">
                  <c:v>0.87500000000000377</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numCache>
            </c:numRef>
          </c:xVal>
          <c:yVal>
            <c:numRef>
              <c:f>Sheet1!$B$2:$B$54</c:f>
              <c:numCache>
                <c:formatCode>General</c:formatCode>
                <c:ptCount val="53"/>
                <c:pt idx="0">
                  <c:v>100</c:v>
                </c:pt>
                <c:pt idx="1">
                  <c:v>97.619</c:v>
                </c:pt>
                <c:pt idx="2">
                  <c:v>96.429000000000002</c:v>
                </c:pt>
                <c:pt idx="3">
                  <c:v>95.238</c:v>
                </c:pt>
                <c:pt idx="4">
                  <c:v>94.033000000000001</c:v>
                </c:pt>
                <c:pt idx="5">
                  <c:v>92.826999999999998</c:v>
                </c:pt>
                <c:pt idx="6">
                  <c:v>91.620999999999981</c:v>
                </c:pt>
                <c:pt idx="7">
                  <c:v>91.620999999999981</c:v>
                </c:pt>
                <c:pt idx="8">
                  <c:v>91.620999999999981</c:v>
                </c:pt>
                <c:pt idx="9">
                  <c:v>90.415999999999997</c:v>
                </c:pt>
                <c:pt idx="10">
                  <c:v>90.415999999999997</c:v>
                </c:pt>
                <c:pt idx="11">
                  <c:v>89.210000000000022</c:v>
                </c:pt>
                <c:pt idx="12">
                  <c:v>88.004999999999995</c:v>
                </c:pt>
                <c:pt idx="13">
                  <c:v>88.004999999999995</c:v>
                </c:pt>
                <c:pt idx="14">
                  <c:v>88.004999999999995</c:v>
                </c:pt>
                <c:pt idx="15">
                  <c:v>88.004999999999995</c:v>
                </c:pt>
                <c:pt idx="16">
                  <c:v>88.004999999999995</c:v>
                </c:pt>
                <c:pt idx="17">
                  <c:v>88.004999999999995</c:v>
                </c:pt>
                <c:pt idx="18">
                  <c:v>86.783000000000001</c:v>
                </c:pt>
                <c:pt idx="19">
                  <c:v>85.56</c:v>
                </c:pt>
                <c:pt idx="20">
                  <c:v>85.56</c:v>
                </c:pt>
                <c:pt idx="21">
                  <c:v>85.56</c:v>
                </c:pt>
                <c:pt idx="22">
                  <c:v>85.56</c:v>
                </c:pt>
                <c:pt idx="23">
                  <c:v>85.56</c:v>
                </c:pt>
                <c:pt idx="24">
                  <c:v>85.56</c:v>
                </c:pt>
                <c:pt idx="25">
                  <c:v>85.56</c:v>
                </c:pt>
                <c:pt idx="26">
                  <c:v>85.56</c:v>
                </c:pt>
                <c:pt idx="27">
                  <c:v>85.56</c:v>
                </c:pt>
                <c:pt idx="28">
                  <c:v>85.56</c:v>
                </c:pt>
                <c:pt idx="29">
                  <c:v>85.56</c:v>
                </c:pt>
                <c:pt idx="30">
                  <c:v>85.56</c:v>
                </c:pt>
                <c:pt idx="31">
                  <c:v>85.56</c:v>
                </c:pt>
                <c:pt idx="32">
                  <c:v>85.56</c:v>
                </c:pt>
                <c:pt idx="33">
                  <c:v>85.56</c:v>
                </c:pt>
                <c:pt idx="34">
                  <c:v>85.56</c:v>
                </c:pt>
                <c:pt idx="35">
                  <c:v>85.56</c:v>
                </c:pt>
                <c:pt idx="36">
                  <c:v>85.56</c:v>
                </c:pt>
                <c:pt idx="37">
                  <c:v>85.56</c:v>
                </c:pt>
                <c:pt idx="38">
                  <c:v>85.56</c:v>
                </c:pt>
                <c:pt idx="39">
                  <c:v>85.56</c:v>
                </c:pt>
                <c:pt idx="40">
                  <c:v>85.56</c:v>
                </c:pt>
                <c:pt idx="41">
                  <c:v>85.56</c:v>
                </c:pt>
                <c:pt idx="42">
                  <c:v>85.56</c:v>
                </c:pt>
                <c:pt idx="43">
                  <c:v>85.56</c:v>
                </c:pt>
                <c:pt idx="44">
                  <c:v>85.56</c:v>
                </c:pt>
                <c:pt idx="45">
                  <c:v>85.56</c:v>
                </c:pt>
                <c:pt idx="46">
                  <c:v>85.56</c:v>
                </c:pt>
                <c:pt idx="47">
                  <c:v>85.56</c:v>
                </c:pt>
                <c:pt idx="48">
                  <c:v>85.56</c:v>
                </c:pt>
                <c:pt idx="49">
                  <c:v>84.058999999999983</c:v>
                </c:pt>
                <c:pt idx="50">
                  <c:v>80.482000000000014</c:v>
                </c:pt>
                <c:pt idx="51">
                  <c:v>70.935000000000002</c:v>
                </c:pt>
                <c:pt idx="52">
                  <c:v>70.935000000000002</c:v>
                </c:pt>
              </c:numCache>
            </c:numRef>
          </c:yVal>
        </c:ser>
        <c:ser>
          <c:idx val="1"/>
          <c:order val="1"/>
          <c:tx>
            <c:strRef>
              <c:f>Sheet1!$C$1</c:f>
              <c:strCache>
                <c:ptCount val="1"/>
                <c:pt idx="0">
                  <c:v>0.8-&lt;0.9 Weight ratio (N=113)</c:v>
                </c:pt>
              </c:strCache>
            </c:strRef>
          </c:tx>
          <c:spPr>
            <a:ln w="38100">
              <a:solidFill>
                <a:srgbClr val="00FF00"/>
              </a:solidFill>
              <a:prstDash val="solid"/>
            </a:ln>
          </c:spPr>
          <c:marker>
            <c:symbol val="none"/>
          </c:marker>
          <c:xVal>
            <c:numRef>
              <c:f>Sheet1!$A$2:$A$54</c:f>
              <c:numCache>
                <c:formatCode>General</c:formatCode>
                <c:ptCount val="53"/>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0.31250000000000183</c:v>
                </c:pt>
                <c:pt idx="16">
                  <c:v>0.33333000000000224</c:v>
                </c:pt>
                <c:pt idx="17">
                  <c:v>0.35417000000000032</c:v>
                </c:pt>
                <c:pt idx="18">
                  <c:v>0.37500000000000183</c:v>
                </c:pt>
                <c:pt idx="19">
                  <c:v>0.39583000000000224</c:v>
                </c:pt>
                <c:pt idx="20">
                  <c:v>0.41667000000000032</c:v>
                </c:pt>
                <c:pt idx="21">
                  <c:v>0.43750000000000183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0.62500000000000377</c:v>
                </c:pt>
                <c:pt idx="31">
                  <c:v>0.64583000000000412</c:v>
                </c:pt>
                <c:pt idx="32">
                  <c:v>0.66667000000000665</c:v>
                </c:pt>
                <c:pt idx="33">
                  <c:v>0.6875</c:v>
                </c:pt>
                <c:pt idx="34">
                  <c:v>0.70833000000000002</c:v>
                </c:pt>
                <c:pt idx="35">
                  <c:v>0.72916999999999998</c:v>
                </c:pt>
                <c:pt idx="36">
                  <c:v>0.75000000000000377</c:v>
                </c:pt>
                <c:pt idx="37">
                  <c:v>0.77083000000000412</c:v>
                </c:pt>
                <c:pt idx="38">
                  <c:v>0.79166999999999998</c:v>
                </c:pt>
                <c:pt idx="39">
                  <c:v>0.8125</c:v>
                </c:pt>
                <c:pt idx="40">
                  <c:v>0.83333000000000002</c:v>
                </c:pt>
                <c:pt idx="41">
                  <c:v>0.85416999999999998</c:v>
                </c:pt>
                <c:pt idx="42">
                  <c:v>0.87500000000000377</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numCache>
            </c:numRef>
          </c:xVal>
          <c:yVal>
            <c:numRef>
              <c:f>Sheet1!$C$2:$C$54</c:f>
              <c:numCache>
                <c:formatCode>General</c:formatCode>
                <c:ptCount val="53"/>
                <c:pt idx="0">
                  <c:v>100</c:v>
                </c:pt>
                <c:pt idx="1">
                  <c:v>97.345000000000013</c:v>
                </c:pt>
                <c:pt idx="2">
                  <c:v>96.460000000000022</c:v>
                </c:pt>
                <c:pt idx="3">
                  <c:v>94.69</c:v>
                </c:pt>
                <c:pt idx="4">
                  <c:v>92.887</c:v>
                </c:pt>
                <c:pt idx="5">
                  <c:v>91.082999999999998</c:v>
                </c:pt>
                <c:pt idx="6">
                  <c:v>91.082999999999998</c:v>
                </c:pt>
                <c:pt idx="7">
                  <c:v>91.082999999999998</c:v>
                </c:pt>
                <c:pt idx="8">
                  <c:v>91.082999999999998</c:v>
                </c:pt>
                <c:pt idx="9">
                  <c:v>90.180999999999983</c:v>
                </c:pt>
                <c:pt idx="10">
                  <c:v>90.180999999999983</c:v>
                </c:pt>
                <c:pt idx="11">
                  <c:v>89.27</c:v>
                </c:pt>
                <c:pt idx="12">
                  <c:v>88.35899999999998</c:v>
                </c:pt>
                <c:pt idx="13">
                  <c:v>88.35899999999998</c:v>
                </c:pt>
                <c:pt idx="14">
                  <c:v>88.35899999999998</c:v>
                </c:pt>
                <c:pt idx="15">
                  <c:v>88.35899999999998</c:v>
                </c:pt>
                <c:pt idx="16">
                  <c:v>86.518000000000001</c:v>
                </c:pt>
                <c:pt idx="17">
                  <c:v>86.518000000000001</c:v>
                </c:pt>
                <c:pt idx="18">
                  <c:v>86.518000000000001</c:v>
                </c:pt>
                <c:pt idx="19">
                  <c:v>85.598000000000013</c:v>
                </c:pt>
                <c:pt idx="20">
                  <c:v>85.598000000000013</c:v>
                </c:pt>
                <c:pt idx="21">
                  <c:v>85.598000000000013</c:v>
                </c:pt>
                <c:pt idx="22">
                  <c:v>85.598000000000013</c:v>
                </c:pt>
                <c:pt idx="23">
                  <c:v>85.598000000000013</c:v>
                </c:pt>
                <c:pt idx="24">
                  <c:v>85.598000000000013</c:v>
                </c:pt>
                <c:pt idx="25">
                  <c:v>85.598000000000013</c:v>
                </c:pt>
                <c:pt idx="26">
                  <c:v>85.598000000000013</c:v>
                </c:pt>
                <c:pt idx="27">
                  <c:v>85.598000000000013</c:v>
                </c:pt>
                <c:pt idx="28">
                  <c:v>85.598000000000013</c:v>
                </c:pt>
                <c:pt idx="29">
                  <c:v>85.598000000000013</c:v>
                </c:pt>
                <c:pt idx="30">
                  <c:v>85.598000000000013</c:v>
                </c:pt>
                <c:pt idx="31">
                  <c:v>85.598000000000013</c:v>
                </c:pt>
                <c:pt idx="32">
                  <c:v>85.598000000000013</c:v>
                </c:pt>
                <c:pt idx="33">
                  <c:v>85.598000000000013</c:v>
                </c:pt>
                <c:pt idx="34">
                  <c:v>85.598000000000013</c:v>
                </c:pt>
                <c:pt idx="35">
                  <c:v>85.598000000000013</c:v>
                </c:pt>
                <c:pt idx="36">
                  <c:v>85.598000000000013</c:v>
                </c:pt>
                <c:pt idx="37">
                  <c:v>85.598000000000013</c:v>
                </c:pt>
                <c:pt idx="38">
                  <c:v>85.598000000000013</c:v>
                </c:pt>
                <c:pt idx="39">
                  <c:v>85.598000000000013</c:v>
                </c:pt>
                <c:pt idx="40">
                  <c:v>85.598000000000013</c:v>
                </c:pt>
                <c:pt idx="41">
                  <c:v>85.598000000000013</c:v>
                </c:pt>
                <c:pt idx="42">
                  <c:v>85.598000000000013</c:v>
                </c:pt>
                <c:pt idx="43">
                  <c:v>84.677999999999983</c:v>
                </c:pt>
                <c:pt idx="44">
                  <c:v>84.677999999999983</c:v>
                </c:pt>
                <c:pt idx="45">
                  <c:v>84.677999999999983</c:v>
                </c:pt>
                <c:pt idx="46">
                  <c:v>84.677999999999983</c:v>
                </c:pt>
                <c:pt idx="47">
                  <c:v>84.677999999999983</c:v>
                </c:pt>
                <c:pt idx="48">
                  <c:v>84.677999999999983</c:v>
                </c:pt>
                <c:pt idx="49">
                  <c:v>80.684999999999988</c:v>
                </c:pt>
                <c:pt idx="50">
                  <c:v>79.191000000000003</c:v>
                </c:pt>
                <c:pt idx="51">
                  <c:v>77.506</c:v>
                </c:pt>
                <c:pt idx="52">
                  <c:v>77.506</c:v>
                </c:pt>
              </c:numCache>
            </c:numRef>
          </c:yVal>
        </c:ser>
        <c:ser>
          <c:idx val="2"/>
          <c:order val="2"/>
          <c:tx>
            <c:strRef>
              <c:f>Sheet1!$D$1</c:f>
              <c:strCache>
                <c:ptCount val="1"/>
                <c:pt idx="0">
                  <c:v>0.9-&lt;1.1 Weight ratio (N=258)</c:v>
                </c:pt>
              </c:strCache>
            </c:strRef>
          </c:tx>
          <c:spPr>
            <a:ln w="38100">
              <a:solidFill>
                <a:srgbClr val="FF0000"/>
              </a:solidFill>
            </a:ln>
          </c:spPr>
          <c:marker>
            <c:symbol val="none"/>
          </c:marker>
          <c:xVal>
            <c:numRef>
              <c:f>Sheet1!$A$2:$A$54</c:f>
              <c:numCache>
                <c:formatCode>General</c:formatCode>
                <c:ptCount val="53"/>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0.31250000000000183</c:v>
                </c:pt>
                <c:pt idx="16">
                  <c:v>0.33333000000000224</c:v>
                </c:pt>
                <c:pt idx="17">
                  <c:v>0.35417000000000032</c:v>
                </c:pt>
                <c:pt idx="18">
                  <c:v>0.37500000000000183</c:v>
                </c:pt>
                <c:pt idx="19">
                  <c:v>0.39583000000000224</c:v>
                </c:pt>
                <c:pt idx="20">
                  <c:v>0.41667000000000032</c:v>
                </c:pt>
                <c:pt idx="21">
                  <c:v>0.43750000000000183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0.62500000000000377</c:v>
                </c:pt>
                <c:pt idx="31">
                  <c:v>0.64583000000000412</c:v>
                </c:pt>
                <c:pt idx="32">
                  <c:v>0.66667000000000665</c:v>
                </c:pt>
                <c:pt idx="33">
                  <c:v>0.6875</c:v>
                </c:pt>
                <c:pt idx="34">
                  <c:v>0.70833000000000002</c:v>
                </c:pt>
                <c:pt idx="35">
                  <c:v>0.72916999999999998</c:v>
                </c:pt>
                <c:pt idx="36">
                  <c:v>0.75000000000000377</c:v>
                </c:pt>
                <c:pt idx="37">
                  <c:v>0.77083000000000412</c:v>
                </c:pt>
                <c:pt idx="38">
                  <c:v>0.79166999999999998</c:v>
                </c:pt>
                <c:pt idx="39">
                  <c:v>0.8125</c:v>
                </c:pt>
                <c:pt idx="40">
                  <c:v>0.83333000000000002</c:v>
                </c:pt>
                <c:pt idx="41">
                  <c:v>0.85416999999999998</c:v>
                </c:pt>
                <c:pt idx="42">
                  <c:v>0.87500000000000377</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numCache>
            </c:numRef>
          </c:xVal>
          <c:yVal>
            <c:numRef>
              <c:f>Sheet1!$D$2:$D$54</c:f>
              <c:numCache>
                <c:formatCode>General</c:formatCode>
                <c:ptCount val="53"/>
                <c:pt idx="0">
                  <c:v>100</c:v>
                </c:pt>
                <c:pt idx="1">
                  <c:v>98.054000000000002</c:v>
                </c:pt>
                <c:pt idx="2">
                  <c:v>96.100999999999999</c:v>
                </c:pt>
                <c:pt idx="3">
                  <c:v>94.537999999999997</c:v>
                </c:pt>
                <c:pt idx="4">
                  <c:v>94.147999999999996</c:v>
                </c:pt>
                <c:pt idx="5">
                  <c:v>93.757000000000005</c:v>
                </c:pt>
                <c:pt idx="6">
                  <c:v>93.757000000000005</c:v>
                </c:pt>
                <c:pt idx="7">
                  <c:v>93.367000000000004</c:v>
                </c:pt>
                <c:pt idx="8">
                  <c:v>92.975999999999999</c:v>
                </c:pt>
                <c:pt idx="9">
                  <c:v>92.975999999999999</c:v>
                </c:pt>
                <c:pt idx="10">
                  <c:v>92.975999999999999</c:v>
                </c:pt>
                <c:pt idx="11">
                  <c:v>92.584999999999994</c:v>
                </c:pt>
                <c:pt idx="12">
                  <c:v>91.804000000000002</c:v>
                </c:pt>
                <c:pt idx="13">
                  <c:v>91.412999999999997</c:v>
                </c:pt>
                <c:pt idx="14">
                  <c:v>91.412999999999997</c:v>
                </c:pt>
                <c:pt idx="15">
                  <c:v>91.412999999999997</c:v>
                </c:pt>
                <c:pt idx="16">
                  <c:v>91.022999999999982</c:v>
                </c:pt>
                <c:pt idx="17">
                  <c:v>91.022999999999982</c:v>
                </c:pt>
                <c:pt idx="18">
                  <c:v>90.631999999999991</c:v>
                </c:pt>
                <c:pt idx="19">
                  <c:v>90.241000000000227</c:v>
                </c:pt>
                <c:pt idx="20">
                  <c:v>90.241000000000227</c:v>
                </c:pt>
                <c:pt idx="21">
                  <c:v>89.849000000000004</c:v>
                </c:pt>
                <c:pt idx="22">
                  <c:v>89.849000000000004</c:v>
                </c:pt>
                <c:pt idx="23">
                  <c:v>89.849000000000004</c:v>
                </c:pt>
                <c:pt idx="24">
                  <c:v>89.849000000000004</c:v>
                </c:pt>
                <c:pt idx="25">
                  <c:v>89.849000000000004</c:v>
                </c:pt>
                <c:pt idx="26">
                  <c:v>89.849000000000004</c:v>
                </c:pt>
                <c:pt idx="27">
                  <c:v>89.849000000000004</c:v>
                </c:pt>
                <c:pt idx="28">
                  <c:v>89.849000000000004</c:v>
                </c:pt>
                <c:pt idx="29">
                  <c:v>89.456999999999994</c:v>
                </c:pt>
                <c:pt idx="30">
                  <c:v>89.063999999999993</c:v>
                </c:pt>
                <c:pt idx="31">
                  <c:v>89.063999999999993</c:v>
                </c:pt>
                <c:pt idx="32">
                  <c:v>88.671999999999983</c:v>
                </c:pt>
                <c:pt idx="33">
                  <c:v>88.671999999999983</c:v>
                </c:pt>
                <c:pt idx="34">
                  <c:v>88.278999999999982</c:v>
                </c:pt>
                <c:pt idx="35">
                  <c:v>88.278999999999982</c:v>
                </c:pt>
                <c:pt idx="36">
                  <c:v>87.887</c:v>
                </c:pt>
                <c:pt idx="37">
                  <c:v>87.887</c:v>
                </c:pt>
                <c:pt idx="38">
                  <c:v>87.495000000000005</c:v>
                </c:pt>
                <c:pt idx="39">
                  <c:v>87.495000000000005</c:v>
                </c:pt>
                <c:pt idx="40">
                  <c:v>87.495000000000005</c:v>
                </c:pt>
                <c:pt idx="41">
                  <c:v>87.495000000000005</c:v>
                </c:pt>
                <c:pt idx="42">
                  <c:v>87.10199999999999</c:v>
                </c:pt>
                <c:pt idx="43">
                  <c:v>87.10199999999999</c:v>
                </c:pt>
                <c:pt idx="44">
                  <c:v>86.708000000000013</c:v>
                </c:pt>
                <c:pt idx="45">
                  <c:v>86.708000000000013</c:v>
                </c:pt>
                <c:pt idx="46">
                  <c:v>86.708000000000013</c:v>
                </c:pt>
                <c:pt idx="47">
                  <c:v>86.708000000000013</c:v>
                </c:pt>
                <c:pt idx="48">
                  <c:v>86.708000000000013</c:v>
                </c:pt>
                <c:pt idx="49">
                  <c:v>81.877999999999986</c:v>
                </c:pt>
                <c:pt idx="50">
                  <c:v>78.075999999999979</c:v>
                </c:pt>
                <c:pt idx="51">
                  <c:v>76.698999999999998</c:v>
                </c:pt>
                <c:pt idx="52">
                  <c:v>73.192999999999998</c:v>
                </c:pt>
              </c:numCache>
            </c:numRef>
          </c:yVal>
        </c:ser>
        <c:ser>
          <c:idx val="3"/>
          <c:order val="3"/>
          <c:tx>
            <c:strRef>
              <c:f>Sheet1!$E$1</c:f>
              <c:strCache>
                <c:ptCount val="1"/>
                <c:pt idx="0">
                  <c:v>1.1-&lt;1.2 Weight ratio (N=107)</c:v>
                </c:pt>
              </c:strCache>
            </c:strRef>
          </c:tx>
          <c:spPr>
            <a:ln w="41275">
              <a:solidFill>
                <a:srgbClr val="FF00FF"/>
              </a:solidFill>
            </a:ln>
          </c:spPr>
          <c:marker>
            <c:symbol val="none"/>
          </c:marker>
          <c:xVal>
            <c:numRef>
              <c:f>Sheet1!$A$2:$A$54</c:f>
              <c:numCache>
                <c:formatCode>General</c:formatCode>
                <c:ptCount val="53"/>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0.31250000000000183</c:v>
                </c:pt>
                <c:pt idx="16">
                  <c:v>0.33333000000000224</c:v>
                </c:pt>
                <c:pt idx="17">
                  <c:v>0.35417000000000032</c:v>
                </c:pt>
                <c:pt idx="18">
                  <c:v>0.37500000000000183</c:v>
                </c:pt>
                <c:pt idx="19">
                  <c:v>0.39583000000000224</c:v>
                </c:pt>
                <c:pt idx="20">
                  <c:v>0.41667000000000032</c:v>
                </c:pt>
                <c:pt idx="21">
                  <c:v>0.43750000000000183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0.62500000000000377</c:v>
                </c:pt>
                <c:pt idx="31">
                  <c:v>0.64583000000000412</c:v>
                </c:pt>
                <c:pt idx="32">
                  <c:v>0.66667000000000665</c:v>
                </c:pt>
                <c:pt idx="33">
                  <c:v>0.6875</c:v>
                </c:pt>
                <c:pt idx="34">
                  <c:v>0.70833000000000002</c:v>
                </c:pt>
                <c:pt idx="35">
                  <c:v>0.72916999999999998</c:v>
                </c:pt>
                <c:pt idx="36">
                  <c:v>0.75000000000000377</c:v>
                </c:pt>
                <c:pt idx="37">
                  <c:v>0.77083000000000412</c:v>
                </c:pt>
                <c:pt idx="38">
                  <c:v>0.79166999999999998</c:v>
                </c:pt>
                <c:pt idx="39">
                  <c:v>0.8125</c:v>
                </c:pt>
                <c:pt idx="40">
                  <c:v>0.83333000000000002</c:v>
                </c:pt>
                <c:pt idx="41">
                  <c:v>0.85416999999999998</c:v>
                </c:pt>
                <c:pt idx="42">
                  <c:v>0.87500000000000377</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numCache>
            </c:numRef>
          </c:xVal>
          <c:yVal>
            <c:numRef>
              <c:f>Sheet1!$E$2:$E$54</c:f>
              <c:numCache>
                <c:formatCode>General</c:formatCode>
                <c:ptCount val="53"/>
                <c:pt idx="0">
                  <c:v>100</c:v>
                </c:pt>
                <c:pt idx="1">
                  <c:v>99.065000000000012</c:v>
                </c:pt>
                <c:pt idx="2">
                  <c:v>98.131</c:v>
                </c:pt>
                <c:pt idx="3">
                  <c:v>96.262</c:v>
                </c:pt>
                <c:pt idx="4">
                  <c:v>96.262</c:v>
                </c:pt>
                <c:pt idx="5">
                  <c:v>96.262</c:v>
                </c:pt>
                <c:pt idx="6">
                  <c:v>95.318000000000012</c:v>
                </c:pt>
                <c:pt idx="7">
                  <c:v>95.318000000000012</c:v>
                </c:pt>
                <c:pt idx="8">
                  <c:v>95.318000000000012</c:v>
                </c:pt>
                <c:pt idx="9">
                  <c:v>95.318000000000012</c:v>
                </c:pt>
                <c:pt idx="10">
                  <c:v>95.318000000000012</c:v>
                </c:pt>
                <c:pt idx="11">
                  <c:v>95.318000000000012</c:v>
                </c:pt>
                <c:pt idx="12">
                  <c:v>95.318000000000012</c:v>
                </c:pt>
                <c:pt idx="13">
                  <c:v>95.318000000000012</c:v>
                </c:pt>
                <c:pt idx="14">
                  <c:v>95.318000000000012</c:v>
                </c:pt>
                <c:pt idx="15">
                  <c:v>95.318000000000012</c:v>
                </c:pt>
                <c:pt idx="16">
                  <c:v>95.318000000000012</c:v>
                </c:pt>
                <c:pt idx="17">
                  <c:v>95.318000000000012</c:v>
                </c:pt>
                <c:pt idx="18">
                  <c:v>95.318000000000012</c:v>
                </c:pt>
                <c:pt idx="19">
                  <c:v>95.318000000000012</c:v>
                </c:pt>
                <c:pt idx="20">
                  <c:v>95.318000000000012</c:v>
                </c:pt>
                <c:pt idx="21">
                  <c:v>95.318000000000012</c:v>
                </c:pt>
                <c:pt idx="22">
                  <c:v>95.318000000000012</c:v>
                </c:pt>
                <c:pt idx="23">
                  <c:v>95.318000000000012</c:v>
                </c:pt>
                <c:pt idx="24">
                  <c:v>95.318000000000012</c:v>
                </c:pt>
                <c:pt idx="25">
                  <c:v>95.318000000000012</c:v>
                </c:pt>
                <c:pt idx="26">
                  <c:v>95.318000000000012</c:v>
                </c:pt>
                <c:pt idx="27">
                  <c:v>95.318000000000012</c:v>
                </c:pt>
                <c:pt idx="28">
                  <c:v>95.318000000000012</c:v>
                </c:pt>
                <c:pt idx="29">
                  <c:v>95.318000000000012</c:v>
                </c:pt>
                <c:pt idx="30">
                  <c:v>95.318000000000012</c:v>
                </c:pt>
                <c:pt idx="31">
                  <c:v>95.318000000000012</c:v>
                </c:pt>
                <c:pt idx="32">
                  <c:v>95.318000000000012</c:v>
                </c:pt>
                <c:pt idx="33">
                  <c:v>95.318000000000012</c:v>
                </c:pt>
                <c:pt idx="34">
                  <c:v>95.318000000000012</c:v>
                </c:pt>
                <c:pt idx="35">
                  <c:v>95.318000000000012</c:v>
                </c:pt>
                <c:pt idx="36">
                  <c:v>93.43</c:v>
                </c:pt>
                <c:pt idx="37">
                  <c:v>92.486999999999995</c:v>
                </c:pt>
                <c:pt idx="38">
                  <c:v>92.486999999999995</c:v>
                </c:pt>
                <c:pt idx="39">
                  <c:v>92.486999999999995</c:v>
                </c:pt>
                <c:pt idx="40">
                  <c:v>92.486999999999995</c:v>
                </c:pt>
                <c:pt idx="41">
                  <c:v>92.486999999999995</c:v>
                </c:pt>
                <c:pt idx="42">
                  <c:v>92.486999999999995</c:v>
                </c:pt>
                <c:pt idx="43">
                  <c:v>92.486999999999995</c:v>
                </c:pt>
                <c:pt idx="44">
                  <c:v>92.486999999999995</c:v>
                </c:pt>
                <c:pt idx="45">
                  <c:v>92.486999999999995</c:v>
                </c:pt>
                <c:pt idx="46">
                  <c:v>92.486999999999995</c:v>
                </c:pt>
                <c:pt idx="47">
                  <c:v>92.486999999999995</c:v>
                </c:pt>
                <c:pt idx="48">
                  <c:v>92.486999999999995</c:v>
                </c:pt>
                <c:pt idx="49">
                  <c:v>88.316000000000003</c:v>
                </c:pt>
                <c:pt idx="50">
                  <c:v>84.614999999999995</c:v>
                </c:pt>
                <c:pt idx="51">
                  <c:v>78.304000000000002</c:v>
                </c:pt>
                <c:pt idx="52">
                  <c:v>76.394000000000005</c:v>
                </c:pt>
              </c:numCache>
            </c:numRef>
          </c:yVal>
        </c:ser>
        <c:ser>
          <c:idx val="4"/>
          <c:order val="4"/>
          <c:tx>
            <c:strRef>
              <c:f>Sheet1!$F$1</c:f>
              <c:strCache>
                <c:ptCount val="1"/>
                <c:pt idx="0">
                  <c:v>1.2+ Weight ratio (N=206)</c:v>
                </c:pt>
              </c:strCache>
            </c:strRef>
          </c:tx>
          <c:spPr>
            <a:ln w="41275">
              <a:solidFill>
                <a:srgbClr val="FFFF00"/>
              </a:solidFill>
            </a:ln>
          </c:spPr>
          <c:marker>
            <c:symbol val="none"/>
          </c:marker>
          <c:xVal>
            <c:numRef>
              <c:f>Sheet1!$A$2:$A$54</c:f>
              <c:numCache>
                <c:formatCode>General</c:formatCode>
                <c:ptCount val="53"/>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0.31250000000000183</c:v>
                </c:pt>
                <c:pt idx="16">
                  <c:v>0.33333000000000224</c:v>
                </c:pt>
                <c:pt idx="17">
                  <c:v>0.35417000000000032</c:v>
                </c:pt>
                <c:pt idx="18">
                  <c:v>0.37500000000000183</c:v>
                </c:pt>
                <c:pt idx="19">
                  <c:v>0.39583000000000224</c:v>
                </c:pt>
                <c:pt idx="20">
                  <c:v>0.41667000000000032</c:v>
                </c:pt>
                <c:pt idx="21">
                  <c:v>0.43750000000000183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0.62500000000000377</c:v>
                </c:pt>
                <c:pt idx="31">
                  <c:v>0.64583000000000412</c:v>
                </c:pt>
                <c:pt idx="32">
                  <c:v>0.66667000000000665</c:v>
                </c:pt>
                <c:pt idx="33">
                  <c:v>0.6875</c:v>
                </c:pt>
                <c:pt idx="34">
                  <c:v>0.70833000000000002</c:v>
                </c:pt>
                <c:pt idx="35">
                  <c:v>0.72916999999999998</c:v>
                </c:pt>
                <c:pt idx="36">
                  <c:v>0.75000000000000377</c:v>
                </c:pt>
                <c:pt idx="37">
                  <c:v>0.77083000000000412</c:v>
                </c:pt>
                <c:pt idx="38">
                  <c:v>0.79166999999999998</c:v>
                </c:pt>
                <c:pt idx="39">
                  <c:v>0.8125</c:v>
                </c:pt>
                <c:pt idx="40">
                  <c:v>0.83333000000000002</c:v>
                </c:pt>
                <c:pt idx="41">
                  <c:v>0.85416999999999998</c:v>
                </c:pt>
                <c:pt idx="42">
                  <c:v>0.87500000000000377</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numCache>
            </c:numRef>
          </c:xVal>
          <c:yVal>
            <c:numRef>
              <c:f>Sheet1!$F$2:$F$54</c:f>
              <c:numCache>
                <c:formatCode>General</c:formatCode>
                <c:ptCount val="53"/>
                <c:pt idx="0">
                  <c:v>100</c:v>
                </c:pt>
                <c:pt idx="1">
                  <c:v>95.143000000000001</c:v>
                </c:pt>
                <c:pt idx="2">
                  <c:v>93.678999999999988</c:v>
                </c:pt>
                <c:pt idx="3">
                  <c:v>93.191000000000003</c:v>
                </c:pt>
                <c:pt idx="4">
                  <c:v>92.703999999999994</c:v>
                </c:pt>
                <c:pt idx="5">
                  <c:v>91.727999999999994</c:v>
                </c:pt>
                <c:pt idx="6">
                  <c:v>90.751999999999995</c:v>
                </c:pt>
                <c:pt idx="7">
                  <c:v>90.751999999999995</c:v>
                </c:pt>
                <c:pt idx="8">
                  <c:v>90.751999999999995</c:v>
                </c:pt>
                <c:pt idx="9">
                  <c:v>90.751999999999995</c:v>
                </c:pt>
                <c:pt idx="10">
                  <c:v>90.751999999999995</c:v>
                </c:pt>
                <c:pt idx="11">
                  <c:v>90.259</c:v>
                </c:pt>
                <c:pt idx="12">
                  <c:v>90.259</c:v>
                </c:pt>
                <c:pt idx="13">
                  <c:v>90.259</c:v>
                </c:pt>
                <c:pt idx="14">
                  <c:v>90.259</c:v>
                </c:pt>
                <c:pt idx="15">
                  <c:v>89.765000000000001</c:v>
                </c:pt>
                <c:pt idx="16">
                  <c:v>89.765000000000001</c:v>
                </c:pt>
                <c:pt idx="17">
                  <c:v>89.765000000000001</c:v>
                </c:pt>
                <c:pt idx="18">
                  <c:v>89.765000000000001</c:v>
                </c:pt>
                <c:pt idx="19">
                  <c:v>89.765000000000001</c:v>
                </c:pt>
                <c:pt idx="20">
                  <c:v>89.765000000000001</c:v>
                </c:pt>
                <c:pt idx="21">
                  <c:v>89.765000000000001</c:v>
                </c:pt>
                <c:pt idx="22">
                  <c:v>89.263999999999996</c:v>
                </c:pt>
                <c:pt idx="23">
                  <c:v>89.263999999999996</c:v>
                </c:pt>
                <c:pt idx="24">
                  <c:v>89.263999999999996</c:v>
                </c:pt>
                <c:pt idx="25">
                  <c:v>88.763000000000005</c:v>
                </c:pt>
                <c:pt idx="26">
                  <c:v>88.260999999999996</c:v>
                </c:pt>
                <c:pt idx="27">
                  <c:v>88.260999999999996</c:v>
                </c:pt>
                <c:pt idx="28">
                  <c:v>87.76</c:v>
                </c:pt>
                <c:pt idx="29">
                  <c:v>87.76</c:v>
                </c:pt>
                <c:pt idx="30">
                  <c:v>87.76</c:v>
                </c:pt>
                <c:pt idx="31">
                  <c:v>87.76</c:v>
                </c:pt>
                <c:pt idx="32">
                  <c:v>87.76</c:v>
                </c:pt>
                <c:pt idx="33">
                  <c:v>87.76</c:v>
                </c:pt>
                <c:pt idx="34">
                  <c:v>87.76</c:v>
                </c:pt>
                <c:pt idx="35">
                  <c:v>87.76</c:v>
                </c:pt>
                <c:pt idx="36">
                  <c:v>87.76</c:v>
                </c:pt>
                <c:pt idx="37">
                  <c:v>87.76</c:v>
                </c:pt>
                <c:pt idx="38">
                  <c:v>87.76</c:v>
                </c:pt>
                <c:pt idx="39">
                  <c:v>87.76</c:v>
                </c:pt>
                <c:pt idx="40">
                  <c:v>87.257999999999996</c:v>
                </c:pt>
                <c:pt idx="41">
                  <c:v>87.257999999999996</c:v>
                </c:pt>
                <c:pt idx="42">
                  <c:v>87.257999999999996</c:v>
                </c:pt>
                <c:pt idx="43">
                  <c:v>87.257999999999996</c:v>
                </c:pt>
                <c:pt idx="44">
                  <c:v>87.257999999999996</c:v>
                </c:pt>
                <c:pt idx="45">
                  <c:v>86.745000000000005</c:v>
                </c:pt>
                <c:pt idx="46">
                  <c:v>86.745000000000005</c:v>
                </c:pt>
                <c:pt idx="47">
                  <c:v>86.227999999999994</c:v>
                </c:pt>
                <c:pt idx="48">
                  <c:v>86.227999999999994</c:v>
                </c:pt>
                <c:pt idx="49">
                  <c:v>82.378999999999948</c:v>
                </c:pt>
                <c:pt idx="50">
                  <c:v>79.637999999999991</c:v>
                </c:pt>
                <c:pt idx="51">
                  <c:v>78.667000000000002</c:v>
                </c:pt>
                <c:pt idx="52">
                  <c:v>75.227999999999994</c:v>
                </c:pt>
              </c:numCache>
            </c:numRef>
          </c:yVal>
        </c:ser>
        <c:axId val="148629376"/>
        <c:axId val="148967424"/>
      </c:scatterChart>
      <c:valAx>
        <c:axId val="148629376"/>
        <c:scaling>
          <c:orientation val="minMax"/>
          <c:max val="5"/>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48967424"/>
        <c:crosses val="autoZero"/>
        <c:crossBetween val="midCat"/>
        <c:majorUnit val="1"/>
      </c:valAx>
      <c:valAx>
        <c:axId val="148967424"/>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48629376"/>
        <c:crosses val="autoZero"/>
        <c:crossBetween val="midCat"/>
        <c:majorUnit val="10"/>
      </c:valAx>
      <c:spPr>
        <a:solidFill>
          <a:schemeClr val="bg2"/>
        </a:solidFill>
        <a:ln>
          <a:solidFill>
            <a:schemeClr val="tx1"/>
          </a:solidFill>
        </a:ln>
      </c:spPr>
    </c:plotArea>
    <c:legend>
      <c:legendPos val="r"/>
      <c:layout>
        <c:manualLayout>
          <c:xMode val="edge"/>
          <c:yMode val="edge"/>
          <c:x val="8.7020648967551725E-2"/>
          <c:y val="0.66046315364425601"/>
          <c:w val="0.83185840707964664"/>
          <c:h val="0.1712909347869999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4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4258E-2"/>
          <c:y val="2.2460834973753282E-2"/>
          <c:w val="0.87737962511323264"/>
          <c:h val="0.83254736712598421"/>
        </c:manualLayout>
      </c:layout>
      <c:scatterChart>
        <c:scatterStyle val="smoothMarker"/>
        <c:ser>
          <c:idx val="0"/>
          <c:order val="0"/>
          <c:tx>
            <c:strRef>
              <c:f>Sheet1!$B$1</c:f>
              <c:strCache>
                <c:ptCount val="1"/>
                <c:pt idx="0">
                  <c:v>&lt;18.5 (N=581)</c:v>
                </c:pt>
              </c:strCache>
            </c:strRef>
          </c:tx>
          <c:spPr>
            <a:ln w="38100">
              <a:solidFill>
                <a:srgbClr val="00FFFF"/>
              </a:solidFill>
            </a:ln>
          </c:spPr>
          <c:marker>
            <c:symbol val="none"/>
          </c:marker>
          <c:xVal>
            <c:numRef>
              <c:f>Sheet1!$A$2:$A$55</c:f>
              <c:numCache>
                <c:formatCode>General</c:formatCode>
                <c:ptCount val="54"/>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0.31250000000000183</c:v>
                </c:pt>
                <c:pt idx="16">
                  <c:v>0.33333000000000224</c:v>
                </c:pt>
                <c:pt idx="17">
                  <c:v>0.35417000000000032</c:v>
                </c:pt>
                <c:pt idx="18">
                  <c:v>0.37500000000000183</c:v>
                </c:pt>
                <c:pt idx="19">
                  <c:v>0.39583000000000224</c:v>
                </c:pt>
                <c:pt idx="20">
                  <c:v>0.41667000000000032</c:v>
                </c:pt>
                <c:pt idx="21">
                  <c:v>0.43750000000000183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0.62500000000000377</c:v>
                </c:pt>
                <c:pt idx="31">
                  <c:v>0.64583000000000412</c:v>
                </c:pt>
                <c:pt idx="32">
                  <c:v>0.66667000000000665</c:v>
                </c:pt>
                <c:pt idx="33">
                  <c:v>0.6875</c:v>
                </c:pt>
                <c:pt idx="34">
                  <c:v>0.70833000000000002</c:v>
                </c:pt>
                <c:pt idx="35">
                  <c:v>0.72916999999999998</c:v>
                </c:pt>
                <c:pt idx="36">
                  <c:v>0.75000000000000377</c:v>
                </c:pt>
                <c:pt idx="37">
                  <c:v>0.77083000000000412</c:v>
                </c:pt>
                <c:pt idx="38">
                  <c:v>0.79166999999999998</c:v>
                </c:pt>
                <c:pt idx="39">
                  <c:v>0.8125</c:v>
                </c:pt>
                <c:pt idx="40">
                  <c:v>0.83333000000000002</c:v>
                </c:pt>
                <c:pt idx="41">
                  <c:v>0.85416999999999998</c:v>
                </c:pt>
                <c:pt idx="42">
                  <c:v>0.87500000000000377</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numCache>
            </c:numRef>
          </c:xVal>
          <c:yVal>
            <c:numRef>
              <c:f>Sheet1!$B$2:$B$55</c:f>
              <c:numCache>
                <c:formatCode>General</c:formatCode>
                <c:ptCount val="54"/>
                <c:pt idx="0">
                  <c:v>100</c:v>
                </c:pt>
                <c:pt idx="1">
                  <c:v>97.065000000000012</c:v>
                </c:pt>
                <c:pt idx="2">
                  <c:v>95.84</c:v>
                </c:pt>
                <c:pt idx="3">
                  <c:v>95.134</c:v>
                </c:pt>
                <c:pt idx="4">
                  <c:v>94.599000000000004</c:v>
                </c:pt>
                <c:pt idx="5">
                  <c:v>94.061000000000007</c:v>
                </c:pt>
                <c:pt idx="6">
                  <c:v>93.691999999999993</c:v>
                </c:pt>
                <c:pt idx="7">
                  <c:v>93.320999999999998</c:v>
                </c:pt>
                <c:pt idx="8">
                  <c:v>92.576999999999998</c:v>
                </c:pt>
                <c:pt idx="9">
                  <c:v>92.576999999999998</c:v>
                </c:pt>
                <c:pt idx="10">
                  <c:v>92.576999999999998</c:v>
                </c:pt>
                <c:pt idx="11">
                  <c:v>92.391000000000005</c:v>
                </c:pt>
                <c:pt idx="12">
                  <c:v>92.016000000000005</c:v>
                </c:pt>
                <c:pt idx="13">
                  <c:v>92.016000000000005</c:v>
                </c:pt>
                <c:pt idx="14">
                  <c:v>91.641000000000005</c:v>
                </c:pt>
                <c:pt idx="15">
                  <c:v>91.265000000000001</c:v>
                </c:pt>
                <c:pt idx="16">
                  <c:v>91.265000000000001</c:v>
                </c:pt>
                <c:pt idx="17">
                  <c:v>91.076999999999998</c:v>
                </c:pt>
                <c:pt idx="18">
                  <c:v>91.076999999999998</c:v>
                </c:pt>
                <c:pt idx="19">
                  <c:v>90.887999999999991</c:v>
                </c:pt>
                <c:pt idx="20">
                  <c:v>90.697999999999993</c:v>
                </c:pt>
                <c:pt idx="21">
                  <c:v>90.32</c:v>
                </c:pt>
                <c:pt idx="22">
                  <c:v>90.32</c:v>
                </c:pt>
                <c:pt idx="23">
                  <c:v>90.32</c:v>
                </c:pt>
                <c:pt idx="24">
                  <c:v>90.32</c:v>
                </c:pt>
                <c:pt idx="25">
                  <c:v>89.941000000000543</c:v>
                </c:pt>
                <c:pt idx="26">
                  <c:v>89.941000000000543</c:v>
                </c:pt>
                <c:pt idx="27">
                  <c:v>89.561000000000007</c:v>
                </c:pt>
                <c:pt idx="28">
                  <c:v>89.561000000000007</c:v>
                </c:pt>
                <c:pt idx="29">
                  <c:v>89.561000000000007</c:v>
                </c:pt>
                <c:pt idx="30">
                  <c:v>89.561000000000007</c:v>
                </c:pt>
                <c:pt idx="31">
                  <c:v>89.36999999999999</c:v>
                </c:pt>
                <c:pt idx="32">
                  <c:v>89.36999999999999</c:v>
                </c:pt>
                <c:pt idx="33">
                  <c:v>89.178999999999988</c:v>
                </c:pt>
                <c:pt idx="34">
                  <c:v>89.178999999999988</c:v>
                </c:pt>
                <c:pt idx="35">
                  <c:v>88.796999999999997</c:v>
                </c:pt>
                <c:pt idx="36">
                  <c:v>88.796999999999997</c:v>
                </c:pt>
                <c:pt idx="37">
                  <c:v>88.796999999999997</c:v>
                </c:pt>
                <c:pt idx="38">
                  <c:v>88.414000000000499</c:v>
                </c:pt>
                <c:pt idx="39">
                  <c:v>88.222999999999999</c:v>
                </c:pt>
                <c:pt idx="40">
                  <c:v>88.222999999999999</c:v>
                </c:pt>
                <c:pt idx="41">
                  <c:v>88.222999999999999</c:v>
                </c:pt>
                <c:pt idx="42">
                  <c:v>87.838999999999999</c:v>
                </c:pt>
                <c:pt idx="43">
                  <c:v>87.838999999999999</c:v>
                </c:pt>
                <c:pt idx="44">
                  <c:v>87.838999999999999</c:v>
                </c:pt>
                <c:pt idx="45">
                  <c:v>87.646000000000001</c:v>
                </c:pt>
                <c:pt idx="46">
                  <c:v>87.646000000000001</c:v>
                </c:pt>
                <c:pt idx="47">
                  <c:v>87.45</c:v>
                </c:pt>
                <c:pt idx="48">
                  <c:v>87.45</c:v>
                </c:pt>
                <c:pt idx="49">
                  <c:v>80.595000000000013</c:v>
                </c:pt>
                <c:pt idx="50">
                  <c:v>76.826999999999998</c:v>
                </c:pt>
                <c:pt idx="51">
                  <c:v>73.877999999999986</c:v>
                </c:pt>
                <c:pt idx="52">
                  <c:v>69.546999999999997</c:v>
                </c:pt>
                <c:pt idx="53">
                  <c:v>66.399000000000001</c:v>
                </c:pt>
              </c:numCache>
            </c:numRef>
          </c:yVal>
        </c:ser>
        <c:ser>
          <c:idx val="1"/>
          <c:order val="1"/>
          <c:tx>
            <c:strRef>
              <c:f>Sheet1!$C$1</c:f>
              <c:strCache>
                <c:ptCount val="1"/>
                <c:pt idx="0">
                  <c:v>18.5-&lt;25 (N=12,217)</c:v>
                </c:pt>
              </c:strCache>
            </c:strRef>
          </c:tx>
          <c:spPr>
            <a:ln w="38100">
              <a:solidFill>
                <a:srgbClr val="00FF00"/>
              </a:solidFill>
              <a:prstDash val="solid"/>
            </a:ln>
          </c:spPr>
          <c:marker>
            <c:symbol val="none"/>
          </c:marker>
          <c:xVal>
            <c:numRef>
              <c:f>Sheet1!$A$2:$A$55</c:f>
              <c:numCache>
                <c:formatCode>General</c:formatCode>
                <c:ptCount val="54"/>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0.31250000000000183</c:v>
                </c:pt>
                <c:pt idx="16">
                  <c:v>0.33333000000000224</c:v>
                </c:pt>
                <c:pt idx="17">
                  <c:v>0.35417000000000032</c:v>
                </c:pt>
                <c:pt idx="18">
                  <c:v>0.37500000000000183</c:v>
                </c:pt>
                <c:pt idx="19">
                  <c:v>0.39583000000000224</c:v>
                </c:pt>
                <c:pt idx="20">
                  <c:v>0.41667000000000032</c:v>
                </c:pt>
                <c:pt idx="21">
                  <c:v>0.43750000000000183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0.62500000000000377</c:v>
                </c:pt>
                <c:pt idx="31">
                  <c:v>0.64583000000000412</c:v>
                </c:pt>
                <c:pt idx="32">
                  <c:v>0.66667000000000665</c:v>
                </c:pt>
                <c:pt idx="33">
                  <c:v>0.6875</c:v>
                </c:pt>
                <c:pt idx="34">
                  <c:v>0.70833000000000002</c:v>
                </c:pt>
                <c:pt idx="35">
                  <c:v>0.72916999999999998</c:v>
                </c:pt>
                <c:pt idx="36">
                  <c:v>0.75000000000000377</c:v>
                </c:pt>
                <c:pt idx="37">
                  <c:v>0.77083000000000412</c:v>
                </c:pt>
                <c:pt idx="38">
                  <c:v>0.79166999999999998</c:v>
                </c:pt>
                <c:pt idx="39">
                  <c:v>0.8125</c:v>
                </c:pt>
                <c:pt idx="40">
                  <c:v>0.83333000000000002</c:v>
                </c:pt>
                <c:pt idx="41">
                  <c:v>0.85416999999999998</c:v>
                </c:pt>
                <c:pt idx="42">
                  <c:v>0.87500000000000377</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numCache>
            </c:numRef>
          </c:xVal>
          <c:yVal>
            <c:numRef>
              <c:f>Sheet1!$C$2:$C$55</c:f>
              <c:numCache>
                <c:formatCode>General</c:formatCode>
                <c:ptCount val="54"/>
                <c:pt idx="0">
                  <c:v>100</c:v>
                </c:pt>
                <c:pt idx="1">
                  <c:v>95.012</c:v>
                </c:pt>
                <c:pt idx="2">
                  <c:v>93.161999999999992</c:v>
                </c:pt>
                <c:pt idx="3">
                  <c:v>92.021999999999991</c:v>
                </c:pt>
                <c:pt idx="4">
                  <c:v>91.03</c:v>
                </c:pt>
                <c:pt idx="5">
                  <c:v>90.191999999999993</c:v>
                </c:pt>
                <c:pt idx="6">
                  <c:v>89.683999999999983</c:v>
                </c:pt>
                <c:pt idx="7">
                  <c:v>89.192999999999998</c:v>
                </c:pt>
                <c:pt idx="8">
                  <c:v>88.789000000000001</c:v>
                </c:pt>
                <c:pt idx="9">
                  <c:v>88.471000000000004</c:v>
                </c:pt>
                <c:pt idx="10">
                  <c:v>88.1</c:v>
                </c:pt>
                <c:pt idx="11">
                  <c:v>87.887999999999991</c:v>
                </c:pt>
                <c:pt idx="12">
                  <c:v>87.587000000000003</c:v>
                </c:pt>
                <c:pt idx="13">
                  <c:v>87.427000000000007</c:v>
                </c:pt>
                <c:pt idx="14">
                  <c:v>87.123999999999981</c:v>
                </c:pt>
                <c:pt idx="15">
                  <c:v>86.92</c:v>
                </c:pt>
                <c:pt idx="16">
                  <c:v>86.722999999999999</c:v>
                </c:pt>
                <c:pt idx="17">
                  <c:v>86.5</c:v>
                </c:pt>
                <c:pt idx="18">
                  <c:v>86.321999999999989</c:v>
                </c:pt>
                <c:pt idx="19">
                  <c:v>86.151999999999987</c:v>
                </c:pt>
                <c:pt idx="20">
                  <c:v>85.974000000000004</c:v>
                </c:pt>
                <c:pt idx="21">
                  <c:v>85.768000000000001</c:v>
                </c:pt>
                <c:pt idx="22">
                  <c:v>85.624999999999986</c:v>
                </c:pt>
                <c:pt idx="23">
                  <c:v>85.534999999999997</c:v>
                </c:pt>
                <c:pt idx="24">
                  <c:v>85.427000000000007</c:v>
                </c:pt>
                <c:pt idx="25">
                  <c:v>85.301999999999992</c:v>
                </c:pt>
                <c:pt idx="26">
                  <c:v>85.157999999999987</c:v>
                </c:pt>
                <c:pt idx="27">
                  <c:v>84.995999999999995</c:v>
                </c:pt>
                <c:pt idx="28">
                  <c:v>84.915000000000006</c:v>
                </c:pt>
                <c:pt idx="29">
                  <c:v>84.798000000000002</c:v>
                </c:pt>
                <c:pt idx="30">
                  <c:v>84.653999999999982</c:v>
                </c:pt>
                <c:pt idx="31">
                  <c:v>84.563999999999993</c:v>
                </c:pt>
                <c:pt idx="32">
                  <c:v>84.402000000000001</c:v>
                </c:pt>
                <c:pt idx="33">
                  <c:v>84.284999999999997</c:v>
                </c:pt>
                <c:pt idx="34">
                  <c:v>84.167999999999992</c:v>
                </c:pt>
                <c:pt idx="35">
                  <c:v>84.05</c:v>
                </c:pt>
                <c:pt idx="36">
                  <c:v>83.942000000000007</c:v>
                </c:pt>
                <c:pt idx="37">
                  <c:v>83.787999999999997</c:v>
                </c:pt>
                <c:pt idx="38">
                  <c:v>83.724999999999994</c:v>
                </c:pt>
                <c:pt idx="39">
                  <c:v>83.644000000000005</c:v>
                </c:pt>
                <c:pt idx="40">
                  <c:v>83.534999999999997</c:v>
                </c:pt>
                <c:pt idx="41">
                  <c:v>83.471000000000004</c:v>
                </c:pt>
                <c:pt idx="42">
                  <c:v>83.316999999999993</c:v>
                </c:pt>
                <c:pt idx="43">
                  <c:v>83.263000000000005</c:v>
                </c:pt>
                <c:pt idx="44">
                  <c:v>83.179999999999978</c:v>
                </c:pt>
                <c:pt idx="45">
                  <c:v>83.070999999999998</c:v>
                </c:pt>
                <c:pt idx="46">
                  <c:v>82.978999999999999</c:v>
                </c:pt>
                <c:pt idx="47">
                  <c:v>82.915000000000006</c:v>
                </c:pt>
                <c:pt idx="48">
                  <c:v>82.756</c:v>
                </c:pt>
                <c:pt idx="49">
                  <c:v>79.783000000000001</c:v>
                </c:pt>
                <c:pt idx="50">
                  <c:v>77.162999999999982</c:v>
                </c:pt>
                <c:pt idx="51">
                  <c:v>74.708000000000013</c:v>
                </c:pt>
                <c:pt idx="52">
                  <c:v>72.167000000000002</c:v>
                </c:pt>
                <c:pt idx="53">
                  <c:v>69.661000000000001</c:v>
                </c:pt>
              </c:numCache>
            </c:numRef>
          </c:yVal>
        </c:ser>
        <c:ser>
          <c:idx val="2"/>
          <c:order val="2"/>
          <c:tx>
            <c:strRef>
              <c:f>Sheet1!$D$1</c:f>
              <c:strCache>
                <c:ptCount val="1"/>
                <c:pt idx="0">
                  <c:v>25-&lt;30 (N=7,388)</c:v>
                </c:pt>
              </c:strCache>
            </c:strRef>
          </c:tx>
          <c:spPr>
            <a:ln w="38100">
              <a:solidFill>
                <a:srgbClr val="FF0000"/>
              </a:solidFill>
            </a:ln>
          </c:spPr>
          <c:marker>
            <c:symbol val="none"/>
          </c:marker>
          <c:xVal>
            <c:numRef>
              <c:f>Sheet1!$A$2:$A$55</c:f>
              <c:numCache>
                <c:formatCode>General</c:formatCode>
                <c:ptCount val="54"/>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0.31250000000000183</c:v>
                </c:pt>
                <c:pt idx="16">
                  <c:v>0.33333000000000224</c:v>
                </c:pt>
                <c:pt idx="17">
                  <c:v>0.35417000000000032</c:v>
                </c:pt>
                <c:pt idx="18">
                  <c:v>0.37500000000000183</c:v>
                </c:pt>
                <c:pt idx="19">
                  <c:v>0.39583000000000224</c:v>
                </c:pt>
                <c:pt idx="20">
                  <c:v>0.41667000000000032</c:v>
                </c:pt>
                <c:pt idx="21">
                  <c:v>0.43750000000000183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0.62500000000000377</c:v>
                </c:pt>
                <c:pt idx="31">
                  <c:v>0.64583000000000412</c:v>
                </c:pt>
                <c:pt idx="32">
                  <c:v>0.66667000000000665</c:v>
                </c:pt>
                <c:pt idx="33">
                  <c:v>0.6875</c:v>
                </c:pt>
                <c:pt idx="34">
                  <c:v>0.70833000000000002</c:v>
                </c:pt>
                <c:pt idx="35">
                  <c:v>0.72916999999999998</c:v>
                </c:pt>
                <c:pt idx="36">
                  <c:v>0.75000000000000377</c:v>
                </c:pt>
                <c:pt idx="37">
                  <c:v>0.77083000000000412</c:v>
                </c:pt>
                <c:pt idx="38">
                  <c:v>0.79166999999999998</c:v>
                </c:pt>
                <c:pt idx="39">
                  <c:v>0.8125</c:v>
                </c:pt>
                <c:pt idx="40">
                  <c:v>0.83333000000000002</c:v>
                </c:pt>
                <c:pt idx="41">
                  <c:v>0.85416999999999998</c:v>
                </c:pt>
                <c:pt idx="42">
                  <c:v>0.87500000000000377</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numCache>
            </c:numRef>
          </c:xVal>
          <c:yVal>
            <c:numRef>
              <c:f>Sheet1!$D$2:$D$55</c:f>
              <c:numCache>
                <c:formatCode>General</c:formatCode>
                <c:ptCount val="54"/>
                <c:pt idx="0">
                  <c:v>100</c:v>
                </c:pt>
                <c:pt idx="1">
                  <c:v>96.8</c:v>
                </c:pt>
                <c:pt idx="2">
                  <c:v>95.371999999999986</c:v>
                </c:pt>
                <c:pt idx="3">
                  <c:v>94.647000000000006</c:v>
                </c:pt>
                <c:pt idx="4">
                  <c:v>93.822999999999979</c:v>
                </c:pt>
                <c:pt idx="5">
                  <c:v>93.35299999999998</c:v>
                </c:pt>
                <c:pt idx="6">
                  <c:v>92.905000000000001</c:v>
                </c:pt>
                <c:pt idx="7">
                  <c:v>92.490000000000023</c:v>
                </c:pt>
                <c:pt idx="8">
                  <c:v>92.247000000000227</c:v>
                </c:pt>
                <c:pt idx="9">
                  <c:v>91.831000000000003</c:v>
                </c:pt>
                <c:pt idx="10">
                  <c:v>91.557999999999993</c:v>
                </c:pt>
                <c:pt idx="11">
                  <c:v>91.356999999999999</c:v>
                </c:pt>
                <c:pt idx="12">
                  <c:v>91.183999999999983</c:v>
                </c:pt>
                <c:pt idx="13">
                  <c:v>90.997000000000227</c:v>
                </c:pt>
                <c:pt idx="14">
                  <c:v>90.823999999999998</c:v>
                </c:pt>
                <c:pt idx="15">
                  <c:v>90.521999999999991</c:v>
                </c:pt>
                <c:pt idx="16">
                  <c:v>90.349000000000004</c:v>
                </c:pt>
                <c:pt idx="17">
                  <c:v>90.218999999999994</c:v>
                </c:pt>
                <c:pt idx="18">
                  <c:v>90.088999999999999</c:v>
                </c:pt>
                <c:pt idx="19">
                  <c:v>90.016999999999996</c:v>
                </c:pt>
                <c:pt idx="20">
                  <c:v>89.85899999999998</c:v>
                </c:pt>
                <c:pt idx="21">
                  <c:v>89.757999999999996</c:v>
                </c:pt>
                <c:pt idx="22">
                  <c:v>89.613</c:v>
                </c:pt>
                <c:pt idx="23">
                  <c:v>89.468999999999994</c:v>
                </c:pt>
                <c:pt idx="24">
                  <c:v>89.381999999999991</c:v>
                </c:pt>
                <c:pt idx="25">
                  <c:v>89.238</c:v>
                </c:pt>
                <c:pt idx="26">
                  <c:v>89.10799999999999</c:v>
                </c:pt>
                <c:pt idx="27">
                  <c:v>88.949000000000026</c:v>
                </c:pt>
                <c:pt idx="28">
                  <c:v>88.717000000000027</c:v>
                </c:pt>
                <c:pt idx="29">
                  <c:v>88.557999999999993</c:v>
                </c:pt>
                <c:pt idx="30">
                  <c:v>88.443000000000026</c:v>
                </c:pt>
                <c:pt idx="31">
                  <c:v>88.312000000000012</c:v>
                </c:pt>
                <c:pt idx="32">
                  <c:v>88.167999999999992</c:v>
                </c:pt>
                <c:pt idx="33">
                  <c:v>87.98</c:v>
                </c:pt>
                <c:pt idx="34">
                  <c:v>87.893000000000001</c:v>
                </c:pt>
                <c:pt idx="35">
                  <c:v>87.834999999999994</c:v>
                </c:pt>
                <c:pt idx="36">
                  <c:v>87.748000000000005</c:v>
                </c:pt>
                <c:pt idx="37">
                  <c:v>87.733000000000004</c:v>
                </c:pt>
                <c:pt idx="38">
                  <c:v>87.60299999999998</c:v>
                </c:pt>
                <c:pt idx="39">
                  <c:v>87.443000000000026</c:v>
                </c:pt>
                <c:pt idx="40">
                  <c:v>87.340999999999994</c:v>
                </c:pt>
                <c:pt idx="41">
                  <c:v>87.254000000000005</c:v>
                </c:pt>
                <c:pt idx="42">
                  <c:v>87.165999999999983</c:v>
                </c:pt>
                <c:pt idx="43">
                  <c:v>87.05</c:v>
                </c:pt>
                <c:pt idx="44">
                  <c:v>86.947000000000529</c:v>
                </c:pt>
                <c:pt idx="45">
                  <c:v>86.845000000000013</c:v>
                </c:pt>
                <c:pt idx="46">
                  <c:v>86.727000000000004</c:v>
                </c:pt>
                <c:pt idx="47">
                  <c:v>86.60899999999998</c:v>
                </c:pt>
                <c:pt idx="48">
                  <c:v>86.504000000000005</c:v>
                </c:pt>
                <c:pt idx="49">
                  <c:v>83.116</c:v>
                </c:pt>
                <c:pt idx="50">
                  <c:v>80.065000000000012</c:v>
                </c:pt>
                <c:pt idx="51">
                  <c:v>77.096000000000004</c:v>
                </c:pt>
                <c:pt idx="52">
                  <c:v>74.197999999999993</c:v>
                </c:pt>
                <c:pt idx="53">
                  <c:v>70.519000000000005</c:v>
                </c:pt>
              </c:numCache>
            </c:numRef>
          </c:yVal>
        </c:ser>
        <c:ser>
          <c:idx val="3"/>
          <c:order val="3"/>
          <c:tx>
            <c:strRef>
              <c:f>Sheet1!$E$1</c:f>
              <c:strCache>
                <c:ptCount val="1"/>
                <c:pt idx="0">
                  <c:v>30-&lt;40 (N=3,761)</c:v>
                </c:pt>
              </c:strCache>
            </c:strRef>
          </c:tx>
          <c:spPr>
            <a:ln w="41275">
              <a:solidFill>
                <a:srgbClr val="FF00FF"/>
              </a:solidFill>
            </a:ln>
          </c:spPr>
          <c:marker>
            <c:symbol val="none"/>
          </c:marker>
          <c:xVal>
            <c:numRef>
              <c:f>Sheet1!$A$2:$A$55</c:f>
              <c:numCache>
                <c:formatCode>General</c:formatCode>
                <c:ptCount val="54"/>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0.31250000000000183</c:v>
                </c:pt>
                <c:pt idx="16">
                  <c:v>0.33333000000000224</c:v>
                </c:pt>
                <c:pt idx="17">
                  <c:v>0.35417000000000032</c:v>
                </c:pt>
                <c:pt idx="18">
                  <c:v>0.37500000000000183</c:v>
                </c:pt>
                <c:pt idx="19">
                  <c:v>0.39583000000000224</c:v>
                </c:pt>
                <c:pt idx="20">
                  <c:v>0.41667000000000032</c:v>
                </c:pt>
                <c:pt idx="21">
                  <c:v>0.43750000000000183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0.62500000000000377</c:v>
                </c:pt>
                <c:pt idx="31">
                  <c:v>0.64583000000000412</c:v>
                </c:pt>
                <c:pt idx="32">
                  <c:v>0.66667000000000665</c:v>
                </c:pt>
                <c:pt idx="33">
                  <c:v>0.6875</c:v>
                </c:pt>
                <c:pt idx="34">
                  <c:v>0.70833000000000002</c:v>
                </c:pt>
                <c:pt idx="35">
                  <c:v>0.72916999999999998</c:v>
                </c:pt>
                <c:pt idx="36">
                  <c:v>0.75000000000000377</c:v>
                </c:pt>
                <c:pt idx="37">
                  <c:v>0.77083000000000412</c:v>
                </c:pt>
                <c:pt idx="38">
                  <c:v>0.79166999999999998</c:v>
                </c:pt>
                <c:pt idx="39">
                  <c:v>0.8125</c:v>
                </c:pt>
                <c:pt idx="40">
                  <c:v>0.83333000000000002</c:v>
                </c:pt>
                <c:pt idx="41">
                  <c:v>0.85416999999999998</c:v>
                </c:pt>
                <c:pt idx="42">
                  <c:v>0.87500000000000377</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numCache>
            </c:numRef>
          </c:xVal>
          <c:yVal>
            <c:numRef>
              <c:f>Sheet1!$E$2:$E$55</c:f>
              <c:numCache>
                <c:formatCode>General</c:formatCode>
                <c:ptCount val="54"/>
                <c:pt idx="0">
                  <c:v>100</c:v>
                </c:pt>
                <c:pt idx="1">
                  <c:v>96.485000000000014</c:v>
                </c:pt>
                <c:pt idx="2">
                  <c:v>95.417000000000499</c:v>
                </c:pt>
                <c:pt idx="3">
                  <c:v>94.343000000000004</c:v>
                </c:pt>
                <c:pt idx="4">
                  <c:v>93.777999999999992</c:v>
                </c:pt>
                <c:pt idx="5">
                  <c:v>92.967000000000027</c:v>
                </c:pt>
                <c:pt idx="6">
                  <c:v>92.667999999999992</c:v>
                </c:pt>
                <c:pt idx="7">
                  <c:v>92.283000000000001</c:v>
                </c:pt>
                <c:pt idx="8">
                  <c:v>91.813999999999993</c:v>
                </c:pt>
                <c:pt idx="9">
                  <c:v>91.318000000000012</c:v>
                </c:pt>
                <c:pt idx="10">
                  <c:v>90.986999999999995</c:v>
                </c:pt>
                <c:pt idx="11">
                  <c:v>90.793999999999997</c:v>
                </c:pt>
                <c:pt idx="12">
                  <c:v>90.490000000000023</c:v>
                </c:pt>
                <c:pt idx="13">
                  <c:v>90.324999999999989</c:v>
                </c:pt>
                <c:pt idx="14">
                  <c:v>90.214000000000027</c:v>
                </c:pt>
                <c:pt idx="15">
                  <c:v>89.910000000000025</c:v>
                </c:pt>
                <c:pt idx="16">
                  <c:v>89.744000000000227</c:v>
                </c:pt>
                <c:pt idx="17">
                  <c:v>89.522999999999982</c:v>
                </c:pt>
                <c:pt idx="18">
                  <c:v>89.356999999999999</c:v>
                </c:pt>
                <c:pt idx="19">
                  <c:v>89.191000000000003</c:v>
                </c:pt>
                <c:pt idx="20">
                  <c:v>88.942000000000007</c:v>
                </c:pt>
                <c:pt idx="21">
                  <c:v>88.802999999999983</c:v>
                </c:pt>
                <c:pt idx="22">
                  <c:v>88.692999999999998</c:v>
                </c:pt>
                <c:pt idx="23">
                  <c:v>88.498999999999995</c:v>
                </c:pt>
                <c:pt idx="24">
                  <c:v>88.304999999999993</c:v>
                </c:pt>
                <c:pt idx="25">
                  <c:v>88.138999999999982</c:v>
                </c:pt>
                <c:pt idx="26">
                  <c:v>88</c:v>
                </c:pt>
                <c:pt idx="27">
                  <c:v>87.777999999999992</c:v>
                </c:pt>
                <c:pt idx="28">
                  <c:v>87.64</c:v>
                </c:pt>
                <c:pt idx="29">
                  <c:v>87.528999999999982</c:v>
                </c:pt>
                <c:pt idx="30">
                  <c:v>87.334999999999994</c:v>
                </c:pt>
                <c:pt idx="31">
                  <c:v>87.167999999999992</c:v>
                </c:pt>
                <c:pt idx="32">
                  <c:v>87.141000000000005</c:v>
                </c:pt>
                <c:pt idx="33">
                  <c:v>87.057000000000002</c:v>
                </c:pt>
                <c:pt idx="34">
                  <c:v>86.946000000000026</c:v>
                </c:pt>
                <c:pt idx="35">
                  <c:v>86.807000000000002</c:v>
                </c:pt>
                <c:pt idx="36">
                  <c:v>86.78</c:v>
                </c:pt>
                <c:pt idx="37">
                  <c:v>86.724000000000004</c:v>
                </c:pt>
                <c:pt idx="38">
                  <c:v>86.613</c:v>
                </c:pt>
                <c:pt idx="39">
                  <c:v>86.446000000000026</c:v>
                </c:pt>
                <c:pt idx="40">
                  <c:v>86.418000000000006</c:v>
                </c:pt>
                <c:pt idx="41">
                  <c:v>86.361999999999995</c:v>
                </c:pt>
                <c:pt idx="42">
                  <c:v>86.278999999999982</c:v>
                </c:pt>
                <c:pt idx="43">
                  <c:v>86.222999999999999</c:v>
                </c:pt>
                <c:pt idx="44">
                  <c:v>86.054999999999993</c:v>
                </c:pt>
                <c:pt idx="45">
                  <c:v>85.942000000000007</c:v>
                </c:pt>
                <c:pt idx="46">
                  <c:v>85.828999999999979</c:v>
                </c:pt>
                <c:pt idx="47">
                  <c:v>85.771999999999991</c:v>
                </c:pt>
                <c:pt idx="48">
                  <c:v>85.627999999999986</c:v>
                </c:pt>
                <c:pt idx="49">
                  <c:v>81.455000000000013</c:v>
                </c:pt>
                <c:pt idx="50">
                  <c:v>77.900999999999996</c:v>
                </c:pt>
                <c:pt idx="51">
                  <c:v>74.36</c:v>
                </c:pt>
                <c:pt idx="52">
                  <c:v>70.909000000000006</c:v>
                </c:pt>
                <c:pt idx="53">
                  <c:v>67.11</c:v>
                </c:pt>
              </c:numCache>
            </c:numRef>
          </c:yVal>
        </c:ser>
        <c:ser>
          <c:idx val="4"/>
          <c:order val="4"/>
          <c:tx>
            <c:strRef>
              <c:f>Sheet1!$F$1</c:f>
              <c:strCache>
                <c:ptCount val="1"/>
                <c:pt idx="0">
                  <c:v>40+ (N=74)</c:v>
                </c:pt>
              </c:strCache>
            </c:strRef>
          </c:tx>
          <c:spPr>
            <a:ln w="41275">
              <a:solidFill>
                <a:srgbClr val="FFFF00"/>
              </a:solidFill>
            </a:ln>
          </c:spPr>
          <c:marker>
            <c:symbol val="none"/>
          </c:marker>
          <c:xVal>
            <c:numRef>
              <c:f>Sheet1!$A$2:$A$55</c:f>
              <c:numCache>
                <c:formatCode>General</c:formatCode>
                <c:ptCount val="54"/>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0.31250000000000183</c:v>
                </c:pt>
                <c:pt idx="16">
                  <c:v>0.33333000000000224</c:v>
                </c:pt>
                <c:pt idx="17">
                  <c:v>0.35417000000000032</c:v>
                </c:pt>
                <c:pt idx="18">
                  <c:v>0.37500000000000183</c:v>
                </c:pt>
                <c:pt idx="19">
                  <c:v>0.39583000000000224</c:v>
                </c:pt>
                <c:pt idx="20">
                  <c:v>0.41667000000000032</c:v>
                </c:pt>
                <c:pt idx="21">
                  <c:v>0.43750000000000183</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0.62500000000000377</c:v>
                </c:pt>
                <c:pt idx="31">
                  <c:v>0.64583000000000412</c:v>
                </c:pt>
                <c:pt idx="32">
                  <c:v>0.66667000000000665</c:v>
                </c:pt>
                <c:pt idx="33">
                  <c:v>0.6875</c:v>
                </c:pt>
                <c:pt idx="34">
                  <c:v>0.70833000000000002</c:v>
                </c:pt>
                <c:pt idx="35">
                  <c:v>0.72916999999999998</c:v>
                </c:pt>
                <c:pt idx="36">
                  <c:v>0.75000000000000377</c:v>
                </c:pt>
                <c:pt idx="37">
                  <c:v>0.77083000000000412</c:v>
                </c:pt>
                <c:pt idx="38">
                  <c:v>0.79166999999999998</c:v>
                </c:pt>
                <c:pt idx="39">
                  <c:v>0.8125</c:v>
                </c:pt>
                <c:pt idx="40">
                  <c:v>0.83333000000000002</c:v>
                </c:pt>
                <c:pt idx="41">
                  <c:v>0.85416999999999998</c:v>
                </c:pt>
                <c:pt idx="42">
                  <c:v>0.87500000000000377</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numCache>
            </c:numRef>
          </c:xVal>
          <c:yVal>
            <c:numRef>
              <c:f>Sheet1!$F$2:$F$55</c:f>
              <c:numCache>
                <c:formatCode>General</c:formatCode>
                <c:ptCount val="54"/>
                <c:pt idx="0">
                  <c:v>100</c:v>
                </c:pt>
                <c:pt idx="1">
                  <c:v>91.891999999999996</c:v>
                </c:pt>
                <c:pt idx="2">
                  <c:v>90.540999999999997</c:v>
                </c:pt>
                <c:pt idx="3">
                  <c:v>90.540999999999997</c:v>
                </c:pt>
                <c:pt idx="4">
                  <c:v>90.540999999999997</c:v>
                </c:pt>
                <c:pt idx="5">
                  <c:v>90.540999999999997</c:v>
                </c:pt>
                <c:pt idx="6">
                  <c:v>90.540999999999997</c:v>
                </c:pt>
                <c:pt idx="7">
                  <c:v>89.168999999999983</c:v>
                </c:pt>
                <c:pt idx="8">
                  <c:v>87.796999999999997</c:v>
                </c:pt>
                <c:pt idx="9">
                  <c:v>87.796999999999997</c:v>
                </c:pt>
                <c:pt idx="10">
                  <c:v>87.796999999999997</c:v>
                </c:pt>
                <c:pt idx="11">
                  <c:v>87.796999999999997</c:v>
                </c:pt>
                <c:pt idx="12">
                  <c:v>87.796999999999997</c:v>
                </c:pt>
                <c:pt idx="13">
                  <c:v>85.052999999999983</c:v>
                </c:pt>
                <c:pt idx="14">
                  <c:v>85.052999999999983</c:v>
                </c:pt>
                <c:pt idx="15">
                  <c:v>85.052999999999983</c:v>
                </c:pt>
                <c:pt idx="16">
                  <c:v>85.052999999999983</c:v>
                </c:pt>
                <c:pt idx="17">
                  <c:v>85.052999999999983</c:v>
                </c:pt>
                <c:pt idx="18">
                  <c:v>85.052999999999983</c:v>
                </c:pt>
                <c:pt idx="19">
                  <c:v>85.052999999999983</c:v>
                </c:pt>
                <c:pt idx="20">
                  <c:v>85.052999999999983</c:v>
                </c:pt>
                <c:pt idx="21">
                  <c:v>85.052999999999983</c:v>
                </c:pt>
                <c:pt idx="22">
                  <c:v>85.052999999999983</c:v>
                </c:pt>
                <c:pt idx="23">
                  <c:v>85.052999999999983</c:v>
                </c:pt>
                <c:pt idx="24">
                  <c:v>85.052999999999983</c:v>
                </c:pt>
                <c:pt idx="25">
                  <c:v>85.052999999999983</c:v>
                </c:pt>
                <c:pt idx="26">
                  <c:v>85.052999999999983</c:v>
                </c:pt>
                <c:pt idx="27">
                  <c:v>83.680999999999983</c:v>
                </c:pt>
                <c:pt idx="28">
                  <c:v>83.680999999999983</c:v>
                </c:pt>
                <c:pt idx="29">
                  <c:v>83.680999999999983</c:v>
                </c:pt>
                <c:pt idx="30">
                  <c:v>83.680999999999983</c:v>
                </c:pt>
                <c:pt idx="31">
                  <c:v>83.680999999999983</c:v>
                </c:pt>
                <c:pt idx="32">
                  <c:v>83.680999999999983</c:v>
                </c:pt>
                <c:pt idx="33">
                  <c:v>83.680999999999983</c:v>
                </c:pt>
                <c:pt idx="34">
                  <c:v>82.31</c:v>
                </c:pt>
                <c:pt idx="35">
                  <c:v>82.31</c:v>
                </c:pt>
                <c:pt idx="36">
                  <c:v>82.31</c:v>
                </c:pt>
                <c:pt idx="37">
                  <c:v>82.31</c:v>
                </c:pt>
                <c:pt idx="38">
                  <c:v>82.31</c:v>
                </c:pt>
                <c:pt idx="39">
                  <c:v>82.31</c:v>
                </c:pt>
                <c:pt idx="40">
                  <c:v>82.31</c:v>
                </c:pt>
                <c:pt idx="41">
                  <c:v>82.31</c:v>
                </c:pt>
                <c:pt idx="42">
                  <c:v>82.31</c:v>
                </c:pt>
                <c:pt idx="43">
                  <c:v>82.31</c:v>
                </c:pt>
                <c:pt idx="44">
                  <c:v>82.31</c:v>
                </c:pt>
                <c:pt idx="45">
                  <c:v>82.31</c:v>
                </c:pt>
                <c:pt idx="46">
                  <c:v>82.31</c:v>
                </c:pt>
                <c:pt idx="47">
                  <c:v>82.31</c:v>
                </c:pt>
                <c:pt idx="48">
                  <c:v>82.31</c:v>
                </c:pt>
                <c:pt idx="49">
                  <c:v>74.924000000000007</c:v>
                </c:pt>
                <c:pt idx="50">
                  <c:v>74.924000000000007</c:v>
                </c:pt>
                <c:pt idx="51">
                  <c:v>72.427000000000007</c:v>
                </c:pt>
                <c:pt idx="52">
                  <c:v>72.427000000000007</c:v>
                </c:pt>
                <c:pt idx="53">
                  <c:v>67.900000000000006</c:v>
                </c:pt>
              </c:numCache>
            </c:numRef>
          </c:yVal>
        </c:ser>
        <c:axId val="150282240"/>
        <c:axId val="150284160"/>
      </c:scatterChart>
      <c:valAx>
        <c:axId val="150282240"/>
        <c:scaling>
          <c:orientation val="minMax"/>
          <c:max val="6"/>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50284160"/>
        <c:crosses val="autoZero"/>
        <c:crossBetween val="midCat"/>
        <c:majorUnit val="1"/>
      </c:valAx>
      <c:valAx>
        <c:axId val="150284160"/>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50282240"/>
        <c:crosses val="autoZero"/>
        <c:crossBetween val="midCat"/>
        <c:majorUnit val="10"/>
      </c:valAx>
      <c:spPr>
        <a:solidFill>
          <a:schemeClr val="bg2"/>
        </a:solidFill>
        <a:ln>
          <a:solidFill>
            <a:schemeClr val="tx1"/>
          </a:solidFill>
        </a:ln>
      </c:spPr>
    </c:plotArea>
    <c:legend>
      <c:legendPos val="r"/>
      <c:layout>
        <c:manualLayout>
          <c:xMode val="edge"/>
          <c:yMode val="edge"/>
          <c:x val="8.7020648967551725E-2"/>
          <c:y val="0.66046315364425601"/>
          <c:w val="0.83185840707964664"/>
          <c:h val="0.17129093478700003"/>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040382134436494"/>
          <c:y val="4.4665541807274091E-2"/>
          <c:w val="0.85913007696071964"/>
          <c:h val="0.82309065874962362"/>
        </c:manualLayout>
      </c:layout>
      <c:lineChart>
        <c:grouping val="standard"/>
        <c:ser>
          <c:idx val="0"/>
          <c:order val="0"/>
          <c:tx>
            <c:strRef>
              <c:f>Sheet1!$B$1</c:f>
              <c:strCache>
                <c:ptCount val="1"/>
                <c:pt idx="0">
                  <c:v>Europe</c:v>
                </c:pt>
              </c:strCache>
            </c:strRef>
          </c:tx>
          <c:spPr>
            <a:ln w="41275">
              <a:solidFill>
                <a:srgbClr val="FFFF00"/>
              </a:solidFill>
            </a:ln>
          </c:spPr>
          <c:marker>
            <c:symbol val="none"/>
          </c:marker>
          <c:cat>
            <c:numRef>
              <c:f>Sheet1!$A$2:$A$24</c:f>
              <c:numCache>
                <c:formatCode>General</c:formatCode>
                <c:ptCount val="23"/>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numCache>
            </c:numRef>
          </c:cat>
          <c:val>
            <c:numRef>
              <c:f>Sheet1!$B$2:$B$24</c:f>
              <c:numCache>
                <c:formatCode>General</c:formatCode>
                <c:ptCount val="23"/>
                <c:pt idx="0">
                  <c:v>26</c:v>
                </c:pt>
                <c:pt idx="1">
                  <c:v>26</c:v>
                </c:pt>
                <c:pt idx="2">
                  <c:v>28</c:v>
                </c:pt>
                <c:pt idx="3">
                  <c:v>28</c:v>
                </c:pt>
                <c:pt idx="4">
                  <c:v>30</c:v>
                </c:pt>
                <c:pt idx="5">
                  <c:v>31</c:v>
                </c:pt>
                <c:pt idx="6">
                  <c:v>33</c:v>
                </c:pt>
                <c:pt idx="7">
                  <c:v>33</c:v>
                </c:pt>
                <c:pt idx="8">
                  <c:v>33</c:v>
                </c:pt>
                <c:pt idx="9">
                  <c:v>33</c:v>
                </c:pt>
                <c:pt idx="10">
                  <c:v>36</c:v>
                </c:pt>
                <c:pt idx="11">
                  <c:v>36</c:v>
                </c:pt>
                <c:pt idx="12">
                  <c:v>36</c:v>
                </c:pt>
                <c:pt idx="13">
                  <c:v>36</c:v>
                </c:pt>
                <c:pt idx="14">
                  <c:v>36</c:v>
                </c:pt>
                <c:pt idx="15">
                  <c:v>38</c:v>
                </c:pt>
                <c:pt idx="16">
                  <c:v>39</c:v>
                </c:pt>
                <c:pt idx="17">
                  <c:v>39.5</c:v>
                </c:pt>
                <c:pt idx="18">
                  <c:v>40</c:v>
                </c:pt>
                <c:pt idx="19">
                  <c:v>40</c:v>
                </c:pt>
                <c:pt idx="20">
                  <c:v>41</c:v>
                </c:pt>
                <c:pt idx="21">
                  <c:v>41</c:v>
                </c:pt>
                <c:pt idx="22">
                  <c:v>42</c:v>
                </c:pt>
              </c:numCache>
            </c:numRef>
          </c:val>
        </c:ser>
        <c:ser>
          <c:idx val="1"/>
          <c:order val="1"/>
          <c:tx>
            <c:strRef>
              <c:f>Sheet1!$C$1</c:f>
              <c:strCache>
                <c:ptCount val="1"/>
                <c:pt idx="0">
                  <c:v>North America</c:v>
                </c:pt>
              </c:strCache>
            </c:strRef>
          </c:tx>
          <c:spPr>
            <a:ln w="41275">
              <a:solidFill>
                <a:srgbClr val="00FF00"/>
              </a:solidFill>
            </a:ln>
          </c:spPr>
          <c:marker>
            <c:symbol val="none"/>
          </c:marker>
          <c:cat>
            <c:numRef>
              <c:f>Sheet1!$A$2:$A$24</c:f>
              <c:numCache>
                <c:formatCode>General</c:formatCode>
                <c:ptCount val="23"/>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numCache>
            </c:numRef>
          </c:cat>
          <c:val>
            <c:numRef>
              <c:f>Sheet1!$C$2:$C$24</c:f>
              <c:numCache>
                <c:formatCode>General</c:formatCode>
                <c:ptCount val="23"/>
                <c:pt idx="0">
                  <c:v>24</c:v>
                </c:pt>
                <c:pt idx="1">
                  <c:v>25</c:v>
                </c:pt>
                <c:pt idx="2">
                  <c:v>25</c:v>
                </c:pt>
                <c:pt idx="3">
                  <c:v>24</c:v>
                </c:pt>
                <c:pt idx="4">
                  <c:v>25</c:v>
                </c:pt>
                <c:pt idx="5">
                  <c:v>24</c:v>
                </c:pt>
                <c:pt idx="6">
                  <c:v>25</c:v>
                </c:pt>
                <c:pt idx="7">
                  <c:v>25</c:v>
                </c:pt>
                <c:pt idx="8">
                  <c:v>26</c:v>
                </c:pt>
                <c:pt idx="9">
                  <c:v>27</c:v>
                </c:pt>
                <c:pt idx="10">
                  <c:v>27</c:v>
                </c:pt>
                <c:pt idx="11">
                  <c:v>27</c:v>
                </c:pt>
                <c:pt idx="12">
                  <c:v>28</c:v>
                </c:pt>
                <c:pt idx="13">
                  <c:v>28</c:v>
                </c:pt>
                <c:pt idx="14">
                  <c:v>27</c:v>
                </c:pt>
                <c:pt idx="15">
                  <c:v>26</c:v>
                </c:pt>
                <c:pt idx="16">
                  <c:v>26</c:v>
                </c:pt>
                <c:pt idx="17">
                  <c:v>25</c:v>
                </c:pt>
                <c:pt idx="18">
                  <c:v>25</c:v>
                </c:pt>
                <c:pt idx="19">
                  <c:v>25</c:v>
                </c:pt>
                <c:pt idx="20">
                  <c:v>25</c:v>
                </c:pt>
                <c:pt idx="21">
                  <c:v>26</c:v>
                </c:pt>
                <c:pt idx="22">
                  <c:v>27</c:v>
                </c:pt>
              </c:numCache>
            </c:numRef>
          </c:val>
        </c:ser>
        <c:ser>
          <c:idx val="2"/>
          <c:order val="2"/>
          <c:tx>
            <c:strRef>
              <c:f>Sheet1!$D$1</c:f>
              <c:strCache>
                <c:ptCount val="1"/>
                <c:pt idx="0">
                  <c:v>Other</c:v>
                </c:pt>
              </c:strCache>
            </c:strRef>
          </c:tx>
          <c:spPr>
            <a:ln w="41275">
              <a:solidFill>
                <a:srgbClr val="FF0000"/>
              </a:solidFill>
            </a:ln>
          </c:spPr>
          <c:marker>
            <c:symbol val="none"/>
          </c:marker>
          <c:cat>
            <c:numRef>
              <c:f>Sheet1!$A$2:$A$24</c:f>
              <c:numCache>
                <c:formatCode>General</c:formatCode>
                <c:ptCount val="23"/>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numCache>
            </c:numRef>
          </c:cat>
          <c:val>
            <c:numRef>
              <c:f>Sheet1!$D$2:$D$24</c:f>
              <c:numCache>
                <c:formatCode>General</c:formatCode>
                <c:ptCount val="23"/>
                <c:pt idx="0">
                  <c:v>25</c:v>
                </c:pt>
                <c:pt idx="1">
                  <c:v>25</c:v>
                </c:pt>
                <c:pt idx="2">
                  <c:v>27</c:v>
                </c:pt>
                <c:pt idx="3">
                  <c:v>28</c:v>
                </c:pt>
                <c:pt idx="4">
                  <c:v>25</c:v>
                </c:pt>
                <c:pt idx="5">
                  <c:v>28</c:v>
                </c:pt>
                <c:pt idx="6">
                  <c:v>27</c:v>
                </c:pt>
                <c:pt idx="7">
                  <c:v>27</c:v>
                </c:pt>
                <c:pt idx="8">
                  <c:v>32</c:v>
                </c:pt>
                <c:pt idx="9">
                  <c:v>32</c:v>
                </c:pt>
                <c:pt idx="10">
                  <c:v>26</c:v>
                </c:pt>
                <c:pt idx="11">
                  <c:v>31</c:v>
                </c:pt>
                <c:pt idx="12">
                  <c:v>31.5</c:v>
                </c:pt>
                <c:pt idx="13">
                  <c:v>28.5</c:v>
                </c:pt>
                <c:pt idx="14">
                  <c:v>27</c:v>
                </c:pt>
                <c:pt idx="15">
                  <c:v>31</c:v>
                </c:pt>
                <c:pt idx="16">
                  <c:v>27</c:v>
                </c:pt>
                <c:pt idx="17">
                  <c:v>33</c:v>
                </c:pt>
                <c:pt idx="18">
                  <c:v>27</c:v>
                </c:pt>
                <c:pt idx="19">
                  <c:v>30.5</c:v>
                </c:pt>
                <c:pt idx="20">
                  <c:v>30</c:v>
                </c:pt>
                <c:pt idx="21">
                  <c:v>26.5</c:v>
                </c:pt>
                <c:pt idx="22">
                  <c:v>30</c:v>
                </c:pt>
              </c:numCache>
            </c:numRef>
          </c:val>
        </c:ser>
        <c:marker val="1"/>
        <c:axId val="132190976"/>
        <c:axId val="132192512"/>
      </c:lineChart>
      <c:catAx>
        <c:axId val="132190976"/>
        <c:scaling>
          <c:orientation val="minMax"/>
        </c:scaling>
        <c:axPos val="b"/>
        <c:numFmt formatCode="General" sourceLinked="1"/>
        <c:tickLblPos val="nextTo"/>
        <c:txPr>
          <a:bodyPr/>
          <a:lstStyle/>
          <a:p>
            <a:pPr>
              <a:defRPr sz="1500" b="1"/>
            </a:pPr>
            <a:endParaRPr lang="en-US"/>
          </a:p>
        </c:txPr>
        <c:crossAx val="132192512"/>
        <c:crosses val="autoZero"/>
        <c:auto val="1"/>
        <c:lblAlgn val="ctr"/>
        <c:lblOffset val="100"/>
      </c:catAx>
      <c:valAx>
        <c:axId val="132192512"/>
        <c:scaling>
          <c:orientation val="minMax"/>
        </c:scaling>
        <c:axPos val="l"/>
        <c:majorGridlines>
          <c:spPr>
            <a:ln>
              <a:prstDash val="sysDash"/>
            </a:ln>
          </c:spPr>
        </c:majorGridlines>
        <c:title>
          <c:tx>
            <c:rich>
              <a:bodyPr rot="-5400000" vert="horz"/>
              <a:lstStyle/>
              <a:p>
                <a:pPr>
                  <a:defRPr sz="1700"/>
                </a:pPr>
                <a:r>
                  <a:rPr lang="en-US" sz="1700" dirty="0" smtClean="0"/>
                  <a:t>Median donor age (years)</a:t>
                </a:r>
                <a:endParaRPr lang="en-US" sz="1700" dirty="0"/>
              </a:p>
            </c:rich>
          </c:tx>
          <c:layout>
            <c:manualLayout>
              <c:xMode val="edge"/>
              <c:yMode val="edge"/>
              <c:x val="1.5563859602295544E-2"/>
              <c:y val="0.15337980293446926"/>
            </c:manualLayout>
          </c:layout>
        </c:title>
        <c:numFmt formatCode="General" sourceLinked="1"/>
        <c:tickLblPos val="nextTo"/>
        <c:spPr>
          <a:ln>
            <a:solidFill>
              <a:srgbClr val="FFFFFF">
                <a:tint val="75000"/>
                <a:shade val="95000"/>
                <a:satMod val="105000"/>
              </a:srgbClr>
            </a:solidFill>
            <a:prstDash val="solid"/>
          </a:ln>
        </c:spPr>
        <c:txPr>
          <a:bodyPr/>
          <a:lstStyle/>
          <a:p>
            <a:pPr>
              <a:defRPr sz="1500" b="1"/>
            </a:pPr>
            <a:endParaRPr lang="en-US"/>
          </a:p>
        </c:txPr>
        <c:crossAx val="132190976"/>
        <c:crosses val="autoZero"/>
        <c:crossBetween val="midCat"/>
      </c:valAx>
      <c:spPr>
        <a:solidFill>
          <a:schemeClr val="bg2"/>
        </a:solidFill>
        <a:ln>
          <a:solidFill>
            <a:schemeClr val="tx1"/>
          </a:solidFill>
        </a:ln>
      </c:spPr>
    </c:plotArea>
    <c:legend>
      <c:legendPos val="r"/>
      <c:layout>
        <c:manualLayout>
          <c:xMode val="edge"/>
          <c:yMode val="edge"/>
          <c:x val="0.15259620089861695"/>
          <c:y val="0.69053397013897844"/>
          <c:w val="0.51545909515547861"/>
          <c:h val="0.12691493481347688"/>
        </c:manualLayout>
      </c:layout>
      <c:spPr>
        <a:solidFill>
          <a:srgbClr val="000000"/>
        </a:solidFill>
        <a:ln>
          <a:solidFill>
            <a:schemeClr val="tx1"/>
          </a:solidFill>
        </a:ln>
      </c:spPr>
      <c:txPr>
        <a:bodyPr/>
        <a:lstStyle/>
        <a:p>
          <a:pPr>
            <a:defRPr sz="1400" b="1"/>
          </a:pPr>
          <a:endParaRPr lang="en-US"/>
        </a:p>
      </c:txPr>
    </c:legend>
    <c:plotVisOnly val="1"/>
  </c:chart>
  <c:txPr>
    <a:bodyPr/>
    <a:lstStyle/>
    <a:p>
      <a:pPr>
        <a:defRPr sz="1800"/>
      </a:pPr>
      <a:endParaRPr lang="en-US"/>
    </a:p>
  </c:txPr>
  <c:externalData r:id="rId1"/>
</c:chartSpace>
</file>

<file path=ppt/charts/chart5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4341E-2"/>
          <c:y val="2.2460834973753282E-2"/>
          <c:w val="0.87737962511323264"/>
          <c:h val="0.83254736712598421"/>
        </c:manualLayout>
      </c:layout>
      <c:scatterChart>
        <c:scatterStyle val="smoothMarker"/>
        <c:ser>
          <c:idx val="0"/>
          <c:order val="0"/>
          <c:tx>
            <c:strRef>
              <c:f>Sheet1!$B$1</c:f>
              <c:strCache>
                <c:ptCount val="1"/>
                <c:pt idx="0">
                  <c:v>Diabetes (N=3,599)</c:v>
                </c:pt>
              </c:strCache>
            </c:strRef>
          </c:tx>
          <c:spPr>
            <a:ln w="38100">
              <a:solidFill>
                <a:srgbClr val="00FFFF"/>
              </a:solidFill>
            </a:ln>
          </c:spPr>
          <c:marker>
            <c:symbol val="none"/>
          </c:marker>
          <c:xVal>
            <c:numRef>
              <c:f>Sheet1!$A$2:$A$56</c:f>
              <c:numCache>
                <c:formatCode>General</c:formatCode>
                <c:ptCount val="55"/>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0.31250000000000189</c:v>
                </c:pt>
                <c:pt idx="16">
                  <c:v>0.33333000000000235</c:v>
                </c:pt>
                <c:pt idx="17">
                  <c:v>0.35417000000000032</c:v>
                </c:pt>
                <c:pt idx="18">
                  <c:v>0.37500000000000189</c:v>
                </c:pt>
                <c:pt idx="19">
                  <c:v>0.39583000000000235</c:v>
                </c:pt>
                <c:pt idx="20">
                  <c:v>0.41667000000000032</c:v>
                </c:pt>
                <c:pt idx="21">
                  <c:v>0.43750000000000189</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0.62500000000000389</c:v>
                </c:pt>
                <c:pt idx="31">
                  <c:v>0.64583000000000423</c:v>
                </c:pt>
                <c:pt idx="32">
                  <c:v>0.66667000000000676</c:v>
                </c:pt>
                <c:pt idx="33">
                  <c:v>0.6875</c:v>
                </c:pt>
                <c:pt idx="34">
                  <c:v>0.70833000000000002</c:v>
                </c:pt>
                <c:pt idx="35">
                  <c:v>0.72916999999999998</c:v>
                </c:pt>
                <c:pt idx="36">
                  <c:v>0.75000000000000389</c:v>
                </c:pt>
                <c:pt idx="37">
                  <c:v>0.77083000000000423</c:v>
                </c:pt>
                <c:pt idx="38">
                  <c:v>0.79166999999999998</c:v>
                </c:pt>
                <c:pt idx="39">
                  <c:v>0.8125</c:v>
                </c:pt>
                <c:pt idx="40">
                  <c:v>0.83333000000000002</c:v>
                </c:pt>
                <c:pt idx="41">
                  <c:v>0.85416999999999998</c:v>
                </c:pt>
                <c:pt idx="42">
                  <c:v>0.87500000000000389</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numCache>
            </c:numRef>
          </c:xVal>
          <c:yVal>
            <c:numRef>
              <c:f>Sheet1!$B$2:$B$56</c:f>
              <c:numCache>
                <c:formatCode>General</c:formatCode>
                <c:ptCount val="55"/>
                <c:pt idx="0">
                  <c:v>100</c:v>
                </c:pt>
                <c:pt idx="1">
                  <c:v>97.414000000000513</c:v>
                </c:pt>
                <c:pt idx="2">
                  <c:v>96.467000000000027</c:v>
                </c:pt>
                <c:pt idx="3">
                  <c:v>95.432000000000002</c:v>
                </c:pt>
                <c:pt idx="4">
                  <c:v>95.039000000000001</c:v>
                </c:pt>
                <c:pt idx="5">
                  <c:v>94.590999999999994</c:v>
                </c:pt>
                <c:pt idx="6">
                  <c:v>94.281999999999996</c:v>
                </c:pt>
                <c:pt idx="7">
                  <c:v>93.775999999999982</c:v>
                </c:pt>
                <c:pt idx="8">
                  <c:v>93.381999999999991</c:v>
                </c:pt>
                <c:pt idx="9">
                  <c:v>92.875999999999948</c:v>
                </c:pt>
                <c:pt idx="10">
                  <c:v>92.593999999999994</c:v>
                </c:pt>
                <c:pt idx="11">
                  <c:v>92.424999999999997</c:v>
                </c:pt>
                <c:pt idx="12">
                  <c:v>92.256</c:v>
                </c:pt>
                <c:pt idx="13">
                  <c:v>91.974000000000004</c:v>
                </c:pt>
                <c:pt idx="14">
                  <c:v>91.804999999999993</c:v>
                </c:pt>
                <c:pt idx="15">
                  <c:v>91.495000000000005</c:v>
                </c:pt>
                <c:pt idx="16">
                  <c:v>91.212000000000003</c:v>
                </c:pt>
                <c:pt idx="17">
                  <c:v>91.015000000000001</c:v>
                </c:pt>
                <c:pt idx="18">
                  <c:v>90.958000000000013</c:v>
                </c:pt>
                <c:pt idx="19">
                  <c:v>90.703999999999994</c:v>
                </c:pt>
                <c:pt idx="20">
                  <c:v>90.563000000000002</c:v>
                </c:pt>
                <c:pt idx="21">
                  <c:v>90.366</c:v>
                </c:pt>
                <c:pt idx="22">
                  <c:v>90.308999999999983</c:v>
                </c:pt>
                <c:pt idx="23">
                  <c:v>90.167999999999992</c:v>
                </c:pt>
                <c:pt idx="24">
                  <c:v>90.054999999999993</c:v>
                </c:pt>
                <c:pt idx="25">
                  <c:v>89.914000000000513</c:v>
                </c:pt>
                <c:pt idx="26">
                  <c:v>89.828999999999979</c:v>
                </c:pt>
                <c:pt idx="27">
                  <c:v>89.658999999999978</c:v>
                </c:pt>
                <c:pt idx="28">
                  <c:v>89.490000000000023</c:v>
                </c:pt>
                <c:pt idx="29">
                  <c:v>89.405000000000001</c:v>
                </c:pt>
                <c:pt idx="30">
                  <c:v>89.236000000000004</c:v>
                </c:pt>
                <c:pt idx="31">
                  <c:v>89.093999999999994</c:v>
                </c:pt>
                <c:pt idx="32">
                  <c:v>89.009</c:v>
                </c:pt>
                <c:pt idx="33">
                  <c:v>88.867999999999995</c:v>
                </c:pt>
                <c:pt idx="34">
                  <c:v>88.698999999999998</c:v>
                </c:pt>
                <c:pt idx="35">
                  <c:v>88.557000000000002</c:v>
                </c:pt>
                <c:pt idx="36">
                  <c:v>88.415999999999997</c:v>
                </c:pt>
                <c:pt idx="37">
                  <c:v>88.331000000000003</c:v>
                </c:pt>
                <c:pt idx="38">
                  <c:v>88.274000000000001</c:v>
                </c:pt>
                <c:pt idx="39">
                  <c:v>88.103999999999999</c:v>
                </c:pt>
                <c:pt idx="40">
                  <c:v>88.048000000000002</c:v>
                </c:pt>
                <c:pt idx="41">
                  <c:v>87.933999999999997</c:v>
                </c:pt>
                <c:pt idx="42">
                  <c:v>87.792000000000002</c:v>
                </c:pt>
                <c:pt idx="43">
                  <c:v>87.735000000000014</c:v>
                </c:pt>
                <c:pt idx="44">
                  <c:v>87.563999999999993</c:v>
                </c:pt>
                <c:pt idx="45">
                  <c:v>87.45</c:v>
                </c:pt>
                <c:pt idx="46">
                  <c:v>87.364000000000004</c:v>
                </c:pt>
                <c:pt idx="47">
                  <c:v>87.277000000000001</c:v>
                </c:pt>
                <c:pt idx="48">
                  <c:v>87.10199999999999</c:v>
                </c:pt>
                <c:pt idx="49">
                  <c:v>83.103999999999999</c:v>
                </c:pt>
                <c:pt idx="50">
                  <c:v>79.739999999999995</c:v>
                </c:pt>
                <c:pt idx="51">
                  <c:v>75.828999999999979</c:v>
                </c:pt>
                <c:pt idx="52">
                  <c:v>72.458000000000013</c:v>
                </c:pt>
                <c:pt idx="53">
                  <c:v>67.85299999999998</c:v>
                </c:pt>
                <c:pt idx="54">
                  <c:v>64.405000000000001</c:v>
                </c:pt>
              </c:numCache>
            </c:numRef>
          </c:yVal>
        </c:ser>
        <c:ser>
          <c:idx val="1"/>
          <c:order val="1"/>
          <c:tx>
            <c:strRef>
              <c:f>Sheet1!$C$1</c:f>
              <c:strCache>
                <c:ptCount val="1"/>
                <c:pt idx="0">
                  <c:v>No diabetes (N=11,945)</c:v>
                </c:pt>
              </c:strCache>
            </c:strRef>
          </c:tx>
          <c:spPr>
            <a:ln w="38100">
              <a:solidFill>
                <a:srgbClr val="00FF00"/>
              </a:solidFill>
              <a:prstDash val="solid"/>
            </a:ln>
          </c:spPr>
          <c:marker>
            <c:symbol val="none"/>
          </c:marker>
          <c:xVal>
            <c:numRef>
              <c:f>Sheet1!$A$2:$A$56</c:f>
              <c:numCache>
                <c:formatCode>General</c:formatCode>
                <c:ptCount val="55"/>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0.31250000000000189</c:v>
                </c:pt>
                <c:pt idx="16">
                  <c:v>0.33333000000000235</c:v>
                </c:pt>
                <c:pt idx="17">
                  <c:v>0.35417000000000032</c:v>
                </c:pt>
                <c:pt idx="18">
                  <c:v>0.37500000000000189</c:v>
                </c:pt>
                <c:pt idx="19">
                  <c:v>0.39583000000000235</c:v>
                </c:pt>
                <c:pt idx="20">
                  <c:v>0.41667000000000032</c:v>
                </c:pt>
                <c:pt idx="21">
                  <c:v>0.43750000000000189</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0.62500000000000389</c:v>
                </c:pt>
                <c:pt idx="31">
                  <c:v>0.64583000000000423</c:v>
                </c:pt>
                <c:pt idx="32">
                  <c:v>0.66667000000000676</c:v>
                </c:pt>
                <c:pt idx="33">
                  <c:v>0.6875</c:v>
                </c:pt>
                <c:pt idx="34">
                  <c:v>0.70833000000000002</c:v>
                </c:pt>
                <c:pt idx="35">
                  <c:v>0.72916999999999998</c:v>
                </c:pt>
                <c:pt idx="36">
                  <c:v>0.75000000000000389</c:v>
                </c:pt>
                <c:pt idx="37">
                  <c:v>0.77083000000000423</c:v>
                </c:pt>
                <c:pt idx="38">
                  <c:v>0.79166999999999998</c:v>
                </c:pt>
                <c:pt idx="39">
                  <c:v>0.8125</c:v>
                </c:pt>
                <c:pt idx="40">
                  <c:v>0.83333000000000002</c:v>
                </c:pt>
                <c:pt idx="41">
                  <c:v>0.85416999999999998</c:v>
                </c:pt>
                <c:pt idx="42">
                  <c:v>0.87500000000000389</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numCache>
            </c:numRef>
          </c:xVal>
          <c:yVal>
            <c:numRef>
              <c:f>Sheet1!$C$2:$C$56</c:f>
              <c:numCache>
                <c:formatCode>General</c:formatCode>
                <c:ptCount val="55"/>
                <c:pt idx="0">
                  <c:v>100</c:v>
                </c:pt>
                <c:pt idx="1">
                  <c:v>97.040999999999997</c:v>
                </c:pt>
                <c:pt idx="2">
                  <c:v>95.888999999999982</c:v>
                </c:pt>
                <c:pt idx="3">
                  <c:v>95.194999999999993</c:v>
                </c:pt>
                <c:pt idx="4">
                  <c:v>94.593000000000004</c:v>
                </c:pt>
                <c:pt idx="5">
                  <c:v>94.1</c:v>
                </c:pt>
                <c:pt idx="6">
                  <c:v>93.759</c:v>
                </c:pt>
                <c:pt idx="7">
                  <c:v>93.418000000000006</c:v>
                </c:pt>
                <c:pt idx="8">
                  <c:v>93.212999999999994</c:v>
                </c:pt>
                <c:pt idx="9">
                  <c:v>92.948000000000022</c:v>
                </c:pt>
                <c:pt idx="10">
                  <c:v>92.718000000000004</c:v>
                </c:pt>
                <c:pt idx="11">
                  <c:v>92.537999999999997</c:v>
                </c:pt>
                <c:pt idx="12">
                  <c:v>92.281000000000006</c:v>
                </c:pt>
                <c:pt idx="13">
                  <c:v>92.169999999999987</c:v>
                </c:pt>
                <c:pt idx="14">
                  <c:v>92.016000000000005</c:v>
                </c:pt>
                <c:pt idx="15">
                  <c:v>91.818000000000012</c:v>
                </c:pt>
                <c:pt idx="16">
                  <c:v>91.733000000000004</c:v>
                </c:pt>
                <c:pt idx="17">
                  <c:v>91.587000000000003</c:v>
                </c:pt>
                <c:pt idx="18">
                  <c:v>91.415000000000006</c:v>
                </c:pt>
                <c:pt idx="19">
                  <c:v>91.346999999999994</c:v>
                </c:pt>
                <c:pt idx="20">
                  <c:v>91.183999999999983</c:v>
                </c:pt>
                <c:pt idx="21">
                  <c:v>91.054999999999993</c:v>
                </c:pt>
                <c:pt idx="22">
                  <c:v>90.952000000000012</c:v>
                </c:pt>
                <c:pt idx="23">
                  <c:v>90.856999999999999</c:v>
                </c:pt>
                <c:pt idx="24">
                  <c:v>90.736999999999995</c:v>
                </c:pt>
                <c:pt idx="25">
                  <c:v>90.60799999999999</c:v>
                </c:pt>
                <c:pt idx="26">
                  <c:v>90.461000000000027</c:v>
                </c:pt>
                <c:pt idx="27">
                  <c:v>90.307000000000002</c:v>
                </c:pt>
                <c:pt idx="28">
                  <c:v>90.168999999999983</c:v>
                </c:pt>
                <c:pt idx="29">
                  <c:v>90.013999999999996</c:v>
                </c:pt>
                <c:pt idx="30">
                  <c:v>89.884999999999991</c:v>
                </c:pt>
                <c:pt idx="31">
                  <c:v>89.763999999999996</c:v>
                </c:pt>
                <c:pt idx="32">
                  <c:v>89.617000000000004</c:v>
                </c:pt>
                <c:pt idx="33">
                  <c:v>89.513999999999996</c:v>
                </c:pt>
                <c:pt idx="34">
                  <c:v>89.445000000000007</c:v>
                </c:pt>
                <c:pt idx="35">
                  <c:v>89.340999999999994</c:v>
                </c:pt>
                <c:pt idx="36">
                  <c:v>89.254999999999995</c:v>
                </c:pt>
                <c:pt idx="37">
                  <c:v>89.185999999999979</c:v>
                </c:pt>
                <c:pt idx="38">
                  <c:v>89.055999999999983</c:v>
                </c:pt>
                <c:pt idx="39">
                  <c:v>88.918000000000006</c:v>
                </c:pt>
                <c:pt idx="40">
                  <c:v>88.84</c:v>
                </c:pt>
                <c:pt idx="41">
                  <c:v>88.762</c:v>
                </c:pt>
                <c:pt idx="42">
                  <c:v>88.631999999999991</c:v>
                </c:pt>
                <c:pt idx="43">
                  <c:v>88.519000000000005</c:v>
                </c:pt>
                <c:pt idx="44">
                  <c:v>88.423000000000002</c:v>
                </c:pt>
                <c:pt idx="45">
                  <c:v>88.308999999999983</c:v>
                </c:pt>
                <c:pt idx="46">
                  <c:v>88.194999999999993</c:v>
                </c:pt>
                <c:pt idx="47">
                  <c:v>88.098000000000013</c:v>
                </c:pt>
                <c:pt idx="48">
                  <c:v>87.982000000000014</c:v>
                </c:pt>
                <c:pt idx="49">
                  <c:v>84.271000000000001</c:v>
                </c:pt>
                <c:pt idx="50">
                  <c:v>81.227999999999994</c:v>
                </c:pt>
                <c:pt idx="51">
                  <c:v>78.343999999999994</c:v>
                </c:pt>
                <c:pt idx="52">
                  <c:v>75.47</c:v>
                </c:pt>
                <c:pt idx="53">
                  <c:v>72.238</c:v>
                </c:pt>
                <c:pt idx="54">
                  <c:v>68.771000000000001</c:v>
                </c:pt>
              </c:numCache>
            </c:numRef>
          </c:yVal>
        </c:ser>
        <c:axId val="150428672"/>
        <c:axId val="150430848"/>
      </c:scatterChart>
      <c:valAx>
        <c:axId val="150428672"/>
        <c:scaling>
          <c:orientation val="minMax"/>
          <c:max val="7"/>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50430848"/>
        <c:crosses val="autoZero"/>
        <c:crossBetween val="midCat"/>
        <c:majorUnit val="1"/>
      </c:valAx>
      <c:valAx>
        <c:axId val="150430848"/>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50428672"/>
        <c:crosses val="autoZero"/>
        <c:crossBetween val="midCat"/>
        <c:majorUnit val="10"/>
      </c:valAx>
      <c:spPr>
        <a:solidFill>
          <a:schemeClr val="bg2"/>
        </a:solidFill>
        <a:ln>
          <a:solidFill>
            <a:schemeClr val="tx1"/>
          </a:solidFill>
        </a:ln>
      </c:spPr>
    </c:plotArea>
    <c:legend>
      <c:legendPos val="r"/>
      <c:layout>
        <c:manualLayout>
          <c:xMode val="edge"/>
          <c:yMode val="edge"/>
          <c:x val="0.14896755162242006"/>
          <c:y val="0.70885022436711564"/>
          <c:w val="0.5398230088495577"/>
          <c:h val="0.11483934467868979"/>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5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43E-2"/>
          <c:y val="2.2460834973753282E-2"/>
          <c:w val="0.87737962511323264"/>
          <c:h val="0.83254736712598421"/>
        </c:manualLayout>
      </c:layout>
      <c:scatterChart>
        <c:scatterStyle val="smoothMarker"/>
        <c:ser>
          <c:idx val="0"/>
          <c:order val="0"/>
          <c:tx>
            <c:strRef>
              <c:f>Sheet1!$B$1</c:f>
              <c:strCache>
                <c:ptCount val="1"/>
                <c:pt idx="0">
                  <c:v>Cigarette history (N = 5,431)</c:v>
                </c:pt>
              </c:strCache>
            </c:strRef>
          </c:tx>
          <c:spPr>
            <a:ln w="38100">
              <a:solidFill>
                <a:srgbClr val="00FFFF"/>
              </a:solidFill>
            </a:ln>
          </c:spPr>
          <c:marker>
            <c:symbol val="none"/>
          </c:marker>
          <c:xVal>
            <c:numRef>
              <c:f>Sheet1!$A$2:$A$55</c:f>
              <c:numCache>
                <c:formatCode>General</c:formatCode>
                <c:ptCount val="54"/>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0.31250000000000178</c:v>
                </c:pt>
                <c:pt idx="16">
                  <c:v>0.33333000000000218</c:v>
                </c:pt>
                <c:pt idx="17">
                  <c:v>0.35417000000000032</c:v>
                </c:pt>
                <c:pt idx="18">
                  <c:v>0.37500000000000178</c:v>
                </c:pt>
                <c:pt idx="19">
                  <c:v>0.39583000000000218</c:v>
                </c:pt>
                <c:pt idx="20">
                  <c:v>0.41667000000000032</c:v>
                </c:pt>
                <c:pt idx="21">
                  <c:v>0.43750000000000178</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0.62500000000000366</c:v>
                </c:pt>
                <c:pt idx="31">
                  <c:v>0.64583000000000401</c:v>
                </c:pt>
                <c:pt idx="32">
                  <c:v>0.66667000000000642</c:v>
                </c:pt>
                <c:pt idx="33">
                  <c:v>0.6875</c:v>
                </c:pt>
                <c:pt idx="34">
                  <c:v>0.70833000000000002</c:v>
                </c:pt>
                <c:pt idx="35">
                  <c:v>0.72916999999999998</c:v>
                </c:pt>
                <c:pt idx="36">
                  <c:v>0.75000000000000366</c:v>
                </c:pt>
                <c:pt idx="37">
                  <c:v>0.77083000000000401</c:v>
                </c:pt>
                <c:pt idx="38">
                  <c:v>0.79166999999999998</c:v>
                </c:pt>
                <c:pt idx="39">
                  <c:v>0.8125</c:v>
                </c:pt>
                <c:pt idx="40">
                  <c:v>0.83333000000000002</c:v>
                </c:pt>
                <c:pt idx="41">
                  <c:v>0.85416999999999998</c:v>
                </c:pt>
                <c:pt idx="42">
                  <c:v>0.87500000000000366</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numCache>
            </c:numRef>
          </c:xVal>
          <c:yVal>
            <c:numRef>
              <c:f>Sheet1!$B$2:$B$55</c:f>
              <c:numCache>
                <c:formatCode>General</c:formatCode>
                <c:ptCount val="54"/>
                <c:pt idx="0">
                  <c:v>100</c:v>
                </c:pt>
                <c:pt idx="1">
                  <c:v>97.549000000000007</c:v>
                </c:pt>
                <c:pt idx="2">
                  <c:v>96.57</c:v>
                </c:pt>
                <c:pt idx="3">
                  <c:v>95.866</c:v>
                </c:pt>
                <c:pt idx="4">
                  <c:v>95.346000000000004</c:v>
                </c:pt>
                <c:pt idx="5">
                  <c:v>94.823999999999998</c:v>
                </c:pt>
                <c:pt idx="6">
                  <c:v>94.488</c:v>
                </c:pt>
                <c:pt idx="7">
                  <c:v>94.057999999999993</c:v>
                </c:pt>
                <c:pt idx="8">
                  <c:v>93.89</c:v>
                </c:pt>
                <c:pt idx="9">
                  <c:v>93.572000000000003</c:v>
                </c:pt>
                <c:pt idx="10">
                  <c:v>93.328999999999979</c:v>
                </c:pt>
                <c:pt idx="11">
                  <c:v>93.028999999999982</c:v>
                </c:pt>
                <c:pt idx="12">
                  <c:v>92.842000000000013</c:v>
                </c:pt>
                <c:pt idx="13">
                  <c:v>92.73</c:v>
                </c:pt>
                <c:pt idx="14">
                  <c:v>92.599000000000004</c:v>
                </c:pt>
                <c:pt idx="15">
                  <c:v>92.35499999999999</c:v>
                </c:pt>
                <c:pt idx="16">
                  <c:v>92.147999999999996</c:v>
                </c:pt>
                <c:pt idx="17">
                  <c:v>92.072999999999979</c:v>
                </c:pt>
                <c:pt idx="18">
                  <c:v>91.942000000000007</c:v>
                </c:pt>
                <c:pt idx="19">
                  <c:v>91.828999999999979</c:v>
                </c:pt>
                <c:pt idx="20">
                  <c:v>91.697999999999993</c:v>
                </c:pt>
                <c:pt idx="21">
                  <c:v>91.51</c:v>
                </c:pt>
                <c:pt idx="22">
                  <c:v>91.435000000000002</c:v>
                </c:pt>
                <c:pt idx="23">
                  <c:v>91.304000000000002</c:v>
                </c:pt>
                <c:pt idx="24">
                  <c:v>91.116</c:v>
                </c:pt>
                <c:pt idx="25">
                  <c:v>90.965000000000003</c:v>
                </c:pt>
                <c:pt idx="26">
                  <c:v>90.909000000000006</c:v>
                </c:pt>
                <c:pt idx="27">
                  <c:v>90.702000000000012</c:v>
                </c:pt>
                <c:pt idx="28">
                  <c:v>90.551999999999992</c:v>
                </c:pt>
                <c:pt idx="29">
                  <c:v>90.402000000000001</c:v>
                </c:pt>
                <c:pt idx="30">
                  <c:v>90.27</c:v>
                </c:pt>
                <c:pt idx="31">
                  <c:v>90.11999999999999</c:v>
                </c:pt>
                <c:pt idx="32">
                  <c:v>89.988</c:v>
                </c:pt>
                <c:pt idx="33">
                  <c:v>89.894000000000005</c:v>
                </c:pt>
                <c:pt idx="34">
                  <c:v>89.819000000000003</c:v>
                </c:pt>
                <c:pt idx="35">
                  <c:v>89.724999999999994</c:v>
                </c:pt>
                <c:pt idx="36">
                  <c:v>89.555999999999983</c:v>
                </c:pt>
                <c:pt idx="37">
                  <c:v>89.518000000000001</c:v>
                </c:pt>
                <c:pt idx="38">
                  <c:v>89.385999999999981</c:v>
                </c:pt>
                <c:pt idx="39">
                  <c:v>89.254000000000005</c:v>
                </c:pt>
                <c:pt idx="40">
                  <c:v>89.121999999999986</c:v>
                </c:pt>
                <c:pt idx="41">
                  <c:v>89.027000000000001</c:v>
                </c:pt>
                <c:pt idx="42">
                  <c:v>88.914000000000485</c:v>
                </c:pt>
                <c:pt idx="43">
                  <c:v>88.8</c:v>
                </c:pt>
                <c:pt idx="44">
                  <c:v>88.685999999999979</c:v>
                </c:pt>
                <c:pt idx="45">
                  <c:v>88.552999999999983</c:v>
                </c:pt>
                <c:pt idx="46">
                  <c:v>88.477000000000004</c:v>
                </c:pt>
                <c:pt idx="47">
                  <c:v>88.381</c:v>
                </c:pt>
                <c:pt idx="48">
                  <c:v>88.205000000000013</c:v>
                </c:pt>
                <c:pt idx="49">
                  <c:v>84.566000000000003</c:v>
                </c:pt>
                <c:pt idx="50">
                  <c:v>81.048000000000002</c:v>
                </c:pt>
                <c:pt idx="51">
                  <c:v>77.149000000000001</c:v>
                </c:pt>
                <c:pt idx="52">
                  <c:v>73.369</c:v>
                </c:pt>
                <c:pt idx="53">
                  <c:v>69.274999999999991</c:v>
                </c:pt>
              </c:numCache>
            </c:numRef>
          </c:yVal>
        </c:ser>
        <c:ser>
          <c:idx val="1"/>
          <c:order val="1"/>
          <c:tx>
            <c:strRef>
              <c:f>Sheet1!$C$1</c:f>
              <c:strCache>
                <c:ptCount val="1"/>
                <c:pt idx="0">
                  <c:v>No cigarette history (N = 6,169)</c:v>
                </c:pt>
              </c:strCache>
            </c:strRef>
          </c:tx>
          <c:spPr>
            <a:ln w="38100">
              <a:solidFill>
                <a:srgbClr val="00FF00"/>
              </a:solidFill>
              <a:prstDash val="solid"/>
            </a:ln>
          </c:spPr>
          <c:marker>
            <c:symbol val="none"/>
          </c:marker>
          <c:xVal>
            <c:numRef>
              <c:f>Sheet1!$A$2:$A$55</c:f>
              <c:numCache>
                <c:formatCode>General</c:formatCode>
                <c:ptCount val="54"/>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0.31250000000000178</c:v>
                </c:pt>
                <c:pt idx="16">
                  <c:v>0.33333000000000218</c:v>
                </c:pt>
                <c:pt idx="17">
                  <c:v>0.35417000000000032</c:v>
                </c:pt>
                <c:pt idx="18">
                  <c:v>0.37500000000000178</c:v>
                </c:pt>
                <c:pt idx="19">
                  <c:v>0.39583000000000218</c:v>
                </c:pt>
                <c:pt idx="20">
                  <c:v>0.41667000000000032</c:v>
                </c:pt>
                <c:pt idx="21">
                  <c:v>0.43750000000000178</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0.62500000000000366</c:v>
                </c:pt>
                <c:pt idx="31">
                  <c:v>0.64583000000000401</c:v>
                </c:pt>
                <c:pt idx="32">
                  <c:v>0.66667000000000642</c:v>
                </c:pt>
                <c:pt idx="33">
                  <c:v>0.6875</c:v>
                </c:pt>
                <c:pt idx="34">
                  <c:v>0.70833000000000002</c:v>
                </c:pt>
                <c:pt idx="35">
                  <c:v>0.72916999999999998</c:v>
                </c:pt>
                <c:pt idx="36">
                  <c:v>0.75000000000000366</c:v>
                </c:pt>
                <c:pt idx="37">
                  <c:v>0.77083000000000401</c:v>
                </c:pt>
                <c:pt idx="38">
                  <c:v>0.79166999999999998</c:v>
                </c:pt>
                <c:pt idx="39">
                  <c:v>0.8125</c:v>
                </c:pt>
                <c:pt idx="40">
                  <c:v>0.83333000000000002</c:v>
                </c:pt>
                <c:pt idx="41">
                  <c:v>0.85416999999999998</c:v>
                </c:pt>
                <c:pt idx="42">
                  <c:v>0.87500000000000366</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numCache>
            </c:numRef>
          </c:xVal>
          <c:yVal>
            <c:numRef>
              <c:f>Sheet1!$C$2:$C$55</c:f>
              <c:numCache>
                <c:formatCode>General</c:formatCode>
                <c:ptCount val="54"/>
                <c:pt idx="0">
                  <c:v>100</c:v>
                </c:pt>
                <c:pt idx="1">
                  <c:v>96.982000000000014</c:v>
                </c:pt>
                <c:pt idx="2">
                  <c:v>95.728999999999999</c:v>
                </c:pt>
                <c:pt idx="3">
                  <c:v>94.945000000000007</c:v>
                </c:pt>
                <c:pt idx="4">
                  <c:v>94.322000000000003</c:v>
                </c:pt>
                <c:pt idx="5">
                  <c:v>93.943000000000026</c:v>
                </c:pt>
                <c:pt idx="6">
                  <c:v>93.614000000000004</c:v>
                </c:pt>
                <c:pt idx="7">
                  <c:v>93.218999999999994</c:v>
                </c:pt>
                <c:pt idx="8">
                  <c:v>92.906000000000006</c:v>
                </c:pt>
                <c:pt idx="9">
                  <c:v>92.641000000000005</c:v>
                </c:pt>
                <c:pt idx="10">
                  <c:v>92.410000000000025</c:v>
                </c:pt>
                <c:pt idx="11">
                  <c:v>92.277999999999992</c:v>
                </c:pt>
                <c:pt idx="12">
                  <c:v>91.962999999999994</c:v>
                </c:pt>
                <c:pt idx="13">
                  <c:v>91.813999999999993</c:v>
                </c:pt>
                <c:pt idx="14">
                  <c:v>91.631999999999991</c:v>
                </c:pt>
                <c:pt idx="15">
                  <c:v>91.449000000000026</c:v>
                </c:pt>
                <c:pt idx="16">
                  <c:v>91.316999999999993</c:v>
                </c:pt>
                <c:pt idx="17">
                  <c:v>91.084000000000003</c:v>
                </c:pt>
                <c:pt idx="18">
                  <c:v>90.950999999999993</c:v>
                </c:pt>
                <c:pt idx="19">
                  <c:v>90.918000000000006</c:v>
                </c:pt>
                <c:pt idx="20">
                  <c:v>90.784999999999997</c:v>
                </c:pt>
                <c:pt idx="21">
                  <c:v>90.718999999999994</c:v>
                </c:pt>
                <c:pt idx="22">
                  <c:v>90.619</c:v>
                </c:pt>
                <c:pt idx="23">
                  <c:v>90.536000000000001</c:v>
                </c:pt>
                <c:pt idx="24">
                  <c:v>90.436000000000007</c:v>
                </c:pt>
                <c:pt idx="25">
                  <c:v>90.35299999999998</c:v>
                </c:pt>
                <c:pt idx="26">
                  <c:v>90.169999999999987</c:v>
                </c:pt>
                <c:pt idx="27">
                  <c:v>90.07</c:v>
                </c:pt>
                <c:pt idx="28">
                  <c:v>89.92</c:v>
                </c:pt>
                <c:pt idx="29">
                  <c:v>89.835999999999999</c:v>
                </c:pt>
                <c:pt idx="30">
                  <c:v>89.703000000000003</c:v>
                </c:pt>
                <c:pt idx="31">
                  <c:v>89.61999999999999</c:v>
                </c:pt>
                <c:pt idx="32">
                  <c:v>89.453000000000003</c:v>
                </c:pt>
                <c:pt idx="33">
                  <c:v>89.35299999999998</c:v>
                </c:pt>
                <c:pt idx="34">
                  <c:v>89.236000000000004</c:v>
                </c:pt>
                <c:pt idx="35">
                  <c:v>89.10199999999999</c:v>
                </c:pt>
                <c:pt idx="36">
                  <c:v>89.019000000000005</c:v>
                </c:pt>
                <c:pt idx="37">
                  <c:v>88.918000000000006</c:v>
                </c:pt>
                <c:pt idx="38">
                  <c:v>88.834999999999994</c:v>
                </c:pt>
                <c:pt idx="39">
                  <c:v>88.733999999999995</c:v>
                </c:pt>
                <c:pt idx="40">
                  <c:v>88.700999999999993</c:v>
                </c:pt>
                <c:pt idx="41">
                  <c:v>88.634</c:v>
                </c:pt>
                <c:pt idx="42">
                  <c:v>88.498999999999995</c:v>
                </c:pt>
                <c:pt idx="43">
                  <c:v>88.38</c:v>
                </c:pt>
                <c:pt idx="44">
                  <c:v>88.278999999999982</c:v>
                </c:pt>
                <c:pt idx="45">
                  <c:v>88.194000000000003</c:v>
                </c:pt>
                <c:pt idx="46">
                  <c:v>88.022999999999982</c:v>
                </c:pt>
                <c:pt idx="47">
                  <c:v>87.918999999999997</c:v>
                </c:pt>
                <c:pt idx="48">
                  <c:v>87.778999999999982</c:v>
                </c:pt>
                <c:pt idx="49">
                  <c:v>84.093999999999994</c:v>
                </c:pt>
                <c:pt idx="50">
                  <c:v>81.095000000000013</c:v>
                </c:pt>
                <c:pt idx="51">
                  <c:v>78.736000000000004</c:v>
                </c:pt>
                <c:pt idx="52">
                  <c:v>76.152999999999949</c:v>
                </c:pt>
                <c:pt idx="53">
                  <c:v>73.078000000000003</c:v>
                </c:pt>
              </c:numCache>
            </c:numRef>
          </c:yVal>
        </c:ser>
        <c:axId val="150563072"/>
        <c:axId val="150573440"/>
      </c:scatterChart>
      <c:valAx>
        <c:axId val="150563072"/>
        <c:scaling>
          <c:orientation val="minMax"/>
          <c:max val="6"/>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50573440"/>
        <c:crosses val="autoZero"/>
        <c:crossBetween val="midCat"/>
        <c:majorUnit val="1"/>
      </c:valAx>
      <c:valAx>
        <c:axId val="150573440"/>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50563072"/>
        <c:crosses val="autoZero"/>
        <c:crossBetween val="midCat"/>
        <c:majorUnit val="10"/>
      </c:valAx>
      <c:spPr>
        <a:solidFill>
          <a:schemeClr val="bg2"/>
        </a:solidFill>
        <a:ln>
          <a:solidFill>
            <a:schemeClr val="tx1"/>
          </a:solidFill>
        </a:ln>
      </c:spPr>
    </c:plotArea>
    <c:legend>
      <c:legendPos val="r"/>
      <c:layout>
        <c:manualLayout>
          <c:xMode val="edge"/>
          <c:yMode val="edge"/>
          <c:x val="0.14896755162241998"/>
          <c:y val="0.70885022436711564"/>
          <c:w val="0.68141592920353977"/>
          <c:h val="0.11483934467868979"/>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5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43E-2"/>
          <c:y val="2.2460834973753282E-2"/>
          <c:w val="0.87737962511323264"/>
          <c:h val="0.83254736712598421"/>
        </c:manualLayout>
      </c:layout>
      <c:scatterChart>
        <c:scatterStyle val="smoothMarker"/>
        <c:ser>
          <c:idx val="0"/>
          <c:order val="0"/>
          <c:tx>
            <c:strRef>
              <c:f>Sheet1!$B$1</c:f>
              <c:strCache>
                <c:ptCount val="1"/>
                <c:pt idx="0">
                  <c:v>Pulsatile flow (N=3,681)</c:v>
                </c:pt>
              </c:strCache>
            </c:strRef>
          </c:tx>
          <c:spPr>
            <a:ln w="38100">
              <a:solidFill>
                <a:srgbClr val="00FFFF"/>
              </a:solidFill>
            </a:ln>
          </c:spPr>
          <c:marker>
            <c:symbol val="none"/>
          </c:marker>
          <c:xVal>
            <c:numRef>
              <c:f>Sheet1!$A$2:$A$170</c:f>
              <c:numCache>
                <c:formatCode>General</c:formatCode>
                <c:ptCount val="169"/>
                <c:pt idx="0">
                  <c:v>0</c:v>
                </c:pt>
                <c:pt idx="1">
                  <c:v>8.3300000000000041E-2</c:v>
                </c:pt>
                <c:pt idx="2">
                  <c:v>0.16669999999999999</c:v>
                </c:pt>
                <c:pt idx="3">
                  <c:v>0.25</c:v>
                </c:pt>
                <c:pt idx="4">
                  <c:v>0.33330000000000304</c:v>
                </c:pt>
                <c:pt idx="5">
                  <c:v>0.41670000000000001</c:v>
                </c:pt>
                <c:pt idx="6">
                  <c:v>0.5</c:v>
                </c:pt>
                <c:pt idx="7">
                  <c:v>0.58329999999999949</c:v>
                </c:pt>
                <c:pt idx="8">
                  <c:v>0.66670000000000518</c:v>
                </c:pt>
                <c:pt idx="9">
                  <c:v>0.75000000000000355</c:v>
                </c:pt>
                <c:pt idx="10">
                  <c:v>0.83330000000000004</c:v>
                </c:pt>
                <c:pt idx="11">
                  <c:v>0.91670000000000063</c:v>
                </c:pt>
                <c:pt idx="12">
                  <c:v>1</c:v>
                </c:pt>
                <c:pt idx="13">
                  <c:v>1.083299999999993</c:v>
                </c:pt>
                <c:pt idx="14">
                  <c:v>1.1667000000000001</c:v>
                </c:pt>
                <c:pt idx="15">
                  <c:v>1.25</c:v>
                </c:pt>
                <c:pt idx="16">
                  <c:v>1.333299999999993</c:v>
                </c:pt>
                <c:pt idx="17">
                  <c:v>1.4166999999999914</c:v>
                </c:pt>
                <c:pt idx="18">
                  <c:v>1.5</c:v>
                </c:pt>
                <c:pt idx="19">
                  <c:v>1.583299999999993</c:v>
                </c:pt>
                <c:pt idx="20">
                  <c:v>1.6667000000000001</c:v>
                </c:pt>
                <c:pt idx="21">
                  <c:v>1.75</c:v>
                </c:pt>
                <c:pt idx="22">
                  <c:v>1.833299999999993</c:v>
                </c:pt>
                <c:pt idx="23">
                  <c:v>1.9167000000000001</c:v>
                </c:pt>
                <c:pt idx="24">
                  <c:v>2</c:v>
                </c:pt>
                <c:pt idx="25">
                  <c:v>2.0832999999999999</c:v>
                </c:pt>
                <c:pt idx="26">
                  <c:v>2.1667000000000001</c:v>
                </c:pt>
                <c:pt idx="27">
                  <c:v>2.25</c:v>
                </c:pt>
                <c:pt idx="28">
                  <c:v>2.3332999999999977</c:v>
                </c:pt>
                <c:pt idx="29">
                  <c:v>2.416699999999981</c:v>
                </c:pt>
                <c:pt idx="30">
                  <c:v>2.5</c:v>
                </c:pt>
                <c:pt idx="31">
                  <c:v>2.5832999999999999</c:v>
                </c:pt>
                <c:pt idx="32">
                  <c:v>2.6667000000000001</c:v>
                </c:pt>
                <c:pt idx="33">
                  <c:v>2.75</c:v>
                </c:pt>
                <c:pt idx="34">
                  <c:v>2.8332999999999977</c:v>
                </c:pt>
                <c:pt idx="35">
                  <c:v>2.916699999999981</c:v>
                </c:pt>
                <c:pt idx="36">
                  <c:v>3</c:v>
                </c:pt>
                <c:pt idx="37">
                  <c:v>3.0832999999999999</c:v>
                </c:pt>
                <c:pt idx="38">
                  <c:v>3.1667000000000001</c:v>
                </c:pt>
                <c:pt idx="39">
                  <c:v>3.25</c:v>
                </c:pt>
                <c:pt idx="40">
                  <c:v>3.3332999999999977</c:v>
                </c:pt>
                <c:pt idx="41">
                  <c:v>3.416699999999981</c:v>
                </c:pt>
                <c:pt idx="42">
                  <c:v>3.5</c:v>
                </c:pt>
                <c:pt idx="43">
                  <c:v>3.5832999999999999</c:v>
                </c:pt>
                <c:pt idx="44">
                  <c:v>3.6667000000000001</c:v>
                </c:pt>
                <c:pt idx="45">
                  <c:v>3.75</c:v>
                </c:pt>
                <c:pt idx="46">
                  <c:v>3.8332999999999977</c:v>
                </c:pt>
                <c:pt idx="47">
                  <c:v>3.916699999999981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numCache>
            </c:numRef>
          </c:xVal>
          <c:yVal>
            <c:numRef>
              <c:f>Sheet1!$B$2:$B$170</c:f>
              <c:numCache>
                <c:formatCode>General</c:formatCode>
                <c:ptCount val="169"/>
                <c:pt idx="0">
                  <c:v>100</c:v>
                </c:pt>
                <c:pt idx="1">
                  <c:v>90.489000000000004</c:v>
                </c:pt>
                <c:pt idx="2">
                  <c:v>88.537999999999997</c:v>
                </c:pt>
                <c:pt idx="3">
                  <c:v>87.215999999999994</c:v>
                </c:pt>
                <c:pt idx="4">
                  <c:v>86.41400000000047</c:v>
                </c:pt>
                <c:pt idx="5">
                  <c:v>85.804999999999993</c:v>
                </c:pt>
                <c:pt idx="6">
                  <c:v>85.278999999999982</c:v>
                </c:pt>
                <c:pt idx="7">
                  <c:v>84.53</c:v>
                </c:pt>
                <c:pt idx="8">
                  <c:v>84.003</c:v>
                </c:pt>
                <c:pt idx="9">
                  <c:v>83.557999999999993</c:v>
                </c:pt>
                <c:pt idx="10">
                  <c:v>83.335999999999999</c:v>
                </c:pt>
                <c:pt idx="11">
                  <c:v>82.946000000000026</c:v>
                </c:pt>
                <c:pt idx="12">
                  <c:v>82.527999999999992</c:v>
                </c:pt>
                <c:pt idx="13">
                  <c:v>81.992000000000004</c:v>
                </c:pt>
                <c:pt idx="14">
                  <c:v>81.595000000000013</c:v>
                </c:pt>
                <c:pt idx="15">
                  <c:v>81.141000000000005</c:v>
                </c:pt>
                <c:pt idx="16">
                  <c:v>80.885999999999981</c:v>
                </c:pt>
                <c:pt idx="17">
                  <c:v>80.545000000000002</c:v>
                </c:pt>
                <c:pt idx="18">
                  <c:v>80.316999999999993</c:v>
                </c:pt>
                <c:pt idx="19">
                  <c:v>79.777000000000001</c:v>
                </c:pt>
                <c:pt idx="20">
                  <c:v>79.60499999999999</c:v>
                </c:pt>
                <c:pt idx="21">
                  <c:v>79.176999999999978</c:v>
                </c:pt>
                <c:pt idx="22">
                  <c:v>78.948000000000022</c:v>
                </c:pt>
                <c:pt idx="23">
                  <c:v>78.718000000000004</c:v>
                </c:pt>
                <c:pt idx="24">
                  <c:v>78.515000000000001</c:v>
                </c:pt>
                <c:pt idx="25">
                  <c:v>78.16</c:v>
                </c:pt>
                <c:pt idx="26">
                  <c:v>77.95</c:v>
                </c:pt>
                <c:pt idx="27">
                  <c:v>77.709999999999994</c:v>
                </c:pt>
                <c:pt idx="28">
                  <c:v>77.5</c:v>
                </c:pt>
                <c:pt idx="29">
                  <c:v>77.259</c:v>
                </c:pt>
                <c:pt idx="30">
                  <c:v>77.077999999999989</c:v>
                </c:pt>
                <c:pt idx="31">
                  <c:v>76.837000000000003</c:v>
                </c:pt>
                <c:pt idx="32">
                  <c:v>76.654999999999987</c:v>
                </c:pt>
                <c:pt idx="33">
                  <c:v>76.563000000000002</c:v>
                </c:pt>
                <c:pt idx="34">
                  <c:v>76.165999999999983</c:v>
                </c:pt>
                <c:pt idx="35">
                  <c:v>76.10499999999999</c:v>
                </c:pt>
                <c:pt idx="36">
                  <c:v>75.980999999999995</c:v>
                </c:pt>
                <c:pt idx="37">
                  <c:v>75.917000000000471</c:v>
                </c:pt>
                <c:pt idx="38">
                  <c:v>75.72</c:v>
                </c:pt>
                <c:pt idx="39">
                  <c:v>75.588999999999999</c:v>
                </c:pt>
                <c:pt idx="40">
                  <c:v>75.324999999999989</c:v>
                </c:pt>
                <c:pt idx="41">
                  <c:v>74.927999999999997</c:v>
                </c:pt>
                <c:pt idx="42">
                  <c:v>74.695999999999998</c:v>
                </c:pt>
                <c:pt idx="43">
                  <c:v>74.364000000000004</c:v>
                </c:pt>
                <c:pt idx="44">
                  <c:v>73.930000000000007</c:v>
                </c:pt>
                <c:pt idx="45">
                  <c:v>73.694999999999993</c:v>
                </c:pt>
                <c:pt idx="46">
                  <c:v>73.525999999999982</c:v>
                </c:pt>
                <c:pt idx="47">
                  <c:v>73.184999999999988</c:v>
                </c:pt>
                <c:pt idx="48">
                  <c:v>72.768000000000001</c:v>
                </c:pt>
                <c:pt idx="49">
                  <c:v>72.694999999999993</c:v>
                </c:pt>
                <c:pt idx="50">
                  <c:v>72.620999999999981</c:v>
                </c:pt>
                <c:pt idx="51">
                  <c:v>72.396000000000001</c:v>
                </c:pt>
                <c:pt idx="52">
                  <c:v>72.021000000000001</c:v>
                </c:pt>
                <c:pt idx="53">
                  <c:v>71.757999999999996</c:v>
                </c:pt>
                <c:pt idx="54">
                  <c:v>71.606999999999999</c:v>
                </c:pt>
                <c:pt idx="55">
                  <c:v>71.342000000000013</c:v>
                </c:pt>
                <c:pt idx="56">
                  <c:v>71.19</c:v>
                </c:pt>
                <c:pt idx="57">
                  <c:v>71.074999999999989</c:v>
                </c:pt>
                <c:pt idx="58">
                  <c:v>70.765000000000001</c:v>
                </c:pt>
                <c:pt idx="59">
                  <c:v>70.453000000000003</c:v>
                </c:pt>
                <c:pt idx="60">
                  <c:v>70.135999999999981</c:v>
                </c:pt>
                <c:pt idx="61">
                  <c:v>69.849000000000004</c:v>
                </c:pt>
                <c:pt idx="62">
                  <c:v>69.637999999999991</c:v>
                </c:pt>
                <c:pt idx="63">
                  <c:v>69.424000000000007</c:v>
                </c:pt>
                <c:pt idx="64">
                  <c:v>69.167999999999992</c:v>
                </c:pt>
                <c:pt idx="65">
                  <c:v>68.995999999999995</c:v>
                </c:pt>
                <c:pt idx="66">
                  <c:v>68.52</c:v>
                </c:pt>
                <c:pt idx="67">
                  <c:v>68.214000000000027</c:v>
                </c:pt>
                <c:pt idx="68">
                  <c:v>68.037999999999997</c:v>
                </c:pt>
                <c:pt idx="69">
                  <c:v>67.682999999999979</c:v>
                </c:pt>
                <c:pt idx="70">
                  <c:v>67.548000000000002</c:v>
                </c:pt>
                <c:pt idx="71">
                  <c:v>67.277000000000001</c:v>
                </c:pt>
                <c:pt idx="72">
                  <c:v>66.906999999999996</c:v>
                </c:pt>
                <c:pt idx="73">
                  <c:v>66.515000000000001</c:v>
                </c:pt>
                <c:pt idx="74">
                  <c:v>66.257999999999996</c:v>
                </c:pt>
                <c:pt idx="75">
                  <c:v>66.206000000000003</c:v>
                </c:pt>
                <c:pt idx="76">
                  <c:v>65.998000000000005</c:v>
                </c:pt>
                <c:pt idx="77">
                  <c:v>65.840999999999994</c:v>
                </c:pt>
                <c:pt idx="78">
                  <c:v>65.681999999999988</c:v>
                </c:pt>
                <c:pt idx="79">
                  <c:v>65.575999999999979</c:v>
                </c:pt>
                <c:pt idx="80">
                  <c:v>65.202000000000012</c:v>
                </c:pt>
                <c:pt idx="81">
                  <c:v>64.933000000000007</c:v>
                </c:pt>
                <c:pt idx="82">
                  <c:v>64.60599999999998</c:v>
                </c:pt>
                <c:pt idx="83">
                  <c:v>64.325999999999979</c:v>
                </c:pt>
                <c:pt idx="84">
                  <c:v>64.096999999999994</c:v>
                </c:pt>
                <c:pt idx="85">
                  <c:v>63.675000000000011</c:v>
                </c:pt>
                <c:pt idx="86">
                  <c:v>63.55</c:v>
                </c:pt>
                <c:pt idx="87">
                  <c:v>63.486000000000004</c:v>
                </c:pt>
                <c:pt idx="88">
                  <c:v>63.357999999999997</c:v>
                </c:pt>
                <c:pt idx="89">
                  <c:v>63.036000000000001</c:v>
                </c:pt>
                <c:pt idx="90">
                  <c:v>62.841999999999999</c:v>
                </c:pt>
                <c:pt idx="91">
                  <c:v>62.713000000000001</c:v>
                </c:pt>
                <c:pt idx="92">
                  <c:v>62.183</c:v>
                </c:pt>
                <c:pt idx="93">
                  <c:v>61.981999999999999</c:v>
                </c:pt>
                <c:pt idx="94">
                  <c:v>61.709000000000003</c:v>
                </c:pt>
                <c:pt idx="95">
                  <c:v>61.57</c:v>
                </c:pt>
                <c:pt idx="96">
                  <c:v>61.352999999999994</c:v>
                </c:pt>
                <c:pt idx="97">
                  <c:v>61.2</c:v>
                </c:pt>
                <c:pt idx="98">
                  <c:v>60.880999999999993</c:v>
                </c:pt>
                <c:pt idx="99">
                  <c:v>60.638000000000012</c:v>
                </c:pt>
                <c:pt idx="100">
                  <c:v>60.064</c:v>
                </c:pt>
                <c:pt idx="101">
                  <c:v>59.981999999999999</c:v>
                </c:pt>
                <c:pt idx="102">
                  <c:v>59.65</c:v>
                </c:pt>
                <c:pt idx="103">
                  <c:v>59.066000000000003</c:v>
                </c:pt>
                <c:pt idx="104">
                  <c:v>58.731000000000002</c:v>
                </c:pt>
                <c:pt idx="105">
                  <c:v>58.476000000000006</c:v>
                </c:pt>
                <c:pt idx="106">
                  <c:v>58.387999999999998</c:v>
                </c:pt>
                <c:pt idx="107">
                  <c:v>58.387999999999998</c:v>
                </c:pt>
                <c:pt idx="108">
                  <c:v>58.387999999999998</c:v>
                </c:pt>
                <c:pt idx="109">
                  <c:v>58.174000000000007</c:v>
                </c:pt>
                <c:pt idx="110">
                  <c:v>58.062000000000012</c:v>
                </c:pt>
                <c:pt idx="111">
                  <c:v>57.833999999999996</c:v>
                </c:pt>
                <c:pt idx="112">
                  <c:v>56.802</c:v>
                </c:pt>
                <c:pt idx="113">
                  <c:v>56.57</c:v>
                </c:pt>
                <c:pt idx="114">
                  <c:v>55.984999999999999</c:v>
                </c:pt>
                <c:pt idx="115">
                  <c:v>55.747</c:v>
                </c:pt>
                <c:pt idx="116">
                  <c:v>55.628000000000213</c:v>
                </c:pt>
                <c:pt idx="117">
                  <c:v>54.875</c:v>
                </c:pt>
                <c:pt idx="118">
                  <c:v>54.747</c:v>
                </c:pt>
                <c:pt idx="119">
                  <c:v>54.61</c:v>
                </c:pt>
                <c:pt idx="120">
                  <c:v>54.469000000000001</c:v>
                </c:pt>
                <c:pt idx="121">
                  <c:v>54.287000000000006</c:v>
                </c:pt>
                <c:pt idx="122">
                  <c:v>54.092000000000013</c:v>
                </c:pt>
                <c:pt idx="123">
                  <c:v>54.092000000000013</c:v>
                </c:pt>
                <c:pt idx="124">
                  <c:v>53.664000000000001</c:v>
                </c:pt>
                <c:pt idx="125">
                  <c:v>53.446999999999996</c:v>
                </c:pt>
                <c:pt idx="126">
                  <c:v>53.009</c:v>
                </c:pt>
                <c:pt idx="127">
                  <c:v>52.787000000000006</c:v>
                </c:pt>
                <c:pt idx="128">
                  <c:v>52.787000000000006</c:v>
                </c:pt>
                <c:pt idx="129">
                  <c:v>52.553000000000004</c:v>
                </c:pt>
                <c:pt idx="130">
                  <c:v>52.311999999999998</c:v>
                </c:pt>
                <c:pt idx="131">
                  <c:v>52.311999999999998</c:v>
                </c:pt>
                <c:pt idx="132">
                  <c:v>51.767000000000003</c:v>
                </c:pt>
                <c:pt idx="133">
                  <c:v>51.767000000000003</c:v>
                </c:pt>
                <c:pt idx="134">
                  <c:v>51.378</c:v>
                </c:pt>
                <c:pt idx="135">
                  <c:v>51.378</c:v>
                </c:pt>
                <c:pt idx="136">
                  <c:v>51.378</c:v>
                </c:pt>
                <c:pt idx="137">
                  <c:v>50.539000000000001</c:v>
                </c:pt>
                <c:pt idx="138">
                  <c:v>50.114000000000004</c:v>
                </c:pt>
                <c:pt idx="139">
                  <c:v>50.114000000000004</c:v>
                </c:pt>
                <c:pt idx="140">
                  <c:v>49.686</c:v>
                </c:pt>
                <c:pt idx="141">
                  <c:v>48.809999999999995</c:v>
                </c:pt>
                <c:pt idx="142">
                  <c:v>48.37</c:v>
                </c:pt>
                <c:pt idx="143">
                  <c:v>47.891000000000005</c:v>
                </c:pt>
                <c:pt idx="144">
                  <c:v>47.358999999999995</c:v>
                </c:pt>
                <c:pt idx="145">
                  <c:v>47.358999999999995</c:v>
                </c:pt>
                <c:pt idx="146">
                  <c:v>46.673000000000002</c:v>
                </c:pt>
                <c:pt idx="147">
                  <c:v>45.3</c:v>
                </c:pt>
                <c:pt idx="148">
                  <c:v>45.3</c:v>
                </c:pt>
                <c:pt idx="149">
                  <c:v>44.592000000000013</c:v>
                </c:pt>
                <c:pt idx="150">
                  <c:v>44.592000000000013</c:v>
                </c:pt>
                <c:pt idx="151">
                  <c:v>44.592000000000013</c:v>
                </c:pt>
                <c:pt idx="152">
                  <c:v>44.592000000000013</c:v>
                </c:pt>
                <c:pt idx="153">
                  <c:v>44.592000000000013</c:v>
                </c:pt>
                <c:pt idx="154">
                  <c:v>44.592000000000013</c:v>
                </c:pt>
                <c:pt idx="155">
                  <c:v>44.592000000000013</c:v>
                </c:pt>
                <c:pt idx="156">
                  <c:v>44.592000000000013</c:v>
                </c:pt>
                <c:pt idx="157">
                  <c:v>44.592000000000013</c:v>
                </c:pt>
                <c:pt idx="158">
                  <c:v>44.592000000000013</c:v>
                </c:pt>
                <c:pt idx="159">
                  <c:v>44.592000000000013</c:v>
                </c:pt>
                <c:pt idx="160">
                  <c:v>43.386999999999993</c:v>
                </c:pt>
                <c:pt idx="161">
                  <c:v>42.182000000000002</c:v>
                </c:pt>
                <c:pt idx="162">
                  <c:v>42.182000000000002</c:v>
                </c:pt>
                <c:pt idx="163">
                  <c:v>40.977000000000004</c:v>
                </c:pt>
                <c:pt idx="164">
                  <c:v>40.977000000000004</c:v>
                </c:pt>
                <c:pt idx="165">
                  <c:v>40.977000000000004</c:v>
                </c:pt>
                <c:pt idx="166">
                  <c:v>39.735000000000063</c:v>
                </c:pt>
                <c:pt idx="167">
                  <c:v>39.735000000000063</c:v>
                </c:pt>
                <c:pt idx="168">
                  <c:v>39.735000000000063</c:v>
                </c:pt>
              </c:numCache>
            </c:numRef>
          </c:yVal>
        </c:ser>
        <c:ser>
          <c:idx val="1"/>
          <c:order val="1"/>
          <c:tx>
            <c:strRef>
              <c:f>Sheet1!$C$1</c:f>
              <c:strCache>
                <c:ptCount val="1"/>
                <c:pt idx="0">
                  <c:v>Continuous flow (N=1,434)</c:v>
                </c:pt>
              </c:strCache>
            </c:strRef>
          </c:tx>
          <c:spPr>
            <a:ln w="38100">
              <a:solidFill>
                <a:srgbClr val="00FF00"/>
              </a:solidFill>
              <a:prstDash val="solid"/>
            </a:ln>
          </c:spPr>
          <c:marker>
            <c:symbol val="none"/>
          </c:marker>
          <c:xVal>
            <c:numRef>
              <c:f>Sheet1!$A$2:$A$170</c:f>
              <c:numCache>
                <c:formatCode>General</c:formatCode>
                <c:ptCount val="169"/>
                <c:pt idx="0">
                  <c:v>0</c:v>
                </c:pt>
                <c:pt idx="1">
                  <c:v>8.3300000000000041E-2</c:v>
                </c:pt>
                <c:pt idx="2">
                  <c:v>0.16669999999999999</c:v>
                </c:pt>
                <c:pt idx="3">
                  <c:v>0.25</c:v>
                </c:pt>
                <c:pt idx="4">
                  <c:v>0.33330000000000304</c:v>
                </c:pt>
                <c:pt idx="5">
                  <c:v>0.41670000000000001</c:v>
                </c:pt>
                <c:pt idx="6">
                  <c:v>0.5</c:v>
                </c:pt>
                <c:pt idx="7">
                  <c:v>0.58329999999999949</c:v>
                </c:pt>
                <c:pt idx="8">
                  <c:v>0.66670000000000518</c:v>
                </c:pt>
                <c:pt idx="9">
                  <c:v>0.75000000000000355</c:v>
                </c:pt>
                <c:pt idx="10">
                  <c:v>0.83330000000000004</c:v>
                </c:pt>
                <c:pt idx="11">
                  <c:v>0.91670000000000063</c:v>
                </c:pt>
                <c:pt idx="12">
                  <c:v>1</c:v>
                </c:pt>
                <c:pt idx="13">
                  <c:v>1.083299999999993</c:v>
                </c:pt>
                <c:pt idx="14">
                  <c:v>1.1667000000000001</c:v>
                </c:pt>
                <c:pt idx="15">
                  <c:v>1.25</c:v>
                </c:pt>
                <c:pt idx="16">
                  <c:v>1.333299999999993</c:v>
                </c:pt>
                <c:pt idx="17">
                  <c:v>1.4166999999999914</c:v>
                </c:pt>
                <c:pt idx="18">
                  <c:v>1.5</c:v>
                </c:pt>
                <c:pt idx="19">
                  <c:v>1.583299999999993</c:v>
                </c:pt>
                <c:pt idx="20">
                  <c:v>1.6667000000000001</c:v>
                </c:pt>
                <c:pt idx="21">
                  <c:v>1.75</c:v>
                </c:pt>
                <c:pt idx="22">
                  <c:v>1.833299999999993</c:v>
                </c:pt>
                <c:pt idx="23">
                  <c:v>1.9167000000000001</c:v>
                </c:pt>
                <c:pt idx="24">
                  <c:v>2</c:v>
                </c:pt>
                <c:pt idx="25">
                  <c:v>2.0832999999999999</c:v>
                </c:pt>
                <c:pt idx="26">
                  <c:v>2.1667000000000001</c:v>
                </c:pt>
                <c:pt idx="27">
                  <c:v>2.25</c:v>
                </c:pt>
                <c:pt idx="28">
                  <c:v>2.3332999999999977</c:v>
                </c:pt>
                <c:pt idx="29">
                  <c:v>2.416699999999981</c:v>
                </c:pt>
                <c:pt idx="30">
                  <c:v>2.5</c:v>
                </c:pt>
                <c:pt idx="31">
                  <c:v>2.5832999999999999</c:v>
                </c:pt>
                <c:pt idx="32">
                  <c:v>2.6667000000000001</c:v>
                </c:pt>
                <c:pt idx="33">
                  <c:v>2.75</c:v>
                </c:pt>
                <c:pt idx="34">
                  <c:v>2.8332999999999977</c:v>
                </c:pt>
                <c:pt idx="35">
                  <c:v>2.916699999999981</c:v>
                </c:pt>
                <c:pt idx="36">
                  <c:v>3</c:v>
                </c:pt>
                <c:pt idx="37">
                  <c:v>3.0832999999999999</c:v>
                </c:pt>
                <c:pt idx="38">
                  <c:v>3.1667000000000001</c:v>
                </c:pt>
                <c:pt idx="39">
                  <c:v>3.25</c:v>
                </c:pt>
                <c:pt idx="40">
                  <c:v>3.3332999999999977</c:v>
                </c:pt>
                <c:pt idx="41">
                  <c:v>3.416699999999981</c:v>
                </c:pt>
                <c:pt idx="42">
                  <c:v>3.5</c:v>
                </c:pt>
                <c:pt idx="43">
                  <c:v>3.5832999999999999</c:v>
                </c:pt>
                <c:pt idx="44">
                  <c:v>3.6667000000000001</c:v>
                </c:pt>
                <c:pt idx="45">
                  <c:v>3.75</c:v>
                </c:pt>
                <c:pt idx="46">
                  <c:v>3.8332999999999977</c:v>
                </c:pt>
                <c:pt idx="47">
                  <c:v>3.916699999999981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numCache>
            </c:numRef>
          </c:xVal>
          <c:yVal>
            <c:numRef>
              <c:f>Sheet1!$C$2:$C$170</c:f>
              <c:numCache>
                <c:formatCode>General</c:formatCode>
                <c:ptCount val="169"/>
                <c:pt idx="0">
                  <c:v>100</c:v>
                </c:pt>
                <c:pt idx="1">
                  <c:v>94.066999999999993</c:v>
                </c:pt>
                <c:pt idx="2">
                  <c:v>92.662999999999982</c:v>
                </c:pt>
                <c:pt idx="3">
                  <c:v>91.677999999999983</c:v>
                </c:pt>
                <c:pt idx="4">
                  <c:v>91.045000000000002</c:v>
                </c:pt>
                <c:pt idx="5">
                  <c:v>90.34</c:v>
                </c:pt>
                <c:pt idx="6">
                  <c:v>89.705000000000013</c:v>
                </c:pt>
                <c:pt idx="7">
                  <c:v>89.350999999999999</c:v>
                </c:pt>
                <c:pt idx="8">
                  <c:v>88.714000000000027</c:v>
                </c:pt>
                <c:pt idx="9">
                  <c:v>88.147000000000006</c:v>
                </c:pt>
                <c:pt idx="10">
                  <c:v>87.647999999999996</c:v>
                </c:pt>
                <c:pt idx="11">
                  <c:v>87.070999999999998</c:v>
                </c:pt>
                <c:pt idx="12">
                  <c:v>86.254999999999995</c:v>
                </c:pt>
                <c:pt idx="13">
                  <c:v>85.628999999999948</c:v>
                </c:pt>
                <c:pt idx="14">
                  <c:v>85.06</c:v>
                </c:pt>
                <c:pt idx="15">
                  <c:v>84.864999999999995</c:v>
                </c:pt>
                <c:pt idx="16">
                  <c:v>84.471000000000004</c:v>
                </c:pt>
                <c:pt idx="17">
                  <c:v>84.274000000000001</c:v>
                </c:pt>
                <c:pt idx="18">
                  <c:v>84.175999999999988</c:v>
                </c:pt>
                <c:pt idx="19">
                  <c:v>83.876999999999981</c:v>
                </c:pt>
                <c:pt idx="20">
                  <c:v>83.575999999999979</c:v>
                </c:pt>
                <c:pt idx="21">
                  <c:v>83.070999999999998</c:v>
                </c:pt>
                <c:pt idx="22">
                  <c:v>82.967000000000027</c:v>
                </c:pt>
                <c:pt idx="23">
                  <c:v>82.967000000000027</c:v>
                </c:pt>
                <c:pt idx="24">
                  <c:v>82.967000000000027</c:v>
                </c:pt>
                <c:pt idx="25">
                  <c:v>82.665999999999983</c:v>
                </c:pt>
                <c:pt idx="26">
                  <c:v>82.343999999999994</c:v>
                </c:pt>
                <c:pt idx="27">
                  <c:v>82.177999999999983</c:v>
                </c:pt>
                <c:pt idx="28">
                  <c:v>81.670999999999978</c:v>
                </c:pt>
                <c:pt idx="29">
                  <c:v>81.5</c:v>
                </c:pt>
                <c:pt idx="30">
                  <c:v>81.155999999999949</c:v>
                </c:pt>
                <c:pt idx="31">
                  <c:v>80.808999999999983</c:v>
                </c:pt>
                <c:pt idx="32">
                  <c:v>80.459999999999994</c:v>
                </c:pt>
                <c:pt idx="33">
                  <c:v>80.283000000000001</c:v>
                </c:pt>
                <c:pt idx="34">
                  <c:v>79.918000000000006</c:v>
                </c:pt>
                <c:pt idx="35">
                  <c:v>79.727000000000004</c:v>
                </c:pt>
                <c:pt idx="36">
                  <c:v>79.727000000000004</c:v>
                </c:pt>
                <c:pt idx="37">
                  <c:v>79.278999999999982</c:v>
                </c:pt>
                <c:pt idx="38">
                  <c:v>79.019000000000005</c:v>
                </c:pt>
                <c:pt idx="39">
                  <c:v>78.235000000000014</c:v>
                </c:pt>
                <c:pt idx="40">
                  <c:v>77.971000000000004</c:v>
                </c:pt>
                <c:pt idx="41">
                  <c:v>77.703000000000003</c:v>
                </c:pt>
                <c:pt idx="42">
                  <c:v>76.896000000000001</c:v>
                </c:pt>
                <c:pt idx="43">
                  <c:v>76.623999999999981</c:v>
                </c:pt>
                <c:pt idx="44">
                  <c:v>76.066999999999993</c:v>
                </c:pt>
                <c:pt idx="45">
                  <c:v>75.783000000000001</c:v>
                </c:pt>
                <c:pt idx="46">
                  <c:v>75.492999999999995</c:v>
                </c:pt>
                <c:pt idx="47">
                  <c:v>75.187999999999988</c:v>
                </c:pt>
                <c:pt idx="48">
                  <c:v>75.187999999999988</c:v>
                </c:pt>
                <c:pt idx="49">
                  <c:v>74.784000000000006</c:v>
                </c:pt>
                <c:pt idx="50">
                  <c:v>74.366</c:v>
                </c:pt>
                <c:pt idx="51">
                  <c:v>74.366</c:v>
                </c:pt>
                <c:pt idx="52">
                  <c:v>73.521000000000001</c:v>
                </c:pt>
                <c:pt idx="53">
                  <c:v>73.521000000000001</c:v>
                </c:pt>
                <c:pt idx="54">
                  <c:v>73.093999999999994</c:v>
                </c:pt>
                <c:pt idx="55">
                  <c:v>73.093999999999994</c:v>
                </c:pt>
                <c:pt idx="56">
                  <c:v>73.093999999999994</c:v>
                </c:pt>
                <c:pt idx="57">
                  <c:v>72.634</c:v>
                </c:pt>
                <c:pt idx="58">
                  <c:v>71.684999999999988</c:v>
                </c:pt>
                <c:pt idx="59">
                  <c:v>71.2</c:v>
                </c:pt>
                <c:pt idx="60">
                  <c:v>70.691999999999993</c:v>
                </c:pt>
                <c:pt idx="61">
                  <c:v>70.06</c:v>
                </c:pt>
                <c:pt idx="62">
                  <c:v>70.06</c:v>
                </c:pt>
                <c:pt idx="63">
                  <c:v>69.35299999999998</c:v>
                </c:pt>
                <c:pt idx="64">
                  <c:v>69.35299999999998</c:v>
                </c:pt>
                <c:pt idx="65">
                  <c:v>69.35299999999998</c:v>
                </c:pt>
                <c:pt idx="66">
                  <c:v>68.573999999999998</c:v>
                </c:pt>
                <c:pt idx="67">
                  <c:v>67.784999999999997</c:v>
                </c:pt>
                <c:pt idx="68">
                  <c:v>67.784999999999997</c:v>
                </c:pt>
                <c:pt idx="69">
                  <c:v>66.959000000000003</c:v>
                </c:pt>
                <c:pt idx="70">
                  <c:v>66.959000000000003</c:v>
                </c:pt>
                <c:pt idx="71">
                  <c:v>66.959000000000003</c:v>
                </c:pt>
                <c:pt idx="72">
                  <c:v>65.11</c:v>
                </c:pt>
                <c:pt idx="73">
                  <c:v>65.11</c:v>
                </c:pt>
                <c:pt idx="74">
                  <c:v>65.11</c:v>
                </c:pt>
                <c:pt idx="75">
                  <c:v>63.63</c:v>
                </c:pt>
                <c:pt idx="76">
                  <c:v>60.6</c:v>
                </c:pt>
                <c:pt idx="77">
                  <c:v>60.6</c:v>
                </c:pt>
                <c:pt idx="78">
                  <c:v>60.6</c:v>
                </c:pt>
                <c:pt idx="79">
                  <c:v>60.6</c:v>
                </c:pt>
                <c:pt idx="80">
                  <c:v>60.6</c:v>
                </c:pt>
                <c:pt idx="81">
                  <c:v>60.6</c:v>
                </c:pt>
                <c:pt idx="82">
                  <c:v>60.6</c:v>
                </c:pt>
                <c:pt idx="83">
                  <c:v>58.707000000000001</c:v>
                </c:pt>
                <c:pt idx="84">
                  <c:v>58.707000000000001</c:v>
                </c:pt>
                <c:pt idx="85">
                  <c:v>58.707000000000001</c:v>
                </c:pt>
                <c:pt idx="86">
                  <c:v>58.707000000000001</c:v>
                </c:pt>
                <c:pt idx="87">
                  <c:v>58.707000000000001</c:v>
                </c:pt>
                <c:pt idx="88">
                  <c:v>58.707000000000001</c:v>
                </c:pt>
                <c:pt idx="89">
                  <c:v>58.707000000000001</c:v>
                </c:pt>
                <c:pt idx="90">
                  <c:v>58.707000000000001</c:v>
                </c:pt>
                <c:pt idx="91">
                  <c:v>58.707000000000001</c:v>
                </c:pt>
                <c:pt idx="92">
                  <c:v>58.707000000000001</c:v>
                </c:pt>
                <c:pt idx="93">
                  <c:v>58.707000000000001</c:v>
                </c:pt>
                <c:pt idx="94">
                  <c:v>58.707000000000001</c:v>
                </c:pt>
                <c:pt idx="95">
                  <c:v>58.707000000000001</c:v>
                </c:pt>
                <c:pt idx="96">
                  <c:v>58.707000000000001</c:v>
                </c:pt>
              </c:numCache>
            </c:numRef>
          </c:yVal>
        </c:ser>
        <c:ser>
          <c:idx val="2"/>
          <c:order val="2"/>
          <c:tx>
            <c:strRef>
              <c:f>Sheet1!$D$1</c:f>
              <c:strCache>
                <c:ptCount val="1"/>
                <c:pt idx="0">
                  <c:v>No LVAD / No Inotropes  (N=13,053)</c:v>
                </c:pt>
              </c:strCache>
            </c:strRef>
          </c:tx>
          <c:spPr>
            <a:ln w="38100">
              <a:solidFill>
                <a:srgbClr val="FF0000"/>
              </a:solidFill>
            </a:ln>
          </c:spPr>
          <c:marker>
            <c:symbol val="none"/>
          </c:marker>
          <c:xVal>
            <c:numRef>
              <c:f>Sheet1!$A$2:$A$170</c:f>
              <c:numCache>
                <c:formatCode>General</c:formatCode>
                <c:ptCount val="169"/>
                <c:pt idx="0">
                  <c:v>0</c:v>
                </c:pt>
                <c:pt idx="1">
                  <c:v>8.3300000000000041E-2</c:v>
                </c:pt>
                <c:pt idx="2">
                  <c:v>0.16669999999999999</c:v>
                </c:pt>
                <c:pt idx="3">
                  <c:v>0.25</c:v>
                </c:pt>
                <c:pt idx="4">
                  <c:v>0.33330000000000304</c:v>
                </c:pt>
                <c:pt idx="5">
                  <c:v>0.41670000000000001</c:v>
                </c:pt>
                <c:pt idx="6">
                  <c:v>0.5</c:v>
                </c:pt>
                <c:pt idx="7">
                  <c:v>0.58329999999999949</c:v>
                </c:pt>
                <c:pt idx="8">
                  <c:v>0.66670000000000518</c:v>
                </c:pt>
                <c:pt idx="9">
                  <c:v>0.75000000000000355</c:v>
                </c:pt>
                <c:pt idx="10">
                  <c:v>0.83330000000000004</c:v>
                </c:pt>
                <c:pt idx="11">
                  <c:v>0.91670000000000063</c:v>
                </c:pt>
                <c:pt idx="12">
                  <c:v>1</c:v>
                </c:pt>
                <c:pt idx="13">
                  <c:v>1.083299999999993</c:v>
                </c:pt>
                <c:pt idx="14">
                  <c:v>1.1667000000000001</c:v>
                </c:pt>
                <c:pt idx="15">
                  <c:v>1.25</c:v>
                </c:pt>
                <c:pt idx="16">
                  <c:v>1.333299999999993</c:v>
                </c:pt>
                <c:pt idx="17">
                  <c:v>1.4166999999999914</c:v>
                </c:pt>
                <c:pt idx="18">
                  <c:v>1.5</c:v>
                </c:pt>
                <c:pt idx="19">
                  <c:v>1.583299999999993</c:v>
                </c:pt>
                <c:pt idx="20">
                  <c:v>1.6667000000000001</c:v>
                </c:pt>
                <c:pt idx="21">
                  <c:v>1.75</c:v>
                </c:pt>
                <c:pt idx="22">
                  <c:v>1.833299999999993</c:v>
                </c:pt>
                <c:pt idx="23">
                  <c:v>1.9167000000000001</c:v>
                </c:pt>
                <c:pt idx="24">
                  <c:v>2</c:v>
                </c:pt>
                <c:pt idx="25">
                  <c:v>2.0832999999999999</c:v>
                </c:pt>
                <c:pt idx="26">
                  <c:v>2.1667000000000001</c:v>
                </c:pt>
                <c:pt idx="27">
                  <c:v>2.25</c:v>
                </c:pt>
                <c:pt idx="28">
                  <c:v>2.3332999999999977</c:v>
                </c:pt>
                <c:pt idx="29">
                  <c:v>2.416699999999981</c:v>
                </c:pt>
                <c:pt idx="30">
                  <c:v>2.5</c:v>
                </c:pt>
                <c:pt idx="31">
                  <c:v>2.5832999999999999</c:v>
                </c:pt>
                <c:pt idx="32">
                  <c:v>2.6667000000000001</c:v>
                </c:pt>
                <c:pt idx="33">
                  <c:v>2.75</c:v>
                </c:pt>
                <c:pt idx="34">
                  <c:v>2.8332999999999977</c:v>
                </c:pt>
                <c:pt idx="35">
                  <c:v>2.916699999999981</c:v>
                </c:pt>
                <c:pt idx="36">
                  <c:v>3</c:v>
                </c:pt>
                <c:pt idx="37">
                  <c:v>3.0832999999999999</c:v>
                </c:pt>
                <c:pt idx="38">
                  <c:v>3.1667000000000001</c:v>
                </c:pt>
                <c:pt idx="39">
                  <c:v>3.25</c:v>
                </c:pt>
                <c:pt idx="40">
                  <c:v>3.3332999999999977</c:v>
                </c:pt>
                <c:pt idx="41">
                  <c:v>3.416699999999981</c:v>
                </c:pt>
                <c:pt idx="42">
                  <c:v>3.5</c:v>
                </c:pt>
                <c:pt idx="43">
                  <c:v>3.5832999999999999</c:v>
                </c:pt>
                <c:pt idx="44">
                  <c:v>3.6667000000000001</c:v>
                </c:pt>
                <c:pt idx="45">
                  <c:v>3.75</c:v>
                </c:pt>
                <c:pt idx="46">
                  <c:v>3.8332999999999977</c:v>
                </c:pt>
                <c:pt idx="47">
                  <c:v>3.916699999999981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numCache>
            </c:numRef>
          </c:xVal>
          <c:yVal>
            <c:numRef>
              <c:f>Sheet1!$D$2:$D$170</c:f>
              <c:numCache>
                <c:formatCode>General</c:formatCode>
                <c:ptCount val="169"/>
                <c:pt idx="0">
                  <c:v>100</c:v>
                </c:pt>
                <c:pt idx="1">
                  <c:v>93.945000000000007</c:v>
                </c:pt>
                <c:pt idx="2">
                  <c:v>92.158999999999978</c:v>
                </c:pt>
                <c:pt idx="3">
                  <c:v>91.286000000000001</c:v>
                </c:pt>
                <c:pt idx="4">
                  <c:v>90.708000000000013</c:v>
                </c:pt>
                <c:pt idx="5">
                  <c:v>90.096000000000004</c:v>
                </c:pt>
                <c:pt idx="6">
                  <c:v>89.593999999999994</c:v>
                </c:pt>
                <c:pt idx="7">
                  <c:v>89.208000000000013</c:v>
                </c:pt>
                <c:pt idx="8">
                  <c:v>88.712000000000003</c:v>
                </c:pt>
                <c:pt idx="9">
                  <c:v>88.174999999999983</c:v>
                </c:pt>
                <c:pt idx="10">
                  <c:v>87.763000000000005</c:v>
                </c:pt>
                <c:pt idx="11">
                  <c:v>87.477000000000004</c:v>
                </c:pt>
                <c:pt idx="12">
                  <c:v>87.10899999999998</c:v>
                </c:pt>
                <c:pt idx="13">
                  <c:v>86.667000000000002</c:v>
                </c:pt>
                <c:pt idx="14">
                  <c:v>86.377999999999986</c:v>
                </c:pt>
                <c:pt idx="15">
                  <c:v>86.078999999999979</c:v>
                </c:pt>
                <c:pt idx="16">
                  <c:v>85.778999999999982</c:v>
                </c:pt>
                <c:pt idx="17">
                  <c:v>85.345000000000013</c:v>
                </c:pt>
                <c:pt idx="18">
                  <c:v>84.985000000000014</c:v>
                </c:pt>
                <c:pt idx="19">
                  <c:v>84.673999999999978</c:v>
                </c:pt>
                <c:pt idx="20">
                  <c:v>84.370999999999981</c:v>
                </c:pt>
                <c:pt idx="21">
                  <c:v>84.093000000000004</c:v>
                </c:pt>
                <c:pt idx="22">
                  <c:v>83.924000000000007</c:v>
                </c:pt>
                <c:pt idx="23">
                  <c:v>83.711000000000027</c:v>
                </c:pt>
                <c:pt idx="24">
                  <c:v>83.497000000000227</c:v>
                </c:pt>
                <c:pt idx="25">
                  <c:v>83.240000000000023</c:v>
                </c:pt>
                <c:pt idx="26">
                  <c:v>82.98</c:v>
                </c:pt>
                <c:pt idx="27">
                  <c:v>82.718000000000004</c:v>
                </c:pt>
                <c:pt idx="28">
                  <c:v>82.427999999999997</c:v>
                </c:pt>
                <c:pt idx="29">
                  <c:v>82.191000000000003</c:v>
                </c:pt>
                <c:pt idx="30">
                  <c:v>81.945000000000007</c:v>
                </c:pt>
                <c:pt idx="31">
                  <c:v>81.652999999999949</c:v>
                </c:pt>
                <c:pt idx="32">
                  <c:v>81.442000000000007</c:v>
                </c:pt>
                <c:pt idx="33">
                  <c:v>81.192999999999998</c:v>
                </c:pt>
                <c:pt idx="34">
                  <c:v>80.971000000000004</c:v>
                </c:pt>
                <c:pt idx="35">
                  <c:v>80.775999999999982</c:v>
                </c:pt>
                <c:pt idx="36">
                  <c:v>80.531000000000006</c:v>
                </c:pt>
                <c:pt idx="37">
                  <c:v>80.271000000000001</c:v>
                </c:pt>
                <c:pt idx="38">
                  <c:v>80.132999999999981</c:v>
                </c:pt>
                <c:pt idx="39">
                  <c:v>79.824999999999989</c:v>
                </c:pt>
                <c:pt idx="40">
                  <c:v>79.495999999999995</c:v>
                </c:pt>
                <c:pt idx="41">
                  <c:v>79.296000000000006</c:v>
                </c:pt>
                <c:pt idx="42">
                  <c:v>78.995000000000005</c:v>
                </c:pt>
                <c:pt idx="43">
                  <c:v>78.651999999999987</c:v>
                </c:pt>
                <c:pt idx="44">
                  <c:v>78.429000000000002</c:v>
                </c:pt>
                <c:pt idx="45">
                  <c:v>78.236000000000004</c:v>
                </c:pt>
                <c:pt idx="46">
                  <c:v>78.001000000000005</c:v>
                </c:pt>
                <c:pt idx="47">
                  <c:v>77.784999999999997</c:v>
                </c:pt>
                <c:pt idx="48">
                  <c:v>77.482000000000014</c:v>
                </c:pt>
                <c:pt idx="49">
                  <c:v>77.200999999999993</c:v>
                </c:pt>
                <c:pt idx="50">
                  <c:v>76.826999999999998</c:v>
                </c:pt>
                <c:pt idx="51">
                  <c:v>76.527999999999992</c:v>
                </c:pt>
                <c:pt idx="52">
                  <c:v>76.161000000000001</c:v>
                </c:pt>
                <c:pt idx="53">
                  <c:v>75.870999999999981</c:v>
                </c:pt>
                <c:pt idx="54">
                  <c:v>75.658999999999978</c:v>
                </c:pt>
                <c:pt idx="55">
                  <c:v>75.367999999999995</c:v>
                </c:pt>
                <c:pt idx="56">
                  <c:v>75.131</c:v>
                </c:pt>
                <c:pt idx="57">
                  <c:v>74.871999999999986</c:v>
                </c:pt>
                <c:pt idx="58">
                  <c:v>74.450999999999993</c:v>
                </c:pt>
                <c:pt idx="59">
                  <c:v>74.187999999999988</c:v>
                </c:pt>
                <c:pt idx="60">
                  <c:v>73.921000000000006</c:v>
                </c:pt>
                <c:pt idx="61">
                  <c:v>73.596000000000004</c:v>
                </c:pt>
                <c:pt idx="62">
                  <c:v>73.3</c:v>
                </c:pt>
                <c:pt idx="63">
                  <c:v>72.888999999999982</c:v>
                </c:pt>
                <c:pt idx="64">
                  <c:v>72.625999999999948</c:v>
                </c:pt>
                <c:pt idx="65">
                  <c:v>72.387999999999991</c:v>
                </c:pt>
                <c:pt idx="66">
                  <c:v>72.149000000000001</c:v>
                </c:pt>
                <c:pt idx="67">
                  <c:v>71.85899999999998</c:v>
                </c:pt>
                <c:pt idx="68">
                  <c:v>71.617999999999995</c:v>
                </c:pt>
                <c:pt idx="69">
                  <c:v>71.236999999999995</c:v>
                </c:pt>
                <c:pt idx="70">
                  <c:v>70.942000000000007</c:v>
                </c:pt>
                <c:pt idx="71">
                  <c:v>70.542000000000002</c:v>
                </c:pt>
                <c:pt idx="72">
                  <c:v>70.345000000000013</c:v>
                </c:pt>
                <c:pt idx="73">
                  <c:v>70.057999999999993</c:v>
                </c:pt>
                <c:pt idx="74">
                  <c:v>69.680999999999983</c:v>
                </c:pt>
                <c:pt idx="75">
                  <c:v>69.33</c:v>
                </c:pt>
                <c:pt idx="76">
                  <c:v>68.948000000000022</c:v>
                </c:pt>
                <c:pt idx="77">
                  <c:v>68.551999999999992</c:v>
                </c:pt>
                <c:pt idx="78">
                  <c:v>68.197000000000003</c:v>
                </c:pt>
                <c:pt idx="79">
                  <c:v>67.926000000000002</c:v>
                </c:pt>
                <c:pt idx="80">
                  <c:v>67.611000000000004</c:v>
                </c:pt>
                <c:pt idx="81">
                  <c:v>67.106999999999999</c:v>
                </c:pt>
                <c:pt idx="82">
                  <c:v>66.789000000000001</c:v>
                </c:pt>
                <c:pt idx="83">
                  <c:v>66.424000000000007</c:v>
                </c:pt>
                <c:pt idx="84">
                  <c:v>66.141999999999996</c:v>
                </c:pt>
                <c:pt idx="85">
                  <c:v>65.819999999999993</c:v>
                </c:pt>
                <c:pt idx="86">
                  <c:v>65.537000000000006</c:v>
                </c:pt>
                <c:pt idx="87">
                  <c:v>65.173999999999978</c:v>
                </c:pt>
                <c:pt idx="88">
                  <c:v>64.856999999999999</c:v>
                </c:pt>
                <c:pt idx="89">
                  <c:v>64.571999999999989</c:v>
                </c:pt>
                <c:pt idx="90">
                  <c:v>64.284999999999997</c:v>
                </c:pt>
                <c:pt idx="91">
                  <c:v>63.852999999999994</c:v>
                </c:pt>
                <c:pt idx="92">
                  <c:v>63.564</c:v>
                </c:pt>
                <c:pt idx="93">
                  <c:v>63.288000000000011</c:v>
                </c:pt>
                <c:pt idx="94">
                  <c:v>62.978000000000002</c:v>
                </c:pt>
                <c:pt idx="95">
                  <c:v>62.615000000000002</c:v>
                </c:pt>
                <c:pt idx="96">
                  <c:v>62.312999999999995</c:v>
                </c:pt>
                <c:pt idx="97">
                  <c:v>62.069000000000003</c:v>
                </c:pt>
                <c:pt idx="98">
                  <c:v>61.821000000000005</c:v>
                </c:pt>
                <c:pt idx="99">
                  <c:v>61.5</c:v>
                </c:pt>
                <c:pt idx="100">
                  <c:v>61.142000000000003</c:v>
                </c:pt>
                <c:pt idx="101">
                  <c:v>60.872</c:v>
                </c:pt>
                <c:pt idx="102">
                  <c:v>60.711000000000006</c:v>
                </c:pt>
                <c:pt idx="103">
                  <c:v>60.241</c:v>
                </c:pt>
                <c:pt idx="104">
                  <c:v>60.004000000000005</c:v>
                </c:pt>
                <c:pt idx="105">
                  <c:v>59.748000000000012</c:v>
                </c:pt>
                <c:pt idx="106">
                  <c:v>59.416000000000004</c:v>
                </c:pt>
                <c:pt idx="107">
                  <c:v>59.173000000000002</c:v>
                </c:pt>
                <c:pt idx="108">
                  <c:v>58.907000000000004</c:v>
                </c:pt>
                <c:pt idx="109">
                  <c:v>58.59</c:v>
                </c:pt>
                <c:pt idx="110">
                  <c:v>58.306999999999995</c:v>
                </c:pt>
                <c:pt idx="111">
                  <c:v>57.962000000000003</c:v>
                </c:pt>
                <c:pt idx="112">
                  <c:v>57.656000000000006</c:v>
                </c:pt>
                <c:pt idx="113">
                  <c:v>57.287000000000006</c:v>
                </c:pt>
                <c:pt idx="114">
                  <c:v>56.979000000000006</c:v>
                </c:pt>
                <c:pt idx="115">
                  <c:v>56.607000000000006</c:v>
                </c:pt>
                <c:pt idx="116">
                  <c:v>56.274000000000001</c:v>
                </c:pt>
                <c:pt idx="117">
                  <c:v>55.917999999999999</c:v>
                </c:pt>
                <c:pt idx="118">
                  <c:v>55.602000000000011</c:v>
                </c:pt>
                <c:pt idx="119">
                  <c:v>55.346999999999994</c:v>
                </c:pt>
                <c:pt idx="120">
                  <c:v>55.152000000000001</c:v>
                </c:pt>
                <c:pt idx="121">
                  <c:v>54.903000000000006</c:v>
                </c:pt>
                <c:pt idx="122">
                  <c:v>54.556000000000004</c:v>
                </c:pt>
                <c:pt idx="123">
                  <c:v>54.299000000000063</c:v>
                </c:pt>
                <c:pt idx="124">
                  <c:v>53.948</c:v>
                </c:pt>
                <c:pt idx="125">
                  <c:v>53.618000000000002</c:v>
                </c:pt>
                <c:pt idx="126">
                  <c:v>53.24</c:v>
                </c:pt>
                <c:pt idx="127">
                  <c:v>52.978000000000002</c:v>
                </c:pt>
                <c:pt idx="128">
                  <c:v>52.57</c:v>
                </c:pt>
                <c:pt idx="129">
                  <c:v>52.085000000000001</c:v>
                </c:pt>
                <c:pt idx="130">
                  <c:v>51.790000000000013</c:v>
                </c:pt>
                <c:pt idx="131">
                  <c:v>51.492000000000012</c:v>
                </c:pt>
                <c:pt idx="132">
                  <c:v>51.083000000000006</c:v>
                </c:pt>
                <c:pt idx="133">
                  <c:v>50.569000000000003</c:v>
                </c:pt>
                <c:pt idx="134">
                  <c:v>50.264000000000003</c:v>
                </c:pt>
                <c:pt idx="135">
                  <c:v>49.983999999999995</c:v>
                </c:pt>
                <c:pt idx="136">
                  <c:v>49.813999999999993</c:v>
                </c:pt>
                <c:pt idx="137">
                  <c:v>49.502000000000002</c:v>
                </c:pt>
                <c:pt idx="138">
                  <c:v>49.189</c:v>
                </c:pt>
                <c:pt idx="139">
                  <c:v>48.815999999999995</c:v>
                </c:pt>
                <c:pt idx="140">
                  <c:v>48.469000000000001</c:v>
                </c:pt>
                <c:pt idx="141">
                  <c:v>48.235000000000063</c:v>
                </c:pt>
                <c:pt idx="142">
                  <c:v>47.94</c:v>
                </c:pt>
                <c:pt idx="143">
                  <c:v>47.577000000000005</c:v>
                </c:pt>
                <c:pt idx="144">
                  <c:v>47.234000000000002</c:v>
                </c:pt>
                <c:pt idx="145">
                  <c:v>46.739000000000011</c:v>
                </c:pt>
                <c:pt idx="146">
                  <c:v>46.33</c:v>
                </c:pt>
                <c:pt idx="147">
                  <c:v>46.158000000000001</c:v>
                </c:pt>
                <c:pt idx="148">
                  <c:v>45.949000000000005</c:v>
                </c:pt>
                <c:pt idx="149">
                  <c:v>45.704000000000001</c:v>
                </c:pt>
                <c:pt idx="150">
                  <c:v>45.423000000000002</c:v>
                </c:pt>
                <c:pt idx="151">
                  <c:v>45.174000000000007</c:v>
                </c:pt>
                <c:pt idx="152">
                  <c:v>44.923000000000002</c:v>
                </c:pt>
                <c:pt idx="153">
                  <c:v>44.56</c:v>
                </c:pt>
                <c:pt idx="154">
                  <c:v>44.339000000000006</c:v>
                </c:pt>
                <c:pt idx="155">
                  <c:v>43.964000000000006</c:v>
                </c:pt>
                <c:pt idx="156">
                  <c:v>43.614000000000004</c:v>
                </c:pt>
                <c:pt idx="157">
                  <c:v>43.111000000000004</c:v>
                </c:pt>
                <c:pt idx="158">
                  <c:v>42.678000000000011</c:v>
                </c:pt>
                <c:pt idx="159">
                  <c:v>42.238000000000063</c:v>
                </c:pt>
                <c:pt idx="160">
                  <c:v>41.971000000000004</c:v>
                </c:pt>
                <c:pt idx="161">
                  <c:v>41.703000000000003</c:v>
                </c:pt>
                <c:pt idx="162">
                  <c:v>41.297000000000011</c:v>
                </c:pt>
                <c:pt idx="163">
                  <c:v>41.071000000000005</c:v>
                </c:pt>
                <c:pt idx="164">
                  <c:v>40.797000000000011</c:v>
                </c:pt>
                <c:pt idx="165">
                  <c:v>40.426000000000002</c:v>
                </c:pt>
                <c:pt idx="166">
                  <c:v>40.049000000000007</c:v>
                </c:pt>
                <c:pt idx="167">
                  <c:v>39.566000000000003</c:v>
                </c:pt>
                <c:pt idx="168">
                  <c:v>39.259</c:v>
                </c:pt>
              </c:numCache>
            </c:numRef>
          </c:yVal>
        </c:ser>
        <c:ser>
          <c:idx val="3"/>
          <c:order val="3"/>
          <c:tx>
            <c:strRef>
              <c:f>Sheet1!$E$1</c:f>
              <c:strCache>
                <c:ptCount val="1"/>
                <c:pt idx="0">
                  <c:v>No LVAD / Inotropes (N=14,829)</c:v>
                </c:pt>
              </c:strCache>
            </c:strRef>
          </c:tx>
          <c:spPr>
            <a:ln w="41275">
              <a:solidFill>
                <a:srgbClr val="9933FF"/>
              </a:solidFill>
            </a:ln>
          </c:spPr>
          <c:marker>
            <c:symbol val="none"/>
          </c:marker>
          <c:xVal>
            <c:numRef>
              <c:f>Sheet1!$A$2:$A$170</c:f>
              <c:numCache>
                <c:formatCode>General</c:formatCode>
                <c:ptCount val="169"/>
                <c:pt idx="0">
                  <c:v>0</c:v>
                </c:pt>
                <c:pt idx="1">
                  <c:v>8.3300000000000041E-2</c:v>
                </c:pt>
                <c:pt idx="2">
                  <c:v>0.16669999999999999</c:v>
                </c:pt>
                <c:pt idx="3">
                  <c:v>0.25</c:v>
                </c:pt>
                <c:pt idx="4">
                  <c:v>0.33330000000000304</c:v>
                </c:pt>
                <c:pt idx="5">
                  <c:v>0.41670000000000001</c:v>
                </c:pt>
                <c:pt idx="6">
                  <c:v>0.5</c:v>
                </c:pt>
                <c:pt idx="7">
                  <c:v>0.58329999999999949</c:v>
                </c:pt>
                <c:pt idx="8">
                  <c:v>0.66670000000000518</c:v>
                </c:pt>
                <c:pt idx="9">
                  <c:v>0.75000000000000355</c:v>
                </c:pt>
                <c:pt idx="10">
                  <c:v>0.83330000000000004</c:v>
                </c:pt>
                <c:pt idx="11">
                  <c:v>0.91670000000000063</c:v>
                </c:pt>
                <c:pt idx="12">
                  <c:v>1</c:v>
                </c:pt>
                <c:pt idx="13">
                  <c:v>1.083299999999993</c:v>
                </c:pt>
                <c:pt idx="14">
                  <c:v>1.1667000000000001</c:v>
                </c:pt>
                <c:pt idx="15">
                  <c:v>1.25</c:v>
                </c:pt>
                <c:pt idx="16">
                  <c:v>1.333299999999993</c:v>
                </c:pt>
                <c:pt idx="17">
                  <c:v>1.4166999999999914</c:v>
                </c:pt>
                <c:pt idx="18">
                  <c:v>1.5</c:v>
                </c:pt>
                <c:pt idx="19">
                  <c:v>1.583299999999993</c:v>
                </c:pt>
                <c:pt idx="20">
                  <c:v>1.6667000000000001</c:v>
                </c:pt>
                <c:pt idx="21">
                  <c:v>1.75</c:v>
                </c:pt>
                <c:pt idx="22">
                  <c:v>1.833299999999993</c:v>
                </c:pt>
                <c:pt idx="23">
                  <c:v>1.9167000000000001</c:v>
                </c:pt>
                <c:pt idx="24">
                  <c:v>2</c:v>
                </c:pt>
                <c:pt idx="25">
                  <c:v>2.0832999999999999</c:v>
                </c:pt>
                <c:pt idx="26">
                  <c:v>2.1667000000000001</c:v>
                </c:pt>
                <c:pt idx="27">
                  <c:v>2.25</c:v>
                </c:pt>
                <c:pt idx="28">
                  <c:v>2.3332999999999977</c:v>
                </c:pt>
                <c:pt idx="29">
                  <c:v>2.416699999999981</c:v>
                </c:pt>
                <c:pt idx="30">
                  <c:v>2.5</c:v>
                </c:pt>
                <c:pt idx="31">
                  <c:v>2.5832999999999999</c:v>
                </c:pt>
                <c:pt idx="32">
                  <c:v>2.6667000000000001</c:v>
                </c:pt>
                <c:pt idx="33">
                  <c:v>2.75</c:v>
                </c:pt>
                <c:pt idx="34">
                  <c:v>2.8332999999999977</c:v>
                </c:pt>
                <c:pt idx="35">
                  <c:v>2.916699999999981</c:v>
                </c:pt>
                <c:pt idx="36">
                  <c:v>3</c:v>
                </c:pt>
                <c:pt idx="37">
                  <c:v>3.0832999999999999</c:v>
                </c:pt>
                <c:pt idx="38">
                  <c:v>3.1667000000000001</c:v>
                </c:pt>
                <c:pt idx="39">
                  <c:v>3.25</c:v>
                </c:pt>
                <c:pt idx="40">
                  <c:v>3.3332999999999977</c:v>
                </c:pt>
                <c:pt idx="41">
                  <c:v>3.416699999999981</c:v>
                </c:pt>
                <c:pt idx="42">
                  <c:v>3.5</c:v>
                </c:pt>
                <c:pt idx="43">
                  <c:v>3.5832999999999999</c:v>
                </c:pt>
                <c:pt idx="44">
                  <c:v>3.6667000000000001</c:v>
                </c:pt>
                <c:pt idx="45">
                  <c:v>3.75</c:v>
                </c:pt>
                <c:pt idx="46">
                  <c:v>3.8332999999999977</c:v>
                </c:pt>
                <c:pt idx="47">
                  <c:v>3.916699999999981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numCache>
            </c:numRef>
          </c:xVal>
          <c:yVal>
            <c:numRef>
              <c:f>Sheet1!$E$2:$E$170</c:f>
              <c:numCache>
                <c:formatCode>General</c:formatCode>
                <c:ptCount val="169"/>
                <c:pt idx="0">
                  <c:v>100</c:v>
                </c:pt>
                <c:pt idx="1">
                  <c:v>94.151999999999987</c:v>
                </c:pt>
                <c:pt idx="2">
                  <c:v>92.370999999999981</c:v>
                </c:pt>
                <c:pt idx="3">
                  <c:v>91.38</c:v>
                </c:pt>
                <c:pt idx="4">
                  <c:v>90.625999999999948</c:v>
                </c:pt>
                <c:pt idx="5">
                  <c:v>90.009</c:v>
                </c:pt>
                <c:pt idx="6">
                  <c:v>89.486999999999995</c:v>
                </c:pt>
                <c:pt idx="7">
                  <c:v>88.85599999999998</c:v>
                </c:pt>
                <c:pt idx="8">
                  <c:v>88.34</c:v>
                </c:pt>
                <c:pt idx="9">
                  <c:v>87.864999999999995</c:v>
                </c:pt>
                <c:pt idx="10">
                  <c:v>87.369</c:v>
                </c:pt>
                <c:pt idx="11">
                  <c:v>86.921000000000006</c:v>
                </c:pt>
                <c:pt idx="12">
                  <c:v>86.56</c:v>
                </c:pt>
                <c:pt idx="13">
                  <c:v>86.227000000000004</c:v>
                </c:pt>
                <c:pt idx="14">
                  <c:v>85.712999999999994</c:v>
                </c:pt>
                <c:pt idx="15">
                  <c:v>85.260999999999996</c:v>
                </c:pt>
                <c:pt idx="16">
                  <c:v>84.952000000000012</c:v>
                </c:pt>
                <c:pt idx="17">
                  <c:v>84.656999999999982</c:v>
                </c:pt>
                <c:pt idx="18">
                  <c:v>84.274000000000001</c:v>
                </c:pt>
                <c:pt idx="19">
                  <c:v>83.92</c:v>
                </c:pt>
                <c:pt idx="20">
                  <c:v>83.637</c:v>
                </c:pt>
                <c:pt idx="21">
                  <c:v>83.353999999999999</c:v>
                </c:pt>
                <c:pt idx="22">
                  <c:v>83.004999999999995</c:v>
                </c:pt>
                <c:pt idx="23">
                  <c:v>82.756</c:v>
                </c:pt>
                <c:pt idx="24">
                  <c:v>82.490000000000023</c:v>
                </c:pt>
                <c:pt idx="25">
                  <c:v>82.186999999999998</c:v>
                </c:pt>
                <c:pt idx="26">
                  <c:v>81.864999999999995</c:v>
                </c:pt>
                <c:pt idx="27">
                  <c:v>81.555999999999983</c:v>
                </c:pt>
                <c:pt idx="28">
                  <c:v>81.284999999999997</c:v>
                </c:pt>
                <c:pt idx="29">
                  <c:v>81.006</c:v>
                </c:pt>
                <c:pt idx="30">
                  <c:v>80.711000000000027</c:v>
                </c:pt>
                <c:pt idx="31">
                  <c:v>80.462000000000003</c:v>
                </c:pt>
                <c:pt idx="32">
                  <c:v>80.244000000000227</c:v>
                </c:pt>
                <c:pt idx="33">
                  <c:v>79.97</c:v>
                </c:pt>
                <c:pt idx="34">
                  <c:v>79.670999999999978</c:v>
                </c:pt>
                <c:pt idx="35">
                  <c:v>79.45</c:v>
                </c:pt>
                <c:pt idx="36">
                  <c:v>79.281999999999996</c:v>
                </c:pt>
                <c:pt idx="37">
                  <c:v>79.010999999999996</c:v>
                </c:pt>
                <c:pt idx="38">
                  <c:v>78.793999999999997</c:v>
                </c:pt>
                <c:pt idx="39">
                  <c:v>78.518000000000001</c:v>
                </c:pt>
                <c:pt idx="40">
                  <c:v>78.367000000000004</c:v>
                </c:pt>
                <c:pt idx="41">
                  <c:v>78.131</c:v>
                </c:pt>
                <c:pt idx="42">
                  <c:v>77.877999999999986</c:v>
                </c:pt>
                <c:pt idx="43">
                  <c:v>77.590999999999994</c:v>
                </c:pt>
                <c:pt idx="44">
                  <c:v>77.421000000000006</c:v>
                </c:pt>
                <c:pt idx="45">
                  <c:v>77.088999999999999</c:v>
                </c:pt>
                <c:pt idx="46">
                  <c:v>76.798000000000002</c:v>
                </c:pt>
                <c:pt idx="47">
                  <c:v>76.515000000000001</c:v>
                </c:pt>
                <c:pt idx="48">
                  <c:v>76.245999999999995</c:v>
                </c:pt>
                <c:pt idx="49">
                  <c:v>75.995999999999995</c:v>
                </c:pt>
                <c:pt idx="50">
                  <c:v>75.77</c:v>
                </c:pt>
                <c:pt idx="51">
                  <c:v>75.468999999999994</c:v>
                </c:pt>
                <c:pt idx="52">
                  <c:v>75.221999999999994</c:v>
                </c:pt>
                <c:pt idx="53">
                  <c:v>74.948000000000022</c:v>
                </c:pt>
                <c:pt idx="54">
                  <c:v>74.680999999999983</c:v>
                </c:pt>
                <c:pt idx="55">
                  <c:v>74.387</c:v>
                </c:pt>
                <c:pt idx="56">
                  <c:v>74.119</c:v>
                </c:pt>
                <c:pt idx="57">
                  <c:v>73.850999999999999</c:v>
                </c:pt>
                <c:pt idx="58">
                  <c:v>73.524999999999991</c:v>
                </c:pt>
                <c:pt idx="59">
                  <c:v>73.328999999999979</c:v>
                </c:pt>
                <c:pt idx="60">
                  <c:v>73.007999999999996</c:v>
                </c:pt>
                <c:pt idx="61">
                  <c:v>72.725999999999999</c:v>
                </c:pt>
                <c:pt idx="62">
                  <c:v>72.42</c:v>
                </c:pt>
                <c:pt idx="63">
                  <c:v>72.072999999999979</c:v>
                </c:pt>
                <c:pt idx="64">
                  <c:v>71.823999999999998</c:v>
                </c:pt>
                <c:pt idx="65">
                  <c:v>71.504000000000005</c:v>
                </c:pt>
                <c:pt idx="66">
                  <c:v>71.214000000000027</c:v>
                </c:pt>
                <c:pt idx="67">
                  <c:v>70.893000000000001</c:v>
                </c:pt>
                <c:pt idx="68">
                  <c:v>70.561000000000007</c:v>
                </c:pt>
                <c:pt idx="69">
                  <c:v>70.247000000000227</c:v>
                </c:pt>
                <c:pt idx="70">
                  <c:v>69.921999999999997</c:v>
                </c:pt>
                <c:pt idx="71">
                  <c:v>69.665999999999983</c:v>
                </c:pt>
                <c:pt idx="72">
                  <c:v>69.324999999999989</c:v>
                </c:pt>
                <c:pt idx="73">
                  <c:v>69.037999999999997</c:v>
                </c:pt>
                <c:pt idx="74">
                  <c:v>68.801000000000002</c:v>
                </c:pt>
                <c:pt idx="75">
                  <c:v>68.488</c:v>
                </c:pt>
                <c:pt idx="76">
                  <c:v>68.194000000000003</c:v>
                </c:pt>
                <c:pt idx="77">
                  <c:v>67.91100000000047</c:v>
                </c:pt>
                <c:pt idx="78">
                  <c:v>67.649000000000001</c:v>
                </c:pt>
                <c:pt idx="79">
                  <c:v>67.387</c:v>
                </c:pt>
                <c:pt idx="80">
                  <c:v>67.100999999999999</c:v>
                </c:pt>
                <c:pt idx="81">
                  <c:v>66.725999999999999</c:v>
                </c:pt>
                <c:pt idx="82">
                  <c:v>66.437000000000026</c:v>
                </c:pt>
                <c:pt idx="83">
                  <c:v>66.157999999999987</c:v>
                </c:pt>
                <c:pt idx="84">
                  <c:v>65.796000000000006</c:v>
                </c:pt>
                <c:pt idx="85">
                  <c:v>65.458000000000013</c:v>
                </c:pt>
                <c:pt idx="86">
                  <c:v>65.10199999999999</c:v>
                </c:pt>
                <c:pt idx="87">
                  <c:v>64.768000000000001</c:v>
                </c:pt>
                <c:pt idx="88">
                  <c:v>64.348000000000013</c:v>
                </c:pt>
                <c:pt idx="89">
                  <c:v>64.096000000000004</c:v>
                </c:pt>
                <c:pt idx="90">
                  <c:v>63.782000000000011</c:v>
                </c:pt>
                <c:pt idx="91">
                  <c:v>63.443000000000005</c:v>
                </c:pt>
                <c:pt idx="92">
                  <c:v>63.053999999999995</c:v>
                </c:pt>
                <c:pt idx="93">
                  <c:v>62.737000000000002</c:v>
                </c:pt>
                <c:pt idx="94">
                  <c:v>62.306000000000004</c:v>
                </c:pt>
                <c:pt idx="95">
                  <c:v>61.872</c:v>
                </c:pt>
                <c:pt idx="96">
                  <c:v>61.657000000000004</c:v>
                </c:pt>
                <c:pt idx="97">
                  <c:v>61.239000000000011</c:v>
                </c:pt>
                <c:pt idx="98">
                  <c:v>60.891000000000005</c:v>
                </c:pt>
                <c:pt idx="99">
                  <c:v>60.568000000000012</c:v>
                </c:pt>
                <c:pt idx="100">
                  <c:v>60.393000000000001</c:v>
                </c:pt>
                <c:pt idx="101">
                  <c:v>60.135000000000012</c:v>
                </c:pt>
                <c:pt idx="102">
                  <c:v>59.809000000000005</c:v>
                </c:pt>
                <c:pt idx="103">
                  <c:v>59.481999999999999</c:v>
                </c:pt>
                <c:pt idx="104">
                  <c:v>59.083999999999996</c:v>
                </c:pt>
                <c:pt idx="105">
                  <c:v>58.822000000000003</c:v>
                </c:pt>
                <c:pt idx="106">
                  <c:v>58.572000000000003</c:v>
                </c:pt>
                <c:pt idx="107">
                  <c:v>58.235000000000063</c:v>
                </c:pt>
                <c:pt idx="108">
                  <c:v>57.891000000000005</c:v>
                </c:pt>
                <c:pt idx="109">
                  <c:v>57.548000000000002</c:v>
                </c:pt>
                <c:pt idx="110">
                  <c:v>57.258000000000003</c:v>
                </c:pt>
                <c:pt idx="111">
                  <c:v>56.996000000000002</c:v>
                </c:pt>
                <c:pt idx="112">
                  <c:v>56.579000000000001</c:v>
                </c:pt>
                <c:pt idx="113">
                  <c:v>56.175000000000011</c:v>
                </c:pt>
                <c:pt idx="114">
                  <c:v>55.833000000000006</c:v>
                </c:pt>
                <c:pt idx="115">
                  <c:v>55.52</c:v>
                </c:pt>
                <c:pt idx="116">
                  <c:v>55.205000000000013</c:v>
                </c:pt>
                <c:pt idx="117">
                  <c:v>54.967000000000006</c:v>
                </c:pt>
                <c:pt idx="118">
                  <c:v>54.615000000000002</c:v>
                </c:pt>
                <c:pt idx="119">
                  <c:v>54.339999999999996</c:v>
                </c:pt>
                <c:pt idx="120">
                  <c:v>54.042000000000002</c:v>
                </c:pt>
                <c:pt idx="121">
                  <c:v>53.592000000000013</c:v>
                </c:pt>
                <c:pt idx="122">
                  <c:v>53.182000000000002</c:v>
                </c:pt>
                <c:pt idx="123">
                  <c:v>52.805</c:v>
                </c:pt>
                <c:pt idx="124">
                  <c:v>52.425000000000011</c:v>
                </c:pt>
                <c:pt idx="125">
                  <c:v>52.153000000000006</c:v>
                </c:pt>
                <c:pt idx="126">
                  <c:v>51.735000000000063</c:v>
                </c:pt>
                <c:pt idx="127">
                  <c:v>51.350999999999999</c:v>
                </c:pt>
                <c:pt idx="128">
                  <c:v>51.075000000000003</c:v>
                </c:pt>
                <c:pt idx="129">
                  <c:v>50.574000000000005</c:v>
                </c:pt>
                <c:pt idx="130">
                  <c:v>50.275000000000013</c:v>
                </c:pt>
                <c:pt idx="131">
                  <c:v>49.952999999999996</c:v>
                </c:pt>
                <c:pt idx="132">
                  <c:v>49.622000000000163</c:v>
                </c:pt>
                <c:pt idx="133">
                  <c:v>49.316999999999993</c:v>
                </c:pt>
                <c:pt idx="134">
                  <c:v>48.916999999999994</c:v>
                </c:pt>
                <c:pt idx="135">
                  <c:v>48.704000000000001</c:v>
                </c:pt>
                <c:pt idx="136">
                  <c:v>48.49</c:v>
                </c:pt>
                <c:pt idx="137">
                  <c:v>48.125000000000163</c:v>
                </c:pt>
                <c:pt idx="138">
                  <c:v>47.932000000000002</c:v>
                </c:pt>
                <c:pt idx="139">
                  <c:v>47.65</c:v>
                </c:pt>
                <c:pt idx="140">
                  <c:v>47.323</c:v>
                </c:pt>
                <c:pt idx="141">
                  <c:v>46.992000000000012</c:v>
                </c:pt>
                <c:pt idx="142">
                  <c:v>46.723000000000013</c:v>
                </c:pt>
                <c:pt idx="143">
                  <c:v>46.311999999999998</c:v>
                </c:pt>
                <c:pt idx="144">
                  <c:v>45.984999999999999</c:v>
                </c:pt>
                <c:pt idx="145">
                  <c:v>45.738000000000063</c:v>
                </c:pt>
                <c:pt idx="146">
                  <c:v>45.457999999999998</c:v>
                </c:pt>
                <c:pt idx="147">
                  <c:v>44.991</c:v>
                </c:pt>
                <c:pt idx="148">
                  <c:v>44.522000000000013</c:v>
                </c:pt>
                <c:pt idx="149">
                  <c:v>44.311999999999998</c:v>
                </c:pt>
                <c:pt idx="150">
                  <c:v>44.074000000000005</c:v>
                </c:pt>
                <c:pt idx="151">
                  <c:v>43.702000000000012</c:v>
                </c:pt>
                <c:pt idx="152">
                  <c:v>43.434000000000005</c:v>
                </c:pt>
                <c:pt idx="153">
                  <c:v>43.135000000000012</c:v>
                </c:pt>
                <c:pt idx="154">
                  <c:v>42.803999999999995</c:v>
                </c:pt>
                <c:pt idx="155">
                  <c:v>42.633000000000003</c:v>
                </c:pt>
                <c:pt idx="156">
                  <c:v>42.190000000000012</c:v>
                </c:pt>
                <c:pt idx="157">
                  <c:v>41.77</c:v>
                </c:pt>
                <c:pt idx="158">
                  <c:v>41.462000000000003</c:v>
                </c:pt>
                <c:pt idx="159">
                  <c:v>41.357999999999997</c:v>
                </c:pt>
                <c:pt idx="160">
                  <c:v>40.935000000000002</c:v>
                </c:pt>
                <c:pt idx="161">
                  <c:v>40.758000000000003</c:v>
                </c:pt>
                <c:pt idx="162">
                  <c:v>40.474000000000004</c:v>
                </c:pt>
                <c:pt idx="163">
                  <c:v>40.150999999999996</c:v>
                </c:pt>
                <c:pt idx="164">
                  <c:v>39.934000000000005</c:v>
                </c:pt>
                <c:pt idx="165">
                  <c:v>39.677</c:v>
                </c:pt>
                <c:pt idx="166">
                  <c:v>39.229000000000013</c:v>
                </c:pt>
                <c:pt idx="167">
                  <c:v>39.037000000000006</c:v>
                </c:pt>
                <c:pt idx="168">
                  <c:v>38.755000000000003</c:v>
                </c:pt>
              </c:numCache>
            </c:numRef>
          </c:yVal>
        </c:ser>
        <c:axId val="150723584"/>
        <c:axId val="150750336"/>
      </c:scatterChart>
      <c:valAx>
        <c:axId val="150723584"/>
        <c:scaling>
          <c:orientation val="minMax"/>
          <c:max val="14"/>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50750336"/>
        <c:crosses val="autoZero"/>
        <c:crossBetween val="midCat"/>
        <c:majorUnit val="1"/>
      </c:valAx>
      <c:valAx>
        <c:axId val="150750336"/>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50723584"/>
        <c:crosses val="autoZero"/>
        <c:crossBetween val="midCat"/>
        <c:majorUnit val="10"/>
      </c:valAx>
      <c:spPr>
        <a:solidFill>
          <a:schemeClr val="bg2"/>
        </a:solidFill>
        <a:ln>
          <a:solidFill>
            <a:schemeClr val="tx1"/>
          </a:solidFill>
        </a:ln>
      </c:spPr>
    </c:plotArea>
    <c:legend>
      <c:legendPos val="r"/>
      <c:layout>
        <c:manualLayout>
          <c:xMode val="edge"/>
          <c:yMode val="edge"/>
          <c:x val="8.7020648967551725E-2"/>
          <c:y val="0.66046315364425601"/>
          <c:w val="0.83185840707964664"/>
          <c:h val="0.17129093478700014"/>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5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4341E-2"/>
          <c:y val="2.2460834973753282E-2"/>
          <c:w val="0.90442489489698741"/>
          <c:h val="0.83254736712598421"/>
        </c:manualLayout>
      </c:layout>
      <c:scatterChart>
        <c:scatterStyle val="smoothMarker"/>
        <c:ser>
          <c:idx val="0"/>
          <c:order val="0"/>
          <c:tx>
            <c:strRef>
              <c:f>Sheet1!$B$1</c:f>
              <c:strCache>
                <c:ptCount val="1"/>
                <c:pt idx="0">
                  <c:v>Pulsatile flow (N=2,142)</c:v>
                </c:pt>
              </c:strCache>
            </c:strRef>
          </c:tx>
          <c:spPr>
            <a:ln w="38100">
              <a:solidFill>
                <a:srgbClr val="00FFFF"/>
              </a:solidFill>
            </a:ln>
          </c:spPr>
          <c:marker>
            <c:symbol val="none"/>
          </c:marker>
          <c:xVal>
            <c:numRef>
              <c:f>Sheet1!$A$2:$A$86</c:f>
              <c:numCache>
                <c:formatCode>General</c:formatCode>
                <c:ptCount val="85"/>
                <c:pt idx="0">
                  <c:v>0</c:v>
                </c:pt>
                <c:pt idx="1">
                  <c:v>8.3300000000000041E-2</c:v>
                </c:pt>
                <c:pt idx="2">
                  <c:v>0.16669999999999999</c:v>
                </c:pt>
                <c:pt idx="3">
                  <c:v>0.25</c:v>
                </c:pt>
                <c:pt idx="4">
                  <c:v>0.33330000000000304</c:v>
                </c:pt>
                <c:pt idx="5">
                  <c:v>0.41670000000000001</c:v>
                </c:pt>
                <c:pt idx="6">
                  <c:v>0.5</c:v>
                </c:pt>
                <c:pt idx="7">
                  <c:v>0.58329999999999949</c:v>
                </c:pt>
                <c:pt idx="8">
                  <c:v>0.66670000000000518</c:v>
                </c:pt>
                <c:pt idx="9">
                  <c:v>0.75000000000000355</c:v>
                </c:pt>
                <c:pt idx="10">
                  <c:v>0.83330000000000004</c:v>
                </c:pt>
                <c:pt idx="11">
                  <c:v>0.91670000000000063</c:v>
                </c:pt>
                <c:pt idx="12">
                  <c:v>1</c:v>
                </c:pt>
                <c:pt idx="13">
                  <c:v>1.083299999999993</c:v>
                </c:pt>
                <c:pt idx="14">
                  <c:v>1.1667000000000001</c:v>
                </c:pt>
                <c:pt idx="15">
                  <c:v>1.25</c:v>
                </c:pt>
                <c:pt idx="16">
                  <c:v>1.333299999999993</c:v>
                </c:pt>
                <c:pt idx="17">
                  <c:v>1.4166999999999914</c:v>
                </c:pt>
                <c:pt idx="18">
                  <c:v>1.5</c:v>
                </c:pt>
                <c:pt idx="19">
                  <c:v>1.583299999999993</c:v>
                </c:pt>
                <c:pt idx="20">
                  <c:v>1.6667000000000001</c:v>
                </c:pt>
                <c:pt idx="21">
                  <c:v>1.75</c:v>
                </c:pt>
                <c:pt idx="22">
                  <c:v>1.833299999999993</c:v>
                </c:pt>
                <c:pt idx="23">
                  <c:v>1.9167000000000001</c:v>
                </c:pt>
                <c:pt idx="24">
                  <c:v>2</c:v>
                </c:pt>
                <c:pt idx="25">
                  <c:v>2.0832999999999999</c:v>
                </c:pt>
                <c:pt idx="26">
                  <c:v>2.1667000000000001</c:v>
                </c:pt>
                <c:pt idx="27">
                  <c:v>2.25</c:v>
                </c:pt>
                <c:pt idx="28">
                  <c:v>2.3332999999999977</c:v>
                </c:pt>
                <c:pt idx="29">
                  <c:v>2.416699999999981</c:v>
                </c:pt>
                <c:pt idx="30">
                  <c:v>2.5</c:v>
                </c:pt>
                <c:pt idx="31">
                  <c:v>2.5832999999999999</c:v>
                </c:pt>
                <c:pt idx="32">
                  <c:v>2.6667000000000001</c:v>
                </c:pt>
                <c:pt idx="33">
                  <c:v>2.75</c:v>
                </c:pt>
                <c:pt idx="34">
                  <c:v>2.8332999999999977</c:v>
                </c:pt>
                <c:pt idx="35">
                  <c:v>2.916699999999981</c:v>
                </c:pt>
                <c:pt idx="36">
                  <c:v>3</c:v>
                </c:pt>
                <c:pt idx="37">
                  <c:v>3.0832999999999999</c:v>
                </c:pt>
                <c:pt idx="38">
                  <c:v>3.1667000000000001</c:v>
                </c:pt>
                <c:pt idx="39">
                  <c:v>3.25</c:v>
                </c:pt>
                <c:pt idx="40">
                  <c:v>3.3332999999999977</c:v>
                </c:pt>
                <c:pt idx="41">
                  <c:v>3.416699999999981</c:v>
                </c:pt>
                <c:pt idx="42">
                  <c:v>3.5</c:v>
                </c:pt>
                <c:pt idx="43">
                  <c:v>3.5832999999999999</c:v>
                </c:pt>
                <c:pt idx="44">
                  <c:v>3.6667000000000001</c:v>
                </c:pt>
                <c:pt idx="45">
                  <c:v>3.75</c:v>
                </c:pt>
                <c:pt idx="46">
                  <c:v>3.8332999999999977</c:v>
                </c:pt>
                <c:pt idx="47">
                  <c:v>3.916699999999981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numCache>
            </c:numRef>
          </c:xVal>
          <c:yVal>
            <c:numRef>
              <c:f>Sheet1!$B$2:$B$86</c:f>
              <c:numCache>
                <c:formatCode>General</c:formatCode>
                <c:ptCount val="85"/>
                <c:pt idx="0">
                  <c:v>100</c:v>
                </c:pt>
                <c:pt idx="1">
                  <c:v>92.221999999999994</c:v>
                </c:pt>
                <c:pt idx="2">
                  <c:v>90.092000000000013</c:v>
                </c:pt>
                <c:pt idx="3">
                  <c:v>88.763000000000005</c:v>
                </c:pt>
                <c:pt idx="4">
                  <c:v>88.240000000000023</c:v>
                </c:pt>
                <c:pt idx="5">
                  <c:v>87.667999999999992</c:v>
                </c:pt>
                <c:pt idx="6">
                  <c:v>87.191000000000003</c:v>
                </c:pt>
                <c:pt idx="7">
                  <c:v>86.236000000000004</c:v>
                </c:pt>
                <c:pt idx="8">
                  <c:v>85.519000000000005</c:v>
                </c:pt>
                <c:pt idx="9">
                  <c:v>85.087999999999994</c:v>
                </c:pt>
                <c:pt idx="10">
                  <c:v>84.944000000000514</c:v>
                </c:pt>
                <c:pt idx="11">
                  <c:v>84.56</c:v>
                </c:pt>
                <c:pt idx="12">
                  <c:v>84.126999999999981</c:v>
                </c:pt>
                <c:pt idx="13">
                  <c:v>83.684999999999988</c:v>
                </c:pt>
                <c:pt idx="14">
                  <c:v>83.191999999999993</c:v>
                </c:pt>
                <c:pt idx="15">
                  <c:v>82.796000000000006</c:v>
                </c:pt>
                <c:pt idx="16">
                  <c:v>82.498000000000005</c:v>
                </c:pt>
                <c:pt idx="17">
                  <c:v>82.150999999999982</c:v>
                </c:pt>
                <c:pt idx="18">
                  <c:v>81.85299999999998</c:v>
                </c:pt>
                <c:pt idx="19">
                  <c:v>81.504999999999995</c:v>
                </c:pt>
                <c:pt idx="20">
                  <c:v>81.254999999999995</c:v>
                </c:pt>
                <c:pt idx="21">
                  <c:v>80.905000000000001</c:v>
                </c:pt>
                <c:pt idx="22">
                  <c:v>80.754999999999995</c:v>
                </c:pt>
                <c:pt idx="23">
                  <c:v>80.551999999999992</c:v>
                </c:pt>
                <c:pt idx="24">
                  <c:v>80.346999999999994</c:v>
                </c:pt>
                <c:pt idx="25">
                  <c:v>80.027999999999992</c:v>
                </c:pt>
                <c:pt idx="26">
                  <c:v>79.705000000000013</c:v>
                </c:pt>
                <c:pt idx="27">
                  <c:v>79.433000000000007</c:v>
                </c:pt>
                <c:pt idx="28">
                  <c:v>79.161999999999992</c:v>
                </c:pt>
                <c:pt idx="29">
                  <c:v>78.835999999999999</c:v>
                </c:pt>
                <c:pt idx="30">
                  <c:v>78.671999999999983</c:v>
                </c:pt>
                <c:pt idx="31">
                  <c:v>78.507999999999996</c:v>
                </c:pt>
                <c:pt idx="32">
                  <c:v>78.232000000000014</c:v>
                </c:pt>
                <c:pt idx="33">
                  <c:v>78.232000000000014</c:v>
                </c:pt>
                <c:pt idx="34">
                  <c:v>77.730999999999995</c:v>
                </c:pt>
                <c:pt idx="35">
                  <c:v>77.674999999999983</c:v>
                </c:pt>
                <c:pt idx="36">
                  <c:v>77.561000000000007</c:v>
                </c:pt>
                <c:pt idx="37">
                  <c:v>77.501000000000005</c:v>
                </c:pt>
                <c:pt idx="38">
                  <c:v>77.313000000000002</c:v>
                </c:pt>
                <c:pt idx="39">
                  <c:v>77.186999999999998</c:v>
                </c:pt>
                <c:pt idx="40">
                  <c:v>76.932000000000002</c:v>
                </c:pt>
                <c:pt idx="41">
                  <c:v>76.486000000000004</c:v>
                </c:pt>
                <c:pt idx="42">
                  <c:v>76.165999999999983</c:v>
                </c:pt>
                <c:pt idx="43">
                  <c:v>75.845000000000013</c:v>
                </c:pt>
                <c:pt idx="44">
                  <c:v>75.393000000000001</c:v>
                </c:pt>
                <c:pt idx="45">
                  <c:v>75.263000000000005</c:v>
                </c:pt>
                <c:pt idx="46">
                  <c:v>75.128999999999948</c:v>
                </c:pt>
                <c:pt idx="47">
                  <c:v>74.995000000000005</c:v>
                </c:pt>
                <c:pt idx="48">
                  <c:v>74.582999999999998</c:v>
                </c:pt>
                <c:pt idx="49">
                  <c:v>74.582999999999998</c:v>
                </c:pt>
                <c:pt idx="50">
                  <c:v>74.424999999999997</c:v>
                </c:pt>
                <c:pt idx="51">
                  <c:v>74.10799999999999</c:v>
                </c:pt>
                <c:pt idx="52">
                  <c:v>73.628999999999948</c:v>
                </c:pt>
                <c:pt idx="53">
                  <c:v>73.468999999999994</c:v>
                </c:pt>
                <c:pt idx="54">
                  <c:v>73.307999999999993</c:v>
                </c:pt>
                <c:pt idx="55">
                  <c:v>73.063999999999993</c:v>
                </c:pt>
                <c:pt idx="56">
                  <c:v>72.818000000000012</c:v>
                </c:pt>
                <c:pt idx="57">
                  <c:v>72.651999999999987</c:v>
                </c:pt>
                <c:pt idx="58">
                  <c:v>72.566999999999993</c:v>
                </c:pt>
                <c:pt idx="59">
                  <c:v>72.134999999999991</c:v>
                </c:pt>
                <c:pt idx="60">
                  <c:v>72.046000000000006</c:v>
                </c:pt>
                <c:pt idx="61">
                  <c:v>71.946000000000026</c:v>
                </c:pt>
                <c:pt idx="62">
                  <c:v>71.742999999999995</c:v>
                </c:pt>
                <c:pt idx="63">
                  <c:v>71.430999999999997</c:v>
                </c:pt>
                <c:pt idx="64">
                  <c:v>71.325999999999979</c:v>
                </c:pt>
                <c:pt idx="65">
                  <c:v>71.325999999999979</c:v>
                </c:pt>
                <c:pt idx="66">
                  <c:v>71.006</c:v>
                </c:pt>
                <c:pt idx="67">
                  <c:v>70.677999999999983</c:v>
                </c:pt>
                <c:pt idx="68">
                  <c:v>70.456000000000003</c:v>
                </c:pt>
                <c:pt idx="69">
                  <c:v>70.23</c:v>
                </c:pt>
                <c:pt idx="70">
                  <c:v>70.23</c:v>
                </c:pt>
                <c:pt idx="71">
                  <c:v>70.23</c:v>
                </c:pt>
                <c:pt idx="72">
                  <c:v>69.736000000000004</c:v>
                </c:pt>
                <c:pt idx="73">
                  <c:v>69.31</c:v>
                </c:pt>
                <c:pt idx="74">
                  <c:v>68.822999999999979</c:v>
                </c:pt>
                <c:pt idx="75">
                  <c:v>68.822999999999979</c:v>
                </c:pt>
                <c:pt idx="76">
                  <c:v>68.652999999999949</c:v>
                </c:pt>
                <c:pt idx="77">
                  <c:v>68.478999999999999</c:v>
                </c:pt>
                <c:pt idx="78">
                  <c:v>68.3</c:v>
                </c:pt>
                <c:pt idx="79">
                  <c:v>68.3</c:v>
                </c:pt>
                <c:pt idx="80">
                  <c:v>67.933000000000007</c:v>
                </c:pt>
                <c:pt idx="81">
                  <c:v>67.747000000000227</c:v>
                </c:pt>
                <c:pt idx="82">
                  <c:v>67.16</c:v>
                </c:pt>
                <c:pt idx="83">
                  <c:v>66.953999999999994</c:v>
                </c:pt>
                <c:pt idx="84">
                  <c:v>66.725999999999999</c:v>
                </c:pt>
              </c:numCache>
            </c:numRef>
          </c:yVal>
        </c:ser>
        <c:ser>
          <c:idx val="1"/>
          <c:order val="1"/>
          <c:tx>
            <c:strRef>
              <c:f>Sheet1!$C$1</c:f>
              <c:strCache>
                <c:ptCount val="1"/>
                <c:pt idx="0">
                  <c:v>Continuous flow (N=1,408)</c:v>
                </c:pt>
              </c:strCache>
            </c:strRef>
          </c:tx>
          <c:spPr>
            <a:ln w="38100">
              <a:solidFill>
                <a:srgbClr val="00FF00"/>
              </a:solidFill>
              <a:prstDash val="solid"/>
            </a:ln>
          </c:spPr>
          <c:marker>
            <c:symbol val="none"/>
          </c:marker>
          <c:xVal>
            <c:numRef>
              <c:f>Sheet1!$A$2:$A$86</c:f>
              <c:numCache>
                <c:formatCode>General</c:formatCode>
                <c:ptCount val="85"/>
                <c:pt idx="0">
                  <c:v>0</c:v>
                </c:pt>
                <c:pt idx="1">
                  <c:v>8.3300000000000041E-2</c:v>
                </c:pt>
                <c:pt idx="2">
                  <c:v>0.16669999999999999</c:v>
                </c:pt>
                <c:pt idx="3">
                  <c:v>0.25</c:v>
                </c:pt>
                <c:pt idx="4">
                  <c:v>0.33330000000000304</c:v>
                </c:pt>
                <c:pt idx="5">
                  <c:v>0.41670000000000001</c:v>
                </c:pt>
                <c:pt idx="6">
                  <c:v>0.5</c:v>
                </c:pt>
                <c:pt idx="7">
                  <c:v>0.58329999999999949</c:v>
                </c:pt>
                <c:pt idx="8">
                  <c:v>0.66670000000000518</c:v>
                </c:pt>
                <c:pt idx="9">
                  <c:v>0.75000000000000355</c:v>
                </c:pt>
                <c:pt idx="10">
                  <c:v>0.83330000000000004</c:v>
                </c:pt>
                <c:pt idx="11">
                  <c:v>0.91670000000000063</c:v>
                </c:pt>
                <c:pt idx="12">
                  <c:v>1</c:v>
                </c:pt>
                <c:pt idx="13">
                  <c:v>1.083299999999993</c:v>
                </c:pt>
                <c:pt idx="14">
                  <c:v>1.1667000000000001</c:v>
                </c:pt>
                <c:pt idx="15">
                  <c:v>1.25</c:v>
                </c:pt>
                <c:pt idx="16">
                  <c:v>1.333299999999993</c:v>
                </c:pt>
                <c:pt idx="17">
                  <c:v>1.4166999999999914</c:v>
                </c:pt>
                <c:pt idx="18">
                  <c:v>1.5</c:v>
                </c:pt>
                <c:pt idx="19">
                  <c:v>1.583299999999993</c:v>
                </c:pt>
                <c:pt idx="20">
                  <c:v>1.6667000000000001</c:v>
                </c:pt>
                <c:pt idx="21">
                  <c:v>1.75</c:v>
                </c:pt>
                <c:pt idx="22">
                  <c:v>1.833299999999993</c:v>
                </c:pt>
                <c:pt idx="23">
                  <c:v>1.9167000000000001</c:v>
                </c:pt>
                <c:pt idx="24">
                  <c:v>2</c:v>
                </c:pt>
                <c:pt idx="25">
                  <c:v>2.0832999999999999</c:v>
                </c:pt>
                <c:pt idx="26">
                  <c:v>2.1667000000000001</c:v>
                </c:pt>
                <c:pt idx="27">
                  <c:v>2.25</c:v>
                </c:pt>
                <c:pt idx="28">
                  <c:v>2.3332999999999977</c:v>
                </c:pt>
                <c:pt idx="29">
                  <c:v>2.416699999999981</c:v>
                </c:pt>
                <c:pt idx="30">
                  <c:v>2.5</c:v>
                </c:pt>
                <c:pt idx="31">
                  <c:v>2.5832999999999999</c:v>
                </c:pt>
                <c:pt idx="32">
                  <c:v>2.6667000000000001</c:v>
                </c:pt>
                <c:pt idx="33">
                  <c:v>2.75</c:v>
                </c:pt>
                <c:pt idx="34">
                  <c:v>2.8332999999999977</c:v>
                </c:pt>
                <c:pt idx="35">
                  <c:v>2.916699999999981</c:v>
                </c:pt>
                <c:pt idx="36">
                  <c:v>3</c:v>
                </c:pt>
                <c:pt idx="37">
                  <c:v>3.0832999999999999</c:v>
                </c:pt>
                <c:pt idx="38">
                  <c:v>3.1667000000000001</c:v>
                </c:pt>
                <c:pt idx="39">
                  <c:v>3.25</c:v>
                </c:pt>
                <c:pt idx="40">
                  <c:v>3.3332999999999977</c:v>
                </c:pt>
                <c:pt idx="41">
                  <c:v>3.416699999999981</c:v>
                </c:pt>
                <c:pt idx="42">
                  <c:v>3.5</c:v>
                </c:pt>
                <c:pt idx="43">
                  <c:v>3.5832999999999999</c:v>
                </c:pt>
                <c:pt idx="44">
                  <c:v>3.6667000000000001</c:v>
                </c:pt>
                <c:pt idx="45">
                  <c:v>3.75</c:v>
                </c:pt>
                <c:pt idx="46">
                  <c:v>3.8332999999999977</c:v>
                </c:pt>
                <c:pt idx="47">
                  <c:v>3.916699999999981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numCache>
            </c:numRef>
          </c:xVal>
          <c:yVal>
            <c:numRef>
              <c:f>Sheet1!$C$2:$C$86</c:f>
              <c:numCache>
                <c:formatCode>General</c:formatCode>
                <c:ptCount val="85"/>
                <c:pt idx="0">
                  <c:v>100</c:v>
                </c:pt>
                <c:pt idx="1">
                  <c:v>94.100999999999999</c:v>
                </c:pt>
                <c:pt idx="2">
                  <c:v>92.742999999999995</c:v>
                </c:pt>
                <c:pt idx="3">
                  <c:v>91.741000000000227</c:v>
                </c:pt>
                <c:pt idx="4">
                  <c:v>91.096000000000004</c:v>
                </c:pt>
                <c:pt idx="5">
                  <c:v>90.377999999999986</c:v>
                </c:pt>
                <c:pt idx="6">
                  <c:v>89.732000000000014</c:v>
                </c:pt>
                <c:pt idx="7">
                  <c:v>89.371999999999986</c:v>
                </c:pt>
                <c:pt idx="8">
                  <c:v>88.795000000000002</c:v>
                </c:pt>
                <c:pt idx="9">
                  <c:v>88.218000000000004</c:v>
                </c:pt>
                <c:pt idx="10">
                  <c:v>87.710000000000022</c:v>
                </c:pt>
                <c:pt idx="11">
                  <c:v>87.122999999999948</c:v>
                </c:pt>
                <c:pt idx="12">
                  <c:v>86.290999999999997</c:v>
                </c:pt>
                <c:pt idx="13">
                  <c:v>85.740000000000023</c:v>
                </c:pt>
                <c:pt idx="14">
                  <c:v>85.156999999999982</c:v>
                </c:pt>
                <c:pt idx="15">
                  <c:v>84.958000000000013</c:v>
                </c:pt>
                <c:pt idx="16">
                  <c:v>84.554000000000002</c:v>
                </c:pt>
                <c:pt idx="17">
                  <c:v>84.35199999999999</c:v>
                </c:pt>
                <c:pt idx="18">
                  <c:v>84.251000000000005</c:v>
                </c:pt>
                <c:pt idx="19">
                  <c:v>84.046999999999997</c:v>
                </c:pt>
                <c:pt idx="20">
                  <c:v>83.739000000000004</c:v>
                </c:pt>
                <c:pt idx="21">
                  <c:v>83.221000000000004</c:v>
                </c:pt>
                <c:pt idx="22">
                  <c:v>83.114999999999995</c:v>
                </c:pt>
                <c:pt idx="23">
                  <c:v>83.114999999999995</c:v>
                </c:pt>
                <c:pt idx="24">
                  <c:v>83.114999999999995</c:v>
                </c:pt>
                <c:pt idx="25">
                  <c:v>82.801999999999992</c:v>
                </c:pt>
                <c:pt idx="26">
                  <c:v>82.634999999999991</c:v>
                </c:pt>
                <c:pt idx="27">
                  <c:v>82.461000000000027</c:v>
                </c:pt>
                <c:pt idx="28">
                  <c:v>81.933000000000007</c:v>
                </c:pt>
                <c:pt idx="29">
                  <c:v>81.754999999999995</c:v>
                </c:pt>
                <c:pt idx="30">
                  <c:v>81.397000000000006</c:v>
                </c:pt>
                <c:pt idx="31">
                  <c:v>81.034999999999997</c:v>
                </c:pt>
                <c:pt idx="32">
                  <c:v>80.671999999999983</c:v>
                </c:pt>
                <c:pt idx="33">
                  <c:v>80.488</c:v>
                </c:pt>
                <c:pt idx="34">
                  <c:v>80.106999999999999</c:v>
                </c:pt>
                <c:pt idx="35">
                  <c:v>79.908000000000001</c:v>
                </c:pt>
                <c:pt idx="36">
                  <c:v>79.908000000000001</c:v>
                </c:pt>
                <c:pt idx="37">
                  <c:v>79.437000000000026</c:v>
                </c:pt>
                <c:pt idx="38">
                  <c:v>79.161999999999992</c:v>
                </c:pt>
                <c:pt idx="39">
                  <c:v>78.332999999999998</c:v>
                </c:pt>
                <c:pt idx="40">
                  <c:v>78.054000000000002</c:v>
                </c:pt>
                <c:pt idx="41">
                  <c:v>77.769000000000005</c:v>
                </c:pt>
                <c:pt idx="42">
                  <c:v>76.915000000000006</c:v>
                </c:pt>
                <c:pt idx="43">
                  <c:v>76.626999999999981</c:v>
                </c:pt>
                <c:pt idx="44">
                  <c:v>76.034999999999997</c:v>
                </c:pt>
                <c:pt idx="45">
                  <c:v>75.733000000000004</c:v>
                </c:pt>
                <c:pt idx="46">
                  <c:v>75.424000000000007</c:v>
                </c:pt>
                <c:pt idx="47">
                  <c:v>75.099000000000004</c:v>
                </c:pt>
                <c:pt idx="48">
                  <c:v>75.099000000000004</c:v>
                </c:pt>
                <c:pt idx="49">
                  <c:v>74.656999999999982</c:v>
                </c:pt>
                <c:pt idx="50">
                  <c:v>74.198999999999998</c:v>
                </c:pt>
                <c:pt idx="51">
                  <c:v>74.198999999999998</c:v>
                </c:pt>
                <c:pt idx="52">
                  <c:v>73.271999999999991</c:v>
                </c:pt>
                <c:pt idx="53">
                  <c:v>73.271999999999991</c:v>
                </c:pt>
                <c:pt idx="54">
                  <c:v>72.801999999999992</c:v>
                </c:pt>
                <c:pt idx="55">
                  <c:v>72.801999999999992</c:v>
                </c:pt>
                <c:pt idx="56">
                  <c:v>72.801999999999992</c:v>
                </c:pt>
                <c:pt idx="57">
                  <c:v>72.293000000000006</c:v>
                </c:pt>
                <c:pt idx="58">
                  <c:v>71.236999999999995</c:v>
                </c:pt>
                <c:pt idx="59">
                  <c:v>70.697999999999993</c:v>
                </c:pt>
                <c:pt idx="60">
                  <c:v>70.127999999999986</c:v>
                </c:pt>
                <c:pt idx="61">
                  <c:v>69.397000000000006</c:v>
                </c:pt>
                <c:pt idx="62">
                  <c:v>69.397000000000006</c:v>
                </c:pt>
                <c:pt idx="63">
                  <c:v>68.561000000000007</c:v>
                </c:pt>
                <c:pt idx="64">
                  <c:v>68.561000000000007</c:v>
                </c:pt>
                <c:pt idx="65">
                  <c:v>68.561000000000007</c:v>
                </c:pt>
                <c:pt idx="66">
                  <c:v>67.621999999999986</c:v>
                </c:pt>
                <c:pt idx="67">
                  <c:v>66.668999999999983</c:v>
                </c:pt>
                <c:pt idx="68">
                  <c:v>66.668999999999983</c:v>
                </c:pt>
                <c:pt idx="69">
                  <c:v>65.658999999999978</c:v>
                </c:pt>
                <c:pt idx="70">
                  <c:v>65.658999999999978</c:v>
                </c:pt>
                <c:pt idx="71">
                  <c:v>65.658999999999978</c:v>
                </c:pt>
                <c:pt idx="72">
                  <c:v>63.332000000000001</c:v>
                </c:pt>
              </c:numCache>
            </c:numRef>
          </c:yVal>
        </c:ser>
        <c:ser>
          <c:idx val="2"/>
          <c:order val="2"/>
          <c:tx>
            <c:strRef>
              <c:f>Sheet1!$D$1</c:f>
              <c:strCache>
                <c:ptCount val="1"/>
                <c:pt idx="0">
                  <c:v>No LVAD / No Inotropes  (N=5,781)</c:v>
                </c:pt>
              </c:strCache>
            </c:strRef>
          </c:tx>
          <c:spPr>
            <a:ln w="38100">
              <a:solidFill>
                <a:srgbClr val="FF0000"/>
              </a:solidFill>
            </a:ln>
          </c:spPr>
          <c:marker>
            <c:symbol val="none"/>
          </c:marker>
          <c:xVal>
            <c:numRef>
              <c:f>Sheet1!$A$2:$A$86</c:f>
              <c:numCache>
                <c:formatCode>General</c:formatCode>
                <c:ptCount val="85"/>
                <c:pt idx="0">
                  <c:v>0</c:v>
                </c:pt>
                <c:pt idx="1">
                  <c:v>8.3300000000000041E-2</c:v>
                </c:pt>
                <c:pt idx="2">
                  <c:v>0.16669999999999999</c:v>
                </c:pt>
                <c:pt idx="3">
                  <c:v>0.25</c:v>
                </c:pt>
                <c:pt idx="4">
                  <c:v>0.33330000000000304</c:v>
                </c:pt>
                <c:pt idx="5">
                  <c:v>0.41670000000000001</c:v>
                </c:pt>
                <c:pt idx="6">
                  <c:v>0.5</c:v>
                </c:pt>
                <c:pt idx="7">
                  <c:v>0.58329999999999949</c:v>
                </c:pt>
                <c:pt idx="8">
                  <c:v>0.66670000000000518</c:v>
                </c:pt>
                <c:pt idx="9">
                  <c:v>0.75000000000000355</c:v>
                </c:pt>
                <c:pt idx="10">
                  <c:v>0.83330000000000004</c:v>
                </c:pt>
                <c:pt idx="11">
                  <c:v>0.91670000000000063</c:v>
                </c:pt>
                <c:pt idx="12">
                  <c:v>1</c:v>
                </c:pt>
                <c:pt idx="13">
                  <c:v>1.083299999999993</c:v>
                </c:pt>
                <c:pt idx="14">
                  <c:v>1.1667000000000001</c:v>
                </c:pt>
                <c:pt idx="15">
                  <c:v>1.25</c:v>
                </c:pt>
                <c:pt idx="16">
                  <c:v>1.333299999999993</c:v>
                </c:pt>
                <c:pt idx="17">
                  <c:v>1.4166999999999914</c:v>
                </c:pt>
                <c:pt idx="18">
                  <c:v>1.5</c:v>
                </c:pt>
                <c:pt idx="19">
                  <c:v>1.583299999999993</c:v>
                </c:pt>
                <c:pt idx="20">
                  <c:v>1.6667000000000001</c:v>
                </c:pt>
                <c:pt idx="21">
                  <c:v>1.75</c:v>
                </c:pt>
                <c:pt idx="22">
                  <c:v>1.833299999999993</c:v>
                </c:pt>
                <c:pt idx="23">
                  <c:v>1.9167000000000001</c:v>
                </c:pt>
                <c:pt idx="24">
                  <c:v>2</c:v>
                </c:pt>
                <c:pt idx="25">
                  <c:v>2.0832999999999999</c:v>
                </c:pt>
                <c:pt idx="26">
                  <c:v>2.1667000000000001</c:v>
                </c:pt>
                <c:pt idx="27">
                  <c:v>2.25</c:v>
                </c:pt>
                <c:pt idx="28">
                  <c:v>2.3332999999999977</c:v>
                </c:pt>
                <c:pt idx="29">
                  <c:v>2.416699999999981</c:v>
                </c:pt>
                <c:pt idx="30">
                  <c:v>2.5</c:v>
                </c:pt>
                <c:pt idx="31">
                  <c:v>2.5832999999999999</c:v>
                </c:pt>
                <c:pt idx="32">
                  <c:v>2.6667000000000001</c:v>
                </c:pt>
                <c:pt idx="33">
                  <c:v>2.75</c:v>
                </c:pt>
                <c:pt idx="34">
                  <c:v>2.8332999999999977</c:v>
                </c:pt>
                <c:pt idx="35">
                  <c:v>2.916699999999981</c:v>
                </c:pt>
                <c:pt idx="36">
                  <c:v>3</c:v>
                </c:pt>
                <c:pt idx="37">
                  <c:v>3.0832999999999999</c:v>
                </c:pt>
                <c:pt idx="38">
                  <c:v>3.1667000000000001</c:v>
                </c:pt>
                <c:pt idx="39">
                  <c:v>3.25</c:v>
                </c:pt>
                <c:pt idx="40">
                  <c:v>3.3332999999999977</c:v>
                </c:pt>
                <c:pt idx="41">
                  <c:v>3.416699999999981</c:v>
                </c:pt>
                <c:pt idx="42">
                  <c:v>3.5</c:v>
                </c:pt>
                <c:pt idx="43">
                  <c:v>3.5832999999999999</c:v>
                </c:pt>
                <c:pt idx="44">
                  <c:v>3.6667000000000001</c:v>
                </c:pt>
                <c:pt idx="45">
                  <c:v>3.75</c:v>
                </c:pt>
                <c:pt idx="46">
                  <c:v>3.8332999999999977</c:v>
                </c:pt>
                <c:pt idx="47">
                  <c:v>3.916699999999981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numCache>
            </c:numRef>
          </c:xVal>
          <c:yVal>
            <c:numRef>
              <c:f>Sheet1!$D$2:$D$86</c:f>
              <c:numCache>
                <c:formatCode>General</c:formatCode>
                <c:ptCount val="85"/>
                <c:pt idx="0">
                  <c:v>100</c:v>
                </c:pt>
                <c:pt idx="1">
                  <c:v>95.10299999999998</c:v>
                </c:pt>
                <c:pt idx="2">
                  <c:v>93.727000000000004</c:v>
                </c:pt>
                <c:pt idx="3">
                  <c:v>92.804999999999993</c:v>
                </c:pt>
                <c:pt idx="4">
                  <c:v>92.181999999999988</c:v>
                </c:pt>
                <c:pt idx="5">
                  <c:v>91.539000000000001</c:v>
                </c:pt>
                <c:pt idx="6">
                  <c:v>91.092000000000013</c:v>
                </c:pt>
                <c:pt idx="7">
                  <c:v>90.715999999999994</c:v>
                </c:pt>
                <c:pt idx="8">
                  <c:v>90.251000000000005</c:v>
                </c:pt>
                <c:pt idx="9">
                  <c:v>89.784999999999997</c:v>
                </c:pt>
                <c:pt idx="10">
                  <c:v>89.443000000000026</c:v>
                </c:pt>
                <c:pt idx="11">
                  <c:v>89.063999999999993</c:v>
                </c:pt>
                <c:pt idx="12">
                  <c:v>88.587000000000003</c:v>
                </c:pt>
                <c:pt idx="13">
                  <c:v>88.224000000000004</c:v>
                </c:pt>
                <c:pt idx="14">
                  <c:v>87.97</c:v>
                </c:pt>
                <c:pt idx="15">
                  <c:v>87.637</c:v>
                </c:pt>
                <c:pt idx="16">
                  <c:v>87.281999999999996</c:v>
                </c:pt>
                <c:pt idx="17">
                  <c:v>86.906999999999996</c:v>
                </c:pt>
                <c:pt idx="18">
                  <c:v>86.570999999999998</c:v>
                </c:pt>
                <c:pt idx="19">
                  <c:v>86.272999999999982</c:v>
                </c:pt>
                <c:pt idx="20">
                  <c:v>85.915000000000006</c:v>
                </c:pt>
                <c:pt idx="21">
                  <c:v>85.715999999999994</c:v>
                </c:pt>
                <c:pt idx="22">
                  <c:v>85.536000000000001</c:v>
                </c:pt>
                <c:pt idx="23">
                  <c:v>85.313999999999993</c:v>
                </c:pt>
                <c:pt idx="24">
                  <c:v>85.066999999999993</c:v>
                </c:pt>
                <c:pt idx="25">
                  <c:v>84.845000000000013</c:v>
                </c:pt>
                <c:pt idx="26">
                  <c:v>84.503</c:v>
                </c:pt>
                <c:pt idx="27">
                  <c:v>84.203999999999994</c:v>
                </c:pt>
                <c:pt idx="28">
                  <c:v>83.834000000000003</c:v>
                </c:pt>
                <c:pt idx="29">
                  <c:v>83.531000000000006</c:v>
                </c:pt>
                <c:pt idx="30">
                  <c:v>83.181999999999988</c:v>
                </c:pt>
                <c:pt idx="31">
                  <c:v>82.948000000000022</c:v>
                </c:pt>
                <c:pt idx="32">
                  <c:v>82.759</c:v>
                </c:pt>
                <c:pt idx="33">
                  <c:v>82.593000000000004</c:v>
                </c:pt>
                <c:pt idx="34">
                  <c:v>82.353999999999999</c:v>
                </c:pt>
                <c:pt idx="35">
                  <c:v>82.281999999999996</c:v>
                </c:pt>
                <c:pt idx="36">
                  <c:v>82.034999999999997</c:v>
                </c:pt>
                <c:pt idx="37">
                  <c:v>81.825999999999979</c:v>
                </c:pt>
                <c:pt idx="38">
                  <c:v>81.687999999999988</c:v>
                </c:pt>
                <c:pt idx="39">
                  <c:v>81.269000000000005</c:v>
                </c:pt>
                <c:pt idx="40">
                  <c:v>80.959000000000003</c:v>
                </c:pt>
                <c:pt idx="41">
                  <c:v>80.705000000000013</c:v>
                </c:pt>
                <c:pt idx="42">
                  <c:v>80.42</c:v>
                </c:pt>
                <c:pt idx="43">
                  <c:v>80.10499999999999</c:v>
                </c:pt>
                <c:pt idx="44">
                  <c:v>79.873999999999981</c:v>
                </c:pt>
                <c:pt idx="45">
                  <c:v>79.554000000000002</c:v>
                </c:pt>
                <c:pt idx="46">
                  <c:v>79.406000000000006</c:v>
                </c:pt>
                <c:pt idx="47">
                  <c:v>79.134999999999991</c:v>
                </c:pt>
                <c:pt idx="48">
                  <c:v>78.824999999999989</c:v>
                </c:pt>
                <c:pt idx="49">
                  <c:v>78.510000000000005</c:v>
                </c:pt>
                <c:pt idx="50">
                  <c:v>78.221999999999994</c:v>
                </c:pt>
                <c:pt idx="51">
                  <c:v>78</c:v>
                </c:pt>
                <c:pt idx="52">
                  <c:v>77.667000000000002</c:v>
                </c:pt>
                <c:pt idx="53">
                  <c:v>77.443000000000026</c:v>
                </c:pt>
                <c:pt idx="54">
                  <c:v>77.256</c:v>
                </c:pt>
                <c:pt idx="55">
                  <c:v>77.179999999999978</c:v>
                </c:pt>
                <c:pt idx="56">
                  <c:v>77.065000000000012</c:v>
                </c:pt>
                <c:pt idx="57">
                  <c:v>76.832999999999998</c:v>
                </c:pt>
                <c:pt idx="58">
                  <c:v>76.478999999999999</c:v>
                </c:pt>
                <c:pt idx="59">
                  <c:v>76.236999999999995</c:v>
                </c:pt>
                <c:pt idx="60">
                  <c:v>75.946000000000026</c:v>
                </c:pt>
                <c:pt idx="61">
                  <c:v>75.657999999999987</c:v>
                </c:pt>
                <c:pt idx="62">
                  <c:v>75.19</c:v>
                </c:pt>
                <c:pt idx="63">
                  <c:v>74.654999999999987</c:v>
                </c:pt>
                <c:pt idx="64">
                  <c:v>74.384</c:v>
                </c:pt>
                <c:pt idx="65">
                  <c:v>74.055999999999983</c:v>
                </c:pt>
                <c:pt idx="66">
                  <c:v>73.89</c:v>
                </c:pt>
                <c:pt idx="67">
                  <c:v>73.778999999999982</c:v>
                </c:pt>
                <c:pt idx="68">
                  <c:v>73.440000000000026</c:v>
                </c:pt>
                <c:pt idx="69">
                  <c:v>72.924999999999997</c:v>
                </c:pt>
                <c:pt idx="70">
                  <c:v>72.691000000000003</c:v>
                </c:pt>
                <c:pt idx="71">
                  <c:v>72.45</c:v>
                </c:pt>
                <c:pt idx="72">
                  <c:v>72.257000000000005</c:v>
                </c:pt>
                <c:pt idx="73">
                  <c:v>71.945000000000007</c:v>
                </c:pt>
                <c:pt idx="74">
                  <c:v>71.678999999999988</c:v>
                </c:pt>
                <c:pt idx="75">
                  <c:v>71.316000000000003</c:v>
                </c:pt>
                <c:pt idx="76">
                  <c:v>71.316000000000003</c:v>
                </c:pt>
                <c:pt idx="77">
                  <c:v>70.941000000000514</c:v>
                </c:pt>
                <c:pt idx="78">
                  <c:v>70.372999999999948</c:v>
                </c:pt>
                <c:pt idx="79">
                  <c:v>69.985000000000014</c:v>
                </c:pt>
                <c:pt idx="80">
                  <c:v>69.787999999999997</c:v>
                </c:pt>
                <c:pt idx="81">
                  <c:v>69.077999999999989</c:v>
                </c:pt>
                <c:pt idx="82">
                  <c:v>68.870999999999981</c:v>
                </c:pt>
                <c:pt idx="83">
                  <c:v>68.543999999999997</c:v>
                </c:pt>
                <c:pt idx="84">
                  <c:v>68.42</c:v>
                </c:pt>
              </c:numCache>
            </c:numRef>
          </c:yVal>
        </c:ser>
        <c:ser>
          <c:idx val="3"/>
          <c:order val="3"/>
          <c:tx>
            <c:strRef>
              <c:f>Sheet1!$E$1</c:f>
              <c:strCache>
                <c:ptCount val="1"/>
                <c:pt idx="0">
                  <c:v>No LVAD / Inotropes (N=5,542)</c:v>
                </c:pt>
              </c:strCache>
            </c:strRef>
          </c:tx>
          <c:spPr>
            <a:ln w="41275">
              <a:solidFill>
                <a:srgbClr val="9933FF"/>
              </a:solidFill>
            </a:ln>
          </c:spPr>
          <c:marker>
            <c:symbol val="none"/>
          </c:marker>
          <c:xVal>
            <c:numRef>
              <c:f>Sheet1!$A$2:$A$86</c:f>
              <c:numCache>
                <c:formatCode>General</c:formatCode>
                <c:ptCount val="85"/>
                <c:pt idx="0">
                  <c:v>0</c:v>
                </c:pt>
                <c:pt idx="1">
                  <c:v>8.3300000000000041E-2</c:v>
                </c:pt>
                <c:pt idx="2">
                  <c:v>0.16669999999999999</c:v>
                </c:pt>
                <c:pt idx="3">
                  <c:v>0.25</c:v>
                </c:pt>
                <c:pt idx="4">
                  <c:v>0.33330000000000304</c:v>
                </c:pt>
                <c:pt idx="5">
                  <c:v>0.41670000000000001</c:v>
                </c:pt>
                <c:pt idx="6">
                  <c:v>0.5</c:v>
                </c:pt>
                <c:pt idx="7">
                  <c:v>0.58329999999999949</c:v>
                </c:pt>
                <c:pt idx="8">
                  <c:v>0.66670000000000518</c:v>
                </c:pt>
                <c:pt idx="9">
                  <c:v>0.75000000000000355</c:v>
                </c:pt>
                <c:pt idx="10">
                  <c:v>0.83330000000000004</c:v>
                </c:pt>
                <c:pt idx="11">
                  <c:v>0.91670000000000063</c:v>
                </c:pt>
                <c:pt idx="12">
                  <c:v>1</c:v>
                </c:pt>
                <c:pt idx="13">
                  <c:v>1.083299999999993</c:v>
                </c:pt>
                <c:pt idx="14">
                  <c:v>1.1667000000000001</c:v>
                </c:pt>
                <c:pt idx="15">
                  <c:v>1.25</c:v>
                </c:pt>
                <c:pt idx="16">
                  <c:v>1.333299999999993</c:v>
                </c:pt>
                <c:pt idx="17">
                  <c:v>1.4166999999999914</c:v>
                </c:pt>
                <c:pt idx="18">
                  <c:v>1.5</c:v>
                </c:pt>
                <c:pt idx="19">
                  <c:v>1.583299999999993</c:v>
                </c:pt>
                <c:pt idx="20">
                  <c:v>1.6667000000000001</c:v>
                </c:pt>
                <c:pt idx="21">
                  <c:v>1.75</c:v>
                </c:pt>
                <c:pt idx="22">
                  <c:v>1.833299999999993</c:v>
                </c:pt>
                <c:pt idx="23">
                  <c:v>1.9167000000000001</c:v>
                </c:pt>
                <c:pt idx="24">
                  <c:v>2</c:v>
                </c:pt>
                <c:pt idx="25">
                  <c:v>2.0832999999999999</c:v>
                </c:pt>
                <c:pt idx="26">
                  <c:v>2.1667000000000001</c:v>
                </c:pt>
                <c:pt idx="27">
                  <c:v>2.25</c:v>
                </c:pt>
                <c:pt idx="28">
                  <c:v>2.3332999999999977</c:v>
                </c:pt>
                <c:pt idx="29">
                  <c:v>2.416699999999981</c:v>
                </c:pt>
                <c:pt idx="30">
                  <c:v>2.5</c:v>
                </c:pt>
                <c:pt idx="31">
                  <c:v>2.5832999999999999</c:v>
                </c:pt>
                <c:pt idx="32">
                  <c:v>2.6667000000000001</c:v>
                </c:pt>
                <c:pt idx="33">
                  <c:v>2.75</c:v>
                </c:pt>
                <c:pt idx="34">
                  <c:v>2.8332999999999977</c:v>
                </c:pt>
                <c:pt idx="35">
                  <c:v>2.916699999999981</c:v>
                </c:pt>
                <c:pt idx="36">
                  <c:v>3</c:v>
                </c:pt>
                <c:pt idx="37">
                  <c:v>3.0832999999999999</c:v>
                </c:pt>
                <c:pt idx="38">
                  <c:v>3.1667000000000001</c:v>
                </c:pt>
                <c:pt idx="39">
                  <c:v>3.25</c:v>
                </c:pt>
                <c:pt idx="40">
                  <c:v>3.3332999999999977</c:v>
                </c:pt>
                <c:pt idx="41">
                  <c:v>3.416699999999981</c:v>
                </c:pt>
                <c:pt idx="42">
                  <c:v>3.5</c:v>
                </c:pt>
                <c:pt idx="43">
                  <c:v>3.5832999999999999</c:v>
                </c:pt>
                <c:pt idx="44">
                  <c:v>3.6667000000000001</c:v>
                </c:pt>
                <c:pt idx="45">
                  <c:v>3.75</c:v>
                </c:pt>
                <c:pt idx="46">
                  <c:v>3.8332999999999977</c:v>
                </c:pt>
                <c:pt idx="47">
                  <c:v>3.916699999999981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numCache>
            </c:numRef>
          </c:xVal>
          <c:yVal>
            <c:numRef>
              <c:f>Sheet1!$E$2:$E$86</c:f>
              <c:numCache>
                <c:formatCode>General</c:formatCode>
                <c:ptCount val="85"/>
                <c:pt idx="0">
                  <c:v>100</c:v>
                </c:pt>
                <c:pt idx="1">
                  <c:v>96.161000000000001</c:v>
                </c:pt>
                <c:pt idx="2">
                  <c:v>94.923000000000002</c:v>
                </c:pt>
                <c:pt idx="3">
                  <c:v>94.028999999999982</c:v>
                </c:pt>
                <c:pt idx="4">
                  <c:v>93.35299999999998</c:v>
                </c:pt>
                <c:pt idx="5">
                  <c:v>92.86</c:v>
                </c:pt>
                <c:pt idx="6">
                  <c:v>92.440000000000026</c:v>
                </c:pt>
                <c:pt idx="7">
                  <c:v>91.8</c:v>
                </c:pt>
                <c:pt idx="8">
                  <c:v>91.214000000000027</c:v>
                </c:pt>
                <c:pt idx="9">
                  <c:v>90.884999999999991</c:v>
                </c:pt>
                <c:pt idx="10">
                  <c:v>90.334999999999994</c:v>
                </c:pt>
                <c:pt idx="11">
                  <c:v>89.93</c:v>
                </c:pt>
                <c:pt idx="12">
                  <c:v>89.593999999999994</c:v>
                </c:pt>
                <c:pt idx="13">
                  <c:v>89.224000000000004</c:v>
                </c:pt>
                <c:pt idx="14">
                  <c:v>88.724000000000004</c:v>
                </c:pt>
                <c:pt idx="15">
                  <c:v>88.241000000000227</c:v>
                </c:pt>
                <c:pt idx="16">
                  <c:v>87.978999999999999</c:v>
                </c:pt>
                <c:pt idx="17">
                  <c:v>87.674999999999983</c:v>
                </c:pt>
                <c:pt idx="18">
                  <c:v>87.248999999999995</c:v>
                </c:pt>
                <c:pt idx="19">
                  <c:v>86.903000000000006</c:v>
                </c:pt>
                <c:pt idx="20">
                  <c:v>86.617000000000004</c:v>
                </c:pt>
                <c:pt idx="21">
                  <c:v>86.31</c:v>
                </c:pt>
                <c:pt idx="22">
                  <c:v>85.918999999999997</c:v>
                </c:pt>
                <c:pt idx="23">
                  <c:v>85.711000000000027</c:v>
                </c:pt>
                <c:pt idx="24">
                  <c:v>85.391000000000005</c:v>
                </c:pt>
                <c:pt idx="25">
                  <c:v>85.117999999999995</c:v>
                </c:pt>
                <c:pt idx="26">
                  <c:v>84.93</c:v>
                </c:pt>
                <c:pt idx="27">
                  <c:v>84.644999999999996</c:v>
                </c:pt>
                <c:pt idx="28">
                  <c:v>84.332999999999998</c:v>
                </c:pt>
                <c:pt idx="29">
                  <c:v>84.069000000000003</c:v>
                </c:pt>
                <c:pt idx="30">
                  <c:v>83.682999999999979</c:v>
                </c:pt>
                <c:pt idx="31">
                  <c:v>83.393000000000001</c:v>
                </c:pt>
                <c:pt idx="32">
                  <c:v>83.149999999999991</c:v>
                </c:pt>
                <c:pt idx="33">
                  <c:v>82.807000000000002</c:v>
                </c:pt>
                <c:pt idx="34">
                  <c:v>82.363</c:v>
                </c:pt>
                <c:pt idx="35">
                  <c:v>82.137</c:v>
                </c:pt>
                <c:pt idx="36">
                  <c:v>82.007999999999996</c:v>
                </c:pt>
                <c:pt idx="37">
                  <c:v>81.759</c:v>
                </c:pt>
                <c:pt idx="38">
                  <c:v>81.495999999999995</c:v>
                </c:pt>
                <c:pt idx="39">
                  <c:v>81.111000000000004</c:v>
                </c:pt>
                <c:pt idx="40">
                  <c:v>80.872999999999948</c:v>
                </c:pt>
                <c:pt idx="41">
                  <c:v>80.60499999999999</c:v>
                </c:pt>
                <c:pt idx="42">
                  <c:v>80.455000000000013</c:v>
                </c:pt>
                <c:pt idx="43">
                  <c:v>80.245000000000005</c:v>
                </c:pt>
                <c:pt idx="44">
                  <c:v>80.062000000000012</c:v>
                </c:pt>
                <c:pt idx="45">
                  <c:v>79.786000000000001</c:v>
                </c:pt>
                <c:pt idx="46">
                  <c:v>79.569999999999993</c:v>
                </c:pt>
                <c:pt idx="47">
                  <c:v>79.287999999999997</c:v>
                </c:pt>
                <c:pt idx="48">
                  <c:v>79.027000000000001</c:v>
                </c:pt>
                <c:pt idx="49">
                  <c:v>78.674999999999983</c:v>
                </c:pt>
                <c:pt idx="50">
                  <c:v>78.563999999999993</c:v>
                </c:pt>
                <c:pt idx="51">
                  <c:v>78.033000000000001</c:v>
                </c:pt>
                <c:pt idx="52">
                  <c:v>77.88</c:v>
                </c:pt>
                <c:pt idx="53">
                  <c:v>77.570999999999998</c:v>
                </c:pt>
                <c:pt idx="54">
                  <c:v>77.338999999999999</c:v>
                </c:pt>
                <c:pt idx="55">
                  <c:v>76.950999999999993</c:v>
                </c:pt>
                <c:pt idx="56">
                  <c:v>76.793999999999997</c:v>
                </c:pt>
                <c:pt idx="57">
                  <c:v>76.596000000000004</c:v>
                </c:pt>
                <c:pt idx="58">
                  <c:v>76.394999999999996</c:v>
                </c:pt>
                <c:pt idx="59">
                  <c:v>76.149999999999991</c:v>
                </c:pt>
                <c:pt idx="60">
                  <c:v>75.935000000000002</c:v>
                </c:pt>
                <c:pt idx="61">
                  <c:v>75.599000000000004</c:v>
                </c:pt>
                <c:pt idx="62">
                  <c:v>75.343000000000004</c:v>
                </c:pt>
                <c:pt idx="63">
                  <c:v>74.875999999999948</c:v>
                </c:pt>
                <c:pt idx="64">
                  <c:v>74.665999999999983</c:v>
                </c:pt>
                <c:pt idx="65">
                  <c:v>74.402000000000001</c:v>
                </c:pt>
                <c:pt idx="66">
                  <c:v>74.296000000000006</c:v>
                </c:pt>
                <c:pt idx="67">
                  <c:v>74.028999999999982</c:v>
                </c:pt>
                <c:pt idx="68">
                  <c:v>73.433000000000007</c:v>
                </c:pt>
                <c:pt idx="69">
                  <c:v>72.884</c:v>
                </c:pt>
                <c:pt idx="70">
                  <c:v>72.60299999999998</c:v>
                </c:pt>
                <c:pt idx="71">
                  <c:v>72.197000000000003</c:v>
                </c:pt>
                <c:pt idx="72">
                  <c:v>71.52</c:v>
                </c:pt>
                <c:pt idx="73">
                  <c:v>71.173999999999978</c:v>
                </c:pt>
                <c:pt idx="74">
                  <c:v>70.945000000000007</c:v>
                </c:pt>
                <c:pt idx="75">
                  <c:v>70.790999999999997</c:v>
                </c:pt>
                <c:pt idx="76">
                  <c:v>70.477999999999994</c:v>
                </c:pt>
                <c:pt idx="77">
                  <c:v>70.161999999999992</c:v>
                </c:pt>
                <c:pt idx="78">
                  <c:v>69.843999999999994</c:v>
                </c:pt>
                <c:pt idx="79">
                  <c:v>69.60199999999999</c:v>
                </c:pt>
                <c:pt idx="80">
                  <c:v>69.436000000000007</c:v>
                </c:pt>
                <c:pt idx="81">
                  <c:v>69.181999999999988</c:v>
                </c:pt>
                <c:pt idx="82">
                  <c:v>68.92</c:v>
                </c:pt>
                <c:pt idx="83">
                  <c:v>68.736999999999995</c:v>
                </c:pt>
                <c:pt idx="84">
                  <c:v>68.233999999999995</c:v>
                </c:pt>
              </c:numCache>
            </c:numRef>
          </c:yVal>
        </c:ser>
        <c:axId val="150928384"/>
        <c:axId val="150951040"/>
      </c:scatterChart>
      <c:valAx>
        <c:axId val="150928384"/>
        <c:scaling>
          <c:orientation val="minMax"/>
          <c:max val="7"/>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50951040"/>
        <c:crosses val="autoZero"/>
        <c:crossBetween val="midCat"/>
        <c:majorUnit val="1"/>
      </c:valAx>
      <c:valAx>
        <c:axId val="150951040"/>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50928384"/>
        <c:crosses val="autoZero"/>
        <c:crossBetween val="midCat"/>
        <c:majorUnit val="10"/>
      </c:valAx>
      <c:spPr>
        <a:solidFill>
          <a:schemeClr val="bg2"/>
        </a:solidFill>
        <a:ln>
          <a:solidFill>
            <a:schemeClr val="tx1"/>
          </a:solidFill>
        </a:ln>
      </c:spPr>
    </c:plotArea>
    <c:legend>
      <c:legendPos val="r"/>
      <c:layout>
        <c:manualLayout>
          <c:xMode val="edge"/>
          <c:yMode val="edge"/>
          <c:x val="0.2123893805309752"/>
          <c:y val="1.7990009313351967E-2"/>
          <c:w val="0.75980825958702503"/>
          <c:h val="0.15824993649987495"/>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5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4397E-2"/>
          <c:y val="2.2460834973753282E-2"/>
          <c:w val="0.90442489489698741"/>
          <c:h val="0.83254736712598421"/>
        </c:manualLayout>
      </c:layout>
      <c:scatterChart>
        <c:scatterStyle val="smoothMarker"/>
        <c:ser>
          <c:idx val="0"/>
          <c:order val="0"/>
          <c:tx>
            <c:strRef>
              <c:f>Sheet1!$B$1</c:f>
              <c:strCache>
                <c:ptCount val="1"/>
                <c:pt idx="0">
                  <c:v>Pulsatile flow (N=2,903)</c:v>
                </c:pt>
              </c:strCache>
            </c:strRef>
          </c:tx>
          <c:spPr>
            <a:ln w="38100">
              <a:solidFill>
                <a:srgbClr val="00FFFF"/>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0.33330000000000143</c:v>
                </c:pt>
                <c:pt idx="5">
                  <c:v>0.41670000000000001</c:v>
                </c:pt>
                <c:pt idx="6">
                  <c:v>0.5</c:v>
                </c:pt>
                <c:pt idx="7">
                  <c:v>0.58329999999999949</c:v>
                </c:pt>
                <c:pt idx="8">
                  <c:v>0.66670000000000262</c:v>
                </c:pt>
                <c:pt idx="9">
                  <c:v>0.75000000000000178</c:v>
                </c:pt>
                <c:pt idx="10">
                  <c:v>0.83330000000000004</c:v>
                </c:pt>
                <c:pt idx="11">
                  <c:v>0.91670000000000063</c:v>
                </c:pt>
                <c:pt idx="12">
                  <c:v>1</c:v>
                </c:pt>
                <c:pt idx="13">
                  <c:v>1.0832999999999966</c:v>
                </c:pt>
                <c:pt idx="14">
                  <c:v>1.1667000000000001</c:v>
                </c:pt>
                <c:pt idx="15">
                  <c:v>1.25</c:v>
                </c:pt>
                <c:pt idx="16">
                  <c:v>1.3332999999999966</c:v>
                </c:pt>
                <c:pt idx="17">
                  <c:v>1.4166999999999959</c:v>
                </c:pt>
                <c:pt idx="18">
                  <c:v>1.5</c:v>
                </c:pt>
                <c:pt idx="19">
                  <c:v>1.5832999999999966</c:v>
                </c:pt>
                <c:pt idx="20">
                  <c:v>1.6667000000000001</c:v>
                </c:pt>
                <c:pt idx="21">
                  <c:v>1.75</c:v>
                </c:pt>
                <c:pt idx="22">
                  <c:v>1.8332999999999966</c:v>
                </c:pt>
                <c:pt idx="23">
                  <c:v>1.9167000000000001</c:v>
                </c:pt>
                <c:pt idx="24">
                  <c:v>2</c:v>
                </c:pt>
                <c:pt idx="25">
                  <c:v>2.0832999999999999</c:v>
                </c:pt>
                <c:pt idx="26">
                  <c:v>2.1667000000000001</c:v>
                </c:pt>
                <c:pt idx="27">
                  <c:v>2.25</c:v>
                </c:pt>
                <c:pt idx="28">
                  <c:v>2.3332999999999977</c:v>
                </c:pt>
                <c:pt idx="29">
                  <c:v>2.4166999999999925</c:v>
                </c:pt>
                <c:pt idx="30">
                  <c:v>2.5</c:v>
                </c:pt>
                <c:pt idx="31">
                  <c:v>2.5832999999999999</c:v>
                </c:pt>
                <c:pt idx="32">
                  <c:v>2.6667000000000001</c:v>
                </c:pt>
                <c:pt idx="33">
                  <c:v>2.75</c:v>
                </c:pt>
                <c:pt idx="34">
                  <c:v>2.8332999999999977</c:v>
                </c:pt>
                <c:pt idx="35">
                  <c:v>2.9166999999999925</c:v>
                </c:pt>
                <c:pt idx="36">
                  <c:v>3</c:v>
                </c:pt>
                <c:pt idx="37">
                  <c:v>3.0832999999999999</c:v>
                </c:pt>
                <c:pt idx="38">
                  <c:v>3.1667000000000001</c:v>
                </c:pt>
                <c:pt idx="39">
                  <c:v>3.25</c:v>
                </c:pt>
                <c:pt idx="40">
                  <c:v>3.3332999999999977</c:v>
                </c:pt>
                <c:pt idx="41">
                  <c:v>3.4166999999999925</c:v>
                </c:pt>
                <c:pt idx="42">
                  <c:v>3.5</c:v>
                </c:pt>
                <c:pt idx="43">
                  <c:v>3.5832999999999999</c:v>
                </c:pt>
                <c:pt idx="44">
                  <c:v>3.6667000000000001</c:v>
                </c:pt>
                <c:pt idx="45">
                  <c:v>3.75</c:v>
                </c:pt>
                <c:pt idx="46">
                  <c:v>3.8332999999999977</c:v>
                </c:pt>
                <c:pt idx="47">
                  <c:v>3.9166999999999925</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Sheet1!$B$2:$B$122</c:f>
              <c:numCache>
                <c:formatCode>General</c:formatCode>
                <c:ptCount val="121"/>
                <c:pt idx="0">
                  <c:v>100</c:v>
                </c:pt>
                <c:pt idx="1">
                  <c:v>100</c:v>
                </c:pt>
                <c:pt idx="2">
                  <c:v>100</c:v>
                </c:pt>
                <c:pt idx="3">
                  <c:v>100</c:v>
                </c:pt>
                <c:pt idx="4">
                  <c:v>100</c:v>
                </c:pt>
                <c:pt idx="5">
                  <c:v>100</c:v>
                </c:pt>
                <c:pt idx="6">
                  <c:v>100</c:v>
                </c:pt>
                <c:pt idx="7">
                  <c:v>99.172999999999988</c:v>
                </c:pt>
                <c:pt idx="8">
                  <c:v>98.516999999999996</c:v>
                </c:pt>
                <c:pt idx="9">
                  <c:v>97.964000000000027</c:v>
                </c:pt>
                <c:pt idx="10">
                  <c:v>97.687999999999988</c:v>
                </c:pt>
                <c:pt idx="11">
                  <c:v>97.203000000000003</c:v>
                </c:pt>
                <c:pt idx="12">
                  <c:v>96.753</c:v>
                </c:pt>
                <c:pt idx="13">
                  <c:v>96.120999999999981</c:v>
                </c:pt>
                <c:pt idx="14">
                  <c:v>95.662999999999982</c:v>
                </c:pt>
                <c:pt idx="15">
                  <c:v>95.167999999999992</c:v>
                </c:pt>
                <c:pt idx="16">
                  <c:v>94.85</c:v>
                </c:pt>
                <c:pt idx="17">
                  <c:v>94.426000000000002</c:v>
                </c:pt>
                <c:pt idx="18">
                  <c:v>94.143000000000001</c:v>
                </c:pt>
                <c:pt idx="19">
                  <c:v>93.611000000000004</c:v>
                </c:pt>
                <c:pt idx="20">
                  <c:v>93.397999999999996</c:v>
                </c:pt>
                <c:pt idx="21">
                  <c:v>92.864999999999995</c:v>
                </c:pt>
                <c:pt idx="22">
                  <c:v>92.614999999999995</c:v>
                </c:pt>
                <c:pt idx="23">
                  <c:v>92.364999999999995</c:v>
                </c:pt>
                <c:pt idx="24">
                  <c:v>92.183999999999983</c:v>
                </c:pt>
                <c:pt idx="25">
                  <c:v>91.777999999999992</c:v>
                </c:pt>
                <c:pt idx="26">
                  <c:v>91.552999999999983</c:v>
                </c:pt>
                <c:pt idx="27">
                  <c:v>91.290999999999997</c:v>
                </c:pt>
                <c:pt idx="28">
                  <c:v>91.066000000000003</c:v>
                </c:pt>
                <c:pt idx="29">
                  <c:v>90.802999999999983</c:v>
                </c:pt>
                <c:pt idx="30">
                  <c:v>90.614000000000004</c:v>
                </c:pt>
                <c:pt idx="31">
                  <c:v>90.35</c:v>
                </c:pt>
                <c:pt idx="32">
                  <c:v>90.122999999999948</c:v>
                </c:pt>
                <c:pt idx="33">
                  <c:v>90.046999999999997</c:v>
                </c:pt>
                <c:pt idx="34">
                  <c:v>89.55</c:v>
                </c:pt>
                <c:pt idx="35">
                  <c:v>89.472999999999999</c:v>
                </c:pt>
                <c:pt idx="36">
                  <c:v>89.356999999999999</c:v>
                </c:pt>
                <c:pt idx="37">
                  <c:v>89.275999999999982</c:v>
                </c:pt>
                <c:pt idx="38">
                  <c:v>89.03</c:v>
                </c:pt>
                <c:pt idx="39">
                  <c:v>88.864000000000004</c:v>
                </c:pt>
                <c:pt idx="40">
                  <c:v>88.573999999999998</c:v>
                </c:pt>
                <c:pt idx="41">
                  <c:v>88.117000000000004</c:v>
                </c:pt>
                <c:pt idx="42">
                  <c:v>87.824999999999989</c:v>
                </c:pt>
                <c:pt idx="43">
                  <c:v>87.406999999999996</c:v>
                </c:pt>
                <c:pt idx="44">
                  <c:v>86.903999999999996</c:v>
                </c:pt>
                <c:pt idx="45">
                  <c:v>86.60899999999998</c:v>
                </c:pt>
                <c:pt idx="46">
                  <c:v>86.438999999999993</c:v>
                </c:pt>
                <c:pt idx="47">
                  <c:v>86.095000000000013</c:v>
                </c:pt>
                <c:pt idx="48">
                  <c:v>85.614999999999995</c:v>
                </c:pt>
                <c:pt idx="49">
                  <c:v>85.568000000000012</c:v>
                </c:pt>
                <c:pt idx="50">
                  <c:v>85.474000000000004</c:v>
                </c:pt>
                <c:pt idx="51">
                  <c:v>85.284000000000006</c:v>
                </c:pt>
                <c:pt idx="52">
                  <c:v>84.808999999999983</c:v>
                </c:pt>
                <c:pt idx="53">
                  <c:v>84.474999999999994</c:v>
                </c:pt>
                <c:pt idx="54">
                  <c:v>84.284000000000006</c:v>
                </c:pt>
                <c:pt idx="55">
                  <c:v>83.995999999999995</c:v>
                </c:pt>
                <c:pt idx="56">
                  <c:v>83.802999999999983</c:v>
                </c:pt>
                <c:pt idx="57">
                  <c:v>83.656999999999982</c:v>
                </c:pt>
                <c:pt idx="58">
                  <c:v>83.411000000000243</c:v>
                </c:pt>
                <c:pt idx="59">
                  <c:v>83.013999999999996</c:v>
                </c:pt>
                <c:pt idx="60">
                  <c:v>82.661000000000001</c:v>
                </c:pt>
                <c:pt idx="61">
                  <c:v>82.296000000000006</c:v>
                </c:pt>
                <c:pt idx="62">
                  <c:v>82.025999999999982</c:v>
                </c:pt>
                <c:pt idx="63">
                  <c:v>81.753</c:v>
                </c:pt>
                <c:pt idx="64">
                  <c:v>81.424000000000007</c:v>
                </c:pt>
                <c:pt idx="65">
                  <c:v>81.259</c:v>
                </c:pt>
                <c:pt idx="66">
                  <c:v>80.762</c:v>
                </c:pt>
                <c:pt idx="67">
                  <c:v>80.369</c:v>
                </c:pt>
                <c:pt idx="68">
                  <c:v>80.143000000000001</c:v>
                </c:pt>
                <c:pt idx="69">
                  <c:v>79.687999999999988</c:v>
                </c:pt>
                <c:pt idx="70">
                  <c:v>79.572999999999979</c:v>
                </c:pt>
                <c:pt idx="71">
                  <c:v>79.34</c:v>
                </c:pt>
                <c:pt idx="72">
                  <c:v>78.923000000000002</c:v>
                </c:pt>
                <c:pt idx="73">
                  <c:v>78.48</c:v>
                </c:pt>
                <c:pt idx="74">
                  <c:v>78.147000000000006</c:v>
                </c:pt>
                <c:pt idx="75">
                  <c:v>78.078999999999979</c:v>
                </c:pt>
                <c:pt idx="76">
                  <c:v>77.876999999999981</c:v>
                </c:pt>
                <c:pt idx="77">
                  <c:v>77.671999999999983</c:v>
                </c:pt>
                <c:pt idx="78">
                  <c:v>77.465999999999994</c:v>
                </c:pt>
                <c:pt idx="79">
                  <c:v>77.397000000000006</c:v>
                </c:pt>
                <c:pt idx="80">
                  <c:v>76.98</c:v>
                </c:pt>
                <c:pt idx="81">
                  <c:v>76.628999999999948</c:v>
                </c:pt>
                <c:pt idx="82">
                  <c:v>76.202000000000012</c:v>
                </c:pt>
                <c:pt idx="83">
                  <c:v>75.835999999999999</c:v>
                </c:pt>
                <c:pt idx="84">
                  <c:v>75.686999999999998</c:v>
                </c:pt>
                <c:pt idx="85">
                  <c:v>75.367000000000004</c:v>
                </c:pt>
                <c:pt idx="86">
                  <c:v>75.200999999999993</c:v>
                </c:pt>
                <c:pt idx="87">
                  <c:v>75.117000000000004</c:v>
                </c:pt>
                <c:pt idx="88">
                  <c:v>74.947000000000244</c:v>
                </c:pt>
                <c:pt idx="89">
                  <c:v>74.603999999999999</c:v>
                </c:pt>
                <c:pt idx="90">
                  <c:v>74.518000000000001</c:v>
                </c:pt>
                <c:pt idx="91">
                  <c:v>74.346000000000004</c:v>
                </c:pt>
                <c:pt idx="92">
                  <c:v>73.816000000000003</c:v>
                </c:pt>
                <c:pt idx="93">
                  <c:v>73.635999999999981</c:v>
                </c:pt>
                <c:pt idx="94">
                  <c:v>73.271000000000001</c:v>
                </c:pt>
                <c:pt idx="95">
                  <c:v>73.084999999999994</c:v>
                </c:pt>
                <c:pt idx="96">
                  <c:v>72.891999999999996</c:v>
                </c:pt>
                <c:pt idx="97">
                  <c:v>72.684999999999988</c:v>
                </c:pt>
                <c:pt idx="98">
                  <c:v>72.35899999999998</c:v>
                </c:pt>
                <c:pt idx="99">
                  <c:v>72.027000000000001</c:v>
                </c:pt>
                <c:pt idx="100">
                  <c:v>71.35299999999998</c:v>
                </c:pt>
                <c:pt idx="101">
                  <c:v>71.35299999999998</c:v>
                </c:pt>
                <c:pt idx="102">
                  <c:v>70.899000000000001</c:v>
                </c:pt>
                <c:pt idx="103">
                  <c:v>70.096999999999994</c:v>
                </c:pt>
                <c:pt idx="104">
                  <c:v>69.634999999999991</c:v>
                </c:pt>
                <c:pt idx="105">
                  <c:v>69.284000000000006</c:v>
                </c:pt>
                <c:pt idx="106">
                  <c:v>69.284000000000006</c:v>
                </c:pt>
                <c:pt idx="107">
                  <c:v>69.284000000000006</c:v>
                </c:pt>
                <c:pt idx="108">
                  <c:v>69.284000000000006</c:v>
                </c:pt>
                <c:pt idx="109">
                  <c:v>68.978999999999999</c:v>
                </c:pt>
                <c:pt idx="110">
                  <c:v>68.818000000000012</c:v>
                </c:pt>
                <c:pt idx="111">
                  <c:v>68.653999999999982</c:v>
                </c:pt>
                <c:pt idx="112">
                  <c:v>67.494000000000213</c:v>
                </c:pt>
                <c:pt idx="113">
                  <c:v>67.157999999999987</c:v>
                </c:pt>
                <c:pt idx="114">
                  <c:v>66.478999999999999</c:v>
                </c:pt>
                <c:pt idx="115">
                  <c:v>66.132999999999981</c:v>
                </c:pt>
                <c:pt idx="116">
                  <c:v>65.958000000000013</c:v>
                </c:pt>
                <c:pt idx="117">
                  <c:v>64.848000000000013</c:v>
                </c:pt>
                <c:pt idx="118">
                  <c:v>64.657999999999987</c:v>
                </c:pt>
                <c:pt idx="119">
                  <c:v>64.45</c:v>
                </c:pt>
                <c:pt idx="120">
                  <c:v>64.236000000000004</c:v>
                </c:pt>
              </c:numCache>
            </c:numRef>
          </c:yVal>
        </c:ser>
        <c:ser>
          <c:idx val="1"/>
          <c:order val="1"/>
          <c:tx>
            <c:strRef>
              <c:f>Sheet1!$C$1</c:f>
              <c:strCache>
                <c:ptCount val="1"/>
                <c:pt idx="0">
                  <c:v>Continuous flow (N=1,270)</c:v>
                </c:pt>
              </c:strCache>
            </c:strRef>
          </c:tx>
          <c:spPr>
            <a:ln w="38100">
              <a:solidFill>
                <a:srgbClr val="00FF00"/>
              </a:solidFill>
              <a:prstDash val="solid"/>
            </a:ln>
          </c:spPr>
          <c:marker>
            <c:symbol val="none"/>
          </c:marker>
          <c:xVal>
            <c:numRef>
              <c:f>Sheet1!$A$2:$A$122</c:f>
              <c:numCache>
                <c:formatCode>General</c:formatCode>
                <c:ptCount val="121"/>
                <c:pt idx="0">
                  <c:v>0</c:v>
                </c:pt>
                <c:pt idx="1">
                  <c:v>8.3300000000000041E-2</c:v>
                </c:pt>
                <c:pt idx="2">
                  <c:v>0.16669999999999999</c:v>
                </c:pt>
                <c:pt idx="3">
                  <c:v>0.25</c:v>
                </c:pt>
                <c:pt idx="4">
                  <c:v>0.33330000000000143</c:v>
                </c:pt>
                <c:pt idx="5">
                  <c:v>0.41670000000000001</c:v>
                </c:pt>
                <c:pt idx="6">
                  <c:v>0.5</c:v>
                </c:pt>
                <c:pt idx="7">
                  <c:v>0.58329999999999949</c:v>
                </c:pt>
                <c:pt idx="8">
                  <c:v>0.66670000000000262</c:v>
                </c:pt>
                <c:pt idx="9">
                  <c:v>0.75000000000000178</c:v>
                </c:pt>
                <c:pt idx="10">
                  <c:v>0.83330000000000004</c:v>
                </c:pt>
                <c:pt idx="11">
                  <c:v>0.91670000000000063</c:v>
                </c:pt>
                <c:pt idx="12">
                  <c:v>1</c:v>
                </c:pt>
                <c:pt idx="13">
                  <c:v>1.0832999999999966</c:v>
                </c:pt>
                <c:pt idx="14">
                  <c:v>1.1667000000000001</c:v>
                </c:pt>
                <c:pt idx="15">
                  <c:v>1.25</c:v>
                </c:pt>
                <c:pt idx="16">
                  <c:v>1.3332999999999966</c:v>
                </c:pt>
                <c:pt idx="17">
                  <c:v>1.4166999999999959</c:v>
                </c:pt>
                <c:pt idx="18">
                  <c:v>1.5</c:v>
                </c:pt>
                <c:pt idx="19">
                  <c:v>1.5832999999999966</c:v>
                </c:pt>
                <c:pt idx="20">
                  <c:v>1.6667000000000001</c:v>
                </c:pt>
                <c:pt idx="21">
                  <c:v>1.75</c:v>
                </c:pt>
                <c:pt idx="22">
                  <c:v>1.8332999999999966</c:v>
                </c:pt>
                <c:pt idx="23">
                  <c:v>1.9167000000000001</c:v>
                </c:pt>
                <c:pt idx="24">
                  <c:v>2</c:v>
                </c:pt>
                <c:pt idx="25">
                  <c:v>2.0832999999999999</c:v>
                </c:pt>
                <c:pt idx="26">
                  <c:v>2.1667000000000001</c:v>
                </c:pt>
                <c:pt idx="27">
                  <c:v>2.25</c:v>
                </c:pt>
                <c:pt idx="28">
                  <c:v>2.3332999999999977</c:v>
                </c:pt>
                <c:pt idx="29">
                  <c:v>2.4166999999999925</c:v>
                </c:pt>
                <c:pt idx="30">
                  <c:v>2.5</c:v>
                </c:pt>
                <c:pt idx="31">
                  <c:v>2.5832999999999999</c:v>
                </c:pt>
                <c:pt idx="32">
                  <c:v>2.6667000000000001</c:v>
                </c:pt>
                <c:pt idx="33">
                  <c:v>2.75</c:v>
                </c:pt>
                <c:pt idx="34">
                  <c:v>2.8332999999999977</c:v>
                </c:pt>
                <c:pt idx="35">
                  <c:v>2.9166999999999925</c:v>
                </c:pt>
                <c:pt idx="36">
                  <c:v>3</c:v>
                </c:pt>
                <c:pt idx="37">
                  <c:v>3.0832999999999999</c:v>
                </c:pt>
                <c:pt idx="38">
                  <c:v>3.1667000000000001</c:v>
                </c:pt>
                <c:pt idx="39">
                  <c:v>3.25</c:v>
                </c:pt>
                <c:pt idx="40">
                  <c:v>3.3332999999999977</c:v>
                </c:pt>
                <c:pt idx="41">
                  <c:v>3.4166999999999925</c:v>
                </c:pt>
                <c:pt idx="42">
                  <c:v>3.5</c:v>
                </c:pt>
                <c:pt idx="43">
                  <c:v>3.5832999999999999</c:v>
                </c:pt>
                <c:pt idx="44">
                  <c:v>3.6667000000000001</c:v>
                </c:pt>
                <c:pt idx="45">
                  <c:v>3.75</c:v>
                </c:pt>
                <c:pt idx="46">
                  <c:v>3.8332999999999977</c:v>
                </c:pt>
                <c:pt idx="47">
                  <c:v>3.9166999999999925</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Sheet1!$C$2:$C$122</c:f>
              <c:numCache>
                <c:formatCode>General</c:formatCode>
                <c:ptCount val="121"/>
                <c:pt idx="0">
                  <c:v>100</c:v>
                </c:pt>
                <c:pt idx="1">
                  <c:v>100</c:v>
                </c:pt>
                <c:pt idx="2">
                  <c:v>100</c:v>
                </c:pt>
                <c:pt idx="3">
                  <c:v>100</c:v>
                </c:pt>
                <c:pt idx="4">
                  <c:v>100</c:v>
                </c:pt>
                <c:pt idx="5">
                  <c:v>100</c:v>
                </c:pt>
                <c:pt idx="6">
                  <c:v>100</c:v>
                </c:pt>
                <c:pt idx="7">
                  <c:v>99.60599999999998</c:v>
                </c:pt>
                <c:pt idx="8">
                  <c:v>98.894000000000005</c:v>
                </c:pt>
                <c:pt idx="9">
                  <c:v>98.262</c:v>
                </c:pt>
                <c:pt idx="10">
                  <c:v>97.705000000000013</c:v>
                </c:pt>
                <c:pt idx="11">
                  <c:v>97.062000000000012</c:v>
                </c:pt>
                <c:pt idx="12">
                  <c:v>96.150999999999982</c:v>
                </c:pt>
                <c:pt idx="13">
                  <c:v>95.453000000000003</c:v>
                </c:pt>
                <c:pt idx="14">
                  <c:v>94.816999999999993</c:v>
                </c:pt>
                <c:pt idx="15">
                  <c:v>94.6</c:v>
                </c:pt>
                <c:pt idx="16">
                  <c:v>94.161000000000001</c:v>
                </c:pt>
                <c:pt idx="17">
                  <c:v>93.941000000000258</c:v>
                </c:pt>
                <c:pt idx="18">
                  <c:v>93.831000000000003</c:v>
                </c:pt>
                <c:pt idx="19">
                  <c:v>93.497000000000213</c:v>
                </c:pt>
                <c:pt idx="20">
                  <c:v>93.161999999999992</c:v>
                </c:pt>
                <c:pt idx="21">
                  <c:v>92.598000000000013</c:v>
                </c:pt>
                <c:pt idx="22">
                  <c:v>92.483000000000004</c:v>
                </c:pt>
                <c:pt idx="23">
                  <c:v>92.483000000000004</c:v>
                </c:pt>
                <c:pt idx="24">
                  <c:v>92.483000000000004</c:v>
                </c:pt>
                <c:pt idx="25">
                  <c:v>92.146000000000001</c:v>
                </c:pt>
                <c:pt idx="26">
                  <c:v>91.786000000000001</c:v>
                </c:pt>
                <c:pt idx="27">
                  <c:v>91.600999999999999</c:v>
                </c:pt>
                <c:pt idx="28">
                  <c:v>91.034000000000006</c:v>
                </c:pt>
                <c:pt idx="29">
                  <c:v>90.843000000000004</c:v>
                </c:pt>
                <c:pt idx="30">
                  <c:v>90.459000000000003</c:v>
                </c:pt>
                <c:pt idx="31">
                  <c:v>90.071999999999989</c:v>
                </c:pt>
                <c:pt idx="32">
                  <c:v>89.681999999999988</c:v>
                </c:pt>
                <c:pt idx="33">
                  <c:v>89.483999999999995</c:v>
                </c:pt>
                <c:pt idx="34">
                  <c:v>89.075999999999979</c:v>
                </c:pt>
                <c:pt idx="35">
                  <c:v>88.863</c:v>
                </c:pt>
                <c:pt idx="36">
                  <c:v>88.863</c:v>
                </c:pt>
                <c:pt idx="37">
                  <c:v>88.361999999999995</c:v>
                </c:pt>
                <c:pt idx="38">
                  <c:v>88.070999999999998</c:v>
                </c:pt>
                <c:pt idx="39">
                  <c:v>87.194999999999993</c:v>
                </c:pt>
                <c:pt idx="40">
                  <c:v>86.9</c:v>
                </c:pt>
                <c:pt idx="41">
                  <c:v>86.599000000000004</c:v>
                </c:pt>
                <c:pt idx="42">
                  <c:v>85.697000000000003</c:v>
                </c:pt>
                <c:pt idx="43">
                  <c:v>85.393000000000001</c:v>
                </c:pt>
                <c:pt idx="44">
                  <c:v>84.77</c:v>
                </c:pt>
                <c:pt idx="45">
                  <c:v>84.452000000000012</c:v>
                </c:pt>
                <c:pt idx="46">
                  <c:v>84.127999999999986</c:v>
                </c:pt>
                <c:pt idx="47">
                  <c:v>83.787000000000006</c:v>
                </c:pt>
                <c:pt idx="48">
                  <c:v>83.787000000000006</c:v>
                </c:pt>
                <c:pt idx="49">
                  <c:v>83.334000000000003</c:v>
                </c:pt>
                <c:pt idx="50">
                  <c:v>82.866</c:v>
                </c:pt>
                <c:pt idx="51">
                  <c:v>82.866</c:v>
                </c:pt>
                <c:pt idx="52">
                  <c:v>81.918999999999997</c:v>
                </c:pt>
                <c:pt idx="53">
                  <c:v>81.918999999999997</c:v>
                </c:pt>
                <c:pt idx="54">
                  <c:v>81.440000000000026</c:v>
                </c:pt>
                <c:pt idx="55">
                  <c:v>81.440000000000026</c:v>
                </c:pt>
                <c:pt idx="56">
                  <c:v>81.440000000000026</c:v>
                </c:pt>
                <c:pt idx="57">
                  <c:v>80.924000000000007</c:v>
                </c:pt>
                <c:pt idx="58">
                  <c:v>79.86</c:v>
                </c:pt>
                <c:pt idx="59">
                  <c:v>79.316000000000003</c:v>
                </c:pt>
                <c:pt idx="60">
                  <c:v>78.745999999999995</c:v>
                </c:pt>
                <c:pt idx="61">
                  <c:v>78.036000000000001</c:v>
                </c:pt>
                <c:pt idx="62">
                  <c:v>78.036000000000001</c:v>
                </c:pt>
                <c:pt idx="63">
                  <c:v>77.239999999999995</c:v>
                </c:pt>
                <c:pt idx="64">
                  <c:v>77.239999999999995</c:v>
                </c:pt>
                <c:pt idx="65">
                  <c:v>77.239999999999995</c:v>
                </c:pt>
                <c:pt idx="66">
                  <c:v>76.361999999999995</c:v>
                </c:pt>
                <c:pt idx="67">
                  <c:v>75.474000000000004</c:v>
                </c:pt>
                <c:pt idx="68">
                  <c:v>75.474000000000004</c:v>
                </c:pt>
                <c:pt idx="69">
                  <c:v>74.543000000000006</c:v>
                </c:pt>
                <c:pt idx="70">
                  <c:v>74.543000000000006</c:v>
                </c:pt>
                <c:pt idx="71">
                  <c:v>74.543000000000006</c:v>
                </c:pt>
                <c:pt idx="72">
                  <c:v>72.456000000000003</c:v>
                </c:pt>
                <c:pt idx="73">
                  <c:v>72.456000000000003</c:v>
                </c:pt>
                <c:pt idx="74">
                  <c:v>72.456000000000003</c:v>
                </c:pt>
                <c:pt idx="75">
                  <c:v>70.771000000000001</c:v>
                </c:pt>
                <c:pt idx="76">
                  <c:v>67.319000000000003</c:v>
                </c:pt>
                <c:pt idx="77">
                  <c:v>67.319000000000003</c:v>
                </c:pt>
                <c:pt idx="78">
                  <c:v>67.319000000000003</c:v>
                </c:pt>
                <c:pt idx="79">
                  <c:v>67.319000000000003</c:v>
                </c:pt>
                <c:pt idx="80">
                  <c:v>67.319000000000003</c:v>
                </c:pt>
                <c:pt idx="81">
                  <c:v>67.319000000000003</c:v>
                </c:pt>
                <c:pt idx="82">
                  <c:v>67.319000000000003</c:v>
                </c:pt>
                <c:pt idx="83">
                  <c:v>65.147000000000006</c:v>
                </c:pt>
                <c:pt idx="84">
                  <c:v>65.147000000000006</c:v>
                </c:pt>
                <c:pt idx="85">
                  <c:v>65.147000000000006</c:v>
                </c:pt>
                <c:pt idx="86">
                  <c:v>65.147000000000006</c:v>
                </c:pt>
                <c:pt idx="87">
                  <c:v>65.147000000000006</c:v>
                </c:pt>
                <c:pt idx="88">
                  <c:v>65.147000000000006</c:v>
                </c:pt>
                <c:pt idx="89">
                  <c:v>65.147000000000006</c:v>
                </c:pt>
                <c:pt idx="90">
                  <c:v>65.147000000000006</c:v>
                </c:pt>
              </c:numCache>
            </c:numRef>
          </c:yVal>
        </c:ser>
        <c:ser>
          <c:idx val="2"/>
          <c:order val="2"/>
          <c:tx>
            <c:strRef>
              <c:f>Sheet1!$D$1</c:f>
              <c:strCache>
                <c:ptCount val="1"/>
                <c:pt idx="0">
                  <c:v>No LVAD / No Inotropes  (N=7,639)</c:v>
                </c:pt>
              </c:strCache>
            </c:strRef>
          </c:tx>
          <c:spPr>
            <a:ln w="38100">
              <a:solidFill>
                <a:srgbClr val="FF00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0.33330000000000143</c:v>
                </c:pt>
                <c:pt idx="5">
                  <c:v>0.41670000000000001</c:v>
                </c:pt>
                <c:pt idx="6">
                  <c:v>0.5</c:v>
                </c:pt>
                <c:pt idx="7">
                  <c:v>0.58329999999999949</c:v>
                </c:pt>
                <c:pt idx="8">
                  <c:v>0.66670000000000262</c:v>
                </c:pt>
                <c:pt idx="9">
                  <c:v>0.75000000000000178</c:v>
                </c:pt>
                <c:pt idx="10">
                  <c:v>0.83330000000000004</c:v>
                </c:pt>
                <c:pt idx="11">
                  <c:v>0.91670000000000063</c:v>
                </c:pt>
                <c:pt idx="12">
                  <c:v>1</c:v>
                </c:pt>
                <c:pt idx="13">
                  <c:v>1.0832999999999966</c:v>
                </c:pt>
                <c:pt idx="14">
                  <c:v>1.1667000000000001</c:v>
                </c:pt>
                <c:pt idx="15">
                  <c:v>1.25</c:v>
                </c:pt>
                <c:pt idx="16">
                  <c:v>1.3332999999999966</c:v>
                </c:pt>
                <c:pt idx="17">
                  <c:v>1.4166999999999959</c:v>
                </c:pt>
                <c:pt idx="18">
                  <c:v>1.5</c:v>
                </c:pt>
                <c:pt idx="19">
                  <c:v>1.5832999999999966</c:v>
                </c:pt>
                <c:pt idx="20">
                  <c:v>1.6667000000000001</c:v>
                </c:pt>
                <c:pt idx="21">
                  <c:v>1.75</c:v>
                </c:pt>
                <c:pt idx="22">
                  <c:v>1.8332999999999966</c:v>
                </c:pt>
                <c:pt idx="23">
                  <c:v>1.9167000000000001</c:v>
                </c:pt>
                <c:pt idx="24">
                  <c:v>2</c:v>
                </c:pt>
                <c:pt idx="25">
                  <c:v>2.0832999999999999</c:v>
                </c:pt>
                <c:pt idx="26">
                  <c:v>2.1667000000000001</c:v>
                </c:pt>
                <c:pt idx="27">
                  <c:v>2.25</c:v>
                </c:pt>
                <c:pt idx="28">
                  <c:v>2.3332999999999977</c:v>
                </c:pt>
                <c:pt idx="29">
                  <c:v>2.4166999999999925</c:v>
                </c:pt>
                <c:pt idx="30">
                  <c:v>2.5</c:v>
                </c:pt>
                <c:pt idx="31">
                  <c:v>2.5832999999999999</c:v>
                </c:pt>
                <c:pt idx="32">
                  <c:v>2.6667000000000001</c:v>
                </c:pt>
                <c:pt idx="33">
                  <c:v>2.75</c:v>
                </c:pt>
                <c:pt idx="34">
                  <c:v>2.8332999999999977</c:v>
                </c:pt>
                <c:pt idx="35">
                  <c:v>2.9166999999999925</c:v>
                </c:pt>
                <c:pt idx="36">
                  <c:v>3</c:v>
                </c:pt>
                <c:pt idx="37">
                  <c:v>3.0832999999999999</c:v>
                </c:pt>
                <c:pt idx="38">
                  <c:v>3.1667000000000001</c:v>
                </c:pt>
                <c:pt idx="39">
                  <c:v>3.25</c:v>
                </c:pt>
                <c:pt idx="40">
                  <c:v>3.3332999999999977</c:v>
                </c:pt>
                <c:pt idx="41">
                  <c:v>3.4166999999999925</c:v>
                </c:pt>
                <c:pt idx="42">
                  <c:v>3.5</c:v>
                </c:pt>
                <c:pt idx="43">
                  <c:v>3.5832999999999999</c:v>
                </c:pt>
                <c:pt idx="44">
                  <c:v>3.6667000000000001</c:v>
                </c:pt>
                <c:pt idx="45">
                  <c:v>3.75</c:v>
                </c:pt>
                <c:pt idx="46">
                  <c:v>3.8332999999999977</c:v>
                </c:pt>
                <c:pt idx="47">
                  <c:v>3.9166999999999925</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Sheet1!$D$2:$D$122</c:f>
              <c:numCache>
                <c:formatCode>General</c:formatCode>
                <c:ptCount val="121"/>
                <c:pt idx="0">
                  <c:v>100</c:v>
                </c:pt>
                <c:pt idx="1">
                  <c:v>100</c:v>
                </c:pt>
                <c:pt idx="2">
                  <c:v>100</c:v>
                </c:pt>
                <c:pt idx="3">
                  <c:v>100</c:v>
                </c:pt>
                <c:pt idx="4">
                  <c:v>100</c:v>
                </c:pt>
                <c:pt idx="5">
                  <c:v>100</c:v>
                </c:pt>
                <c:pt idx="6">
                  <c:v>100</c:v>
                </c:pt>
                <c:pt idx="7">
                  <c:v>99.593999999999994</c:v>
                </c:pt>
                <c:pt idx="8">
                  <c:v>99.043999999999997</c:v>
                </c:pt>
                <c:pt idx="9">
                  <c:v>98.545000000000002</c:v>
                </c:pt>
                <c:pt idx="10">
                  <c:v>98.203999999999994</c:v>
                </c:pt>
                <c:pt idx="11">
                  <c:v>97.848000000000013</c:v>
                </c:pt>
                <c:pt idx="12">
                  <c:v>97.423000000000002</c:v>
                </c:pt>
                <c:pt idx="13">
                  <c:v>97.024999999999991</c:v>
                </c:pt>
                <c:pt idx="14">
                  <c:v>96.760999999999996</c:v>
                </c:pt>
                <c:pt idx="15">
                  <c:v>96.483000000000004</c:v>
                </c:pt>
                <c:pt idx="16">
                  <c:v>96.119</c:v>
                </c:pt>
                <c:pt idx="17">
                  <c:v>95.641999999999996</c:v>
                </c:pt>
                <c:pt idx="18">
                  <c:v>95.290999999999997</c:v>
                </c:pt>
                <c:pt idx="19">
                  <c:v>94.982000000000014</c:v>
                </c:pt>
                <c:pt idx="20">
                  <c:v>94.671999999999983</c:v>
                </c:pt>
                <c:pt idx="21">
                  <c:v>94.361999999999995</c:v>
                </c:pt>
                <c:pt idx="22">
                  <c:v>94.164000000000001</c:v>
                </c:pt>
                <c:pt idx="23">
                  <c:v>93.964000000000027</c:v>
                </c:pt>
                <c:pt idx="24">
                  <c:v>93.733000000000004</c:v>
                </c:pt>
                <c:pt idx="25">
                  <c:v>93.492000000000004</c:v>
                </c:pt>
                <c:pt idx="26">
                  <c:v>93.182999999999979</c:v>
                </c:pt>
                <c:pt idx="27">
                  <c:v>92.872999999999948</c:v>
                </c:pt>
                <c:pt idx="28">
                  <c:v>92.515000000000001</c:v>
                </c:pt>
                <c:pt idx="29">
                  <c:v>92.233999999999995</c:v>
                </c:pt>
                <c:pt idx="30">
                  <c:v>91.906000000000006</c:v>
                </c:pt>
                <c:pt idx="31">
                  <c:v>91.623999999999981</c:v>
                </c:pt>
                <c:pt idx="32">
                  <c:v>91.387999999999991</c:v>
                </c:pt>
                <c:pt idx="33">
                  <c:v>91.181999999999988</c:v>
                </c:pt>
                <c:pt idx="34">
                  <c:v>90.912000000000006</c:v>
                </c:pt>
                <c:pt idx="35">
                  <c:v>90.688999999999979</c:v>
                </c:pt>
                <c:pt idx="36">
                  <c:v>90.397000000000006</c:v>
                </c:pt>
                <c:pt idx="37">
                  <c:v>90.093999999999994</c:v>
                </c:pt>
                <c:pt idx="38">
                  <c:v>89.955000000000013</c:v>
                </c:pt>
                <c:pt idx="39">
                  <c:v>89.552999999999983</c:v>
                </c:pt>
                <c:pt idx="40">
                  <c:v>89.200999999999993</c:v>
                </c:pt>
                <c:pt idx="41">
                  <c:v>88.902000000000001</c:v>
                </c:pt>
                <c:pt idx="42">
                  <c:v>88.619</c:v>
                </c:pt>
                <c:pt idx="43">
                  <c:v>88.299000000000007</c:v>
                </c:pt>
                <c:pt idx="44">
                  <c:v>88.031000000000006</c:v>
                </c:pt>
                <c:pt idx="45">
                  <c:v>87.816000000000003</c:v>
                </c:pt>
                <c:pt idx="46">
                  <c:v>87.617000000000004</c:v>
                </c:pt>
                <c:pt idx="47">
                  <c:v>87.397000000000006</c:v>
                </c:pt>
                <c:pt idx="48">
                  <c:v>87.024999999999991</c:v>
                </c:pt>
                <c:pt idx="49">
                  <c:v>86.649000000000001</c:v>
                </c:pt>
                <c:pt idx="50">
                  <c:v>86.265000000000001</c:v>
                </c:pt>
                <c:pt idx="51">
                  <c:v>85.917000000000243</c:v>
                </c:pt>
                <c:pt idx="52">
                  <c:v>85.588999999999999</c:v>
                </c:pt>
                <c:pt idx="53">
                  <c:v>85.342000000000013</c:v>
                </c:pt>
                <c:pt idx="54">
                  <c:v>85.114000000000004</c:v>
                </c:pt>
                <c:pt idx="55">
                  <c:v>84.906000000000006</c:v>
                </c:pt>
                <c:pt idx="56">
                  <c:v>84.697000000000003</c:v>
                </c:pt>
                <c:pt idx="57">
                  <c:v>84.465999999999994</c:v>
                </c:pt>
                <c:pt idx="58">
                  <c:v>83.914000000000243</c:v>
                </c:pt>
                <c:pt idx="59">
                  <c:v>83.614000000000004</c:v>
                </c:pt>
                <c:pt idx="60">
                  <c:v>83.373999999999981</c:v>
                </c:pt>
                <c:pt idx="61">
                  <c:v>83.072999999999979</c:v>
                </c:pt>
                <c:pt idx="62">
                  <c:v>82.733000000000004</c:v>
                </c:pt>
                <c:pt idx="63">
                  <c:v>82.313999999999993</c:v>
                </c:pt>
                <c:pt idx="64">
                  <c:v>82.090999999999994</c:v>
                </c:pt>
                <c:pt idx="65">
                  <c:v>81.692999999999998</c:v>
                </c:pt>
                <c:pt idx="66">
                  <c:v>81.443000000000026</c:v>
                </c:pt>
                <c:pt idx="67">
                  <c:v>81.117000000000004</c:v>
                </c:pt>
                <c:pt idx="68">
                  <c:v>80.838999999999999</c:v>
                </c:pt>
                <c:pt idx="69">
                  <c:v>80.35599999999998</c:v>
                </c:pt>
                <c:pt idx="70">
                  <c:v>80.048000000000002</c:v>
                </c:pt>
                <c:pt idx="71">
                  <c:v>79.60499999999999</c:v>
                </c:pt>
                <c:pt idx="72">
                  <c:v>79.39</c:v>
                </c:pt>
                <c:pt idx="73">
                  <c:v>78.961000000000027</c:v>
                </c:pt>
                <c:pt idx="74">
                  <c:v>78.722999999999999</c:v>
                </c:pt>
                <c:pt idx="75">
                  <c:v>78.331999999999994</c:v>
                </c:pt>
                <c:pt idx="76">
                  <c:v>77.875999999999948</c:v>
                </c:pt>
                <c:pt idx="77">
                  <c:v>77.570999999999998</c:v>
                </c:pt>
                <c:pt idx="78">
                  <c:v>77.205000000000013</c:v>
                </c:pt>
                <c:pt idx="79">
                  <c:v>76.804999999999993</c:v>
                </c:pt>
                <c:pt idx="80">
                  <c:v>76.464000000000027</c:v>
                </c:pt>
                <c:pt idx="81">
                  <c:v>76.057000000000002</c:v>
                </c:pt>
                <c:pt idx="82">
                  <c:v>75.837000000000003</c:v>
                </c:pt>
                <c:pt idx="83">
                  <c:v>75.421000000000006</c:v>
                </c:pt>
                <c:pt idx="84">
                  <c:v>75.123999999999981</c:v>
                </c:pt>
                <c:pt idx="85">
                  <c:v>74.983000000000004</c:v>
                </c:pt>
                <c:pt idx="86">
                  <c:v>74.581000000000003</c:v>
                </c:pt>
                <c:pt idx="87">
                  <c:v>74.137999999999991</c:v>
                </c:pt>
                <c:pt idx="88">
                  <c:v>73.617000000000004</c:v>
                </c:pt>
                <c:pt idx="89">
                  <c:v>73.206999999999994</c:v>
                </c:pt>
                <c:pt idx="90">
                  <c:v>72.982000000000014</c:v>
                </c:pt>
                <c:pt idx="91">
                  <c:v>72.527999999999992</c:v>
                </c:pt>
                <c:pt idx="92">
                  <c:v>72.10899999999998</c:v>
                </c:pt>
                <c:pt idx="93">
                  <c:v>71.644000000000005</c:v>
                </c:pt>
                <c:pt idx="94">
                  <c:v>71.449000000000026</c:v>
                </c:pt>
                <c:pt idx="95">
                  <c:v>71.007000000000005</c:v>
                </c:pt>
                <c:pt idx="96">
                  <c:v>70.677999999999983</c:v>
                </c:pt>
                <c:pt idx="97">
                  <c:v>70.366</c:v>
                </c:pt>
                <c:pt idx="98">
                  <c:v>70.181999999999988</c:v>
                </c:pt>
                <c:pt idx="99">
                  <c:v>69.85599999999998</c:v>
                </c:pt>
                <c:pt idx="100">
                  <c:v>69.384</c:v>
                </c:pt>
                <c:pt idx="101">
                  <c:v>69.006</c:v>
                </c:pt>
                <c:pt idx="102">
                  <c:v>68.816000000000003</c:v>
                </c:pt>
                <c:pt idx="103">
                  <c:v>68.239999999999995</c:v>
                </c:pt>
                <c:pt idx="104">
                  <c:v>67.802999999999983</c:v>
                </c:pt>
                <c:pt idx="105">
                  <c:v>67.507999999999996</c:v>
                </c:pt>
                <c:pt idx="106">
                  <c:v>67.004999999999995</c:v>
                </c:pt>
                <c:pt idx="107">
                  <c:v>66.697000000000003</c:v>
                </c:pt>
                <c:pt idx="108">
                  <c:v>66.161000000000001</c:v>
                </c:pt>
                <c:pt idx="109">
                  <c:v>65.807999999999993</c:v>
                </c:pt>
                <c:pt idx="110">
                  <c:v>65.56</c:v>
                </c:pt>
                <c:pt idx="111">
                  <c:v>65.117999999999995</c:v>
                </c:pt>
                <c:pt idx="112">
                  <c:v>64.8</c:v>
                </c:pt>
                <c:pt idx="113">
                  <c:v>64.224999999999994</c:v>
                </c:pt>
                <c:pt idx="114">
                  <c:v>63.838000000000001</c:v>
                </c:pt>
                <c:pt idx="115">
                  <c:v>63.249000000000002</c:v>
                </c:pt>
                <c:pt idx="116">
                  <c:v>62.849000000000004</c:v>
                </c:pt>
                <c:pt idx="117">
                  <c:v>62.443999999999996</c:v>
                </c:pt>
                <c:pt idx="118">
                  <c:v>62.027000000000001</c:v>
                </c:pt>
                <c:pt idx="119">
                  <c:v>61.814999999999998</c:v>
                </c:pt>
                <c:pt idx="120">
                  <c:v>61.669000000000011</c:v>
                </c:pt>
              </c:numCache>
            </c:numRef>
          </c:yVal>
        </c:ser>
        <c:ser>
          <c:idx val="3"/>
          <c:order val="3"/>
          <c:tx>
            <c:strRef>
              <c:f>Sheet1!$E$1</c:f>
              <c:strCache>
                <c:ptCount val="1"/>
                <c:pt idx="0">
                  <c:v>No LVAD / Inotropes (N=8,174)</c:v>
                </c:pt>
              </c:strCache>
            </c:strRef>
          </c:tx>
          <c:spPr>
            <a:ln w="41275">
              <a:solidFill>
                <a:srgbClr val="9933FF"/>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0.33330000000000143</c:v>
                </c:pt>
                <c:pt idx="5">
                  <c:v>0.41670000000000001</c:v>
                </c:pt>
                <c:pt idx="6">
                  <c:v>0.5</c:v>
                </c:pt>
                <c:pt idx="7">
                  <c:v>0.58329999999999949</c:v>
                </c:pt>
                <c:pt idx="8">
                  <c:v>0.66670000000000262</c:v>
                </c:pt>
                <c:pt idx="9">
                  <c:v>0.75000000000000178</c:v>
                </c:pt>
                <c:pt idx="10">
                  <c:v>0.83330000000000004</c:v>
                </c:pt>
                <c:pt idx="11">
                  <c:v>0.91670000000000063</c:v>
                </c:pt>
                <c:pt idx="12">
                  <c:v>1</c:v>
                </c:pt>
                <c:pt idx="13">
                  <c:v>1.0832999999999966</c:v>
                </c:pt>
                <c:pt idx="14">
                  <c:v>1.1667000000000001</c:v>
                </c:pt>
                <c:pt idx="15">
                  <c:v>1.25</c:v>
                </c:pt>
                <c:pt idx="16">
                  <c:v>1.3332999999999966</c:v>
                </c:pt>
                <c:pt idx="17">
                  <c:v>1.4166999999999959</c:v>
                </c:pt>
                <c:pt idx="18">
                  <c:v>1.5</c:v>
                </c:pt>
                <c:pt idx="19">
                  <c:v>1.5832999999999966</c:v>
                </c:pt>
                <c:pt idx="20">
                  <c:v>1.6667000000000001</c:v>
                </c:pt>
                <c:pt idx="21">
                  <c:v>1.75</c:v>
                </c:pt>
                <c:pt idx="22">
                  <c:v>1.8332999999999966</c:v>
                </c:pt>
                <c:pt idx="23">
                  <c:v>1.9167000000000001</c:v>
                </c:pt>
                <c:pt idx="24">
                  <c:v>2</c:v>
                </c:pt>
                <c:pt idx="25">
                  <c:v>2.0832999999999999</c:v>
                </c:pt>
                <c:pt idx="26">
                  <c:v>2.1667000000000001</c:v>
                </c:pt>
                <c:pt idx="27">
                  <c:v>2.25</c:v>
                </c:pt>
                <c:pt idx="28">
                  <c:v>2.3332999999999977</c:v>
                </c:pt>
                <c:pt idx="29">
                  <c:v>2.4166999999999925</c:v>
                </c:pt>
                <c:pt idx="30">
                  <c:v>2.5</c:v>
                </c:pt>
                <c:pt idx="31">
                  <c:v>2.5832999999999999</c:v>
                </c:pt>
                <c:pt idx="32">
                  <c:v>2.6667000000000001</c:v>
                </c:pt>
                <c:pt idx="33">
                  <c:v>2.75</c:v>
                </c:pt>
                <c:pt idx="34">
                  <c:v>2.8332999999999977</c:v>
                </c:pt>
                <c:pt idx="35">
                  <c:v>2.9166999999999925</c:v>
                </c:pt>
                <c:pt idx="36">
                  <c:v>3</c:v>
                </c:pt>
                <c:pt idx="37">
                  <c:v>3.0832999999999999</c:v>
                </c:pt>
                <c:pt idx="38">
                  <c:v>3.1667000000000001</c:v>
                </c:pt>
                <c:pt idx="39">
                  <c:v>3.25</c:v>
                </c:pt>
                <c:pt idx="40">
                  <c:v>3.3332999999999977</c:v>
                </c:pt>
                <c:pt idx="41">
                  <c:v>3.4166999999999925</c:v>
                </c:pt>
                <c:pt idx="42">
                  <c:v>3.5</c:v>
                </c:pt>
                <c:pt idx="43">
                  <c:v>3.5832999999999999</c:v>
                </c:pt>
                <c:pt idx="44">
                  <c:v>3.6667000000000001</c:v>
                </c:pt>
                <c:pt idx="45">
                  <c:v>3.75</c:v>
                </c:pt>
                <c:pt idx="46">
                  <c:v>3.8332999999999977</c:v>
                </c:pt>
                <c:pt idx="47">
                  <c:v>3.9166999999999925</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Sheet1!$E$2:$E$122</c:f>
              <c:numCache>
                <c:formatCode>General</c:formatCode>
                <c:ptCount val="121"/>
                <c:pt idx="0">
                  <c:v>100</c:v>
                </c:pt>
                <c:pt idx="1">
                  <c:v>100</c:v>
                </c:pt>
                <c:pt idx="2">
                  <c:v>100</c:v>
                </c:pt>
                <c:pt idx="3">
                  <c:v>100</c:v>
                </c:pt>
                <c:pt idx="4">
                  <c:v>100</c:v>
                </c:pt>
                <c:pt idx="5">
                  <c:v>100</c:v>
                </c:pt>
                <c:pt idx="6">
                  <c:v>100</c:v>
                </c:pt>
                <c:pt idx="7">
                  <c:v>99.315000000000012</c:v>
                </c:pt>
                <c:pt idx="8">
                  <c:v>98.677999999999983</c:v>
                </c:pt>
                <c:pt idx="9">
                  <c:v>98.187999999999988</c:v>
                </c:pt>
                <c:pt idx="10">
                  <c:v>97.587000000000003</c:v>
                </c:pt>
                <c:pt idx="11">
                  <c:v>97.07</c:v>
                </c:pt>
                <c:pt idx="12">
                  <c:v>96.697999999999993</c:v>
                </c:pt>
                <c:pt idx="13">
                  <c:v>96.340999999999994</c:v>
                </c:pt>
                <c:pt idx="14">
                  <c:v>95.821999999999989</c:v>
                </c:pt>
                <c:pt idx="15">
                  <c:v>95.315000000000012</c:v>
                </c:pt>
                <c:pt idx="16">
                  <c:v>95.027000000000001</c:v>
                </c:pt>
                <c:pt idx="17">
                  <c:v>94.686999999999998</c:v>
                </c:pt>
                <c:pt idx="18">
                  <c:v>94.175999999999988</c:v>
                </c:pt>
                <c:pt idx="19">
                  <c:v>93.808999999999983</c:v>
                </c:pt>
                <c:pt idx="20">
                  <c:v>93.531999999999996</c:v>
                </c:pt>
                <c:pt idx="21">
                  <c:v>93.19</c:v>
                </c:pt>
                <c:pt idx="22">
                  <c:v>92.793000000000006</c:v>
                </c:pt>
                <c:pt idx="23">
                  <c:v>92.58</c:v>
                </c:pt>
                <c:pt idx="24">
                  <c:v>92.296000000000006</c:v>
                </c:pt>
                <c:pt idx="25">
                  <c:v>92.015000000000001</c:v>
                </c:pt>
                <c:pt idx="26">
                  <c:v>91.684999999999988</c:v>
                </c:pt>
                <c:pt idx="27">
                  <c:v>91.323999999999998</c:v>
                </c:pt>
                <c:pt idx="28">
                  <c:v>91.004999999999995</c:v>
                </c:pt>
                <c:pt idx="29">
                  <c:v>90.698999999999998</c:v>
                </c:pt>
                <c:pt idx="30">
                  <c:v>90.32</c:v>
                </c:pt>
                <c:pt idx="31">
                  <c:v>90.043000000000006</c:v>
                </c:pt>
                <c:pt idx="32">
                  <c:v>89.793999999999997</c:v>
                </c:pt>
                <c:pt idx="33">
                  <c:v>89.5</c:v>
                </c:pt>
                <c:pt idx="34">
                  <c:v>89.13</c:v>
                </c:pt>
                <c:pt idx="35">
                  <c:v>88.906999999999996</c:v>
                </c:pt>
                <c:pt idx="36">
                  <c:v>88.694000000000003</c:v>
                </c:pt>
                <c:pt idx="37">
                  <c:v>88.377999999999986</c:v>
                </c:pt>
                <c:pt idx="38">
                  <c:v>88.134</c:v>
                </c:pt>
                <c:pt idx="39">
                  <c:v>87.742000000000004</c:v>
                </c:pt>
                <c:pt idx="40">
                  <c:v>87.545000000000002</c:v>
                </c:pt>
                <c:pt idx="41">
                  <c:v>87.265000000000001</c:v>
                </c:pt>
                <c:pt idx="42">
                  <c:v>87.001000000000005</c:v>
                </c:pt>
                <c:pt idx="43">
                  <c:v>86.718999999999994</c:v>
                </c:pt>
                <c:pt idx="44">
                  <c:v>86.52</c:v>
                </c:pt>
                <c:pt idx="45">
                  <c:v>86.218999999999994</c:v>
                </c:pt>
                <c:pt idx="46">
                  <c:v>86.001000000000005</c:v>
                </c:pt>
                <c:pt idx="47">
                  <c:v>85.661999999999992</c:v>
                </c:pt>
                <c:pt idx="48">
                  <c:v>85.35199999999999</c:v>
                </c:pt>
                <c:pt idx="49">
                  <c:v>85.027999999999992</c:v>
                </c:pt>
                <c:pt idx="50">
                  <c:v>84.805999999999983</c:v>
                </c:pt>
                <c:pt idx="51">
                  <c:v>84.35799999999999</c:v>
                </c:pt>
                <c:pt idx="52">
                  <c:v>84.132999999999981</c:v>
                </c:pt>
                <c:pt idx="53">
                  <c:v>83.831999999999994</c:v>
                </c:pt>
                <c:pt idx="54">
                  <c:v>83.566999999999993</c:v>
                </c:pt>
                <c:pt idx="55">
                  <c:v>83.227000000000004</c:v>
                </c:pt>
                <c:pt idx="56">
                  <c:v>83.054999999999993</c:v>
                </c:pt>
                <c:pt idx="57">
                  <c:v>82.73</c:v>
                </c:pt>
                <c:pt idx="58">
                  <c:v>82.403000000000006</c:v>
                </c:pt>
                <c:pt idx="59">
                  <c:v>82.19</c:v>
                </c:pt>
                <c:pt idx="60">
                  <c:v>81.85299999999998</c:v>
                </c:pt>
                <c:pt idx="61">
                  <c:v>81.540999999999997</c:v>
                </c:pt>
                <c:pt idx="62">
                  <c:v>81.304999999999993</c:v>
                </c:pt>
                <c:pt idx="63">
                  <c:v>80.872999999999948</c:v>
                </c:pt>
                <c:pt idx="64">
                  <c:v>80.569000000000003</c:v>
                </c:pt>
                <c:pt idx="65">
                  <c:v>80.263000000000005</c:v>
                </c:pt>
                <c:pt idx="66">
                  <c:v>80.045000000000002</c:v>
                </c:pt>
                <c:pt idx="67">
                  <c:v>79.694000000000003</c:v>
                </c:pt>
                <c:pt idx="68">
                  <c:v>79.319000000000003</c:v>
                </c:pt>
                <c:pt idx="69">
                  <c:v>79.03</c:v>
                </c:pt>
                <c:pt idx="70">
                  <c:v>78.694000000000003</c:v>
                </c:pt>
                <c:pt idx="71">
                  <c:v>78.35299999999998</c:v>
                </c:pt>
                <c:pt idx="72">
                  <c:v>77.866</c:v>
                </c:pt>
                <c:pt idx="73">
                  <c:v>77.551999999999992</c:v>
                </c:pt>
                <c:pt idx="74">
                  <c:v>77.228999999999999</c:v>
                </c:pt>
                <c:pt idx="75">
                  <c:v>76.927000000000007</c:v>
                </c:pt>
                <c:pt idx="76">
                  <c:v>76.572999999999979</c:v>
                </c:pt>
                <c:pt idx="77">
                  <c:v>76.218999999999994</c:v>
                </c:pt>
                <c:pt idx="78">
                  <c:v>75.940000000000026</c:v>
                </c:pt>
                <c:pt idx="79">
                  <c:v>75.786000000000001</c:v>
                </c:pt>
                <c:pt idx="80">
                  <c:v>75.58</c:v>
                </c:pt>
                <c:pt idx="81">
                  <c:v>75.268000000000001</c:v>
                </c:pt>
                <c:pt idx="82">
                  <c:v>75.006</c:v>
                </c:pt>
                <c:pt idx="83">
                  <c:v>74.766000000000005</c:v>
                </c:pt>
                <c:pt idx="84">
                  <c:v>74.384999999999991</c:v>
                </c:pt>
                <c:pt idx="85">
                  <c:v>74.157999999999987</c:v>
                </c:pt>
                <c:pt idx="86">
                  <c:v>74.039000000000001</c:v>
                </c:pt>
                <c:pt idx="87">
                  <c:v>73.739000000000004</c:v>
                </c:pt>
                <c:pt idx="88">
                  <c:v>73.313999999999993</c:v>
                </c:pt>
                <c:pt idx="89">
                  <c:v>72.977999999999994</c:v>
                </c:pt>
                <c:pt idx="90">
                  <c:v>72.763999999999996</c:v>
                </c:pt>
                <c:pt idx="91">
                  <c:v>72.516999999999996</c:v>
                </c:pt>
                <c:pt idx="92">
                  <c:v>72.173999999999978</c:v>
                </c:pt>
                <c:pt idx="93">
                  <c:v>71.766999999999996</c:v>
                </c:pt>
                <c:pt idx="94">
                  <c:v>71.510999999999996</c:v>
                </c:pt>
                <c:pt idx="95">
                  <c:v>71.088999999999999</c:v>
                </c:pt>
                <c:pt idx="96">
                  <c:v>70.754999999999995</c:v>
                </c:pt>
                <c:pt idx="97">
                  <c:v>70.322999999999979</c:v>
                </c:pt>
                <c:pt idx="98">
                  <c:v>69.980999999999995</c:v>
                </c:pt>
                <c:pt idx="99">
                  <c:v>69.595000000000013</c:v>
                </c:pt>
                <c:pt idx="100">
                  <c:v>69.323999999999998</c:v>
                </c:pt>
                <c:pt idx="101">
                  <c:v>69.128999999999948</c:v>
                </c:pt>
                <c:pt idx="102">
                  <c:v>68.698999999999998</c:v>
                </c:pt>
                <c:pt idx="103">
                  <c:v>68.184999999999988</c:v>
                </c:pt>
                <c:pt idx="104">
                  <c:v>67.786000000000001</c:v>
                </c:pt>
                <c:pt idx="105">
                  <c:v>67.503</c:v>
                </c:pt>
                <c:pt idx="106">
                  <c:v>67.212999999999994</c:v>
                </c:pt>
                <c:pt idx="107">
                  <c:v>66.790999999999997</c:v>
                </c:pt>
                <c:pt idx="108">
                  <c:v>66.393000000000001</c:v>
                </c:pt>
                <c:pt idx="109">
                  <c:v>66.200999999999993</c:v>
                </c:pt>
                <c:pt idx="110">
                  <c:v>65.738</c:v>
                </c:pt>
                <c:pt idx="111">
                  <c:v>65.424000000000007</c:v>
                </c:pt>
                <c:pt idx="112">
                  <c:v>64.948000000000022</c:v>
                </c:pt>
                <c:pt idx="113">
                  <c:v>64.468000000000004</c:v>
                </c:pt>
                <c:pt idx="114">
                  <c:v>64.037999999999997</c:v>
                </c:pt>
                <c:pt idx="115">
                  <c:v>63.767000000000003</c:v>
                </c:pt>
                <c:pt idx="116">
                  <c:v>63.49</c:v>
                </c:pt>
                <c:pt idx="117">
                  <c:v>63.153000000000006</c:v>
                </c:pt>
                <c:pt idx="118">
                  <c:v>62.576000000000001</c:v>
                </c:pt>
                <c:pt idx="119">
                  <c:v>62.219000000000001</c:v>
                </c:pt>
                <c:pt idx="120">
                  <c:v>61.78</c:v>
                </c:pt>
              </c:numCache>
            </c:numRef>
          </c:yVal>
        </c:ser>
        <c:axId val="151453696"/>
        <c:axId val="151455616"/>
      </c:scatterChart>
      <c:valAx>
        <c:axId val="151453696"/>
        <c:scaling>
          <c:orientation val="minMax"/>
          <c:max val="1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51455616"/>
        <c:crosses val="autoZero"/>
        <c:crossBetween val="midCat"/>
        <c:majorUnit val="1"/>
      </c:valAx>
      <c:valAx>
        <c:axId val="151455616"/>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51453696"/>
        <c:crosses val="autoZero"/>
        <c:crossBetween val="midCat"/>
        <c:majorUnit val="10"/>
      </c:valAx>
      <c:spPr>
        <a:solidFill>
          <a:schemeClr val="bg2"/>
        </a:solidFill>
        <a:ln>
          <a:solidFill>
            <a:schemeClr val="tx1"/>
          </a:solidFill>
        </a:ln>
      </c:spPr>
    </c:plotArea>
    <c:legend>
      <c:legendPos val="r"/>
      <c:layout>
        <c:manualLayout>
          <c:xMode val="edge"/>
          <c:yMode val="edge"/>
          <c:x val="9.5870206489675522E-2"/>
          <c:y val="0.67659215985098642"/>
          <c:w val="0.84092920353983092"/>
          <c:h val="0.17169079671492679"/>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5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0575105103014452E-2"/>
          <c:y val="6.1523334973753313E-2"/>
          <c:w val="0.90442489489698741"/>
          <c:h val="0.79348486712598421"/>
        </c:manualLayout>
      </c:layout>
      <c:scatterChart>
        <c:scatterStyle val="smoothMarker"/>
        <c:ser>
          <c:idx val="0"/>
          <c:order val="0"/>
          <c:tx>
            <c:strRef>
              <c:f>Sheet1!$B$1</c:f>
              <c:strCache>
                <c:ptCount val="1"/>
                <c:pt idx="0">
                  <c:v>LVAD Pulsatile (N=1,045)</c:v>
                </c:pt>
              </c:strCache>
            </c:strRef>
          </c:tx>
          <c:spPr>
            <a:ln w="38100">
              <a:solidFill>
                <a:srgbClr val="00FFFF"/>
              </a:solidFill>
            </a:ln>
          </c:spPr>
          <c:marker>
            <c:symbol val="none"/>
          </c:marker>
          <c:xVal>
            <c:numRef>
              <c:f>Sheet1!$A$2:$A$62</c:f>
              <c:numCache>
                <c:formatCode>General</c:formatCode>
                <c:ptCount val="61"/>
                <c:pt idx="0">
                  <c:v>0</c:v>
                </c:pt>
                <c:pt idx="1">
                  <c:v>8.3300000000000041E-2</c:v>
                </c:pt>
                <c:pt idx="2">
                  <c:v>0.16669999999999999</c:v>
                </c:pt>
                <c:pt idx="3">
                  <c:v>0.25</c:v>
                </c:pt>
                <c:pt idx="4">
                  <c:v>0.33330000000000304</c:v>
                </c:pt>
                <c:pt idx="5">
                  <c:v>0.41670000000000001</c:v>
                </c:pt>
                <c:pt idx="6">
                  <c:v>0.5</c:v>
                </c:pt>
                <c:pt idx="7">
                  <c:v>0.58329999999999949</c:v>
                </c:pt>
                <c:pt idx="8">
                  <c:v>0.66670000000000518</c:v>
                </c:pt>
                <c:pt idx="9">
                  <c:v>0.75000000000000355</c:v>
                </c:pt>
                <c:pt idx="10">
                  <c:v>0.83330000000000004</c:v>
                </c:pt>
                <c:pt idx="11">
                  <c:v>0.91670000000000063</c:v>
                </c:pt>
                <c:pt idx="12">
                  <c:v>1</c:v>
                </c:pt>
                <c:pt idx="13">
                  <c:v>1.083299999999993</c:v>
                </c:pt>
                <c:pt idx="14">
                  <c:v>1.1667000000000001</c:v>
                </c:pt>
                <c:pt idx="15">
                  <c:v>1.25</c:v>
                </c:pt>
                <c:pt idx="16">
                  <c:v>1.333299999999993</c:v>
                </c:pt>
                <c:pt idx="17">
                  <c:v>1.4166999999999914</c:v>
                </c:pt>
                <c:pt idx="18">
                  <c:v>1.5</c:v>
                </c:pt>
                <c:pt idx="19">
                  <c:v>1.583299999999993</c:v>
                </c:pt>
                <c:pt idx="20">
                  <c:v>1.6667000000000001</c:v>
                </c:pt>
                <c:pt idx="21">
                  <c:v>1.75</c:v>
                </c:pt>
                <c:pt idx="22">
                  <c:v>1.833299999999993</c:v>
                </c:pt>
                <c:pt idx="23">
                  <c:v>1.9167000000000001</c:v>
                </c:pt>
                <c:pt idx="24">
                  <c:v>2</c:v>
                </c:pt>
                <c:pt idx="25">
                  <c:v>2.0832999999999999</c:v>
                </c:pt>
                <c:pt idx="26">
                  <c:v>2.1667000000000001</c:v>
                </c:pt>
                <c:pt idx="27">
                  <c:v>2.25</c:v>
                </c:pt>
                <c:pt idx="28">
                  <c:v>2.3332999999999977</c:v>
                </c:pt>
                <c:pt idx="29">
                  <c:v>2.416699999999981</c:v>
                </c:pt>
                <c:pt idx="30">
                  <c:v>2.5</c:v>
                </c:pt>
                <c:pt idx="31">
                  <c:v>2.5832999999999999</c:v>
                </c:pt>
                <c:pt idx="32">
                  <c:v>2.6667000000000001</c:v>
                </c:pt>
                <c:pt idx="33">
                  <c:v>2.75</c:v>
                </c:pt>
                <c:pt idx="34">
                  <c:v>2.8332999999999977</c:v>
                </c:pt>
                <c:pt idx="35">
                  <c:v>2.916699999999981</c:v>
                </c:pt>
                <c:pt idx="36">
                  <c:v>3</c:v>
                </c:pt>
                <c:pt idx="37">
                  <c:v>3.0832999999999999</c:v>
                </c:pt>
                <c:pt idx="38">
                  <c:v>3.1667000000000001</c:v>
                </c:pt>
                <c:pt idx="39">
                  <c:v>3.25</c:v>
                </c:pt>
                <c:pt idx="40">
                  <c:v>3.3332999999999977</c:v>
                </c:pt>
                <c:pt idx="41">
                  <c:v>3.416699999999981</c:v>
                </c:pt>
                <c:pt idx="42">
                  <c:v>3.5</c:v>
                </c:pt>
                <c:pt idx="43">
                  <c:v>3.5832999999999999</c:v>
                </c:pt>
                <c:pt idx="44">
                  <c:v>3.6667000000000001</c:v>
                </c:pt>
                <c:pt idx="45">
                  <c:v>3.75</c:v>
                </c:pt>
                <c:pt idx="46">
                  <c:v>3.8332999999999977</c:v>
                </c:pt>
                <c:pt idx="47">
                  <c:v>3.916699999999981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numCache>
            </c:numRef>
          </c:xVal>
          <c:yVal>
            <c:numRef>
              <c:f>Sheet1!$B$2:$B$62</c:f>
              <c:numCache>
                <c:formatCode>General</c:formatCode>
                <c:ptCount val="61"/>
                <c:pt idx="0">
                  <c:v>100</c:v>
                </c:pt>
                <c:pt idx="1">
                  <c:v>94.335999999999999</c:v>
                </c:pt>
                <c:pt idx="2">
                  <c:v>92.396000000000001</c:v>
                </c:pt>
                <c:pt idx="3">
                  <c:v>91.034999999999997</c:v>
                </c:pt>
                <c:pt idx="4">
                  <c:v>90.35199999999999</c:v>
                </c:pt>
                <c:pt idx="5">
                  <c:v>89.766999999999996</c:v>
                </c:pt>
                <c:pt idx="6">
                  <c:v>89.474000000000004</c:v>
                </c:pt>
                <c:pt idx="7">
                  <c:v>88.203999999999994</c:v>
                </c:pt>
                <c:pt idx="8">
                  <c:v>87.617000000000004</c:v>
                </c:pt>
                <c:pt idx="9">
                  <c:v>87.421000000000006</c:v>
                </c:pt>
                <c:pt idx="10">
                  <c:v>87.322999999999979</c:v>
                </c:pt>
                <c:pt idx="11">
                  <c:v>87.126999999999981</c:v>
                </c:pt>
                <c:pt idx="12">
                  <c:v>86.831999999999994</c:v>
                </c:pt>
                <c:pt idx="13">
                  <c:v>86.433000000000007</c:v>
                </c:pt>
                <c:pt idx="14">
                  <c:v>86.232000000000014</c:v>
                </c:pt>
                <c:pt idx="15">
                  <c:v>85.625999999999948</c:v>
                </c:pt>
                <c:pt idx="16">
                  <c:v>85.322999999999979</c:v>
                </c:pt>
                <c:pt idx="17">
                  <c:v>84.918000000000006</c:v>
                </c:pt>
                <c:pt idx="18">
                  <c:v>84.412000000000006</c:v>
                </c:pt>
                <c:pt idx="19">
                  <c:v>84.208000000000013</c:v>
                </c:pt>
                <c:pt idx="20">
                  <c:v>83.902000000000001</c:v>
                </c:pt>
                <c:pt idx="21">
                  <c:v>83.492999999999995</c:v>
                </c:pt>
                <c:pt idx="22">
                  <c:v>83.287000000000006</c:v>
                </c:pt>
                <c:pt idx="23">
                  <c:v>83.08</c:v>
                </c:pt>
                <c:pt idx="24">
                  <c:v>82.869</c:v>
                </c:pt>
                <c:pt idx="25">
                  <c:v>82.426000000000002</c:v>
                </c:pt>
                <c:pt idx="26">
                  <c:v>82.087999999999994</c:v>
                </c:pt>
                <c:pt idx="27">
                  <c:v>81.861999999999995</c:v>
                </c:pt>
                <c:pt idx="28">
                  <c:v>81.748999999999995</c:v>
                </c:pt>
                <c:pt idx="29">
                  <c:v>81.409000000000006</c:v>
                </c:pt>
                <c:pt idx="30">
                  <c:v>81.409000000000006</c:v>
                </c:pt>
                <c:pt idx="31">
                  <c:v>81.295000000000002</c:v>
                </c:pt>
                <c:pt idx="32">
                  <c:v>80.949000000000026</c:v>
                </c:pt>
                <c:pt idx="33">
                  <c:v>80.949000000000026</c:v>
                </c:pt>
                <c:pt idx="34">
                  <c:v>80.831999999999994</c:v>
                </c:pt>
                <c:pt idx="35">
                  <c:v>80.831999999999994</c:v>
                </c:pt>
                <c:pt idx="36">
                  <c:v>80.709999999999994</c:v>
                </c:pt>
                <c:pt idx="37">
                  <c:v>80.709999999999994</c:v>
                </c:pt>
                <c:pt idx="38">
                  <c:v>80.568000000000012</c:v>
                </c:pt>
                <c:pt idx="39">
                  <c:v>80.426000000000002</c:v>
                </c:pt>
                <c:pt idx="40">
                  <c:v>80.426000000000002</c:v>
                </c:pt>
                <c:pt idx="41">
                  <c:v>79.555999999999983</c:v>
                </c:pt>
                <c:pt idx="42">
                  <c:v>79.263999999999996</c:v>
                </c:pt>
                <c:pt idx="43">
                  <c:v>78.971999999999994</c:v>
                </c:pt>
                <c:pt idx="44">
                  <c:v>78.674999999999983</c:v>
                </c:pt>
                <c:pt idx="45">
                  <c:v>78.674999999999983</c:v>
                </c:pt>
                <c:pt idx="46">
                  <c:v>78.518000000000001</c:v>
                </c:pt>
                <c:pt idx="47">
                  <c:v>78.35899999999998</c:v>
                </c:pt>
                <c:pt idx="48">
                  <c:v>77.698999999999998</c:v>
                </c:pt>
                <c:pt idx="49">
                  <c:v>77.698999999999998</c:v>
                </c:pt>
                <c:pt idx="50">
                  <c:v>77.491000000000227</c:v>
                </c:pt>
                <c:pt idx="51">
                  <c:v>77.069000000000003</c:v>
                </c:pt>
                <c:pt idx="52">
                  <c:v>76.427000000000007</c:v>
                </c:pt>
                <c:pt idx="53">
                  <c:v>76.211000000000027</c:v>
                </c:pt>
                <c:pt idx="54">
                  <c:v>75.992000000000004</c:v>
                </c:pt>
                <c:pt idx="55">
                  <c:v>75.771000000000001</c:v>
                </c:pt>
                <c:pt idx="56">
                  <c:v>75.771000000000001</c:v>
                </c:pt>
                <c:pt idx="57">
                  <c:v>75.308999999999983</c:v>
                </c:pt>
                <c:pt idx="58">
                  <c:v>75.308999999999983</c:v>
                </c:pt>
                <c:pt idx="59">
                  <c:v>74.563999999999993</c:v>
                </c:pt>
                <c:pt idx="60">
                  <c:v>74.563999999999993</c:v>
                </c:pt>
              </c:numCache>
            </c:numRef>
          </c:yVal>
        </c:ser>
        <c:ser>
          <c:idx val="1"/>
          <c:order val="1"/>
          <c:tx>
            <c:strRef>
              <c:f>Sheet1!$C$1</c:f>
              <c:strCache>
                <c:ptCount val="1"/>
                <c:pt idx="0">
                  <c:v>LVAD Continuous (N=1,291)</c:v>
                </c:pt>
              </c:strCache>
            </c:strRef>
          </c:tx>
          <c:spPr>
            <a:ln w="38100">
              <a:solidFill>
                <a:srgbClr val="00FF00"/>
              </a:solidFill>
              <a:prstDash val="solid"/>
            </a:ln>
          </c:spPr>
          <c:marker>
            <c:symbol val="none"/>
          </c:marker>
          <c:xVal>
            <c:numRef>
              <c:f>Sheet1!$A$2:$A$62</c:f>
              <c:numCache>
                <c:formatCode>General</c:formatCode>
                <c:ptCount val="61"/>
                <c:pt idx="0">
                  <c:v>0</c:v>
                </c:pt>
                <c:pt idx="1">
                  <c:v>8.3300000000000041E-2</c:v>
                </c:pt>
                <c:pt idx="2">
                  <c:v>0.16669999999999999</c:v>
                </c:pt>
                <c:pt idx="3">
                  <c:v>0.25</c:v>
                </c:pt>
                <c:pt idx="4">
                  <c:v>0.33330000000000304</c:v>
                </c:pt>
                <c:pt idx="5">
                  <c:v>0.41670000000000001</c:v>
                </c:pt>
                <c:pt idx="6">
                  <c:v>0.5</c:v>
                </c:pt>
                <c:pt idx="7">
                  <c:v>0.58329999999999949</c:v>
                </c:pt>
                <c:pt idx="8">
                  <c:v>0.66670000000000518</c:v>
                </c:pt>
                <c:pt idx="9">
                  <c:v>0.75000000000000355</c:v>
                </c:pt>
                <c:pt idx="10">
                  <c:v>0.83330000000000004</c:v>
                </c:pt>
                <c:pt idx="11">
                  <c:v>0.91670000000000063</c:v>
                </c:pt>
                <c:pt idx="12">
                  <c:v>1</c:v>
                </c:pt>
                <c:pt idx="13">
                  <c:v>1.083299999999993</c:v>
                </c:pt>
                <c:pt idx="14">
                  <c:v>1.1667000000000001</c:v>
                </c:pt>
                <c:pt idx="15">
                  <c:v>1.25</c:v>
                </c:pt>
                <c:pt idx="16">
                  <c:v>1.333299999999993</c:v>
                </c:pt>
                <c:pt idx="17">
                  <c:v>1.4166999999999914</c:v>
                </c:pt>
                <c:pt idx="18">
                  <c:v>1.5</c:v>
                </c:pt>
                <c:pt idx="19">
                  <c:v>1.583299999999993</c:v>
                </c:pt>
                <c:pt idx="20">
                  <c:v>1.6667000000000001</c:v>
                </c:pt>
                <c:pt idx="21">
                  <c:v>1.75</c:v>
                </c:pt>
                <c:pt idx="22">
                  <c:v>1.833299999999993</c:v>
                </c:pt>
                <c:pt idx="23">
                  <c:v>1.9167000000000001</c:v>
                </c:pt>
                <c:pt idx="24">
                  <c:v>2</c:v>
                </c:pt>
                <c:pt idx="25">
                  <c:v>2.0832999999999999</c:v>
                </c:pt>
                <c:pt idx="26">
                  <c:v>2.1667000000000001</c:v>
                </c:pt>
                <c:pt idx="27">
                  <c:v>2.25</c:v>
                </c:pt>
                <c:pt idx="28">
                  <c:v>2.3332999999999977</c:v>
                </c:pt>
                <c:pt idx="29">
                  <c:v>2.416699999999981</c:v>
                </c:pt>
                <c:pt idx="30">
                  <c:v>2.5</c:v>
                </c:pt>
                <c:pt idx="31">
                  <c:v>2.5832999999999999</c:v>
                </c:pt>
                <c:pt idx="32">
                  <c:v>2.6667000000000001</c:v>
                </c:pt>
                <c:pt idx="33">
                  <c:v>2.75</c:v>
                </c:pt>
                <c:pt idx="34">
                  <c:v>2.8332999999999977</c:v>
                </c:pt>
                <c:pt idx="35">
                  <c:v>2.916699999999981</c:v>
                </c:pt>
                <c:pt idx="36">
                  <c:v>3</c:v>
                </c:pt>
                <c:pt idx="37">
                  <c:v>3.0832999999999999</c:v>
                </c:pt>
                <c:pt idx="38">
                  <c:v>3.1667000000000001</c:v>
                </c:pt>
                <c:pt idx="39">
                  <c:v>3.25</c:v>
                </c:pt>
                <c:pt idx="40">
                  <c:v>3.3332999999999977</c:v>
                </c:pt>
                <c:pt idx="41">
                  <c:v>3.416699999999981</c:v>
                </c:pt>
                <c:pt idx="42">
                  <c:v>3.5</c:v>
                </c:pt>
                <c:pt idx="43">
                  <c:v>3.5832999999999999</c:v>
                </c:pt>
                <c:pt idx="44">
                  <c:v>3.6667000000000001</c:v>
                </c:pt>
                <c:pt idx="45">
                  <c:v>3.75</c:v>
                </c:pt>
                <c:pt idx="46">
                  <c:v>3.8332999999999977</c:v>
                </c:pt>
                <c:pt idx="47">
                  <c:v>3.916699999999981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numCache>
            </c:numRef>
          </c:xVal>
          <c:yVal>
            <c:numRef>
              <c:f>Sheet1!$C$2:$C$62</c:f>
              <c:numCache>
                <c:formatCode>General</c:formatCode>
                <c:ptCount val="61"/>
                <c:pt idx="0">
                  <c:v>100</c:v>
                </c:pt>
                <c:pt idx="1">
                  <c:v>94.807000000000002</c:v>
                </c:pt>
                <c:pt idx="2">
                  <c:v>93.558999999999983</c:v>
                </c:pt>
                <c:pt idx="3">
                  <c:v>92.543999999999997</c:v>
                </c:pt>
                <c:pt idx="4">
                  <c:v>91.997000000000227</c:v>
                </c:pt>
                <c:pt idx="5">
                  <c:v>91.370999999999981</c:v>
                </c:pt>
                <c:pt idx="6">
                  <c:v>90.744000000000227</c:v>
                </c:pt>
                <c:pt idx="7">
                  <c:v>90.35199999999999</c:v>
                </c:pt>
                <c:pt idx="8">
                  <c:v>89.88</c:v>
                </c:pt>
                <c:pt idx="9">
                  <c:v>89.328999999999979</c:v>
                </c:pt>
                <c:pt idx="10">
                  <c:v>88.774999999999991</c:v>
                </c:pt>
                <c:pt idx="11">
                  <c:v>88.134999999999991</c:v>
                </c:pt>
                <c:pt idx="12">
                  <c:v>87.224999999999994</c:v>
                </c:pt>
                <c:pt idx="13">
                  <c:v>86.717000000000027</c:v>
                </c:pt>
                <c:pt idx="14">
                  <c:v>86.065000000000012</c:v>
                </c:pt>
                <c:pt idx="15">
                  <c:v>85.842000000000013</c:v>
                </c:pt>
                <c:pt idx="16">
                  <c:v>85.39</c:v>
                </c:pt>
                <c:pt idx="17">
                  <c:v>85.277000000000001</c:v>
                </c:pt>
                <c:pt idx="18">
                  <c:v>85.164000000000001</c:v>
                </c:pt>
                <c:pt idx="19">
                  <c:v>84.935000000000002</c:v>
                </c:pt>
                <c:pt idx="20">
                  <c:v>84.820999999999998</c:v>
                </c:pt>
                <c:pt idx="21">
                  <c:v>84.356999999999999</c:v>
                </c:pt>
                <c:pt idx="22">
                  <c:v>84.238</c:v>
                </c:pt>
                <c:pt idx="23">
                  <c:v>84.238</c:v>
                </c:pt>
                <c:pt idx="24">
                  <c:v>84.238</c:v>
                </c:pt>
                <c:pt idx="25">
                  <c:v>83.877999999999986</c:v>
                </c:pt>
                <c:pt idx="26">
                  <c:v>83.682999999999979</c:v>
                </c:pt>
                <c:pt idx="27">
                  <c:v>83.482000000000014</c:v>
                </c:pt>
                <c:pt idx="28">
                  <c:v>82.867000000000004</c:v>
                </c:pt>
                <c:pt idx="29">
                  <c:v>82.658999999999978</c:v>
                </c:pt>
                <c:pt idx="30">
                  <c:v>82.450999999999993</c:v>
                </c:pt>
                <c:pt idx="31">
                  <c:v>82.240000000000023</c:v>
                </c:pt>
                <c:pt idx="32">
                  <c:v>82.027000000000001</c:v>
                </c:pt>
                <c:pt idx="33">
                  <c:v>82.027000000000001</c:v>
                </c:pt>
                <c:pt idx="34">
                  <c:v>81.801000000000002</c:v>
                </c:pt>
                <c:pt idx="35">
                  <c:v>81.565000000000012</c:v>
                </c:pt>
                <c:pt idx="36">
                  <c:v>81.565000000000012</c:v>
                </c:pt>
                <c:pt idx="37">
                  <c:v>80.995000000000005</c:v>
                </c:pt>
                <c:pt idx="38">
                  <c:v>80.651999999999987</c:v>
                </c:pt>
                <c:pt idx="39">
                  <c:v>80.308999999999983</c:v>
                </c:pt>
                <c:pt idx="40">
                  <c:v>79.961000000000027</c:v>
                </c:pt>
                <c:pt idx="41">
                  <c:v>79.961000000000027</c:v>
                </c:pt>
                <c:pt idx="42">
                  <c:v>78.894999999999996</c:v>
                </c:pt>
                <c:pt idx="43">
                  <c:v>78.894999999999996</c:v>
                </c:pt>
                <c:pt idx="44">
                  <c:v>78.527999999999992</c:v>
                </c:pt>
                <c:pt idx="45">
                  <c:v>78.149999999999991</c:v>
                </c:pt>
                <c:pt idx="46">
                  <c:v>78.149999999999991</c:v>
                </c:pt>
                <c:pt idx="47">
                  <c:v>77.739000000000004</c:v>
                </c:pt>
                <c:pt idx="48">
                  <c:v>77.739000000000004</c:v>
                </c:pt>
                <c:pt idx="49">
                  <c:v>77.739000000000004</c:v>
                </c:pt>
                <c:pt idx="50">
                  <c:v>77.106999999999999</c:v>
                </c:pt>
                <c:pt idx="51">
                  <c:v>77.106999999999999</c:v>
                </c:pt>
                <c:pt idx="52">
                  <c:v>75.821999999999989</c:v>
                </c:pt>
                <c:pt idx="53">
                  <c:v>75.821999999999989</c:v>
                </c:pt>
                <c:pt idx="54">
                  <c:v>75.167999999999992</c:v>
                </c:pt>
                <c:pt idx="55">
                  <c:v>75.167999999999992</c:v>
                </c:pt>
                <c:pt idx="56">
                  <c:v>75.167999999999992</c:v>
                </c:pt>
                <c:pt idx="57">
                  <c:v>74.452000000000012</c:v>
                </c:pt>
                <c:pt idx="58">
                  <c:v>72.962999999999994</c:v>
                </c:pt>
                <c:pt idx="59">
                  <c:v>72.194999999999993</c:v>
                </c:pt>
                <c:pt idx="60">
                  <c:v>71.374999999999986</c:v>
                </c:pt>
              </c:numCache>
            </c:numRef>
          </c:yVal>
        </c:ser>
        <c:ser>
          <c:idx val="2"/>
          <c:order val="2"/>
          <c:tx>
            <c:strRef>
              <c:f>Sheet1!$D$1</c:f>
              <c:strCache>
                <c:ptCount val="1"/>
                <c:pt idx="0">
                  <c:v>LVAD+RVAD Pulsatile (N=367)</c:v>
                </c:pt>
              </c:strCache>
            </c:strRef>
          </c:tx>
          <c:spPr>
            <a:ln w="38100">
              <a:solidFill>
                <a:schemeClr val="bg1">
                  <a:lumMod val="50000"/>
                  <a:lumOff val="50000"/>
                </a:schemeClr>
              </a:solidFill>
            </a:ln>
          </c:spPr>
          <c:marker>
            <c:symbol val="none"/>
          </c:marker>
          <c:xVal>
            <c:numRef>
              <c:f>Sheet1!$A$2:$A$62</c:f>
              <c:numCache>
                <c:formatCode>General</c:formatCode>
                <c:ptCount val="61"/>
                <c:pt idx="0">
                  <c:v>0</c:v>
                </c:pt>
                <c:pt idx="1">
                  <c:v>8.3300000000000041E-2</c:v>
                </c:pt>
                <c:pt idx="2">
                  <c:v>0.16669999999999999</c:v>
                </c:pt>
                <c:pt idx="3">
                  <c:v>0.25</c:v>
                </c:pt>
                <c:pt idx="4">
                  <c:v>0.33330000000000304</c:v>
                </c:pt>
                <c:pt idx="5">
                  <c:v>0.41670000000000001</c:v>
                </c:pt>
                <c:pt idx="6">
                  <c:v>0.5</c:v>
                </c:pt>
                <c:pt idx="7">
                  <c:v>0.58329999999999949</c:v>
                </c:pt>
                <c:pt idx="8">
                  <c:v>0.66670000000000518</c:v>
                </c:pt>
                <c:pt idx="9">
                  <c:v>0.75000000000000355</c:v>
                </c:pt>
                <c:pt idx="10">
                  <c:v>0.83330000000000004</c:v>
                </c:pt>
                <c:pt idx="11">
                  <c:v>0.91670000000000063</c:v>
                </c:pt>
                <c:pt idx="12">
                  <c:v>1</c:v>
                </c:pt>
                <c:pt idx="13">
                  <c:v>1.083299999999993</c:v>
                </c:pt>
                <c:pt idx="14">
                  <c:v>1.1667000000000001</c:v>
                </c:pt>
                <c:pt idx="15">
                  <c:v>1.25</c:v>
                </c:pt>
                <c:pt idx="16">
                  <c:v>1.333299999999993</c:v>
                </c:pt>
                <c:pt idx="17">
                  <c:v>1.4166999999999914</c:v>
                </c:pt>
                <c:pt idx="18">
                  <c:v>1.5</c:v>
                </c:pt>
                <c:pt idx="19">
                  <c:v>1.583299999999993</c:v>
                </c:pt>
                <c:pt idx="20">
                  <c:v>1.6667000000000001</c:v>
                </c:pt>
                <c:pt idx="21">
                  <c:v>1.75</c:v>
                </c:pt>
                <c:pt idx="22">
                  <c:v>1.833299999999993</c:v>
                </c:pt>
                <c:pt idx="23">
                  <c:v>1.9167000000000001</c:v>
                </c:pt>
                <c:pt idx="24">
                  <c:v>2</c:v>
                </c:pt>
                <c:pt idx="25">
                  <c:v>2.0832999999999999</c:v>
                </c:pt>
                <c:pt idx="26">
                  <c:v>2.1667000000000001</c:v>
                </c:pt>
                <c:pt idx="27">
                  <c:v>2.25</c:v>
                </c:pt>
                <c:pt idx="28">
                  <c:v>2.3332999999999977</c:v>
                </c:pt>
                <c:pt idx="29">
                  <c:v>2.416699999999981</c:v>
                </c:pt>
                <c:pt idx="30">
                  <c:v>2.5</c:v>
                </c:pt>
                <c:pt idx="31">
                  <c:v>2.5832999999999999</c:v>
                </c:pt>
                <c:pt idx="32">
                  <c:v>2.6667000000000001</c:v>
                </c:pt>
                <c:pt idx="33">
                  <c:v>2.75</c:v>
                </c:pt>
                <c:pt idx="34">
                  <c:v>2.8332999999999977</c:v>
                </c:pt>
                <c:pt idx="35">
                  <c:v>2.916699999999981</c:v>
                </c:pt>
                <c:pt idx="36">
                  <c:v>3</c:v>
                </c:pt>
                <c:pt idx="37">
                  <c:v>3.0832999999999999</c:v>
                </c:pt>
                <c:pt idx="38">
                  <c:v>3.1667000000000001</c:v>
                </c:pt>
                <c:pt idx="39">
                  <c:v>3.25</c:v>
                </c:pt>
                <c:pt idx="40">
                  <c:v>3.3332999999999977</c:v>
                </c:pt>
                <c:pt idx="41">
                  <c:v>3.416699999999981</c:v>
                </c:pt>
                <c:pt idx="42">
                  <c:v>3.5</c:v>
                </c:pt>
                <c:pt idx="43">
                  <c:v>3.5832999999999999</c:v>
                </c:pt>
                <c:pt idx="44">
                  <c:v>3.6667000000000001</c:v>
                </c:pt>
                <c:pt idx="45">
                  <c:v>3.75</c:v>
                </c:pt>
                <c:pt idx="46">
                  <c:v>3.8332999999999977</c:v>
                </c:pt>
                <c:pt idx="47">
                  <c:v>3.916699999999981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numCache>
            </c:numRef>
          </c:xVal>
          <c:yVal>
            <c:numRef>
              <c:f>Sheet1!$D$2:$D$62</c:f>
              <c:numCache>
                <c:formatCode>General</c:formatCode>
                <c:ptCount val="61"/>
                <c:pt idx="0">
                  <c:v>100</c:v>
                </c:pt>
                <c:pt idx="1">
                  <c:v>89.277000000000001</c:v>
                </c:pt>
                <c:pt idx="2">
                  <c:v>87.048000000000002</c:v>
                </c:pt>
                <c:pt idx="3">
                  <c:v>86.206000000000003</c:v>
                </c:pt>
                <c:pt idx="4">
                  <c:v>85.924999999999997</c:v>
                </c:pt>
                <c:pt idx="5">
                  <c:v>85.924999999999997</c:v>
                </c:pt>
                <c:pt idx="6">
                  <c:v>85.076999999999998</c:v>
                </c:pt>
                <c:pt idx="7">
                  <c:v>84.225999999999999</c:v>
                </c:pt>
                <c:pt idx="8">
                  <c:v>83.087999999999994</c:v>
                </c:pt>
                <c:pt idx="9">
                  <c:v>82.519000000000005</c:v>
                </c:pt>
                <c:pt idx="10">
                  <c:v>82.519000000000005</c:v>
                </c:pt>
                <c:pt idx="11">
                  <c:v>81.658999999999978</c:v>
                </c:pt>
                <c:pt idx="12">
                  <c:v>80.789000000000001</c:v>
                </c:pt>
                <c:pt idx="13">
                  <c:v>79.864999999999995</c:v>
                </c:pt>
                <c:pt idx="14">
                  <c:v>78.937000000000026</c:v>
                </c:pt>
                <c:pt idx="15">
                  <c:v>78.625999999999948</c:v>
                </c:pt>
                <c:pt idx="16">
                  <c:v>78.625999999999948</c:v>
                </c:pt>
                <c:pt idx="17">
                  <c:v>78.625999999999948</c:v>
                </c:pt>
                <c:pt idx="18">
                  <c:v>78.625999999999948</c:v>
                </c:pt>
                <c:pt idx="19">
                  <c:v>77.997000000000227</c:v>
                </c:pt>
                <c:pt idx="20">
                  <c:v>77.680999999999983</c:v>
                </c:pt>
                <c:pt idx="21">
                  <c:v>77.364000000000004</c:v>
                </c:pt>
                <c:pt idx="22">
                  <c:v>77.364000000000004</c:v>
                </c:pt>
                <c:pt idx="23">
                  <c:v>77.037999999999997</c:v>
                </c:pt>
                <c:pt idx="24">
                  <c:v>77.037999999999997</c:v>
                </c:pt>
                <c:pt idx="25">
                  <c:v>77.037999999999997</c:v>
                </c:pt>
                <c:pt idx="26">
                  <c:v>77.037999999999997</c:v>
                </c:pt>
                <c:pt idx="27">
                  <c:v>76.263000000000005</c:v>
                </c:pt>
                <c:pt idx="28">
                  <c:v>75.098000000000013</c:v>
                </c:pt>
                <c:pt idx="29">
                  <c:v>75.098000000000013</c:v>
                </c:pt>
                <c:pt idx="30">
                  <c:v>75.098000000000013</c:v>
                </c:pt>
                <c:pt idx="31">
                  <c:v>74.703000000000003</c:v>
                </c:pt>
                <c:pt idx="32">
                  <c:v>73.903999999999996</c:v>
                </c:pt>
                <c:pt idx="33">
                  <c:v>73.903999999999996</c:v>
                </c:pt>
                <c:pt idx="34">
                  <c:v>72.28</c:v>
                </c:pt>
                <c:pt idx="35">
                  <c:v>72.28</c:v>
                </c:pt>
                <c:pt idx="36">
                  <c:v>71.856999999999999</c:v>
                </c:pt>
                <c:pt idx="37">
                  <c:v>71.856999999999999</c:v>
                </c:pt>
                <c:pt idx="38">
                  <c:v>71.343999999999994</c:v>
                </c:pt>
                <c:pt idx="39">
                  <c:v>71.343999999999994</c:v>
                </c:pt>
                <c:pt idx="40">
                  <c:v>71.343999999999994</c:v>
                </c:pt>
                <c:pt idx="41">
                  <c:v>71.343999999999994</c:v>
                </c:pt>
                <c:pt idx="42">
                  <c:v>70.807000000000002</c:v>
                </c:pt>
                <c:pt idx="43">
                  <c:v>69.733999999999995</c:v>
                </c:pt>
                <c:pt idx="44">
                  <c:v>69.19</c:v>
                </c:pt>
                <c:pt idx="45">
                  <c:v>68.090999999999994</c:v>
                </c:pt>
                <c:pt idx="46">
                  <c:v>68.090999999999994</c:v>
                </c:pt>
                <c:pt idx="47">
                  <c:v>68.090999999999994</c:v>
                </c:pt>
                <c:pt idx="48">
                  <c:v>66.912000000000006</c:v>
                </c:pt>
                <c:pt idx="49">
                  <c:v>66.912000000000006</c:v>
                </c:pt>
                <c:pt idx="50">
                  <c:v>66.912000000000006</c:v>
                </c:pt>
                <c:pt idx="51">
                  <c:v>66.912000000000006</c:v>
                </c:pt>
                <c:pt idx="52">
                  <c:v>66.031000000000006</c:v>
                </c:pt>
                <c:pt idx="53">
                  <c:v>65.150999999999982</c:v>
                </c:pt>
                <c:pt idx="54">
                  <c:v>65.150999999999982</c:v>
                </c:pt>
                <c:pt idx="55">
                  <c:v>65.150999999999982</c:v>
                </c:pt>
                <c:pt idx="56">
                  <c:v>65.150999999999982</c:v>
                </c:pt>
                <c:pt idx="57">
                  <c:v>65.150999999999982</c:v>
                </c:pt>
                <c:pt idx="58">
                  <c:v>64.132999999999981</c:v>
                </c:pt>
                <c:pt idx="59">
                  <c:v>64.132999999999981</c:v>
                </c:pt>
                <c:pt idx="60">
                  <c:v>62.967000000000006</c:v>
                </c:pt>
              </c:numCache>
            </c:numRef>
          </c:yVal>
        </c:ser>
        <c:ser>
          <c:idx val="3"/>
          <c:order val="3"/>
          <c:tx>
            <c:strRef>
              <c:f>Sheet1!$E$1</c:f>
              <c:strCache>
                <c:ptCount val="1"/>
                <c:pt idx="0">
                  <c:v>No LVAD, No Inotropes (N=4,428)</c:v>
                </c:pt>
              </c:strCache>
            </c:strRef>
          </c:tx>
          <c:spPr>
            <a:ln w="41275">
              <a:solidFill>
                <a:srgbClr val="FF0000"/>
              </a:solidFill>
            </a:ln>
          </c:spPr>
          <c:marker>
            <c:symbol val="none"/>
          </c:marker>
          <c:xVal>
            <c:numRef>
              <c:f>Sheet1!$A$2:$A$62</c:f>
              <c:numCache>
                <c:formatCode>General</c:formatCode>
                <c:ptCount val="61"/>
                <c:pt idx="0">
                  <c:v>0</c:v>
                </c:pt>
                <c:pt idx="1">
                  <c:v>8.3300000000000041E-2</c:v>
                </c:pt>
                <c:pt idx="2">
                  <c:v>0.16669999999999999</c:v>
                </c:pt>
                <c:pt idx="3">
                  <c:v>0.25</c:v>
                </c:pt>
                <c:pt idx="4">
                  <c:v>0.33330000000000304</c:v>
                </c:pt>
                <c:pt idx="5">
                  <c:v>0.41670000000000001</c:v>
                </c:pt>
                <c:pt idx="6">
                  <c:v>0.5</c:v>
                </c:pt>
                <c:pt idx="7">
                  <c:v>0.58329999999999949</c:v>
                </c:pt>
                <c:pt idx="8">
                  <c:v>0.66670000000000518</c:v>
                </c:pt>
                <c:pt idx="9">
                  <c:v>0.75000000000000355</c:v>
                </c:pt>
                <c:pt idx="10">
                  <c:v>0.83330000000000004</c:v>
                </c:pt>
                <c:pt idx="11">
                  <c:v>0.91670000000000063</c:v>
                </c:pt>
                <c:pt idx="12">
                  <c:v>1</c:v>
                </c:pt>
                <c:pt idx="13">
                  <c:v>1.083299999999993</c:v>
                </c:pt>
                <c:pt idx="14">
                  <c:v>1.1667000000000001</c:v>
                </c:pt>
                <c:pt idx="15">
                  <c:v>1.25</c:v>
                </c:pt>
                <c:pt idx="16">
                  <c:v>1.333299999999993</c:v>
                </c:pt>
                <c:pt idx="17">
                  <c:v>1.4166999999999914</c:v>
                </c:pt>
                <c:pt idx="18">
                  <c:v>1.5</c:v>
                </c:pt>
                <c:pt idx="19">
                  <c:v>1.583299999999993</c:v>
                </c:pt>
                <c:pt idx="20">
                  <c:v>1.6667000000000001</c:v>
                </c:pt>
                <c:pt idx="21">
                  <c:v>1.75</c:v>
                </c:pt>
                <c:pt idx="22">
                  <c:v>1.833299999999993</c:v>
                </c:pt>
                <c:pt idx="23">
                  <c:v>1.9167000000000001</c:v>
                </c:pt>
                <c:pt idx="24">
                  <c:v>2</c:v>
                </c:pt>
                <c:pt idx="25">
                  <c:v>2.0832999999999999</c:v>
                </c:pt>
                <c:pt idx="26">
                  <c:v>2.1667000000000001</c:v>
                </c:pt>
                <c:pt idx="27">
                  <c:v>2.25</c:v>
                </c:pt>
                <c:pt idx="28">
                  <c:v>2.3332999999999977</c:v>
                </c:pt>
                <c:pt idx="29">
                  <c:v>2.416699999999981</c:v>
                </c:pt>
                <c:pt idx="30">
                  <c:v>2.5</c:v>
                </c:pt>
                <c:pt idx="31">
                  <c:v>2.5832999999999999</c:v>
                </c:pt>
                <c:pt idx="32">
                  <c:v>2.6667000000000001</c:v>
                </c:pt>
                <c:pt idx="33">
                  <c:v>2.75</c:v>
                </c:pt>
                <c:pt idx="34">
                  <c:v>2.8332999999999977</c:v>
                </c:pt>
                <c:pt idx="35">
                  <c:v>2.916699999999981</c:v>
                </c:pt>
                <c:pt idx="36">
                  <c:v>3</c:v>
                </c:pt>
                <c:pt idx="37">
                  <c:v>3.0832999999999999</c:v>
                </c:pt>
                <c:pt idx="38">
                  <c:v>3.1667000000000001</c:v>
                </c:pt>
                <c:pt idx="39">
                  <c:v>3.25</c:v>
                </c:pt>
                <c:pt idx="40">
                  <c:v>3.3332999999999977</c:v>
                </c:pt>
                <c:pt idx="41">
                  <c:v>3.416699999999981</c:v>
                </c:pt>
                <c:pt idx="42">
                  <c:v>3.5</c:v>
                </c:pt>
                <c:pt idx="43">
                  <c:v>3.5832999999999999</c:v>
                </c:pt>
                <c:pt idx="44">
                  <c:v>3.6667000000000001</c:v>
                </c:pt>
                <c:pt idx="45">
                  <c:v>3.75</c:v>
                </c:pt>
                <c:pt idx="46">
                  <c:v>3.8332999999999977</c:v>
                </c:pt>
                <c:pt idx="47">
                  <c:v>3.916699999999981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numCache>
            </c:numRef>
          </c:xVal>
          <c:yVal>
            <c:numRef>
              <c:f>Sheet1!$E$2:$E$62</c:f>
              <c:numCache>
                <c:formatCode>General</c:formatCode>
                <c:ptCount val="61"/>
                <c:pt idx="0">
                  <c:v>100</c:v>
                </c:pt>
                <c:pt idx="1">
                  <c:v>94.986999999999995</c:v>
                </c:pt>
                <c:pt idx="2">
                  <c:v>93.509</c:v>
                </c:pt>
                <c:pt idx="3">
                  <c:v>92.58</c:v>
                </c:pt>
                <c:pt idx="4">
                  <c:v>91.949000000000026</c:v>
                </c:pt>
                <c:pt idx="5">
                  <c:v>91.247000000000227</c:v>
                </c:pt>
                <c:pt idx="6">
                  <c:v>90.754999999999995</c:v>
                </c:pt>
                <c:pt idx="7">
                  <c:v>90.472999999999999</c:v>
                </c:pt>
                <c:pt idx="8">
                  <c:v>90.049000000000007</c:v>
                </c:pt>
                <c:pt idx="9">
                  <c:v>89.554999999999993</c:v>
                </c:pt>
                <c:pt idx="10">
                  <c:v>89.248999999999995</c:v>
                </c:pt>
                <c:pt idx="11">
                  <c:v>88.869</c:v>
                </c:pt>
                <c:pt idx="12">
                  <c:v>88.312000000000012</c:v>
                </c:pt>
                <c:pt idx="13">
                  <c:v>87.876999999999981</c:v>
                </c:pt>
                <c:pt idx="14">
                  <c:v>87.692999999999998</c:v>
                </c:pt>
                <c:pt idx="15">
                  <c:v>87.349000000000004</c:v>
                </c:pt>
                <c:pt idx="16">
                  <c:v>86.950999999999993</c:v>
                </c:pt>
                <c:pt idx="17">
                  <c:v>86.656999999999982</c:v>
                </c:pt>
                <c:pt idx="18">
                  <c:v>86.308999999999983</c:v>
                </c:pt>
                <c:pt idx="19">
                  <c:v>85.986999999999995</c:v>
                </c:pt>
                <c:pt idx="20">
                  <c:v>85.691999999999993</c:v>
                </c:pt>
                <c:pt idx="21">
                  <c:v>85.477000000000004</c:v>
                </c:pt>
                <c:pt idx="22">
                  <c:v>85.313999999999993</c:v>
                </c:pt>
                <c:pt idx="23">
                  <c:v>85.176999999999978</c:v>
                </c:pt>
                <c:pt idx="24">
                  <c:v>85.007999999999996</c:v>
                </c:pt>
                <c:pt idx="25">
                  <c:v>84.695999999999998</c:v>
                </c:pt>
                <c:pt idx="26">
                  <c:v>84.307999999999993</c:v>
                </c:pt>
                <c:pt idx="27">
                  <c:v>83.948000000000022</c:v>
                </c:pt>
                <c:pt idx="28">
                  <c:v>83.650999999999982</c:v>
                </c:pt>
                <c:pt idx="29">
                  <c:v>83.35299999999998</c:v>
                </c:pt>
                <c:pt idx="30">
                  <c:v>82.986999999999995</c:v>
                </c:pt>
                <c:pt idx="31">
                  <c:v>82.786000000000001</c:v>
                </c:pt>
                <c:pt idx="32">
                  <c:v>82.584000000000003</c:v>
                </c:pt>
                <c:pt idx="33">
                  <c:v>82.482000000000014</c:v>
                </c:pt>
                <c:pt idx="34">
                  <c:v>82.172999999999988</c:v>
                </c:pt>
                <c:pt idx="35">
                  <c:v>82.10299999999998</c:v>
                </c:pt>
                <c:pt idx="36">
                  <c:v>81.816000000000003</c:v>
                </c:pt>
                <c:pt idx="37">
                  <c:v>81.542000000000002</c:v>
                </c:pt>
                <c:pt idx="38">
                  <c:v>81.33</c:v>
                </c:pt>
                <c:pt idx="39">
                  <c:v>80.942000000000007</c:v>
                </c:pt>
                <c:pt idx="40">
                  <c:v>80.679999999999978</c:v>
                </c:pt>
                <c:pt idx="41">
                  <c:v>80.371999999999986</c:v>
                </c:pt>
                <c:pt idx="42">
                  <c:v>79.972999999999999</c:v>
                </c:pt>
                <c:pt idx="43">
                  <c:v>79.703999999999994</c:v>
                </c:pt>
                <c:pt idx="44">
                  <c:v>79.477999999999994</c:v>
                </c:pt>
                <c:pt idx="45">
                  <c:v>79.248999999999995</c:v>
                </c:pt>
                <c:pt idx="46">
                  <c:v>79.061000000000007</c:v>
                </c:pt>
                <c:pt idx="47">
                  <c:v>78.867999999999995</c:v>
                </c:pt>
                <c:pt idx="48">
                  <c:v>78.611999999999995</c:v>
                </c:pt>
                <c:pt idx="49">
                  <c:v>78.301000000000002</c:v>
                </c:pt>
                <c:pt idx="50">
                  <c:v>78.039000000000001</c:v>
                </c:pt>
                <c:pt idx="51">
                  <c:v>77.834999999999994</c:v>
                </c:pt>
                <c:pt idx="52">
                  <c:v>77.56</c:v>
                </c:pt>
                <c:pt idx="53">
                  <c:v>77.214000000000027</c:v>
                </c:pt>
                <c:pt idx="54">
                  <c:v>77.074999999999989</c:v>
                </c:pt>
                <c:pt idx="55">
                  <c:v>77.074999999999989</c:v>
                </c:pt>
                <c:pt idx="56">
                  <c:v>76.85599999999998</c:v>
                </c:pt>
                <c:pt idx="57">
                  <c:v>76.486999999999995</c:v>
                </c:pt>
                <c:pt idx="58">
                  <c:v>76.182999999999979</c:v>
                </c:pt>
                <c:pt idx="59">
                  <c:v>76.021999999999991</c:v>
                </c:pt>
                <c:pt idx="60">
                  <c:v>75.766000000000005</c:v>
                </c:pt>
              </c:numCache>
            </c:numRef>
          </c:yVal>
        </c:ser>
        <c:ser>
          <c:idx val="4"/>
          <c:order val="4"/>
          <c:tx>
            <c:strRef>
              <c:f>Sheet1!$F$1</c:f>
              <c:strCache>
                <c:ptCount val="1"/>
                <c:pt idx="0">
                  <c:v>No LVAD, Inotropes (N=3,959)</c:v>
                </c:pt>
              </c:strCache>
            </c:strRef>
          </c:tx>
          <c:spPr>
            <a:ln w="38100">
              <a:solidFill>
                <a:srgbClr val="9933FF"/>
              </a:solidFill>
            </a:ln>
          </c:spPr>
          <c:marker>
            <c:symbol val="none"/>
          </c:marker>
          <c:xVal>
            <c:numRef>
              <c:f>Sheet1!$A$2:$A$62</c:f>
              <c:numCache>
                <c:formatCode>General</c:formatCode>
                <c:ptCount val="61"/>
                <c:pt idx="0">
                  <c:v>0</c:v>
                </c:pt>
                <c:pt idx="1">
                  <c:v>8.3300000000000041E-2</c:v>
                </c:pt>
                <c:pt idx="2">
                  <c:v>0.16669999999999999</c:v>
                </c:pt>
                <c:pt idx="3">
                  <c:v>0.25</c:v>
                </c:pt>
                <c:pt idx="4">
                  <c:v>0.33330000000000304</c:v>
                </c:pt>
                <c:pt idx="5">
                  <c:v>0.41670000000000001</c:v>
                </c:pt>
                <c:pt idx="6">
                  <c:v>0.5</c:v>
                </c:pt>
                <c:pt idx="7">
                  <c:v>0.58329999999999949</c:v>
                </c:pt>
                <c:pt idx="8">
                  <c:v>0.66670000000000518</c:v>
                </c:pt>
                <c:pt idx="9">
                  <c:v>0.75000000000000355</c:v>
                </c:pt>
                <c:pt idx="10">
                  <c:v>0.83330000000000004</c:v>
                </c:pt>
                <c:pt idx="11">
                  <c:v>0.91670000000000063</c:v>
                </c:pt>
                <c:pt idx="12">
                  <c:v>1</c:v>
                </c:pt>
                <c:pt idx="13">
                  <c:v>1.083299999999993</c:v>
                </c:pt>
                <c:pt idx="14">
                  <c:v>1.1667000000000001</c:v>
                </c:pt>
                <c:pt idx="15">
                  <c:v>1.25</c:v>
                </c:pt>
                <c:pt idx="16">
                  <c:v>1.333299999999993</c:v>
                </c:pt>
                <c:pt idx="17">
                  <c:v>1.4166999999999914</c:v>
                </c:pt>
                <c:pt idx="18">
                  <c:v>1.5</c:v>
                </c:pt>
                <c:pt idx="19">
                  <c:v>1.583299999999993</c:v>
                </c:pt>
                <c:pt idx="20">
                  <c:v>1.6667000000000001</c:v>
                </c:pt>
                <c:pt idx="21">
                  <c:v>1.75</c:v>
                </c:pt>
                <c:pt idx="22">
                  <c:v>1.833299999999993</c:v>
                </c:pt>
                <c:pt idx="23">
                  <c:v>1.9167000000000001</c:v>
                </c:pt>
                <c:pt idx="24">
                  <c:v>2</c:v>
                </c:pt>
                <c:pt idx="25">
                  <c:v>2.0832999999999999</c:v>
                </c:pt>
                <c:pt idx="26">
                  <c:v>2.1667000000000001</c:v>
                </c:pt>
                <c:pt idx="27">
                  <c:v>2.25</c:v>
                </c:pt>
                <c:pt idx="28">
                  <c:v>2.3332999999999977</c:v>
                </c:pt>
                <c:pt idx="29">
                  <c:v>2.416699999999981</c:v>
                </c:pt>
                <c:pt idx="30">
                  <c:v>2.5</c:v>
                </c:pt>
                <c:pt idx="31">
                  <c:v>2.5832999999999999</c:v>
                </c:pt>
                <c:pt idx="32">
                  <c:v>2.6667000000000001</c:v>
                </c:pt>
                <c:pt idx="33">
                  <c:v>2.75</c:v>
                </c:pt>
                <c:pt idx="34">
                  <c:v>2.8332999999999977</c:v>
                </c:pt>
                <c:pt idx="35">
                  <c:v>2.916699999999981</c:v>
                </c:pt>
                <c:pt idx="36">
                  <c:v>3</c:v>
                </c:pt>
                <c:pt idx="37">
                  <c:v>3.0832999999999999</c:v>
                </c:pt>
                <c:pt idx="38">
                  <c:v>3.1667000000000001</c:v>
                </c:pt>
                <c:pt idx="39">
                  <c:v>3.25</c:v>
                </c:pt>
                <c:pt idx="40">
                  <c:v>3.3332999999999977</c:v>
                </c:pt>
                <c:pt idx="41">
                  <c:v>3.416699999999981</c:v>
                </c:pt>
                <c:pt idx="42">
                  <c:v>3.5</c:v>
                </c:pt>
                <c:pt idx="43">
                  <c:v>3.5832999999999999</c:v>
                </c:pt>
                <c:pt idx="44">
                  <c:v>3.6667000000000001</c:v>
                </c:pt>
                <c:pt idx="45">
                  <c:v>3.75</c:v>
                </c:pt>
                <c:pt idx="46">
                  <c:v>3.8332999999999977</c:v>
                </c:pt>
                <c:pt idx="47">
                  <c:v>3.916699999999981</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numCache>
            </c:numRef>
          </c:xVal>
          <c:yVal>
            <c:numRef>
              <c:f>Sheet1!$F$2:$F$62</c:f>
              <c:numCache>
                <c:formatCode>General</c:formatCode>
                <c:ptCount val="61"/>
                <c:pt idx="0">
                  <c:v>100</c:v>
                </c:pt>
                <c:pt idx="1">
                  <c:v>96.353999999999999</c:v>
                </c:pt>
                <c:pt idx="2">
                  <c:v>95.26</c:v>
                </c:pt>
                <c:pt idx="3">
                  <c:v>94.369</c:v>
                </c:pt>
                <c:pt idx="4">
                  <c:v>93.631</c:v>
                </c:pt>
                <c:pt idx="5">
                  <c:v>93.222999999999999</c:v>
                </c:pt>
                <c:pt idx="6">
                  <c:v>92.789000000000001</c:v>
                </c:pt>
                <c:pt idx="7">
                  <c:v>92.203000000000003</c:v>
                </c:pt>
                <c:pt idx="8">
                  <c:v>91.614999999999995</c:v>
                </c:pt>
                <c:pt idx="9">
                  <c:v>91.257999999999996</c:v>
                </c:pt>
                <c:pt idx="10">
                  <c:v>90.72</c:v>
                </c:pt>
                <c:pt idx="11">
                  <c:v>90.281999999999996</c:v>
                </c:pt>
                <c:pt idx="12">
                  <c:v>89.915000000000006</c:v>
                </c:pt>
                <c:pt idx="13">
                  <c:v>89.662999999999982</c:v>
                </c:pt>
                <c:pt idx="14">
                  <c:v>89.087999999999994</c:v>
                </c:pt>
                <c:pt idx="15">
                  <c:v>88.595000000000013</c:v>
                </c:pt>
                <c:pt idx="16">
                  <c:v>88.361000000000004</c:v>
                </c:pt>
                <c:pt idx="17">
                  <c:v>88.126999999999981</c:v>
                </c:pt>
                <c:pt idx="18">
                  <c:v>87.804000000000002</c:v>
                </c:pt>
                <c:pt idx="19">
                  <c:v>87.391999999999996</c:v>
                </c:pt>
                <c:pt idx="20">
                  <c:v>87.154999999999987</c:v>
                </c:pt>
                <c:pt idx="21">
                  <c:v>86.85799999999999</c:v>
                </c:pt>
                <c:pt idx="22">
                  <c:v>86.468999999999994</c:v>
                </c:pt>
                <c:pt idx="23">
                  <c:v>86.287999999999997</c:v>
                </c:pt>
                <c:pt idx="24">
                  <c:v>86.004999999999995</c:v>
                </c:pt>
                <c:pt idx="25">
                  <c:v>85.76</c:v>
                </c:pt>
                <c:pt idx="26">
                  <c:v>85.468999999999994</c:v>
                </c:pt>
                <c:pt idx="27">
                  <c:v>85.173999999999978</c:v>
                </c:pt>
                <c:pt idx="28">
                  <c:v>84.874999999999986</c:v>
                </c:pt>
                <c:pt idx="29">
                  <c:v>84.573999999999998</c:v>
                </c:pt>
                <c:pt idx="30">
                  <c:v>84.197999999999993</c:v>
                </c:pt>
                <c:pt idx="31">
                  <c:v>83.894999999999996</c:v>
                </c:pt>
                <c:pt idx="32">
                  <c:v>83.703999999999994</c:v>
                </c:pt>
                <c:pt idx="33">
                  <c:v>83.433999999999997</c:v>
                </c:pt>
                <c:pt idx="34">
                  <c:v>82.964000000000027</c:v>
                </c:pt>
                <c:pt idx="35">
                  <c:v>82.725999999999999</c:v>
                </c:pt>
                <c:pt idx="36">
                  <c:v>82.555999999999983</c:v>
                </c:pt>
                <c:pt idx="37">
                  <c:v>82.274999999999991</c:v>
                </c:pt>
                <c:pt idx="38">
                  <c:v>81.864000000000004</c:v>
                </c:pt>
                <c:pt idx="39">
                  <c:v>81.55</c:v>
                </c:pt>
                <c:pt idx="40">
                  <c:v>81.287000000000006</c:v>
                </c:pt>
                <c:pt idx="41">
                  <c:v>81.074999999999989</c:v>
                </c:pt>
                <c:pt idx="42">
                  <c:v>80.861999999999995</c:v>
                </c:pt>
                <c:pt idx="43">
                  <c:v>80.647000000000006</c:v>
                </c:pt>
                <c:pt idx="44">
                  <c:v>80.593000000000004</c:v>
                </c:pt>
                <c:pt idx="45">
                  <c:v>80.537000000000006</c:v>
                </c:pt>
                <c:pt idx="46">
                  <c:v>80.257000000000005</c:v>
                </c:pt>
                <c:pt idx="47">
                  <c:v>80.027000000000001</c:v>
                </c:pt>
                <c:pt idx="48">
                  <c:v>79.652999999999949</c:v>
                </c:pt>
                <c:pt idx="49">
                  <c:v>79.157999999999987</c:v>
                </c:pt>
                <c:pt idx="50">
                  <c:v>78.918999999999997</c:v>
                </c:pt>
                <c:pt idx="51">
                  <c:v>78.582999999999998</c:v>
                </c:pt>
                <c:pt idx="52">
                  <c:v>78.327999999999989</c:v>
                </c:pt>
                <c:pt idx="53">
                  <c:v>77.897000000000006</c:v>
                </c:pt>
                <c:pt idx="54">
                  <c:v>77.722999999999999</c:v>
                </c:pt>
                <c:pt idx="55">
                  <c:v>77.459999999999994</c:v>
                </c:pt>
                <c:pt idx="56">
                  <c:v>77.370999999999981</c:v>
                </c:pt>
                <c:pt idx="57">
                  <c:v>77.187999999999988</c:v>
                </c:pt>
                <c:pt idx="58">
                  <c:v>76.906999999999996</c:v>
                </c:pt>
                <c:pt idx="59">
                  <c:v>76.513000000000005</c:v>
                </c:pt>
                <c:pt idx="60">
                  <c:v>76.400999999999996</c:v>
                </c:pt>
              </c:numCache>
            </c:numRef>
          </c:yVal>
        </c:ser>
        <c:axId val="151832064"/>
        <c:axId val="151833984"/>
      </c:scatterChart>
      <c:valAx>
        <c:axId val="151832064"/>
        <c:scaling>
          <c:orientation val="minMax"/>
          <c:max val="5"/>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51833984"/>
        <c:crosses val="autoZero"/>
        <c:crossBetween val="midCat"/>
        <c:majorUnit val="1"/>
      </c:valAx>
      <c:valAx>
        <c:axId val="151833984"/>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51832064"/>
        <c:crosses val="autoZero"/>
        <c:crossBetween val="midCat"/>
        <c:majorUnit val="10"/>
      </c:valAx>
      <c:spPr>
        <a:solidFill>
          <a:schemeClr val="bg2"/>
        </a:solidFill>
        <a:ln>
          <a:solidFill>
            <a:schemeClr val="tx1"/>
          </a:solidFill>
        </a:ln>
      </c:spPr>
    </c:plotArea>
    <c:legend>
      <c:legendPos val="r"/>
      <c:layout>
        <c:manualLayout>
          <c:xMode val="edge"/>
          <c:yMode val="edge"/>
          <c:x val="0.23008849557522329"/>
          <c:y val="2.9330708661417411E-2"/>
          <c:w val="0.74615787517710763"/>
          <c:h val="0.15850537237532969"/>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5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564885141569696"/>
          <c:y val="0.12389359983848172"/>
          <c:w val="0.88622918263535633"/>
          <c:h val="0.72971693922875069"/>
        </c:manualLayout>
      </c:layout>
      <c:barChart>
        <c:barDir val="col"/>
        <c:grouping val="clustered"/>
        <c:ser>
          <c:idx val="0"/>
          <c:order val="0"/>
          <c:tx>
            <c:strRef>
              <c:f>Sheet1!$B$1</c:f>
              <c:strCache>
                <c:ptCount val="1"/>
                <c:pt idx="0">
                  <c:v>1/1982-12/1992</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cat>
            <c:strRef>
              <c:f>Sheet1!$A$2:$A$6</c:f>
              <c:strCache>
                <c:ptCount val="5"/>
                <c:pt idx="0">
                  <c:v>0-12 months</c:v>
                </c:pt>
                <c:pt idx="1">
                  <c:v>&gt;12-36 months</c:v>
                </c:pt>
                <c:pt idx="2">
                  <c:v>&gt;36-60 months</c:v>
                </c:pt>
                <c:pt idx="3">
                  <c:v>&gt;60 months</c:v>
                </c:pt>
                <c:pt idx="4">
                  <c:v>Primary transplant</c:v>
                </c:pt>
              </c:strCache>
            </c:strRef>
          </c:cat>
          <c:val>
            <c:numRef>
              <c:f>Sheet1!$B$2:$B$6</c:f>
              <c:numCache>
                <c:formatCode>General</c:formatCode>
                <c:ptCount val="5"/>
                <c:pt idx="0">
                  <c:v>40.879000000000005</c:v>
                </c:pt>
                <c:pt idx="1">
                  <c:v>55.680600000000005</c:v>
                </c:pt>
                <c:pt idx="2">
                  <c:v>70.039599999999993</c:v>
                </c:pt>
                <c:pt idx="3">
                  <c:v>69.090900000000005</c:v>
                </c:pt>
                <c:pt idx="4">
                  <c:v>78.035499999999999</c:v>
                </c:pt>
              </c:numCache>
            </c:numRef>
          </c:val>
        </c:ser>
        <c:ser>
          <c:idx val="1"/>
          <c:order val="1"/>
          <c:tx>
            <c:strRef>
              <c:f>Sheet1!$C$1</c:f>
              <c:strCache>
                <c:ptCount val="1"/>
                <c:pt idx="0">
                  <c:v>1/1993-12/2002</c:v>
                </c:pt>
              </c:strCache>
            </c:strRef>
          </c:tx>
          <c:spPr>
            <a:gradFill>
              <a:gsLst>
                <a:gs pos="0">
                  <a:srgbClr val="008080"/>
                </a:gs>
                <a:gs pos="50000">
                  <a:srgbClr val="00FFFF"/>
                </a:gs>
                <a:gs pos="100000">
                  <a:srgbClr val="008080"/>
                </a:gs>
              </a:gsLst>
              <a:lin ang="10800000" scaled="1"/>
            </a:gradFill>
            <a:ln>
              <a:solidFill>
                <a:srgbClr val="000000"/>
              </a:solidFill>
            </a:ln>
          </c:spPr>
          <c:cat>
            <c:strRef>
              <c:f>Sheet1!$A$2:$A$6</c:f>
              <c:strCache>
                <c:ptCount val="5"/>
                <c:pt idx="0">
                  <c:v>0-12 months</c:v>
                </c:pt>
                <c:pt idx="1">
                  <c:v>&gt;12-36 months</c:v>
                </c:pt>
                <c:pt idx="2">
                  <c:v>&gt;36-60 months</c:v>
                </c:pt>
                <c:pt idx="3">
                  <c:v>&gt;60 months</c:v>
                </c:pt>
                <c:pt idx="4">
                  <c:v>Primary transplant</c:v>
                </c:pt>
              </c:strCache>
            </c:strRef>
          </c:cat>
          <c:val>
            <c:numRef>
              <c:f>Sheet1!$C$2:$C$6</c:f>
              <c:numCache>
                <c:formatCode>General</c:formatCode>
                <c:ptCount val="5"/>
                <c:pt idx="0">
                  <c:v>40.407299999999999</c:v>
                </c:pt>
                <c:pt idx="1">
                  <c:v>82.278399999999948</c:v>
                </c:pt>
                <c:pt idx="2">
                  <c:v>74.067600000000027</c:v>
                </c:pt>
                <c:pt idx="3">
                  <c:v>78.17789999999998</c:v>
                </c:pt>
                <c:pt idx="4">
                  <c:v>82.019900000000007</c:v>
                </c:pt>
              </c:numCache>
            </c:numRef>
          </c:val>
        </c:ser>
        <c:ser>
          <c:idx val="2"/>
          <c:order val="2"/>
          <c:tx>
            <c:strRef>
              <c:f>Sheet1!$D$1</c:f>
              <c:strCache>
                <c:ptCount val="1"/>
                <c:pt idx="0">
                  <c:v>1/2003-6/2010</c:v>
                </c:pt>
              </c:strCache>
            </c:strRef>
          </c:tx>
          <c:spPr>
            <a:gradFill>
              <a:gsLst>
                <a:gs pos="0">
                  <a:srgbClr val="B8B400"/>
                </a:gs>
                <a:gs pos="50000">
                  <a:srgbClr val="FFFF00"/>
                </a:gs>
                <a:gs pos="100000">
                  <a:srgbClr val="B8B400"/>
                </a:gs>
              </a:gsLst>
              <a:lin ang="10800000" scaled="1"/>
            </a:gradFill>
            <a:ln>
              <a:solidFill>
                <a:srgbClr val="000000"/>
              </a:solidFill>
            </a:ln>
          </c:spPr>
          <c:cat>
            <c:strRef>
              <c:f>Sheet1!$A$2:$A$6</c:f>
              <c:strCache>
                <c:ptCount val="5"/>
                <c:pt idx="0">
                  <c:v>0-12 months</c:v>
                </c:pt>
                <c:pt idx="1">
                  <c:v>&gt;12-36 months</c:v>
                </c:pt>
                <c:pt idx="2">
                  <c:v>&gt;36-60 months</c:v>
                </c:pt>
                <c:pt idx="3">
                  <c:v>&gt;60 months</c:v>
                </c:pt>
                <c:pt idx="4">
                  <c:v>Primary transplant</c:v>
                </c:pt>
              </c:strCache>
            </c:strRef>
          </c:cat>
          <c:val>
            <c:numRef>
              <c:f>Sheet1!$D$2:$D$6</c:f>
              <c:numCache>
                <c:formatCode>General</c:formatCode>
                <c:ptCount val="5"/>
                <c:pt idx="0">
                  <c:v>57.170300000000012</c:v>
                </c:pt>
                <c:pt idx="1">
                  <c:v>84.782600000000002</c:v>
                </c:pt>
                <c:pt idx="2">
                  <c:v>80.558499999999981</c:v>
                </c:pt>
                <c:pt idx="3">
                  <c:v>84.381900000000002</c:v>
                </c:pt>
                <c:pt idx="4">
                  <c:v>84.619399999999999</c:v>
                </c:pt>
              </c:numCache>
            </c:numRef>
          </c:val>
        </c:ser>
        <c:gapWidth val="35"/>
        <c:axId val="152258048"/>
        <c:axId val="152259584"/>
      </c:barChart>
      <c:catAx>
        <c:axId val="152258048"/>
        <c:scaling>
          <c:orientation val="minMax"/>
        </c:scaling>
        <c:axPos val="b"/>
        <c:numFmt formatCode="General" sourceLinked="1"/>
        <c:tickLblPos val="nextTo"/>
        <c:txPr>
          <a:bodyPr rot="0"/>
          <a:lstStyle/>
          <a:p>
            <a:pPr>
              <a:defRPr sz="1400" b="1"/>
            </a:pPr>
            <a:endParaRPr lang="en-US"/>
          </a:p>
        </c:txPr>
        <c:crossAx val="152259584"/>
        <c:crosses val="autoZero"/>
        <c:auto val="1"/>
        <c:lblAlgn val="ctr"/>
        <c:lblOffset val="100"/>
        <c:tickLblSkip val="1"/>
      </c:catAx>
      <c:valAx>
        <c:axId val="152259584"/>
        <c:scaling>
          <c:orientation val="minMax"/>
          <c:max val="100"/>
        </c:scaling>
        <c:axPos val="l"/>
        <c:majorGridlines>
          <c:spPr>
            <a:ln>
              <a:prstDash val="sysDash"/>
            </a:ln>
          </c:spPr>
        </c:majorGridlines>
        <c:title>
          <c:tx>
            <c:rich>
              <a:bodyPr rot="-5400000" vert="horz"/>
              <a:lstStyle/>
              <a:p>
                <a:pPr>
                  <a:defRPr sz="1700"/>
                </a:pPr>
                <a:r>
                  <a:rPr lang="en-US" sz="1700" dirty="0" smtClean="0"/>
                  <a:t>1 Year Patient Survival (%)</a:t>
                </a:r>
                <a:endParaRPr lang="en-US" sz="1700" dirty="0"/>
              </a:p>
            </c:rich>
          </c:tx>
        </c:title>
        <c:numFmt formatCode="General" sourceLinked="1"/>
        <c:tickLblPos val="nextTo"/>
        <c:txPr>
          <a:bodyPr/>
          <a:lstStyle/>
          <a:p>
            <a:pPr>
              <a:defRPr sz="1500" b="1"/>
            </a:pPr>
            <a:endParaRPr lang="en-US"/>
          </a:p>
        </c:txPr>
        <c:crossAx val="152258048"/>
        <c:crosses val="autoZero"/>
        <c:crossBetween val="between"/>
        <c:majorUnit val="10"/>
      </c:valAx>
      <c:spPr>
        <a:solidFill>
          <a:schemeClr val="bg2"/>
        </a:solidFill>
        <a:ln>
          <a:solidFill>
            <a:schemeClr val="tx1"/>
          </a:solidFill>
        </a:ln>
      </c:spPr>
    </c:plotArea>
    <c:legend>
      <c:legendPos val="r"/>
      <c:layout>
        <c:manualLayout>
          <c:xMode val="edge"/>
          <c:yMode val="edge"/>
          <c:x val="0.11458841428007338"/>
          <c:y val="0.136311124570968"/>
          <c:w val="0.2106948412421899"/>
          <c:h val="0.2172489400363436"/>
        </c:manualLayout>
      </c:layout>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57.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4987903685952363E-2"/>
          <c:y val="3.6402642466303099E-2"/>
          <c:w val="0.89292662330252193"/>
          <c:h val="0.79151268591422486"/>
        </c:manualLayout>
      </c:layout>
      <c:barChart>
        <c:barDir val="col"/>
        <c:grouping val="percentStacked"/>
        <c:ser>
          <c:idx val="0"/>
          <c:order val="0"/>
          <c:tx>
            <c:strRef>
              <c:f>Sheet1!$A$2</c:f>
              <c:strCache>
                <c:ptCount val="1"/>
                <c:pt idx="0">
                  <c:v>No Activity Limitations</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cat>
            <c:strRef>
              <c:f>Sheet1!$B$1:$D$1</c:f>
              <c:strCache>
                <c:ptCount val="3"/>
                <c:pt idx="0">
                  <c:v>1 Year (N = 8,060)</c:v>
                </c:pt>
                <c:pt idx="1">
                  <c:v>3 Years (N = 7,324)</c:v>
                </c:pt>
                <c:pt idx="2">
                  <c:v>5 Years (N = 6,534)</c:v>
                </c:pt>
              </c:strCache>
            </c:strRef>
          </c:cat>
          <c:val>
            <c:numRef>
              <c:f>Sheet1!$B$2:$D$2</c:f>
              <c:numCache>
                <c:formatCode>General</c:formatCode>
                <c:ptCount val="3"/>
                <c:pt idx="0">
                  <c:v>7314</c:v>
                </c:pt>
                <c:pt idx="1">
                  <c:v>6709</c:v>
                </c:pt>
                <c:pt idx="2">
                  <c:v>5916</c:v>
                </c:pt>
              </c:numCache>
            </c:numRef>
          </c:val>
        </c:ser>
        <c:ser>
          <c:idx val="1"/>
          <c:order val="1"/>
          <c:tx>
            <c:strRef>
              <c:f>Sheet1!$A$3</c:f>
              <c:strCache>
                <c:ptCount val="1"/>
                <c:pt idx="0">
                  <c:v>Performs with Assistance</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strRef>
              <c:f>Sheet1!$B$1:$D$1</c:f>
              <c:strCache>
                <c:ptCount val="3"/>
                <c:pt idx="0">
                  <c:v>1 Year (N = 8,060)</c:v>
                </c:pt>
                <c:pt idx="1">
                  <c:v>3 Years (N = 7,324)</c:v>
                </c:pt>
                <c:pt idx="2">
                  <c:v>5 Years (N = 6,534)</c:v>
                </c:pt>
              </c:strCache>
            </c:strRef>
          </c:cat>
          <c:val>
            <c:numRef>
              <c:f>Sheet1!$B$3:$D$3</c:f>
              <c:numCache>
                <c:formatCode>General</c:formatCode>
                <c:ptCount val="3"/>
                <c:pt idx="0">
                  <c:v>695</c:v>
                </c:pt>
                <c:pt idx="1">
                  <c:v>591</c:v>
                </c:pt>
                <c:pt idx="2">
                  <c:v>584</c:v>
                </c:pt>
              </c:numCache>
            </c:numRef>
          </c:val>
        </c:ser>
        <c:ser>
          <c:idx val="2"/>
          <c:order val="2"/>
          <c:tx>
            <c:strRef>
              <c:f>Sheet1!$A$4</c:f>
              <c:strCache>
                <c:ptCount val="1"/>
                <c:pt idx="0">
                  <c:v>Total Assistance</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cat>
            <c:strRef>
              <c:f>Sheet1!$B$1:$D$1</c:f>
              <c:strCache>
                <c:ptCount val="3"/>
                <c:pt idx="0">
                  <c:v>1 Year (N = 8,060)</c:v>
                </c:pt>
                <c:pt idx="1">
                  <c:v>3 Years (N = 7,324)</c:v>
                </c:pt>
                <c:pt idx="2">
                  <c:v>5 Years (N = 6,534)</c:v>
                </c:pt>
              </c:strCache>
            </c:strRef>
          </c:cat>
          <c:val>
            <c:numRef>
              <c:f>Sheet1!$B$4:$D$4</c:f>
              <c:numCache>
                <c:formatCode>General</c:formatCode>
                <c:ptCount val="3"/>
                <c:pt idx="0">
                  <c:v>51</c:v>
                </c:pt>
                <c:pt idx="1">
                  <c:v>24</c:v>
                </c:pt>
                <c:pt idx="2">
                  <c:v>34</c:v>
                </c:pt>
              </c:numCache>
            </c:numRef>
          </c:val>
        </c:ser>
        <c:gapWidth val="100"/>
        <c:overlap val="100"/>
        <c:axId val="152538112"/>
        <c:axId val="152656896"/>
      </c:barChart>
      <c:catAx>
        <c:axId val="152538112"/>
        <c:scaling>
          <c:orientation val="minMax"/>
        </c:scaling>
        <c:axPos val="b"/>
        <c:tickLblPos val="nextTo"/>
        <c:txPr>
          <a:bodyPr/>
          <a:lstStyle/>
          <a:p>
            <a:pPr>
              <a:defRPr sz="1500" b="1"/>
            </a:pPr>
            <a:endParaRPr lang="en-US"/>
          </a:p>
        </c:txPr>
        <c:crossAx val="152656896"/>
        <c:crosses val="autoZero"/>
        <c:auto val="1"/>
        <c:lblAlgn val="ctr"/>
        <c:lblOffset val="100"/>
      </c:catAx>
      <c:valAx>
        <c:axId val="152656896"/>
        <c:scaling>
          <c:orientation val="minMax"/>
          <c:min val="0"/>
        </c:scaling>
        <c:axPos val="l"/>
        <c:majorGridlines>
          <c:spPr>
            <a:ln w="6350">
              <a:solidFill>
                <a:schemeClr val="tx1"/>
              </a:solidFill>
              <a:prstDash val="sysDash"/>
            </a:ln>
          </c:spPr>
        </c:majorGridlines>
        <c:numFmt formatCode="0%" sourceLinked="1"/>
        <c:tickLblPos val="nextTo"/>
        <c:txPr>
          <a:bodyPr/>
          <a:lstStyle/>
          <a:p>
            <a:pPr>
              <a:defRPr sz="1500" b="1"/>
            </a:pPr>
            <a:endParaRPr lang="en-US"/>
          </a:p>
        </c:txPr>
        <c:crossAx val="152538112"/>
        <c:crosses val="autoZero"/>
        <c:crossBetween val="between"/>
        <c:majorUnit val="0.2"/>
      </c:valAx>
      <c:spPr>
        <a:solidFill>
          <a:srgbClr val="000000"/>
        </a:solidFill>
        <a:ln>
          <a:solidFill>
            <a:srgbClr val="FFFFFF"/>
          </a:solidFill>
        </a:ln>
      </c:spPr>
    </c:plotArea>
    <c:legend>
      <c:legendPos val="t"/>
      <c:layout>
        <c:manualLayout>
          <c:xMode val="edge"/>
          <c:yMode val="edge"/>
          <c:x val="0.11402515504146229"/>
          <c:y val="0.59322033898305049"/>
          <c:w val="0.84985250737463169"/>
          <c:h val="0.12001023177187622"/>
        </c:manualLayout>
      </c:layout>
      <c:spPr>
        <a:solidFill>
          <a:schemeClr val="bg2"/>
        </a:solidFill>
        <a:ln w="12700">
          <a:solidFill>
            <a:srgbClr val="FFFFFF"/>
          </a:solidFill>
        </a:ln>
      </c:spPr>
      <c:txPr>
        <a:bodyPr/>
        <a:lstStyle/>
        <a:p>
          <a:pPr>
            <a:defRPr sz="1400" b="1"/>
          </a:pPr>
          <a:endParaRPr lang="en-US"/>
        </a:p>
      </c:txPr>
    </c:legend>
    <c:plotVisOnly val="1"/>
  </c:chart>
  <c:txPr>
    <a:bodyPr/>
    <a:lstStyle/>
    <a:p>
      <a:pPr>
        <a:defRPr sz="1800"/>
      </a:pPr>
      <a:endParaRPr lang="en-US"/>
    </a:p>
  </c:txPr>
  <c:externalData r:id="rId1"/>
</c:chartSpace>
</file>

<file path=ppt/charts/chart58.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4987903685952363E-2"/>
          <c:y val="3.6402642466303127E-2"/>
          <c:w val="0.89292662330252193"/>
          <c:h val="0.82823590907068823"/>
        </c:manualLayout>
      </c:layout>
      <c:barChart>
        <c:barDir val="col"/>
        <c:grouping val="percentStacked"/>
        <c:ser>
          <c:idx val="0"/>
          <c:order val="0"/>
          <c:tx>
            <c:strRef>
              <c:f>Sheet1!$A$2</c:f>
              <c:strCache>
                <c:ptCount val="1"/>
                <c:pt idx="0">
                  <c:v>100%</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dLbls>
            <c:dLbl>
              <c:idx val="0"/>
              <c:layout>
                <c:manualLayout>
                  <c:x val="4.3478260869565374E-3"/>
                  <c:y val="0.20281729614306801"/>
                </c:manualLayout>
              </c:layout>
              <c:dLblPos val="ctr"/>
              <c:showCatName val="1"/>
            </c:dLbl>
            <c:dLbl>
              <c:idx val="1"/>
              <c:layout>
                <c:manualLayout>
                  <c:x val="8.6956521739130748E-3"/>
                  <c:y val="0.21189132078829234"/>
                </c:manualLayout>
              </c:layout>
              <c:dLblPos val="ctr"/>
              <c:showCatName val="1"/>
            </c:dLbl>
            <c:dLbl>
              <c:idx val="2"/>
              <c:layout>
                <c:manualLayout>
                  <c:x val="1.3043478260869717E-2"/>
                  <c:y val="0.21052916054984674"/>
                </c:manualLayout>
              </c:layout>
              <c:dLblPos val="ctr"/>
              <c:showCatName val="1"/>
            </c:dLbl>
            <c:txPr>
              <a:bodyPr/>
              <a:lstStyle/>
              <a:p>
                <a:pPr>
                  <a:defRPr sz="1500" b="1"/>
                </a:pPr>
                <a:endParaRPr lang="en-US"/>
              </a:p>
            </c:txPr>
            <c:dLblPos val="inBase"/>
            <c:showCatName val="1"/>
          </c:dLbls>
          <c:cat>
            <c:strRef>
              <c:f>Sheet1!$B$1:$E$1</c:f>
              <c:strCache>
                <c:ptCount val="4"/>
                <c:pt idx="0">
                  <c:v>1 Year  (N = 8,740)</c:v>
                </c:pt>
                <c:pt idx="1">
                  <c:v>2 Years (N = 7,848)</c:v>
                </c:pt>
                <c:pt idx="2">
                  <c:v>3 Years (N = 7,265)</c:v>
                </c:pt>
                <c:pt idx="3">
                  <c:v>Column2</c:v>
                </c:pt>
              </c:strCache>
            </c:strRef>
          </c:cat>
          <c:val>
            <c:numRef>
              <c:f>Sheet1!$B$2:$E$2</c:f>
              <c:numCache>
                <c:formatCode>General</c:formatCode>
                <c:ptCount val="4"/>
                <c:pt idx="0">
                  <c:v>3373</c:v>
                </c:pt>
                <c:pt idx="1">
                  <c:v>3194</c:v>
                </c:pt>
                <c:pt idx="2">
                  <c:v>2900</c:v>
                </c:pt>
              </c:numCache>
            </c:numRef>
          </c:val>
        </c:ser>
        <c:ser>
          <c:idx val="1"/>
          <c:order val="1"/>
          <c:tx>
            <c:strRef>
              <c:f>Sheet1!$A$3</c:f>
              <c:strCache>
                <c:ptCount val="1"/>
                <c:pt idx="0">
                  <c:v>90%</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strRef>
              <c:f>Sheet1!$B$1:$E$1</c:f>
              <c:strCache>
                <c:ptCount val="4"/>
                <c:pt idx="0">
                  <c:v>1 Year  (N = 8,740)</c:v>
                </c:pt>
                <c:pt idx="1">
                  <c:v>2 Years (N = 7,848)</c:v>
                </c:pt>
                <c:pt idx="2">
                  <c:v>3 Years (N = 7,265)</c:v>
                </c:pt>
                <c:pt idx="3">
                  <c:v>Column2</c:v>
                </c:pt>
              </c:strCache>
            </c:strRef>
          </c:cat>
          <c:val>
            <c:numRef>
              <c:f>Sheet1!$B$3:$E$3</c:f>
              <c:numCache>
                <c:formatCode>General</c:formatCode>
                <c:ptCount val="4"/>
                <c:pt idx="0">
                  <c:v>2884</c:v>
                </c:pt>
                <c:pt idx="1">
                  <c:v>2679</c:v>
                </c:pt>
                <c:pt idx="2">
                  <c:v>2544</c:v>
                </c:pt>
              </c:numCache>
            </c:numRef>
          </c:val>
        </c:ser>
        <c:ser>
          <c:idx val="2"/>
          <c:order val="2"/>
          <c:tx>
            <c:strRef>
              <c:f>Sheet1!$A$4</c:f>
              <c:strCache>
                <c:ptCount val="1"/>
                <c:pt idx="0">
                  <c:v>80%</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cat>
            <c:strRef>
              <c:f>Sheet1!$B$1:$E$1</c:f>
              <c:strCache>
                <c:ptCount val="4"/>
                <c:pt idx="0">
                  <c:v>1 Year  (N = 8,740)</c:v>
                </c:pt>
                <c:pt idx="1">
                  <c:v>2 Years (N = 7,848)</c:v>
                </c:pt>
                <c:pt idx="2">
                  <c:v>3 Years (N = 7,265)</c:v>
                </c:pt>
                <c:pt idx="3">
                  <c:v>Column2</c:v>
                </c:pt>
              </c:strCache>
            </c:strRef>
          </c:cat>
          <c:val>
            <c:numRef>
              <c:f>Sheet1!$B$4:$E$4</c:f>
              <c:numCache>
                <c:formatCode>General</c:formatCode>
                <c:ptCount val="4"/>
                <c:pt idx="0">
                  <c:v>1341</c:v>
                </c:pt>
                <c:pt idx="1">
                  <c:v>1189</c:v>
                </c:pt>
                <c:pt idx="2">
                  <c:v>1112</c:v>
                </c:pt>
              </c:numCache>
            </c:numRef>
          </c:val>
        </c:ser>
        <c:ser>
          <c:idx val="3"/>
          <c:order val="3"/>
          <c:tx>
            <c:strRef>
              <c:f>Sheet1!$A$5</c:f>
              <c:strCache>
                <c:ptCount val="1"/>
                <c:pt idx="0">
                  <c:v>70%</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cat>
            <c:strRef>
              <c:f>Sheet1!$B$1:$E$1</c:f>
              <c:strCache>
                <c:ptCount val="4"/>
                <c:pt idx="0">
                  <c:v>1 Year  (N = 8,740)</c:v>
                </c:pt>
                <c:pt idx="1">
                  <c:v>2 Years (N = 7,848)</c:v>
                </c:pt>
                <c:pt idx="2">
                  <c:v>3 Years (N = 7,265)</c:v>
                </c:pt>
                <c:pt idx="3">
                  <c:v>Column2</c:v>
                </c:pt>
              </c:strCache>
            </c:strRef>
          </c:cat>
          <c:val>
            <c:numRef>
              <c:f>Sheet1!$B$5:$E$5</c:f>
              <c:numCache>
                <c:formatCode>General</c:formatCode>
                <c:ptCount val="4"/>
                <c:pt idx="0">
                  <c:v>571</c:v>
                </c:pt>
                <c:pt idx="1">
                  <c:v>478</c:v>
                </c:pt>
                <c:pt idx="2">
                  <c:v>433</c:v>
                </c:pt>
              </c:numCache>
            </c:numRef>
          </c:val>
        </c:ser>
        <c:ser>
          <c:idx val="4"/>
          <c:order val="4"/>
          <c:tx>
            <c:strRef>
              <c:f>Sheet1!$A$6</c:f>
              <c:strCache>
                <c:ptCount val="1"/>
                <c:pt idx="0">
                  <c:v>60%</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cat>
            <c:strRef>
              <c:f>Sheet1!$B$1:$E$1</c:f>
              <c:strCache>
                <c:ptCount val="4"/>
                <c:pt idx="0">
                  <c:v>1 Year  (N = 8,740)</c:v>
                </c:pt>
                <c:pt idx="1">
                  <c:v>2 Years (N = 7,848)</c:v>
                </c:pt>
                <c:pt idx="2">
                  <c:v>3 Years (N = 7,265)</c:v>
                </c:pt>
                <c:pt idx="3">
                  <c:v>Column2</c:v>
                </c:pt>
              </c:strCache>
            </c:strRef>
          </c:cat>
          <c:val>
            <c:numRef>
              <c:f>Sheet1!$B$6:$E$6</c:f>
              <c:numCache>
                <c:formatCode>General</c:formatCode>
                <c:ptCount val="4"/>
                <c:pt idx="0">
                  <c:v>156</c:v>
                </c:pt>
                <c:pt idx="1">
                  <c:v>104</c:v>
                </c:pt>
                <c:pt idx="2">
                  <c:v>106</c:v>
                </c:pt>
              </c:numCache>
            </c:numRef>
          </c:val>
        </c:ser>
        <c:ser>
          <c:idx val="5"/>
          <c:order val="5"/>
          <c:tx>
            <c:strRef>
              <c:f>Sheet1!$A$7</c:f>
              <c:strCache>
                <c:ptCount val="1"/>
                <c:pt idx="0">
                  <c:v>50%</c:v>
                </c:pt>
              </c:strCache>
            </c:strRef>
          </c:tx>
          <c:spPr>
            <a:gradFill>
              <a:gsLst>
                <a:gs pos="0">
                  <a:srgbClr val="A7722D">
                    <a:lumMod val="50000"/>
                  </a:srgbClr>
                </a:gs>
                <a:gs pos="50000">
                  <a:srgbClr val="A7722D">
                    <a:lumMod val="60000"/>
                    <a:lumOff val="40000"/>
                  </a:srgbClr>
                </a:gs>
                <a:gs pos="100000">
                  <a:schemeClr val="accent6">
                    <a:lumMod val="50000"/>
                  </a:schemeClr>
                </a:gs>
              </a:gsLst>
              <a:lin ang="10800000" scaled="1"/>
            </a:gradFill>
            <a:ln>
              <a:solidFill>
                <a:srgbClr val="000000"/>
              </a:solidFill>
            </a:ln>
          </c:spPr>
          <c:cat>
            <c:strRef>
              <c:f>Sheet1!$B$1:$E$1</c:f>
              <c:strCache>
                <c:ptCount val="4"/>
                <c:pt idx="0">
                  <c:v>1 Year  (N = 8,740)</c:v>
                </c:pt>
                <c:pt idx="1">
                  <c:v>2 Years (N = 7,848)</c:v>
                </c:pt>
                <c:pt idx="2">
                  <c:v>3 Years (N = 7,265)</c:v>
                </c:pt>
                <c:pt idx="3">
                  <c:v>Column2</c:v>
                </c:pt>
              </c:strCache>
            </c:strRef>
          </c:cat>
          <c:val>
            <c:numRef>
              <c:f>Sheet1!$B$7:$E$7</c:f>
              <c:numCache>
                <c:formatCode>General</c:formatCode>
                <c:ptCount val="4"/>
                <c:pt idx="0">
                  <c:v>124</c:v>
                </c:pt>
                <c:pt idx="1">
                  <c:v>82</c:v>
                </c:pt>
                <c:pt idx="2">
                  <c:v>65</c:v>
                </c:pt>
              </c:numCache>
            </c:numRef>
          </c:val>
        </c:ser>
        <c:ser>
          <c:idx val="6"/>
          <c:order val="6"/>
          <c:tx>
            <c:strRef>
              <c:f>Sheet1!$A$8</c:f>
              <c:strCache>
                <c:ptCount val="1"/>
                <c:pt idx="0">
                  <c:v>40%</c:v>
                </c:pt>
              </c:strCache>
            </c:strRef>
          </c:tx>
          <c:spPr>
            <a:gradFill flip="none" rotWithShape="1">
              <a:gsLst>
                <a:gs pos="0">
                  <a:srgbClr val="0070C0"/>
                </a:gs>
                <a:gs pos="50000">
                  <a:srgbClr val="00B0F0"/>
                </a:gs>
                <a:gs pos="100000">
                  <a:srgbClr val="0070C0"/>
                </a:gs>
              </a:gsLst>
              <a:lin ang="10800000" scaled="1"/>
              <a:tileRect/>
            </a:gradFill>
            <a:ln>
              <a:solidFill>
                <a:srgbClr val="000000"/>
              </a:solidFill>
            </a:ln>
          </c:spPr>
          <c:cat>
            <c:strRef>
              <c:f>Sheet1!$B$1:$E$1</c:f>
              <c:strCache>
                <c:ptCount val="4"/>
                <c:pt idx="0">
                  <c:v>1 Year  (N = 8,740)</c:v>
                </c:pt>
                <c:pt idx="1">
                  <c:v>2 Years (N = 7,848)</c:v>
                </c:pt>
                <c:pt idx="2">
                  <c:v>3 Years (N = 7,265)</c:v>
                </c:pt>
                <c:pt idx="3">
                  <c:v>Column2</c:v>
                </c:pt>
              </c:strCache>
            </c:strRef>
          </c:cat>
          <c:val>
            <c:numRef>
              <c:f>Sheet1!$B$8:$E$8</c:f>
              <c:numCache>
                <c:formatCode>General</c:formatCode>
                <c:ptCount val="4"/>
                <c:pt idx="0">
                  <c:v>73</c:v>
                </c:pt>
                <c:pt idx="1">
                  <c:v>47</c:v>
                </c:pt>
                <c:pt idx="2">
                  <c:v>38</c:v>
                </c:pt>
              </c:numCache>
            </c:numRef>
          </c:val>
        </c:ser>
        <c:ser>
          <c:idx val="7"/>
          <c:order val="7"/>
          <c:tx>
            <c:strRef>
              <c:f>Sheet1!$A$9</c:f>
              <c:strCache>
                <c:ptCount val="1"/>
                <c:pt idx="0">
                  <c:v>30%</c:v>
                </c:pt>
              </c:strCache>
            </c:strRef>
          </c:tx>
          <c:spPr>
            <a:gradFill flip="none" rotWithShape="1">
              <a:gsLst>
                <a:gs pos="0">
                  <a:srgbClr val="9999FF"/>
                </a:gs>
                <a:gs pos="50000">
                  <a:srgbClr val="CCCCFF"/>
                </a:gs>
                <a:gs pos="100000">
                  <a:srgbClr val="9999FF"/>
                </a:gs>
              </a:gsLst>
              <a:lin ang="10800000" scaled="1"/>
              <a:tileRect/>
            </a:gradFill>
            <a:ln>
              <a:solidFill>
                <a:srgbClr val="000000"/>
              </a:solidFill>
            </a:ln>
          </c:spPr>
          <c:cat>
            <c:strRef>
              <c:f>Sheet1!$B$1:$E$1</c:f>
              <c:strCache>
                <c:ptCount val="4"/>
                <c:pt idx="0">
                  <c:v>1 Year  (N = 8,740)</c:v>
                </c:pt>
                <c:pt idx="1">
                  <c:v>2 Years (N = 7,848)</c:v>
                </c:pt>
                <c:pt idx="2">
                  <c:v>3 Years (N = 7,265)</c:v>
                </c:pt>
                <c:pt idx="3">
                  <c:v>Column2</c:v>
                </c:pt>
              </c:strCache>
            </c:strRef>
          </c:cat>
          <c:val>
            <c:numRef>
              <c:f>Sheet1!$B$9:$E$9</c:f>
              <c:numCache>
                <c:formatCode>General</c:formatCode>
                <c:ptCount val="4"/>
                <c:pt idx="0">
                  <c:v>36</c:v>
                </c:pt>
                <c:pt idx="1">
                  <c:v>15</c:v>
                </c:pt>
                <c:pt idx="2">
                  <c:v>16</c:v>
                </c:pt>
              </c:numCache>
            </c:numRef>
          </c:val>
        </c:ser>
        <c:ser>
          <c:idx val="8"/>
          <c:order val="8"/>
          <c:tx>
            <c:strRef>
              <c:f>Sheet1!$A$10</c:f>
              <c:strCache>
                <c:ptCount val="1"/>
                <c:pt idx="0">
                  <c:v>20%</c:v>
                </c:pt>
              </c:strCache>
            </c:strRef>
          </c:tx>
          <c:spPr>
            <a:gradFill>
              <a:gsLst>
                <a:gs pos="0">
                  <a:srgbClr val="CC6600"/>
                </a:gs>
                <a:gs pos="50000">
                  <a:srgbClr val="FF9933"/>
                </a:gs>
                <a:gs pos="100000">
                  <a:srgbClr val="CC6600"/>
                </a:gs>
              </a:gsLst>
              <a:lin ang="10800000" scaled="1"/>
            </a:gradFill>
            <a:ln>
              <a:solidFill>
                <a:srgbClr val="000000"/>
              </a:solidFill>
            </a:ln>
          </c:spPr>
          <c:cat>
            <c:strRef>
              <c:f>Sheet1!$B$1:$E$1</c:f>
              <c:strCache>
                <c:ptCount val="4"/>
                <c:pt idx="0">
                  <c:v>1 Year  (N = 8,740)</c:v>
                </c:pt>
                <c:pt idx="1">
                  <c:v>2 Years (N = 7,848)</c:v>
                </c:pt>
                <c:pt idx="2">
                  <c:v>3 Years (N = 7,265)</c:v>
                </c:pt>
                <c:pt idx="3">
                  <c:v>Column2</c:v>
                </c:pt>
              </c:strCache>
            </c:strRef>
          </c:cat>
          <c:val>
            <c:numRef>
              <c:f>Sheet1!$B$10:$E$10</c:f>
              <c:numCache>
                <c:formatCode>General</c:formatCode>
                <c:ptCount val="4"/>
                <c:pt idx="0">
                  <c:v>84</c:v>
                </c:pt>
                <c:pt idx="1">
                  <c:v>26</c:v>
                </c:pt>
                <c:pt idx="2">
                  <c:v>28</c:v>
                </c:pt>
              </c:numCache>
            </c:numRef>
          </c:val>
        </c:ser>
        <c:ser>
          <c:idx val="9"/>
          <c:order val="9"/>
          <c:tx>
            <c:strRef>
              <c:f>Sheet1!$A$11</c:f>
              <c:strCache>
                <c:ptCount val="1"/>
                <c:pt idx="0">
                  <c:v>10%</c:v>
                </c:pt>
              </c:strCache>
            </c:strRef>
          </c:tx>
          <c:spPr>
            <a:gradFill flip="none" rotWithShape="1">
              <a:gsLst>
                <a:gs pos="0">
                  <a:srgbClr val="33CCCC"/>
                </a:gs>
                <a:gs pos="50000">
                  <a:srgbClr val="00FFFF"/>
                </a:gs>
                <a:gs pos="100000">
                  <a:srgbClr val="33CCCC"/>
                </a:gs>
              </a:gsLst>
              <a:lin ang="10800000" scaled="1"/>
              <a:tileRect/>
            </a:gradFill>
            <a:ln>
              <a:solidFill>
                <a:srgbClr val="000000"/>
              </a:solidFill>
            </a:ln>
          </c:spPr>
          <c:cat>
            <c:strRef>
              <c:f>Sheet1!$B$1:$E$1</c:f>
              <c:strCache>
                <c:ptCount val="4"/>
                <c:pt idx="0">
                  <c:v>1 Year  (N = 8,740)</c:v>
                </c:pt>
                <c:pt idx="1">
                  <c:v>2 Years (N = 7,848)</c:v>
                </c:pt>
                <c:pt idx="2">
                  <c:v>3 Years (N = 7,265)</c:v>
                </c:pt>
                <c:pt idx="3">
                  <c:v>Column2</c:v>
                </c:pt>
              </c:strCache>
            </c:strRef>
          </c:cat>
          <c:val>
            <c:numRef>
              <c:f>Sheet1!$B$11:$E$11</c:f>
              <c:numCache>
                <c:formatCode>General</c:formatCode>
                <c:ptCount val="4"/>
                <c:pt idx="0">
                  <c:v>98</c:v>
                </c:pt>
                <c:pt idx="1">
                  <c:v>34</c:v>
                </c:pt>
                <c:pt idx="2">
                  <c:v>23</c:v>
                </c:pt>
              </c:numCache>
            </c:numRef>
          </c:val>
        </c:ser>
        <c:gapWidth val="100"/>
        <c:overlap val="100"/>
        <c:axId val="152963712"/>
        <c:axId val="152969600"/>
      </c:barChart>
      <c:catAx>
        <c:axId val="152963712"/>
        <c:scaling>
          <c:orientation val="minMax"/>
        </c:scaling>
        <c:delete val="1"/>
        <c:axPos val="b"/>
        <c:tickLblPos val="none"/>
        <c:crossAx val="152969600"/>
        <c:crosses val="autoZero"/>
        <c:auto val="1"/>
        <c:lblAlgn val="ctr"/>
        <c:lblOffset val="100"/>
      </c:catAx>
      <c:valAx>
        <c:axId val="152969600"/>
        <c:scaling>
          <c:orientation val="minMax"/>
          <c:min val="0"/>
        </c:scaling>
        <c:axPos val="l"/>
        <c:majorGridlines>
          <c:spPr>
            <a:ln w="6350">
              <a:solidFill>
                <a:schemeClr val="tx1"/>
              </a:solidFill>
              <a:prstDash val="sysDash"/>
            </a:ln>
          </c:spPr>
        </c:majorGridlines>
        <c:numFmt formatCode="0%" sourceLinked="1"/>
        <c:tickLblPos val="nextTo"/>
        <c:txPr>
          <a:bodyPr/>
          <a:lstStyle/>
          <a:p>
            <a:pPr>
              <a:defRPr sz="1500" b="1"/>
            </a:pPr>
            <a:endParaRPr lang="en-US"/>
          </a:p>
        </c:txPr>
        <c:crossAx val="152963712"/>
        <c:crosses val="autoZero"/>
        <c:crossBetween val="between"/>
        <c:majorUnit val="0.2"/>
      </c:valAx>
      <c:spPr>
        <a:solidFill>
          <a:srgbClr val="000000"/>
        </a:solidFill>
        <a:ln>
          <a:solidFill>
            <a:srgbClr val="FFFFFF"/>
          </a:solidFill>
        </a:ln>
      </c:spPr>
    </c:plotArea>
    <c:legend>
      <c:legendPos val="r"/>
      <c:layout>
        <c:manualLayout>
          <c:xMode val="edge"/>
          <c:yMode val="edge"/>
          <c:x val="0.78278101106926867"/>
          <c:y val="6.6615507807286811E-2"/>
          <c:w val="0.12156681501768812"/>
          <c:h val="0.76224921037416127"/>
        </c:manualLayout>
      </c:layout>
      <c:spPr>
        <a:solidFill>
          <a:schemeClr val="bg2"/>
        </a:solidFill>
        <a:ln w="12700">
          <a:solidFill>
            <a:srgbClr val="FFFFFF"/>
          </a:solidFill>
        </a:ln>
      </c:spPr>
      <c:txPr>
        <a:bodyPr/>
        <a:lstStyle/>
        <a:p>
          <a:pPr>
            <a:defRPr sz="1400" b="1"/>
          </a:pPr>
          <a:endParaRPr lang="en-US"/>
        </a:p>
      </c:txPr>
    </c:legend>
    <c:plotVisOnly val="1"/>
  </c:chart>
  <c:txPr>
    <a:bodyPr/>
    <a:lstStyle/>
    <a:p>
      <a:pPr>
        <a:defRPr sz="1800"/>
      </a:pPr>
      <a:endParaRPr lang="en-US"/>
    </a:p>
  </c:txPr>
  <c:externalData r:id="rId1"/>
</c:chartSpace>
</file>

<file path=ppt/charts/chart59.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9.4987903685952363E-2"/>
          <c:y val="3.6402642466303162E-2"/>
          <c:w val="0.89292662330252193"/>
          <c:h val="0.82823590907068823"/>
        </c:manualLayout>
      </c:layout>
      <c:barChart>
        <c:barDir val="col"/>
        <c:grouping val="percentStacked"/>
        <c:ser>
          <c:idx val="0"/>
          <c:order val="0"/>
          <c:tx>
            <c:strRef>
              <c:f>Sheet1!$A$2</c:f>
              <c:strCache>
                <c:ptCount val="1"/>
                <c:pt idx="0">
                  <c:v>Working (FT/PT status unknown)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dLbls>
            <c:dLbl>
              <c:idx val="0"/>
              <c:layout>
                <c:manualLayout>
                  <c:x val="-2.8985507246376812E-3"/>
                  <c:y val="0.28191334134081042"/>
                </c:manualLayout>
              </c:layout>
              <c:dLblPos val="ctr"/>
              <c:showCatName val="1"/>
            </c:dLbl>
            <c:dLbl>
              <c:idx val="1"/>
              <c:layout>
                <c:manualLayout>
                  <c:x val="1.4491612461485792E-3"/>
                  <c:y val="0.23731482717202826"/>
                </c:manualLayout>
              </c:layout>
              <c:dLblPos val="ctr"/>
              <c:showCatName val="1"/>
            </c:dLbl>
            <c:dLbl>
              <c:idx val="2"/>
              <c:layout>
                <c:manualLayout>
                  <c:x val="2.8985507246376812E-3"/>
                  <c:y val="0.22465345433515727"/>
                </c:manualLayout>
              </c:layout>
              <c:dLblPos val="ctr"/>
              <c:showCatName val="1"/>
            </c:dLbl>
            <c:txPr>
              <a:bodyPr/>
              <a:lstStyle/>
              <a:p>
                <a:pPr>
                  <a:defRPr sz="1500" b="1"/>
                </a:pPr>
                <a:endParaRPr lang="en-US"/>
              </a:p>
            </c:txPr>
            <c:dLblPos val="inBase"/>
            <c:showCatName val="1"/>
          </c:dLbls>
          <c:cat>
            <c:strRef>
              <c:f>Sheet1!$B$1:$E$1</c:f>
              <c:strCache>
                <c:ptCount val="4"/>
                <c:pt idx="0">
                  <c:v>1 Year
(N = 14,729)</c:v>
                </c:pt>
                <c:pt idx="1">
                  <c:v>3 Years
(N = 12,973)</c:v>
                </c:pt>
                <c:pt idx="2">
                  <c:v>5 Years
(N = 11,413)</c:v>
                </c:pt>
                <c:pt idx="3">
                  <c:v>Column2</c:v>
                </c:pt>
              </c:strCache>
            </c:strRef>
          </c:cat>
          <c:val>
            <c:numRef>
              <c:f>Sheet1!$B$2:$E$2</c:f>
              <c:numCache>
                <c:formatCode>General</c:formatCode>
                <c:ptCount val="4"/>
                <c:pt idx="0">
                  <c:v>433</c:v>
                </c:pt>
                <c:pt idx="1">
                  <c:v>392</c:v>
                </c:pt>
                <c:pt idx="2">
                  <c:v>269</c:v>
                </c:pt>
              </c:numCache>
            </c:numRef>
          </c:val>
        </c:ser>
        <c:ser>
          <c:idx val="1"/>
          <c:order val="1"/>
          <c:tx>
            <c:strRef>
              <c:f>Sheet1!$A$3</c:f>
              <c:strCache>
                <c:ptCount val="1"/>
                <c:pt idx="0">
                  <c:v>Working Full Time</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strRef>
              <c:f>Sheet1!$B$1:$E$1</c:f>
              <c:strCache>
                <c:ptCount val="4"/>
                <c:pt idx="0">
                  <c:v>1 Year
(N = 14,729)</c:v>
                </c:pt>
                <c:pt idx="1">
                  <c:v>3 Years
(N = 12,973)</c:v>
                </c:pt>
                <c:pt idx="2">
                  <c:v>5 Years
(N = 11,413)</c:v>
                </c:pt>
                <c:pt idx="3">
                  <c:v>Column2</c:v>
                </c:pt>
              </c:strCache>
            </c:strRef>
          </c:cat>
          <c:val>
            <c:numRef>
              <c:f>Sheet1!$B$3:$E$3</c:f>
              <c:numCache>
                <c:formatCode>General</c:formatCode>
                <c:ptCount val="4"/>
                <c:pt idx="0">
                  <c:v>2870</c:v>
                </c:pt>
                <c:pt idx="1">
                  <c:v>3006</c:v>
                </c:pt>
                <c:pt idx="2">
                  <c:v>2660</c:v>
                </c:pt>
              </c:numCache>
            </c:numRef>
          </c:val>
        </c:ser>
        <c:ser>
          <c:idx val="2"/>
          <c:order val="2"/>
          <c:tx>
            <c:strRef>
              <c:f>Sheet1!$A$4</c:f>
              <c:strCache>
                <c:ptCount val="1"/>
                <c:pt idx="0">
                  <c:v>Working Part Time</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cat>
            <c:strRef>
              <c:f>Sheet1!$B$1:$E$1</c:f>
              <c:strCache>
                <c:ptCount val="4"/>
                <c:pt idx="0">
                  <c:v>1 Year
(N = 14,729)</c:v>
                </c:pt>
                <c:pt idx="1">
                  <c:v>3 Years
(N = 12,973)</c:v>
                </c:pt>
                <c:pt idx="2">
                  <c:v>5 Years
(N = 11,413)</c:v>
                </c:pt>
                <c:pt idx="3">
                  <c:v>Column2</c:v>
                </c:pt>
              </c:strCache>
            </c:strRef>
          </c:cat>
          <c:val>
            <c:numRef>
              <c:f>Sheet1!$B$4:$E$4</c:f>
              <c:numCache>
                <c:formatCode>General</c:formatCode>
                <c:ptCount val="4"/>
                <c:pt idx="0">
                  <c:v>1091</c:v>
                </c:pt>
                <c:pt idx="1">
                  <c:v>1008</c:v>
                </c:pt>
                <c:pt idx="2">
                  <c:v>810</c:v>
                </c:pt>
              </c:numCache>
            </c:numRef>
          </c:val>
        </c:ser>
        <c:ser>
          <c:idx val="3"/>
          <c:order val="3"/>
          <c:tx>
            <c:strRef>
              <c:f>Sheet1!$A$5</c:f>
              <c:strCache>
                <c:ptCount val="1"/>
                <c:pt idx="0">
                  <c:v>Not Working</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cat>
            <c:strRef>
              <c:f>Sheet1!$B$1:$E$1</c:f>
              <c:strCache>
                <c:ptCount val="4"/>
                <c:pt idx="0">
                  <c:v>1 Year
(N = 14,729)</c:v>
                </c:pt>
                <c:pt idx="1">
                  <c:v>3 Years
(N = 12,973)</c:v>
                </c:pt>
                <c:pt idx="2">
                  <c:v>5 Years
(N = 11,413)</c:v>
                </c:pt>
                <c:pt idx="3">
                  <c:v>Column2</c:v>
                </c:pt>
              </c:strCache>
            </c:strRef>
          </c:cat>
          <c:val>
            <c:numRef>
              <c:f>Sheet1!$B$5:$E$5</c:f>
              <c:numCache>
                <c:formatCode>General</c:formatCode>
                <c:ptCount val="4"/>
                <c:pt idx="0">
                  <c:v>7302</c:v>
                </c:pt>
                <c:pt idx="1">
                  <c:v>5186</c:v>
                </c:pt>
                <c:pt idx="2">
                  <c:v>4270</c:v>
                </c:pt>
              </c:numCache>
            </c:numRef>
          </c:val>
        </c:ser>
        <c:ser>
          <c:idx val="4"/>
          <c:order val="4"/>
          <c:tx>
            <c:strRef>
              <c:f>Sheet1!$A$6</c:f>
              <c:strCache>
                <c:ptCount val="1"/>
                <c:pt idx="0">
                  <c:v>Retired</c:v>
                </c:pt>
              </c:strCache>
            </c:strRef>
          </c:tx>
          <c:spPr>
            <a:gradFill flip="none" rotWithShape="1">
              <a:gsLst>
                <a:gs pos="0">
                  <a:srgbClr val="008080"/>
                </a:gs>
                <a:gs pos="50000">
                  <a:srgbClr val="00FFFF"/>
                </a:gs>
                <a:gs pos="100000">
                  <a:srgbClr val="008080"/>
                </a:gs>
              </a:gsLst>
              <a:lin ang="10800000" scaled="1"/>
              <a:tileRect/>
            </a:gradFill>
            <a:ln>
              <a:solidFill>
                <a:srgbClr val="000000"/>
              </a:solidFill>
            </a:ln>
          </c:spPr>
          <c:cat>
            <c:strRef>
              <c:f>Sheet1!$B$1:$E$1</c:f>
              <c:strCache>
                <c:ptCount val="4"/>
                <c:pt idx="0">
                  <c:v>1 Year
(N = 14,729)</c:v>
                </c:pt>
                <c:pt idx="1">
                  <c:v>3 Years
(N = 12,973)</c:v>
                </c:pt>
                <c:pt idx="2">
                  <c:v>5 Years
(N = 11,413)</c:v>
                </c:pt>
                <c:pt idx="3">
                  <c:v>Column2</c:v>
                </c:pt>
              </c:strCache>
            </c:strRef>
          </c:cat>
          <c:val>
            <c:numRef>
              <c:f>Sheet1!$B$6:$E$6</c:f>
              <c:numCache>
                <c:formatCode>General</c:formatCode>
                <c:ptCount val="4"/>
                <c:pt idx="0">
                  <c:v>3033</c:v>
                </c:pt>
                <c:pt idx="1">
                  <c:v>3345</c:v>
                </c:pt>
                <c:pt idx="2">
                  <c:v>3404</c:v>
                </c:pt>
              </c:numCache>
            </c:numRef>
          </c:val>
        </c:ser>
        <c:gapWidth val="100"/>
        <c:overlap val="100"/>
        <c:axId val="153174016"/>
        <c:axId val="153175552"/>
      </c:barChart>
      <c:catAx>
        <c:axId val="153174016"/>
        <c:scaling>
          <c:orientation val="minMax"/>
        </c:scaling>
        <c:delete val="1"/>
        <c:axPos val="b"/>
        <c:tickLblPos val="none"/>
        <c:crossAx val="153175552"/>
        <c:crosses val="autoZero"/>
        <c:auto val="1"/>
        <c:lblAlgn val="ctr"/>
        <c:lblOffset val="100"/>
      </c:catAx>
      <c:valAx>
        <c:axId val="153175552"/>
        <c:scaling>
          <c:orientation val="minMax"/>
          <c:min val="0"/>
        </c:scaling>
        <c:axPos val="l"/>
        <c:majorGridlines>
          <c:spPr>
            <a:ln w="6350">
              <a:solidFill>
                <a:schemeClr val="tx1"/>
              </a:solidFill>
              <a:prstDash val="sysDash"/>
            </a:ln>
          </c:spPr>
        </c:majorGridlines>
        <c:numFmt formatCode="0%" sourceLinked="1"/>
        <c:tickLblPos val="nextTo"/>
        <c:txPr>
          <a:bodyPr/>
          <a:lstStyle/>
          <a:p>
            <a:pPr>
              <a:defRPr sz="1500" b="1"/>
            </a:pPr>
            <a:endParaRPr lang="en-US"/>
          </a:p>
        </c:txPr>
        <c:crossAx val="153174016"/>
        <c:crosses val="autoZero"/>
        <c:crossBetween val="between"/>
        <c:majorUnit val="0.2"/>
      </c:valAx>
      <c:spPr>
        <a:solidFill>
          <a:srgbClr val="000000"/>
        </a:solidFill>
        <a:ln>
          <a:solidFill>
            <a:srgbClr val="FFFFFF"/>
          </a:solidFill>
        </a:ln>
      </c:spPr>
    </c:plotArea>
    <c:legend>
      <c:legendPos val="r"/>
      <c:layout>
        <c:manualLayout>
          <c:xMode val="edge"/>
          <c:yMode val="edge"/>
          <c:x val="0.72191144585187761"/>
          <c:y val="0.15136127051915121"/>
          <c:w val="0.24624797443797988"/>
          <c:h val="0.52213621602384463"/>
        </c:manualLayout>
      </c:layout>
      <c:spPr>
        <a:solidFill>
          <a:schemeClr val="bg2"/>
        </a:solidFill>
        <a:ln w="12700">
          <a:solidFill>
            <a:srgbClr val="FFFFFF"/>
          </a:solidFill>
        </a:ln>
      </c:spPr>
      <c:txPr>
        <a:bodyPr/>
        <a:lstStyle/>
        <a:p>
          <a:pPr>
            <a:defRPr sz="1400" b="1"/>
          </a:pPr>
          <a:endParaRPr lang="en-US"/>
        </a:p>
      </c:txPr>
    </c:legend>
    <c:plotVisOnly val="1"/>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3.9152185718164582E-2"/>
          <c:w val="0.8596805100689906"/>
          <c:h val="0.69970440170390003"/>
        </c:manualLayout>
      </c:layout>
      <c:barChart>
        <c:barDir val="col"/>
        <c:grouping val="clustered"/>
        <c:ser>
          <c:idx val="0"/>
          <c:order val="0"/>
          <c:tx>
            <c:strRef>
              <c:f>Sheet1!$B$1</c:f>
              <c:strCache>
                <c:ptCount val="1"/>
                <c:pt idx="0">
                  <c:v>1982-1995 (N = 42,890)</c:v>
                </c:pt>
              </c:strCache>
            </c:strRef>
          </c:tx>
          <c:spPr>
            <a:gradFill flip="none" rotWithShape="1">
              <a:gsLst>
                <a:gs pos="0">
                  <a:srgbClr val="208C03"/>
                </a:gs>
                <a:gs pos="50000">
                  <a:srgbClr val="20F703"/>
                </a:gs>
                <a:gs pos="100000">
                  <a:srgbClr val="208C03"/>
                </a:gs>
              </a:gsLst>
              <a:lin ang="10800000" scaled="1"/>
              <a:tileRect/>
            </a:gradFill>
          </c:spPr>
          <c:cat>
            <c:strRef>
              <c:f>Sheet1!$A$2:$A$9</c:f>
              <c:strCache>
                <c:ptCount val="8"/>
                <c:pt idx="0">
                  <c:v>0-9</c:v>
                </c:pt>
                <c:pt idx="1">
                  <c:v>10-19</c:v>
                </c:pt>
                <c:pt idx="2">
                  <c:v>20-29</c:v>
                </c:pt>
                <c:pt idx="3">
                  <c:v>30-39</c:v>
                </c:pt>
                <c:pt idx="4">
                  <c:v>40-49</c:v>
                </c:pt>
                <c:pt idx="5">
                  <c:v>50-59</c:v>
                </c:pt>
                <c:pt idx="6">
                  <c:v>60-69</c:v>
                </c:pt>
                <c:pt idx="7">
                  <c:v>70+</c:v>
                </c:pt>
              </c:strCache>
            </c:strRef>
          </c:cat>
          <c:val>
            <c:numRef>
              <c:f>Sheet1!$B$2:$B$9</c:f>
              <c:numCache>
                <c:formatCode>General</c:formatCode>
                <c:ptCount val="8"/>
                <c:pt idx="0">
                  <c:v>4.5999999999999996</c:v>
                </c:pt>
                <c:pt idx="1">
                  <c:v>4.2</c:v>
                </c:pt>
                <c:pt idx="2">
                  <c:v>5.4</c:v>
                </c:pt>
                <c:pt idx="3">
                  <c:v>10.1</c:v>
                </c:pt>
                <c:pt idx="4">
                  <c:v>23.9</c:v>
                </c:pt>
                <c:pt idx="5">
                  <c:v>37.1</c:v>
                </c:pt>
                <c:pt idx="6">
                  <c:v>14.4</c:v>
                </c:pt>
                <c:pt idx="7">
                  <c:v>0.2</c:v>
                </c:pt>
              </c:numCache>
            </c:numRef>
          </c:val>
        </c:ser>
        <c:ser>
          <c:idx val="1"/>
          <c:order val="1"/>
          <c:tx>
            <c:strRef>
              <c:f>Sheet1!$C$1</c:f>
              <c:strCache>
                <c:ptCount val="1"/>
                <c:pt idx="0">
                  <c:v>1996-2005 (N = 39,797)</c:v>
                </c:pt>
              </c:strCache>
            </c:strRef>
          </c:tx>
          <c:spPr>
            <a:gradFill>
              <a:gsLst>
                <a:gs pos="0">
                  <a:srgbClr val="7030A0"/>
                </a:gs>
                <a:gs pos="50000">
                  <a:srgbClr val="9933FF"/>
                </a:gs>
                <a:gs pos="100000">
                  <a:srgbClr val="7030A0"/>
                </a:gs>
              </a:gsLst>
              <a:lin ang="10800000" scaled="1"/>
            </a:gradFill>
            <a:ln>
              <a:solidFill>
                <a:schemeClr val="bg2"/>
              </a:solidFill>
            </a:ln>
          </c:spPr>
          <c:cat>
            <c:strRef>
              <c:f>Sheet1!$A$2:$A$9</c:f>
              <c:strCache>
                <c:ptCount val="8"/>
                <c:pt idx="0">
                  <c:v>0-9</c:v>
                </c:pt>
                <c:pt idx="1">
                  <c:v>10-19</c:v>
                </c:pt>
                <c:pt idx="2">
                  <c:v>20-29</c:v>
                </c:pt>
                <c:pt idx="3">
                  <c:v>30-39</c:v>
                </c:pt>
                <c:pt idx="4">
                  <c:v>40-49</c:v>
                </c:pt>
                <c:pt idx="5">
                  <c:v>50-59</c:v>
                </c:pt>
                <c:pt idx="6">
                  <c:v>60-69</c:v>
                </c:pt>
                <c:pt idx="7">
                  <c:v>70+</c:v>
                </c:pt>
              </c:strCache>
            </c:strRef>
          </c:cat>
          <c:val>
            <c:numRef>
              <c:f>Sheet1!$C$2:$C$9</c:f>
              <c:numCache>
                <c:formatCode>General</c:formatCode>
                <c:ptCount val="8"/>
                <c:pt idx="0">
                  <c:v>6</c:v>
                </c:pt>
                <c:pt idx="1">
                  <c:v>5.6</c:v>
                </c:pt>
                <c:pt idx="2">
                  <c:v>4.9000000000000004</c:v>
                </c:pt>
                <c:pt idx="3">
                  <c:v>8</c:v>
                </c:pt>
                <c:pt idx="4">
                  <c:v>17.600000000000001</c:v>
                </c:pt>
                <c:pt idx="5">
                  <c:v>34.4</c:v>
                </c:pt>
                <c:pt idx="6">
                  <c:v>22.8</c:v>
                </c:pt>
                <c:pt idx="7">
                  <c:v>0.8</c:v>
                </c:pt>
              </c:numCache>
            </c:numRef>
          </c:val>
        </c:ser>
        <c:ser>
          <c:idx val="2"/>
          <c:order val="2"/>
          <c:tx>
            <c:strRef>
              <c:f>Sheet1!$D$1</c:f>
              <c:strCache>
                <c:ptCount val="1"/>
                <c:pt idx="0">
                  <c:v>2006-6/2011 (N = 20,645)</c:v>
                </c:pt>
              </c:strCache>
            </c:strRef>
          </c:tx>
          <c:spPr>
            <a:gradFill>
              <a:gsLst>
                <a:gs pos="0">
                  <a:srgbClr val="B8B400"/>
                </a:gs>
                <a:gs pos="50000">
                  <a:srgbClr val="FFFF00"/>
                </a:gs>
                <a:gs pos="100000">
                  <a:srgbClr val="B8B400"/>
                </a:gs>
              </a:gsLst>
              <a:lin ang="10800000" scaled="1"/>
            </a:gradFill>
            <a:ln>
              <a:solidFill>
                <a:srgbClr val="000000"/>
              </a:solidFill>
            </a:ln>
          </c:spPr>
          <c:cat>
            <c:strRef>
              <c:f>Sheet1!$A$2:$A$9</c:f>
              <c:strCache>
                <c:ptCount val="8"/>
                <c:pt idx="0">
                  <c:v>0-9</c:v>
                </c:pt>
                <c:pt idx="1">
                  <c:v>10-19</c:v>
                </c:pt>
                <c:pt idx="2">
                  <c:v>20-29</c:v>
                </c:pt>
                <c:pt idx="3">
                  <c:v>30-39</c:v>
                </c:pt>
                <c:pt idx="4">
                  <c:v>40-49</c:v>
                </c:pt>
                <c:pt idx="5">
                  <c:v>50-59</c:v>
                </c:pt>
                <c:pt idx="6">
                  <c:v>60-69</c:v>
                </c:pt>
                <c:pt idx="7">
                  <c:v>70+</c:v>
                </c:pt>
              </c:strCache>
            </c:strRef>
          </c:cat>
          <c:val>
            <c:numRef>
              <c:f>Sheet1!$D$2:$D$9</c:f>
              <c:numCache>
                <c:formatCode>General</c:formatCode>
                <c:ptCount val="8"/>
                <c:pt idx="0">
                  <c:v>8</c:v>
                </c:pt>
                <c:pt idx="1">
                  <c:v>6.8</c:v>
                </c:pt>
                <c:pt idx="2">
                  <c:v>6.1</c:v>
                </c:pt>
                <c:pt idx="3">
                  <c:v>8.4</c:v>
                </c:pt>
                <c:pt idx="4">
                  <c:v>16.3</c:v>
                </c:pt>
                <c:pt idx="5">
                  <c:v>29.2</c:v>
                </c:pt>
                <c:pt idx="6">
                  <c:v>23.9</c:v>
                </c:pt>
                <c:pt idx="7">
                  <c:v>1.3</c:v>
                </c:pt>
              </c:numCache>
            </c:numRef>
          </c:val>
        </c:ser>
        <c:gapWidth val="35"/>
        <c:axId val="132201088"/>
        <c:axId val="132215936"/>
      </c:barChart>
      <c:catAx>
        <c:axId val="132201088"/>
        <c:scaling>
          <c:orientation val="minMax"/>
        </c:scaling>
        <c:axPos val="b"/>
        <c:title>
          <c:tx>
            <c:rich>
              <a:bodyPr/>
              <a:lstStyle/>
              <a:p>
                <a:pPr>
                  <a:defRPr sz="1700"/>
                </a:pPr>
                <a:r>
                  <a:rPr lang="en-US" sz="1700" dirty="0" smtClean="0"/>
                  <a:t>Recipient age</a:t>
                </a:r>
                <a:endParaRPr lang="en-US" sz="1700" dirty="0"/>
              </a:p>
            </c:rich>
          </c:tx>
          <c:layout>
            <c:manualLayout>
              <c:xMode val="edge"/>
              <c:yMode val="edge"/>
              <c:x val="0.44217046431143031"/>
              <c:y val="0.83394733445204594"/>
            </c:manualLayout>
          </c:layout>
        </c:title>
        <c:numFmt formatCode="General" sourceLinked="1"/>
        <c:tickLblPos val="nextTo"/>
        <c:txPr>
          <a:bodyPr rot="0"/>
          <a:lstStyle/>
          <a:p>
            <a:pPr>
              <a:defRPr sz="1500" b="1"/>
            </a:pPr>
            <a:endParaRPr lang="en-US"/>
          </a:p>
        </c:txPr>
        <c:crossAx val="132215936"/>
        <c:crosses val="autoZero"/>
        <c:auto val="1"/>
        <c:lblAlgn val="ctr"/>
        <c:lblOffset val="100"/>
        <c:tickLblSkip val="1"/>
      </c:catAx>
      <c:valAx>
        <c:axId val="132215936"/>
        <c:scaling>
          <c:orientation val="minMax"/>
          <c:max val="40"/>
        </c:scaling>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5.8898334610829111E-3"/>
              <c:y val="0.20014500236650745"/>
            </c:manualLayout>
          </c:layout>
        </c:title>
        <c:numFmt formatCode="General" sourceLinked="1"/>
        <c:tickLblPos val="nextTo"/>
        <c:txPr>
          <a:bodyPr/>
          <a:lstStyle/>
          <a:p>
            <a:pPr>
              <a:defRPr sz="1500" b="1"/>
            </a:pPr>
            <a:endParaRPr lang="en-US"/>
          </a:p>
        </c:txPr>
        <c:crossAx val="132201088"/>
        <c:crosses val="autoZero"/>
        <c:crossBetween val="between"/>
        <c:majorUnit val="5"/>
      </c:valAx>
      <c:spPr>
        <a:solidFill>
          <a:schemeClr val="bg2"/>
        </a:solidFill>
        <a:ln>
          <a:solidFill>
            <a:schemeClr val="tx1"/>
          </a:solidFill>
        </a:ln>
      </c:spPr>
    </c:plotArea>
    <c:legend>
      <c:legendPos val="r"/>
      <c:layout>
        <c:manualLayout>
          <c:xMode val="edge"/>
          <c:yMode val="edge"/>
          <c:x val="0.11504424778761199"/>
          <c:y val="6.5947033260186735E-2"/>
          <c:w val="0.28380379996748711"/>
          <c:h val="0.17650221456693124"/>
        </c:manualLayout>
      </c:layout>
      <c:spPr>
        <a:solidFill>
          <a:schemeClr val="bg2"/>
        </a:solidFill>
        <a:ln>
          <a:solidFill>
            <a:schemeClr val="tx1"/>
          </a:solidFill>
        </a:ln>
      </c:spPr>
      <c:txPr>
        <a:bodyPr/>
        <a:lstStyle/>
        <a:p>
          <a:pPr>
            <a:defRPr sz="1500" b="1"/>
          </a:pPr>
          <a:endParaRPr lang="en-US"/>
        </a:p>
      </c:txPr>
    </c:legend>
    <c:plotVisOnly val="1"/>
    <c:dispBlanksAs val="gap"/>
  </c:chart>
  <c:txPr>
    <a:bodyPr/>
    <a:lstStyle/>
    <a:p>
      <a:pPr>
        <a:defRPr sz="1800"/>
      </a:pPr>
      <a:endParaRPr lang="en-US"/>
    </a:p>
  </c:txPr>
  <c:externalData r:id="rId1"/>
  <c:userShapes r:id="rId2"/>
</c:chartSpace>
</file>

<file path=ppt/charts/chart60.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4987903685952363E-2"/>
          <c:y val="3.6402642466303189E-2"/>
          <c:w val="0.89292662330252193"/>
          <c:h val="0.82823590907068823"/>
        </c:manualLayout>
      </c:layout>
      <c:barChart>
        <c:barDir val="col"/>
        <c:grouping val="percentStacked"/>
        <c:ser>
          <c:idx val="0"/>
          <c:order val="0"/>
          <c:tx>
            <c:strRef>
              <c:f>Sheet1!$A$2</c:f>
              <c:strCache>
                <c:ptCount val="1"/>
                <c:pt idx="0">
                  <c:v>Working (FT/PT status unknown)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dLbls>
            <c:dLbl>
              <c:idx val="0"/>
              <c:layout>
                <c:manualLayout>
                  <c:x val="-2.8985507246376812E-3"/>
                  <c:y val="0.28191334134081053"/>
                </c:manualLayout>
              </c:layout>
              <c:dLblPos val="ctr"/>
              <c:showCatName val="1"/>
            </c:dLbl>
            <c:dLbl>
              <c:idx val="1"/>
              <c:layout>
                <c:manualLayout>
                  <c:x val="1.4491612461485792E-3"/>
                  <c:y val="0.23731482717202831"/>
                </c:manualLayout>
              </c:layout>
              <c:dLblPos val="ctr"/>
              <c:showCatName val="1"/>
            </c:dLbl>
            <c:dLbl>
              <c:idx val="2"/>
              <c:layout>
                <c:manualLayout>
                  <c:x val="2.8985507246376812E-3"/>
                  <c:y val="0.22465345433515727"/>
                </c:manualLayout>
              </c:layout>
              <c:dLblPos val="ctr"/>
              <c:showCatName val="1"/>
            </c:dLbl>
            <c:txPr>
              <a:bodyPr/>
              <a:lstStyle/>
              <a:p>
                <a:pPr>
                  <a:defRPr sz="1500" b="1"/>
                </a:pPr>
                <a:endParaRPr lang="en-US"/>
              </a:p>
            </c:txPr>
            <c:dLblPos val="inBase"/>
            <c:showCatName val="1"/>
          </c:dLbls>
          <c:cat>
            <c:strRef>
              <c:f>Sheet1!$B$1:$E$1</c:f>
              <c:strCache>
                <c:ptCount val="4"/>
                <c:pt idx="0">
                  <c:v>1 Year
(N = 6,213)</c:v>
                </c:pt>
                <c:pt idx="1">
                  <c:v>3 Years
(N = 4,740)</c:v>
                </c:pt>
                <c:pt idx="2">
                  <c:v>5 Years
(N = 3,563)</c:v>
                </c:pt>
                <c:pt idx="3">
                  <c:v>Column2</c:v>
                </c:pt>
              </c:strCache>
            </c:strRef>
          </c:cat>
          <c:val>
            <c:numRef>
              <c:f>Sheet1!$B$2:$E$2</c:f>
              <c:numCache>
                <c:formatCode>General</c:formatCode>
                <c:ptCount val="4"/>
                <c:pt idx="0">
                  <c:v>206</c:v>
                </c:pt>
                <c:pt idx="1">
                  <c:v>186</c:v>
                </c:pt>
                <c:pt idx="2">
                  <c:v>141</c:v>
                </c:pt>
              </c:numCache>
            </c:numRef>
          </c:val>
        </c:ser>
        <c:ser>
          <c:idx val="1"/>
          <c:order val="1"/>
          <c:tx>
            <c:strRef>
              <c:f>Sheet1!$A$3</c:f>
              <c:strCache>
                <c:ptCount val="1"/>
                <c:pt idx="0">
                  <c:v>Working Full Time</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strRef>
              <c:f>Sheet1!$B$1:$E$1</c:f>
              <c:strCache>
                <c:ptCount val="4"/>
                <c:pt idx="0">
                  <c:v>1 Year
(N = 6,213)</c:v>
                </c:pt>
                <c:pt idx="1">
                  <c:v>3 Years
(N = 4,740)</c:v>
                </c:pt>
                <c:pt idx="2">
                  <c:v>5 Years
(N = 3,563)</c:v>
                </c:pt>
                <c:pt idx="3">
                  <c:v>Column2</c:v>
                </c:pt>
              </c:strCache>
            </c:strRef>
          </c:cat>
          <c:val>
            <c:numRef>
              <c:f>Sheet1!$B$3:$E$3</c:f>
              <c:numCache>
                <c:formatCode>General</c:formatCode>
                <c:ptCount val="4"/>
                <c:pt idx="0">
                  <c:v>1633</c:v>
                </c:pt>
                <c:pt idx="1">
                  <c:v>1658</c:v>
                </c:pt>
                <c:pt idx="2">
                  <c:v>1397</c:v>
                </c:pt>
              </c:numCache>
            </c:numRef>
          </c:val>
        </c:ser>
        <c:ser>
          <c:idx val="2"/>
          <c:order val="2"/>
          <c:tx>
            <c:strRef>
              <c:f>Sheet1!$A$4</c:f>
              <c:strCache>
                <c:ptCount val="1"/>
                <c:pt idx="0">
                  <c:v>Working Part Time</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cat>
            <c:strRef>
              <c:f>Sheet1!$B$1:$E$1</c:f>
              <c:strCache>
                <c:ptCount val="4"/>
                <c:pt idx="0">
                  <c:v>1 Year
(N = 6,213)</c:v>
                </c:pt>
                <c:pt idx="1">
                  <c:v>3 Years
(N = 4,740)</c:v>
                </c:pt>
                <c:pt idx="2">
                  <c:v>5 Years
(N = 3,563)</c:v>
                </c:pt>
                <c:pt idx="3">
                  <c:v>Column2</c:v>
                </c:pt>
              </c:strCache>
            </c:strRef>
          </c:cat>
          <c:val>
            <c:numRef>
              <c:f>Sheet1!$B$4:$E$4</c:f>
              <c:numCache>
                <c:formatCode>General</c:formatCode>
                <c:ptCount val="4"/>
                <c:pt idx="0">
                  <c:v>566</c:v>
                </c:pt>
                <c:pt idx="1">
                  <c:v>455</c:v>
                </c:pt>
                <c:pt idx="2">
                  <c:v>310</c:v>
                </c:pt>
              </c:numCache>
            </c:numRef>
          </c:val>
        </c:ser>
        <c:ser>
          <c:idx val="3"/>
          <c:order val="3"/>
          <c:tx>
            <c:strRef>
              <c:f>Sheet1!$A$5</c:f>
              <c:strCache>
                <c:ptCount val="1"/>
                <c:pt idx="0">
                  <c:v>Not Working</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cat>
            <c:strRef>
              <c:f>Sheet1!$B$1:$E$1</c:f>
              <c:strCache>
                <c:ptCount val="4"/>
                <c:pt idx="0">
                  <c:v>1 Year
(N = 6,213)</c:v>
                </c:pt>
                <c:pt idx="1">
                  <c:v>3 Years
(N = 4,740)</c:v>
                </c:pt>
                <c:pt idx="2">
                  <c:v>5 Years
(N = 3,563)</c:v>
                </c:pt>
                <c:pt idx="3">
                  <c:v>Column2</c:v>
                </c:pt>
              </c:strCache>
            </c:strRef>
          </c:cat>
          <c:val>
            <c:numRef>
              <c:f>Sheet1!$B$5:$E$5</c:f>
              <c:numCache>
                <c:formatCode>General</c:formatCode>
                <c:ptCount val="4"/>
                <c:pt idx="0">
                  <c:v>3577</c:v>
                </c:pt>
                <c:pt idx="1">
                  <c:v>2228</c:v>
                </c:pt>
                <c:pt idx="2">
                  <c:v>1562</c:v>
                </c:pt>
              </c:numCache>
            </c:numRef>
          </c:val>
        </c:ser>
        <c:ser>
          <c:idx val="4"/>
          <c:order val="4"/>
          <c:tx>
            <c:strRef>
              <c:f>Sheet1!$A$6</c:f>
              <c:strCache>
                <c:ptCount val="1"/>
                <c:pt idx="0">
                  <c:v>Retired</c:v>
                </c:pt>
              </c:strCache>
            </c:strRef>
          </c:tx>
          <c:spPr>
            <a:gradFill flip="none" rotWithShape="1">
              <a:gsLst>
                <a:gs pos="0">
                  <a:srgbClr val="008080"/>
                </a:gs>
                <a:gs pos="50000">
                  <a:srgbClr val="00FFFF"/>
                </a:gs>
                <a:gs pos="100000">
                  <a:srgbClr val="008080"/>
                </a:gs>
              </a:gsLst>
              <a:lin ang="10800000" scaled="1"/>
              <a:tileRect/>
            </a:gradFill>
            <a:ln>
              <a:solidFill>
                <a:srgbClr val="000000"/>
              </a:solidFill>
            </a:ln>
          </c:spPr>
          <c:cat>
            <c:strRef>
              <c:f>Sheet1!$B$1:$E$1</c:f>
              <c:strCache>
                <c:ptCount val="4"/>
                <c:pt idx="0">
                  <c:v>1 Year
(N = 6,213)</c:v>
                </c:pt>
                <c:pt idx="1">
                  <c:v>3 Years
(N = 4,740)</c:v>
                </c:pt>
                <c:pt idx="2">
                  <c:v>5 Years
(N = 3,563)</c:v>
                </c:pt>
                <c:pt idx="3">
                  <c:v>Column2</c:v>
                </c:pt>
              </c:strCache>
            </c:strRef>
          </c:cat>
          <c:val>
            <c:numRef>
              <c:f>Sheet1!$B$6:$E$6</c:f>
              <c:numCache>
                <c:formatCode>General</c:formatCode>
                <c:ptCount val="4"/>
                <c:pt idx="0">
                  <c:v>231</c:v>
                </c:pt>
                <c:pt idx="1">
                  <c:v>213</c:v>
                </c:pt>
                <c:pt idx="2">
                  <c:v>153</c:v>
                </c:pt>
              </c:numCache>
            </c:numRef>
          </c:val>
        </c:ser>
        <c:gapWidth val="100"/>
        <c:overlap val="100"/>
        <c:axId val="153331200"/>
        <c:axId val="153332736"/>
      </c:barChart>
      <c:catAx>
        <c:axId val="153331200"/>
        <c:scaling>
          <c:orientation val="minMax"/>
        </c:scaling>
        <c:delete val="1"/>
        <c:axPos val="b"/>
        <c:tickLblPos val="none"/>
        <c:crossAx val="153332736"/>
        <c:crosses val="autoZero"/>
        <c:auto val="1"/>
        <c:lblAlgn val="ctr"/>
        <c:lblOffset val="100"/>
      </c:catAx>
      <c:valAx>
        <c:axId val="153332736"/>
        <c:scaling>
          <c:orientation val="minMax"/>
          <c:min val="0"/>
        </c:scaling>
        <c:axPos val="l"/>
        <c:majorGridlines>
          <c:spPr>
            <a:ln w="6350">
              <a:solidFill>
                <a:schemeClr val="tx1"/>
              </a:solidFill>
              <a:prstDash val="sysDash"/>
            </a:ln>
          </c:spPr>
        </c:majorGridlines>
        <c:numFmt formatCode="0%" sourceLinked="1"/>
        <c:tickLblPos val="nextTo"/>
        <c:txPr>
          <a:bodyPr/>
          <a:lstStyle/>
          <a:p>
            <a:pPr>
              <a:defRPr sz="1500" b="1"/>
            </a:pPr>
            <a:endParaRPr lang="en-US"/>
          </a:p>
        </c:txPr>
        <c:crossAx val="153331200"/>
        <c:crosses val="autoZero"/>
        <c:crossBetween val="between"/>
        <c:majorUnit val="0.2"/>
      </c:valAx>
      <c:spPr>
        <a:solidFill>
          <a:srgbClr val="000000"/>
        </a:solidFill>
        <a:ln>
          <a:solidFill>
            <a:srgbClr val="FFFFFF"/>
          </a:solidFill>
        </a:ln>
      </c:spPr>
    </c:plotArea>
    <c:legend>
      <c:legendPos val="r"/>
      <c:layout>
        <c:manualLayout>
          <c:xMode val="edge"/>
          <c:yMode val="edge"/>
          <c:x val="0.72191144585187761"/>
          <c:y val="0.15136127051915121"/>
          <c:w val="0.24624797443797997"/>
          <c:h val="0.52213621602384463"/>
        </c:manualLayout>
      </c:layout>
      <c:spPr>
        <a:solidFill>
          <a:schemeClr val="bg2"/>
        </a:solidFill>
        <a:ln w="12700">
          <a:solidFill>
            <a:srgbClr val="FFFFFF"/>
          </a:solidFill>
        </a:ln>
      </c:spPr>
      <c:txPr>
        <a:bodyPr/>
        <a:lstStyle/>
        <a:p>
          <a:pPr>
            <a:defRPr sz="1400" b="1"/>
          </a:pPr>
          <a:endParaRPr lang="en-US"/>
        </a:p>
      </c:txPr>
    </c:legend>
    <c:plotVisOnly val="1"/>
  </c:chart>
  <c:txPr>
    <a:bodyPr/>
    <a:lstStyle/>
    <a:p>
      <a:pPr>
        <a:defRPr sz="1800"/>
      </a:pPr>
      <a:endParaRPr lang="en-US"/>
    </a:p>
  </c:txPr>
  <c:externalData r:id="rId1"/>
</c:chartSpace>
</file>

<file path=ppt/charts/chart6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4987903685952363E-2"/>
          <c:y val="3.6402642466303189E-2"/>
          <c:w val="0.89292662330252193"/>
          <c:h val="0.82823590907068823"/>
        </c:manualLayout>
      </c:layout>
      <c:barChart>
        <c:barDir val="col"/>
        <c:grouping val="percentStacked"/>
        <c:ser>
          <c:idx val="0"/>
          <c:order val="0"/>
          <c:tx>
            <c:strRef>
              <c:f>Sheet1!$A$2</c:f>
              <c:strCache>
                <c:ptCount val="1"/>
                <c:pt idx="0">
                  <c:v>No Hospitalization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dLbls>
            <c:dLbl>
              <c:idx val="0"/>
              <c:layout>
                <c:manualLayout>
                  <c:x val="2.8985507246376812E-3"/>
                  <c:y val="0.29646559010632145"/>
                </c:manualLayout>
              </c:layout>
              <c:dLblPos val="ctr"/>
              <c:showCatName val="1"/>
            </c:dLbl>
            <c:dLbl>
              <c:idx val="1"/>
              <c:layout>
                <c:manualLayout>
                  <c:x val="1.4490471299783351E-3"/>
                  <c:y val="0.37756261399528829"/>
                </c:manualLayout>
              </c:layout>
              <c:dLblPos val="ctr"/>
              <c:showCatName val="1"/>
            </c:dLbl>
            <c:dLbl>
              <c:idx val="2"/>
              <c:layout>
                <c:manualLayout>
                  <c:x val="-1.1411617015504796E-7"/>
                  <c:y val="0.37984207482539445"/>
                </c:manualLayout>
              </c:layout>
              <c:dLblPos val="ctr"/>
              <c:showCatName val="1"/>
            </c:dLbl>
            <c:txPr>
              <a:bodyPr/>
              <a:lstStyle/>
              <a:p>
                <a:pPr>
                  <a:defRPr sz="1500" b="1"/>
                </a:pPr>
                <a:endParaRPr lang="en-US"/>
              </a:p>
            </c:txPr>
            <c:dLblPos val="inBase"/>
            <c:showCatName val="1"/>
          </c:dLbls>
          <c:cat>
            <c:strRef>
              <c:f>Sheet1!$B$1:$D$1</c:f>
              <c:strCache>
                <c:ptCount val="3"/>
                <c:pt idx="0">
                  <c:v>Up to 1 Year
(N = 19,800)</c:v>
                </c:pt>
                <c:pt idx="1">
                  <c:v>Between 2 and 3 Years (N = 16,940)</c:v>
                </c:pt>
                <c:pt idx="2">
                  <c:v>Between 4 and 5 Years (N = 14,930)</c:v>
                </c:pt>
              </c:strCache>
            </c:strRef>
          </c:cat>
          <c:val>
            <c:numRef>
              <c:f>Sheet1!$B$2:$D$2</c:f>
              <c:numCache>
                <c:formatCode>General</c:formatCode>
                <c:ptCount val="3"/>
                <c:pt idx="0">
                  <c:v>10934</c:v>
                </c:pt>
                <c:pt idx="1">
                  <c:v>12683</c:v>
                </c:pt>
                <c:pt idx="2">
                  <c:v>11240</c:v>
                </c:pt>
              </c:numCache>
            </c:numRef>
          </c:val>
        </c:ser>
        <c:ser>
          <c:idx val="1"/>
          <c:order val="1"/>
          <c:tx>
            <c:strRef>
              <c:f>Sheet1!$A$3</c:f>
              <c:strCache>
                <c:ptCount val="1"/>
                <c:pt idx="0">
                  <c:v>Hospitalized, Not Rejection/Not Infection</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strRef>
              <c:f>Sheet1!$B$1:$D$1</c:f>
              <c:strCache>
                <c:ptCount val="3"/>
                <c:pt idx="0">
                  <c:v>Up to 1 Year
(N = 19,800)</c:v>
                </c:pt>
                <c:pt idx="1">
                  <c:v>Between 2 and 3 Years (N = 16,940)</c:v>
                </c:pt>
                <c:pt idx="2">
                  <c:v>Between 4 and 5 Years (N = 14,930)</c:v>
                </c:pt>
              </c:strCache>
            </c:strRef>
          </c:cat>
          <c:val>
            <c:numRef>
              <c:f>Sheet1!$B$3:$D$3</c:f>
              <c:numCache>
                <c:formatCode>General</c:formatCode>
                <c:ptCount val="3"/>
                <c:pt idx="0">
                  <c:v>3751</c:v>
                </c:pt>
                <c:pt idx="1">
                  <c:v>2381</c:v>
                </c:pt>
                <c:pt idx="2">
                  <c:v>2199</c:v>
                </c:pt>
              </c:numCache>
            </c:numRef>
          </c:val>
        </c:ser>
        <c:ser>
          <c:idx val="2"/>
          <c:order val="2"/>
          <c:tx>
            <c:strRef>
              <c:f>Sheet1!$A$4</c:f>
              <c:strCache>
                <c:ptCount val="1"/>
                <c:pt idx="0">
                  <c:v>Hospitalized, Rejection</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cat>
            <c:strRef>
              <c:f>Sheet1!$B$1:$D$1</c:f>
              <c:strCache>
                <c:ptCount val="3"/>
                <c:pt idx="0">
                  <c:v>Up to 1 Year
(N = 19,800)</c:v>
                </c:pt>
                <c:pt idx="1">
                  <c:v>Between 2 and 3 Years (N = 16,940)</c:v>
                </c:pt>
                <c:pt idx="2">
                  <c:v>Between 4 and 5 Years (N = 14,930)</c:v>
                </c:pt>
              </c:strCache>
            </c:strRef>
          </c:cat>
          <c:val>
            <c:numRef>
              <c:f>Sheet1!$B$4:$D$4</c:f>
              <c:numCache>
                <c:formatCode>General</c:formatCode>
                <c:ptCount val="3"/>
                <c:pt idx="0">
                  <c:v>1348</c:v>
                </c:pt>
                <c:pt idx="1">
                  <c:v>436</c:v>
                </c:pt>
                <c:pt idx="2">
                  <c:v>281</c:v>
                </c:pt>
              </c:numCache>
            </c:numRef>
          </c:val>
        </c:ser>
        <c:ser>
          <c:idx val="3"/>
          <c:order val="3"/>
          <c:tx>
            <c:strRef>
              <c:f>Sheet1!$A$5</c:f>
              <c:strCache>
                <c:ptCount val="1"/>
                <c:pt idx="0">
                  <c:v>Hospitalized, Infection Only</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cat>
            <c:strRef>
              <c:f>Sheet1!$B$1:$D$1</c:f>
              <c:strCache>
                <c:ptCount val="3"/>
                <c:pt idx="0">
                  <c:v>Up to 1 Year
(N = 19,800)</c:v>
                </c:pt>
                <c:pt idx="1">
                  <c:v>Between 2 and 3 Years (N = 16,940)</c:v>
                </c:pt>
                <c:pt idx="2">
                  <c:v>Between 4 and 5 Years (N = 14,930)</c:v>
                </c:pt>
              </c:strCache>
            </c:strRef>
          </c:cat>
          <c:val>
            <c:numRef>
              <c:f>Sheet1!$B$5:$D$5</c:f>
              <c:numCache>
                <c:formatCode>General</c:formatCode>
                <c:ptCount val="3"/>
                <c:pt idx="0">
                  <c:v>2955</c:v>
                </c:pt>
                <c:pt idx="1">
                  <c:v>1302</c:v>
                </c:pt>
                <c:pt idx="2">
                  <c:v>1117</c:v>
                </c:pt>
              </c:numCache>
            </c:numRef>
          </c:val>
        </c:ser>
        <c:ser>
          <c:idx val="4"/>
          <c:order val="4"/>
          <c:tx>
            <c:strRef>
              <c:f>Sheet1!$A$6</c:f>
              <c:strCache>
                <c:ptCount val="1"/>
                <c:pt idx="0">
                  <c:v>Hospitalized, Rejection + Infection</c:v>
                </c:pt>
              </c:strCache>
            </c:strRef>
          </c:tx>
          <c:spPr>
            <a:gradFill flip="none" rotWithShape="1">
              <a:gsLst>
                <a:gs pos="0">
                  <a:srgbClr val="008080"/>
                </a:gs>
                <a:gs pos="50000">
                  <a:srgbClr val="00FFFF"/>
                </a:gs>
                <a:gs pos="100000">
                  <a:srgbClr val="008080"/>
                </a:gs>
              </a:gsLst>
              <a:lin ang="10800000" scaled="1"/>
              <a:tileRect/>
            </a:gradFill>
            <a:ln>
              <a:solidFill>
                <a:srgbClr val="000000"/>
              </a:solidFill>
            </a:ln>
          </c:spPr>
          <c:cat>
            <c:strRef>
              <c:f>Sheet1!$B$1:$D$1</c:f>
              <c:strCache>
                <c:ptCount val="3"/>
                <c:pt idx="0">
                  <c:v>Up to 1 Year
(N = 19,800)</c:v>
                </c:pt>
                <c:pt idx="1">
                  <c:v>Between 2 and 3 Years (N = 16,940)</c:v>
                </c:pt>
                <c:pt idx="2">
                  <c:v>Between 4 and 5 Years (N = 14,930)</c:v>
                </c:pt>
              </c:strCache>
            </c:strRef>
          </c:cat>
          <c:val>
            <c:numRef>
              <c:f>Sheet1!$B$6:$D$6</c:f>
              <c:numCache>
                <c:formatCode>General</c:formatCode>
                <c:ptCount val="3"/>
                <c:pt idx="0">
                  <c:v>812</c:v>
                </c:pt>
                <c:pt idx="1">
                  <c:v>138</c:v>
                </c:pt>
                <c:pt idx="2">
                  <c:v>93</c:v>
                </c:pt>
              </c:numCache>
            </c:numRef>
          </c:val>
        </c:ser>
        <c:gapWidth val="100"/>
        <c:overlap val="100"/>
        <c:axId val="153414656"/>
        <c:axId val="153494272"/>
      </c:barChart>
      <c:catAx>
        <c:axId val="153414656"/>
        <c:scaling>
          <c:orientation val="minMax"/>
        </c:scaling>
        <c:delete val="1"/>
        <c:axPos val="b"/>
        <c:tickLblPos val="none"/>
        <c:crossAx val="153494272"/>
        <c:crosses val="autoZero"/>
        <c:auto val="1"/>
        <c:lblAlgn val="ctr"/>
        <c:lblOffset val="100"/>
      </c:catAx>
      <c:valAx>
        <c:axId val="153494272"/>
        <c:scaling>
          <c:orientation val="minMax"/>
          <c:min val="0"/>
        </c:scaling>
        <c:axPos val="l"/>
        <c:majorGridlines>
          <c:spPr>
            <a:ln w="6350">
              <a:solidFill>
                <a:schemeClr val="tx1"/>
              </a:solidFill>
              <a:prstDash val="sysDash"/>
            </a:ln>
          </c:spPr>
        </c:majorGridlines>
        <c:numFmt formatCode="0%" sourceLinked="1"/>
        <c:tickLblPos val="nextTo"/>
        <c:txPr>
          <a:bodyPr/>
          <a:lstStyle/>
          <a:p>
            <a:pPr>
              <a:defRPr sz="1500" b="1"/>
            </a:pPr>
            <a:endParaRPr lang="en-US"/>
          </a:p>
        </c:txPr>
        <c:crossAx val="153414656"/>
        <c:crosses val="autoZero"/>
        <c:crossBetween val="between"/>
        <c:majorUnit val="0.2"/>
      </c:valAx>
      <c:spPr>
        <a:solidFill>
          <a:srgbClr val="000000"/>
        </a:solidFill>
        <a:ln>
          <a:solidFill>
            <a:srgbClr val="FFFFFF"/>
          </a:solidFill>
        </a:ln>
      </c:spPr>
    </c:plotArea>
    <c:legend>
      <c:legendPos val="b"/>
      <c:layout>
        <c:manualLayout>
          <c:xMode val="edge"/>
          <c:yMode val="edge"/>
          <c:x val="0.11313614059112424"/>
          <c:y val="0.6103082877352195"/>
          <c:w val="0.84329293620906165"/>
          <c:h val="0.17782730548511944"/>
        </c:manualLayout>
      </c:layout>
      <c:spPr>
        <a:solidFill>
          <a:schemeClr val="bg2"/>
        </a:solidFill>
        <a:ln w="12700">
          <a:solidFill>
            <a:srgbClr val="FFFFFF"/>
          </a:solidFill>
        </a:ln>
      </c:spPr>
      <c:txPr>
        <a:bodyPr/>
        <a:lstStyle/>
        <a:p>
          <a:pPr>
            <a:defRPr sz="1400" b="1"/>
          </a:pPr>
          <a:endParaRPr lang="en-US"/>
        </a:p>
      </c:txPr>
    </c:legend>
    <c:plotVisOnly val="1"/>
  </c:chart>
  <c:txPr>
    <a:bodyPr/>
    <a:lstStyle/>
    <a:p>
      <a:pPr>
        <a:defRPr sz="1800"/>
      </a:pPr>
      <a:endParaRPr lang="en-US"/>
    </a:p>
  </c:txPr>
  <c:externalData r:id="rId1"/>
</c:chartSpace>
</file>

<file path=ppt/charts/chart6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0572863174712E-2"/>
          <c:y val="3.6402642466303217E-2"/>
          <c:w val="0.8915245920346917"/>
          <c:h val="0.79433760398593956"/>
        </c:manualLayout>
      </c:layout>
      <c:barChart>
        <c:barDir val="col"/>
        <c:grouping val="clustered"/>
        <c:ser>
          <c:idx val="0"/>
          <c:order val="0"/>
          <c:tx>
            <c:strRef>
              <c:f>Sheet1!$B$1</c:f>
              <c:strCache>
                <c:ptCount val="1"/>
                <c:pt idx="0">
                  <c:v>Discharge</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dPt>
            <c:idx val="0"/>
            <c:spPr>
              <a:gradFill flip="none" rotWithShape="1">
                <a:gsLst>
                  <a:gs pos="0">
                    <a:srgbClr val="CCCC00"/>
                  </a:gs>
                  <a:gs pos="50000">
                    <a:srgbClr val="FFFF00"/>
                  </a:gs>
                  <a:gs pos="100000">
                    <a:srgbClr val="CCCC00"/>
                  </a:gs>
                </a:gsLst>
                <a:lin ang="10800000" scaled="1"/>
                <a:tileRect/>
              </a:gradFill>
              <a:ln>
                <a:solidFill>
                  <a:schemeClr val="bg2"/>
                </a:solidFill>
              </a:ln>
            </c:spPr>
          </c:dPt>
          <c:cat>
            <c:strRef>
              <c:f>Sheet1!$A$2:$A$6</c:f>
              <c:strCache>
                <c:ptCount val="5"/>
                <c:pt idx="0">
                  <c:v>Any Induction
(N=6,382)</c:v>
                </c:pt>
                <c:pt idx="1">
                  <c:v>IL-2R Antagonist
(N=3,540)</c:v>
                </c:pt>
                <c:pt idx="2">
                  <c:v>Polyclonal
ALG/ATG (N=2,546)</c:v>
                </c:pt>
                <c:pt idx="3">
                  <c:v>OKT3 (N=175)</c:v>
                </c:pt>
                <c:pt idx="4">
                  <c:v>Alemtuzumab
(N=311)</c:v>
                </c:pt>
              </c:strCache>
            </c:strRef>
          </c:cat>
          <c:val>
            <c:numRef>
              <c:f>Sheet1!$B$2:$B$6</c:f>
              <c:numCache>
                <c:formatCode>General</c:formatCode>
                <c:ptCount val="5"/>
                <c:pt idx="0">
                  <c:v>52.277200000000001</c:v>
                </c:pt>
                <c:pt idx="1">
                  <c:v>28.997399999999889</c:v>
                </c:pt>
                <c:pt idx="2">
                  <c:v>20.8552</c:v>
                </c:pt>
                <c:pt idx="3">
                  <c:v>1.4334999999999885</c:v>
                </c:pt>
                <c:pt idx="4">
                  <c:v>2.5474999999999999</c:v>
                </c:pt>
              </c:numCache>
            </c:numRef>
          </c:val>
        </c:ser>
        <c:gapWidth val="40"/>
        <c:overlap val="-80"/>
        <c:axId val="153707648"/>
        <c:axId val="153709184"/>
      </c:barChart>
      <c:catAx>
        <c:axId val="153707648"/>
        <c:scaling>
          <c:orientation val="minMax"/>
        </c:scaling>
        <c:axPos val="b"/>
        <c:tickLblPos val="nextTo"/>
        <c:txPr>
          <a:bodyPr/>
          <a:lstStyle/>
          <a:p>
            <a:pPr>
              <a:defRPr sz="1500" b="1"/>
            </a:pPr>
            <a:endParaRPr lang="en-US"/>
          </a:p>
        </c:txPr>
        <c:crossAx val="153709184"/>
        <c:crosses val="autoZero"/>
        <c:auto val="1"/>
        <c:lblAlgn val="ctr"/>
        <c:lblOffset val="100"/>
      </c:catAx>
      <c:valAx>
        <c:axId val="153709184"/>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a:t>
                </a:r>
                <a:r>
                  <a:rPr lang="en-US" sz="1700" baseline="0" dirty="0" smtClean="0"/>
                  <a:t> patients</a:t>
                </a:r>
                <a:endParaRPr lang="en-US" sz="1700" dirty="0"/>
              </a:p>
            </c:rich>
          </c:tx>
        </c:title>
        <c:numFmt formatCode="General" sourceLinked="1"/>
        <c:tickLblPos val="nextTo"/>
        <c:txPr>
          <a:bodyPr/>
          <a:lstStyle/>
          <a:p>
            <a:pPr>
              <a:defRPr sz="1500" b="1"/>
            </a:pPr>
            <a:endParaRPr lang="en-US"/>
          </a:p>
        </c:txPr>
        <c:crossAx val="153707648"/>
        <c:crosses val="autoZero"/>
        <c:crossBetween val="between"/>
      </c:valAx>
      <c:spPr>
        <a:solidFill>
          <a:srgbClr val="000000"/>
        </a:solidFill>
        <a:ln>
          <a:solidFill>
            <a:srgbClr val="FFFFFF"/>
          </a:solidFill>
        </a:ln>
      </c:spPr>
    </c:plotArea>
    <c:plotVisOnly val="1"/>
  </c:chart>
  <c:txPr>
    <a:bodyPr/>
    <a:lstStyle/>
    <a:p>
      <a:pPr>
        <a:defRPr sz="1800"/>
      </a:pPr>
      <a:endParaRPr lang="en-US"/>
    </a:p>
  </c:txPr>
  <c:externalData r:id="rId1"/>
</c:chartSpace>
</file>

<file path=ppt/charts/chart6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0572863174712E-2"/>
          <c:y val="3.6402642466303245E-2"/>
          <c:w val="0.8915245920346917"/>
          <c:h val="0.79433760398593956"/>
        </c:manualLayout>
      </c:layout>
      <c:barChart>
        <c:barDir val="col"/>
        <c:grouping val="clustered"/>
        <c:ser>
          <c:idx val="0"/>
          <c:order val="0"/>
          <c:tx>
            <c:strRef>
              <c:f>Sheet1!$B$1</c:f>
              <c:strCache>
                <c:ptCount val="1"/>
                <c:pt idx="0">
                  <c:v>Europe</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cat>
            <c:strRef>
              <c:f>Sheet1!$A$2:$A$4</c:f>
              <c:strCache>
                <c:ptCount val="3"/>
                <c:pt idx="0">
                  <c:v>Any Induction</c:v>
                </c:pt>
                <c:pt idx="1">
                  <c:v>IL-2R Antagonist</c:v>
                </c:pt>
                <c:pt idx="2">
                  <c:v>Polyclonal ALG/ATG</c:v>
                </c:pt>
              </c:strCache>
            </c:strRef>
          </c:cat>
          <c:val>
            <c:numRef>
              <c:f>Sheet1!$B$2:$B$4</c:f>
              <c:numCache>
                <c:formatCode>General</c:formatCode>
                <c:ptCount val="3"/>
                <c:pt idx="0">
                  <c:v>63.274300000000011</c:v>
                </c:pt>
                <c:pt idx="1">
                  <c:v>33.4071</c:v>
                </c:pt>
                <c:pt idx="2">
                  <c:v>29.646000000000001</c:v>
                </c:pt>
              </c:numCache>
            </c:numRef>
          </c:val>
        </c:ser>
        <c:ser>
          <c:idx val="1"/>
          <c:order val="1"/>
          <c:tx>
            <c:strRef>
              <c:f>Sheet1!$C$1</c:f>
              <c:strCache>
                <c:ptCount val="1"/>
                <c:pt idx="0">
                  <c:v>North America</c:v>
                </c:pt>
              </c:strCache>
            </c:strRef>
          </c:tx>
          <c:spPr>
            <a:gradFill>
              <a:gsLst>
                <a:gs pos="0">
                  <a:srgbClr val="00B050"/>
                </a:gs>
                <a:gs pos="50000">
                  <a:srgbClr val="00FF00"/>
                </a:gs>
                <a:gs pos="100000">
                  <a:srgbClr val="00B050"/>
                </a:gs>
              </a:gsLst>
              <a:lin ang="10800000" scaled="1"/>
            </a:gradFill>
            <a:ln>
              <a:solidFill>
                <a:schemeClr val="bg2"/>
              </a:solidFill>
            </a:ln>
          </c:spPr>
          <c:cat>
            <c:strRef>
              <c:f>Sheet1!$A$2:$A$4</c:f>
              <c:strCache>
                <c:ptCount val="3"/>
                <c:pt idx="0">
                  <c:v>Any Induction</c:v>
                </c:pt>
                <c:pt idx="1">
                  <c:v>IL-2R Antagonist</c:v>
                </c:pt>
                <c:pt idx="2">
                  <c:v>Polyclonal ALG/ATG</c:v>
                </c:pt>
              </c:strCache>
            </c:strRef>
          </c:cat>
          <c:val>
            <c:numRef>
              <c:f>Sheet1!$C$2:$C$4</c:f>
              <c:numCache>
                <c:formatCode>General</c:formatCode>
                <c:ptCount val="3"/>
                <c:pt idx="0">
                  <c:v>51.683800000000005</c:v>
                </c:pt>
                <c:pt idx="1">
                  <c:v>28.777799999999989</c:v>
                </c:pt>
                <c:pt idx="2">
                  <c:v>20.384599999999889</c:v>
                </c:pt>
              </c:numCache>
            </c:numRef>
          </c:val>
        </c:ser>
        <c:gapWidth val="40"/>
        <c:axId val="153746816"/>
        <c:axId val="153830528"/>
      </c:barChart>
      <c:catAx>
        <c:axId val="153746816"/>
        <c:scaling>
          <c:orientation val="minMax"/>
        </c:scaling>
        <c:axPos val="b"/>
        <c:tickLblPos val="nextTo"/>
        <c:txPr>
          <a:bodyPr/>
          <a:lstStyle/>
          <a:p>
            <a:pPr>
              <a:defRPr sz="1500" b="1"/>
            </a:pPr>
            <a:endParaRPr lang="en-US"/>
          </a:p>
        </c:txPr>
        <c:crossAx val="153830528"/>
        <c:crosses val="autoZero"/>
        <c:auto val="1"/>
        <c:lblAlgn val="ctr"/>
        <c:lblOffset val="100"/>
      </c:catAx>
      <c:valAx>
        <c:axId val="153830528"/>
        <c:scaling>
          <c:orientation val="minMax"/>
        </c:scaling>
        <c:axPos val="l"/>
        <c:majorGridlines>
          <c:spPr>
            <a:ln w="6350">
              <a:solidFill>
                <a:schemeClr val="tx1"/>
              </a:solidFill>
              <a:prstDash val="sysDash"/>
            </a:ln>
          </c:spPr>
        </c:majorGridlines>
        <c:title>
          <c:tx>
            <c:rich>
              <a:bodyPr rot="-5400000" vert="horz"/>
              <a:lstStyle/>
              <a:p>
                <a:pPr>
                  <a:defRPr sz="1700"/>
                </a:pPr>
                <a:r>
                  <a:rPr lang="en-US" sz="1700" dirty="0" smtClean="0"/>
                  <a:t>% of</a:t>
                </a:r>
                <a:r>
                  <a:rPr lang="en-US" sz="1700" baseline="0" dirty="0" smtClean="0"/>
                  <a:t> patients</a:t>
                </a:r>
                <a:endParaRPr lang="en-US" sz="1700" dirty="0"/>
              </a:p>
            </c:rich>
          </c:tx>
        </c:title>
        <c:numFmt formatCode="General" sourceLinked="1"/>
        <c:tickLblPos val="nextTo"/>
        <c:txPr>
          <a:bodyPr/>
          <a:lstStyle/>
          <a:p>
            <a:pPr>
              <a:defRPr sz="1500" b="1"/>
            </a:pPr>
            <a:endParaRPr lang="en-US"/>
          </a:p>
        </c:txPr>
        <c:crossAx val="153746816"/>
        <c:crosses val="autoZero"/>
        <c:crossBetween val="between"/>
      </c:valAx>
      <c:spPr>
        <a:solidFill>
          <a:srgbClr val="000000"/>
        </a:solidFill>
        <a:ln>
          <a:solidFill>
            <a:srgbClr val="FFFFFF"/>
          </a:solidFill>
        </a:ln>
      </c:spPr>
    </c:plotArea>
    <c:legend>
      <c:legendPos val="r"/>
      <c:layout>
        <c:manualLayout>
          <c:xMode val="edge"/>
          <c:yMode val="edge"/>
          <c:x val="0.45053029784320436"/>
          <c:y val="8.5003114017527429E-2"/>
          <c:w val="0.36396245577998704"/>
          <c:h val="0.11247964767116"/>
        </c:manualLayout>
      </c:layout>
      <c:overlay val="1"/>
      <c:spPr>
        <a:solidFill>
          <a:schemeClr val="bg2"/>
        </a:solidFill>
        <a:ln>
          <a:solidFill>
            <a:schemeClr val="tx1"/>
          </a:solidFill>
        </a:ln>
      </c:spPr>
      <c:txPr>
        <a:bodyPr/>
        <a:lstStyle/>
        <a:p>
          <a:pPr>
            <a:defRPr sz="1500" b="1"/>
          </a:pPr>
          <a:endParaRPr lang="en-US"/>
        </a:p>
      </c:txPr>
    </c:legend>
    <c:plotVisOnly val="1"/>
  </c:chart>
  <c:txPr>
    <a:bodyPr/>
    <a:lstStyle/>
    <a:p>
      <a:pPr>
        <a:defRPr sz="1800"/>
      </a:pPr>
      <a:endParaRPr lang="en-US"/>
    </a:p>
  </c:txPr>
  <c:externalData r:id="rId1"/>
</c:chartSpace>
</file>

<file path=ppt/charts/chart6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592420969502706"/>
          <c:y val="3.6626238252476601E-2"/>
          <c:w val="0.87785160151442865"/>
          <c:h val="0.78633985267971218"/>
        </c:manualLayout>
      </c:layout>
      <c:barChart>
        <c:barDir val="col"/>
        <c:grouping val="clustered"/>
        <c:ser>
          <c:idx val="0"/>
          <c:order val="0"/>
          <c:tx>
            <c:strRef>
              <c:f>Sheet1!$B$1</c:f>
              <c:strCache>
                <c:ptCount val="1"/>
                <c:pt idx="0">
                  <c:v>2002</c:v>
                </c:pt>
              </c:strCache>
            </c:strRef>
          </c:tx>
          <c:spPr>
            <a:gradFill flip="none" rotWithShape="1">
              <a:gsLst>
                <a:gs pos="0">
                  <a:srgbClr val="CAE2B8">
                    <a:lumMod val="25000"/>
                  </a:srgbClr>
                </a:gs>
                <a:gs pos="50000">
                  <a:srgbClr val="00FF00"/>
                </a:gs>
                <a:gs pos="100000">
                  <a:schemeClr val="accent5">
                    <a:lumMod val="25000"/>
                  </a:schemeClr>
                </a:gs>
              </a:gsLst>
              <a:lin ang="10800000" scaled="1"/>
              <a:tileRect/>
            </a:gradFill>
            <a:ln>
              <a:solidFill>
                <a:schemeClr val="bg2"/>
              </a:solidFill>
            </a:ln>
          </c:spPr>
          <c:cat>
            <c:strRef>
              <c:f>Sheet1!$A$2:$A$6</c:f>
              <c:strCache>
                <c:ptCount val="5"/>
                <c:pt idx="0">
                  <c:v>Any Induction</c:v>
                </c:pt>
                <c:pt idx="1">
                  <c:v>IL-2R Antagonist</c:v>
                </c:pt>
                <c:pt idx="2">
                  <c:v>Polyclonal ALG/ATG</c:v>
                </c:pt>
                <c:pt idx="3">
                  <c:v>OKT3</c:v>
                </c:pt>
                <c:pt idx="4">
                  <c:v>Alemtuzumab</c:v>
                </c:pt>
              </c:strCache>
            </c:strRef>
          </c:cat>
          <c:val>
            <c:numRef>
              <c:f>Sheet1!$B$2:$B$6</c:f>
              <c:numCache>
                <c:formatCode>General</c:formatCode>
                <c:ptCount val="5"/>
                <c:pt idx="0">
                  <c:v>52.452500000000001</c:v>
                </c:pt>
                <c:pt idx="1">
                  <c:v>22.272299999999863</c:v>
                </c:pt>
                <c:pt idx="2">
                  <c:v>27.127099999999999</c:v>
                </c:pt>
                <c:pt idx="3">
                  <c:v>5.2553000000000001</c:v>
                </c:pt>
                <c:pt idx="4">
                  <c:v>0</c:v>
                </c:pt>
              </c:numCache>
            </c:numRef>
          </c:val>
        </c:ser>
        <c:ser>
          <c:idx val="1"/>
          <c:order val="1"/>
          <c:tx>
            <c:strRef>
              <c:f>Sheet1!$C$1</c:f>
              <c:strCache>
                <c:ptCount val="1"/>
                <c:pt idx="0">
                  <c:v>2007</c:v>
                </c:pt>
              </c:strCache>
            </c:strRef>
          </c:tx>
          <c:spPr>
            <a:gradFill>
              <a:gsLst>
                <a:gs pos="0">
                  <a:srgbClr val="C00000"/>
                </a:gs>
                <a:gs pos="50000">
                  <a:srgbClr val="FF0000"/>
                </a:gs>
                <a:gs pos="100000">
                  <a:srgbClr val="C00000"/>
                </a:gs>
              </a:gsLst>
              <a:lin ang="10800000" scaled="1"/>
            </a:gradFill>
            <a:ln>
              <a:solidFill>
                <a:schemeClr val="bg2"/>
              </a:solidFill>
            </a:ln>
          </c:spPr>
          <c:cat>
            <c:strRef>
              <c:f>Sheet1!$A$2:$A$6</c:f>
              <c:strCache>
                <c:ptCount val="5"/>
                <c:pt idx="0">
                  <c:v>Any Induction</c:v>
                </c:pt>
                <c:pt idx="1">
                  <c:v>IL-2R Antagonist</c:v>
                </c:pt>
                <c:pt idx="2">
                  <c:v>Polyclonal ALG/ATG</c:v>
                </c:pt>
                <c:pt idx="3">
                  <c:v>OKT3</c:v>
                </c:pt>
                <c:pt idx="4">
                  <c:v>Alemtuzumab</c:v>
                </c:pt>
              </c:strCache>
            </c:strRef>
          </c:cat>
          <c:val>
            <c:numRef>
              <c:f>Sheet1!$C$2:$C$6</c:f>
              <c:numCache>
                <c:formatCode>General</c:formatCode>
                <c:ptCount val="5"/>
                <c:pt idx="0">
                  <c:v>52.617400000000004</c:v>
                </c:pt>
                <c:pt idx="1">
                  <c:v>27.7928</c:v>
                </c:pt>
                <c:pt idx="2">
                  <c:v>20.885099999999863</c:v>
                </c:pt>
                <c:pt idx="3">
                  <c:v>2.7523</c:v>
                </c:pt>
                <c:pt idx="4">
                  <c:v>2.6444000000000001</c:v>
                </c:pt>
              </c:numCache>
            </c:numRef>
          </c:val>
        </c:ser>
        <c:ser>
          <c:idx val="2"/>
          <c:order val="2"/>
          <c:tx>
            <c:strRef>
              <c:f>Sheet1!$D$1</c:f>
              <c:strCache>
                <c:ptCount val="1"/>
                <c:pt idx="0">
                  <c:v>1/2011-6/2011</c:v>
                </c:pt>
              </c:strCache>
            </c:strRef>
          </c:tx>
          <c:spPr>
            <a:gradFill>
              <a:gsLst>
                <a:gs pos="0">
                  <a:srgbClr val="B8B400"/>
                </a:gs>
                <a:gs pos="50000">
                  <a:srgbClr val="FFFF00"/>
                </a:gs>
                <a:gs pos="100000">
                  <a:srgbClr val="B8B400"/>
                </a:gs>
              </a:gsLst>
              <a:lin ang="10800000" scaled="1"/>
            </a:gradFill>
            <a:ln>
              <a:solidFill>
                <a:srgbClr val="000000"/>
              </a:solidFill>
            </a:ln>
          </c:spPr>
          <c:cat>
            <c:strRef>
              <c:f>Sheet1!$A$2:$A$6</c:f>
              <c:strCache>
                <c:ptCount val="5"/>
                <c:pt idx="0">
                  <c:v>Any Induction</c:v>
                </c:pt>
                <c:pt idx="1">
                  <c:v>IL-2R Antagonist</c:v>
                </c:pt>
                <c:pt idx="2">
                  <c:v>Polyclonal ALG/ATG</c:v>
                </c:pt>
                <c:pt idx="3">
                  <c:v>OKT3</c:v>
                </c:pt>
                <c:pt idx="4">
                  <c:v>Alemtuzumab</c:v>
                </c:pt>
              </c:strCache>
            </c:strRef>
          </c:cat>
          <c:val>
            <c:numRef>
              <c:f>Sheet1!$D$2:$D$6</c:f>
              <c:numCache>
                <c:formatCode>General</c:formatCode>
                <c:ptCount val="5"/>
                <c:pt idx="0">
                  <c:v>46.604000000000006</c:v>
                </c:pt>
                <c:pt idx="1">
                  <c:v>27.586200000000002</c:v>
                </c:pt>
                <c:pt idx="2">
                  <c:v>18.390799999999889</c:v>
                </c:pt>
                <c:pt idx="3">
                  <c:v>0</c:v>
                </c:pt>
                <c:pt idx="4">
                  <c:v>1.8809</c:v>
                </c:pt>
              </c:numCache>
            </c:numRef>
          </c:val>
        </c:ser>
        <c:gapWidth val="35"/>
        <c:axId val="154041344"/>
        <c:axId val="154051328"/>
      </c:barChart>
      <c:catAx>
        <c:axId val="154041344"/>
        <c:scaling>
          <c:orientation val="minMax"/>
        </c:scaling>
        <c:axPos val="b"/>
        <c:numFmt formatCode="General" sourceLinked="1"/>
        <c:tickLblPos val="nextTo"/>
        <c:txPr>
          <a:bodyPr rot="0"/>
          <a:lstStyle/>
          <a:p>
            <a:pPr>
              <a:defRPr sz="1500" b="1"/>
            </a:pPr>
            <a:endParaRPr lang="en-US"/>
          </a:p>
        </c:txPr>
        <c:crossAx val="154051328"/>
        <c:crosses val="autoZero"/>
        <c:auto val="1"/>
        <c:lblAlgn val="ctr"/>
        <c:lblOffset val="100"/>
        <c:tickLblSkip val="1"/>
      </c:catAx>
      <c:valAx>
        <c:axId val="154051328"/>
        <c:scaling>
          <c:orientation val="minMax"/>
          <c:max val="60"/>
          <c:min val="0"/>
        </c:scaling>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4277286135693006E-2"/>
              <c:y val="0.21671132842265844"/>
            </c:manualLayout>
          </c:layout>
        </c:title>
        <c:numFmt formatCode="General" sourceLinked="1"/>
        <c:tickLblPos val="nextTo"/>
        <c:txPr>
          <a:bodyPr/>
          <a:lstStyle/>
          <a:p>
            <a:pPr>
              <a:defRPr sz="1500" b="1"/>
            </a:pPr>
            <a:endParaRPr lang="en-US"/>
          </a:p>
        </c:txPr>
        <c:crossAx val="154041344"/>
        <c:crosses val="autoZero"/>
        <c:crossBetween val="between"/>
        <c:majorUnit val="10"/>
      </c:valAx>
      <c:spPr>
        <a:solidFill>
          <a:schemeClr val="bg2"/>
        </a:solidFill>
        <a:ln>
          <a:solidFill>
            <a:schemeClr val="tx1"/>
          </a:solidFill>
        </a:ln>
      </c:spPr>
    </c:plotArea>
    <c:legend>
      <c:legendPos val="r"/>
      <c:layout>
        <c:manualLayout>
          <c:xMode val="edge"/>
          <c:yMode val="edge"/>
          <c:x val="0.52948516944230872"/>
          <c:y val="6.2072855812378314E-2"/>
          <c:w val="0.42499849023297276"/>
          <c:h val="0.1284323935314558"/>
        </c:manualLayout>
      </c:layout>
      <c:overlay val="1"/>
      <c:spPr>
        <a:solidFill>
          <a:schemeClr val="bg2"/>
        </a:solidFill>
        <a:ln>
          <a:solidFill>
            <a:schemeClr val="tx1"/>
          </a:solidFill>
        </a:ln>
      </c:spPr>
      <c:txPr>
        <a:bodyPr/>
        <a:lstStyle/>
        <a:p>
          <a:pPr>
            <a:defRPr sz="1500" b="1"/>
          </a:pPr>
          <a:endParaRPr lang="en-US"/>
        </a:p>
      </c:txPr>
    </c:legend>
    <c:plotVisOnly val="1"/>
    <c:dispBlanksAs val="gap"/>
  </c:chart>
  <c:txPr>
    <a:bodyPr/>
    <a:lstStyle/>
    <a:p>
      <a:pPr>
        <a:defRPr sz="1800"/>
      </a:pPr>
      <a:endParaRPr lang="en-US"/>
    </a:p>
  </c:txPr>
  <c:externalData r:id="rId1"/>
</c:chartSpace>
</file>

<file path=ppt/charts/chart6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3.3590508847684365E-2"/>
          <c:w val="0.87737962511323264"/>
          <c:h val="0.7707426011404066"/>
        </c:manualLayout>
      </c:layout>
      <c:scatterChart>
        <c:scatterStyle val="smoothMarker"/>
        <c:ser>
          <c:idx val="0"/>
          <c:order val="0"/>
          <c:tx>
            <c:strRef>
              <c:f>Sheet1!$B$1</c:f>
              <c:strCache>
                <c:ptCount val="1"/>
                <c:pt idx="0">
                  <c:v>No induction (N = 8,556)</c:v>
                </c:pt>
              </c:strCache>
            </c:strRef>
          </c:tx>
          <c:spPr>
            <a:ln w="41275">
              <a:solidFill>
                <a:srgbClr val="00FFFF"/>
              </a:solidFill>
            </a:ln>
          </c:spPr>
          <c:marker>
            <c:symbol val="none"/>
          </c:marker>
          <c:xVal>
            <c:numRef>
              <c:f>Sheet1!$A$2:$A$58</c:f>
              <c:numCache>
                <c:formatCode>General</c:formatCode>
                <c:ptCount val="57"/>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0.31250000000000167</c:v>
                </c:pt>
                <c:pt idx="16">
                  <c:v>0.33333000000000207</c:v>
                </c:pt>
                <c:pt idx="17">
                  <c:v>0.35417000000000032</c:v>
                </c:pt>
                <c:pt idx="18">
                  <c:v>0.37500000000000167</c:v>
                </c:pt>
                <c:pt idx="19">
                  <c:v>0.39583000000000207</c:v>
                </c:pt>
                <c:pt idx="20">
                  <c:v>0.41667000000000032</c:v>
                </c:pt>
                <c:pt idx="21">
                  <c:v>0.43750000000000167</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0.62500000000000344</c:v>
                </c:pt>
                <c:pt idx="31">
                  <c:v>0.64583000000000379</c:v>
                </c:pt>
                <c:pt idx="32">
                  <c:v>0.66667000000000598</c:v>
                </c:pt>
                <c:pt idx="33">
                  <c:v>0.6875</c:v>
                </c:pt>
                <c:pt idx="34">
                  <c:v>0.70833000000000002</c:v>
                </c:pt>
                <c:pt idx="35">
                  <c:v>0.72916999999999998</c:v>
                </c:pt>
                <c:pt idx="36">
                  <c:v>0.75000000000000344</c:v>
                </c:pt>
                <c:pt idx="37">
                  <c:v>0.77083000000000379</c:v>
                </c:pt>
                <c:pt idx="38">
                  <c:v>0.79166999999999998</c:v>
                </c:pt>
                <c:pt idx="39">
                  <c:v>0.8125</c:v>
                </c:pt>
                <c:pt idx="40">
                  <c:v>0.83333000000000002</c:v>
                </c:pt>
                <c:pt idx="41">
                  <c:v>0.85416999999999998</c:v>
                </c:pt>
                <c:pt idx="42">
                  <c:v>0.87500000000000344</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pt idx="55">
                  <c:v>8</c:v>
                </c:pt>
                <c:pt idx="56">
                  <c:v>9</c:v>
                </c:pt>
              </c:numCache>
            </c:numRef>
          </c:xVal>
          <c:yVal>
            <c:numRef>
              <c:f>Sheet1!$B$2:$B$58</c:f>
              <c:numCache>
                <c:formatCode>General</c:formatCode>
                <c:ptCount val="57"/>
                <c:pt idx="0">
                  <c:v>100</c:v>
                </c:pt>
                <c:pt idx="1">
                  <c:v>100</c:v>
                </c:pt>
                <c:pt idx="2">
                  <c:v>99.977000000000004</c:v>
                </c:pt>
                <c:pt idx="3">
                  <c:v>99.894999999999996</c:v>
                </c:pt>
                <c:pt idx="4">
                  <c:v>99.777999999999992</c:v>
                </c:pt>
                <c:pt idx="5">
                  <c:v>99.706999999999994</c:v>
                </c:pt>
                <c:pt idx="6">
                  <c:v>99.649000000000001</c:v>
                </c:pt>
                <c:pt idx="7">
                  <c:v>99.52</c:v>
                </c:pt>
                <c:pt idx="8">
                  <c:v>99.438000000000002</c:v>
                </c:pt>
                <c:pt idx="9">
                  <c:v>99.308999999999983</c:v>
                </c:pt>
                <c:pt idx="10">
                  <c:v>99.155999999999949</c:v>
                </c:pt>
                <c:pt idx="11">
                  <c:v>99.085999999999999</c:v>
                </c:pt>
                <c:pt idx="12">
                  <c:v>98.945000000000007</c:v>
                </c:pt>
                <c:pt idx="13">
                  <c:v>98.78</c:v>
                </c:pt>
                <c:pt idx="14">
                  <c:v>98.674999999999983</c:v>
                </c:pt>
                <c:pt idx="15">
                  <c:v>98.486999999999995</c:v>
                </c:pt>
                <c:pt idx="16">
                  <c:v>98.381</c:v>
                </c:pt>
                <c:pt idx="17">
                  <c:v>98.240000000000023</c:v>
                </c:pt>
                <c:pt idx="18">
                  <c:v>98.075000000000003</c:v>
                </c:pt>
                <c:pt idx="19">
                  <c:v>97.992999999999995</c:v>
                </c:pt>
                <c:pt idx="20">
                  <c:v>97.828000000000003</c:v>
                </c:pt>
                <c:pt idx="21">
                  <c:v>97.721999999999994</c:v>
                </c:pt>
                <c:pt idx="22">
                  <c:v>97.616</c:v>
                </c:pt>
                <c:pt idx="23">
                  <c:v>97.521999999999991</c:v>
                </c:pt>
                <c:pt idx="24">
                  <c:v>97.391999999999996</c:v>
                </c:pt>
                <c:pt idx="25">
                  <c:v>97.239000000000004</c:v>
                </c:pt>
                <c:pt idx="26">
                  <c:v>97.191999999999993</c:v>
                </c:pt>
                <c:pt idx="27">
                  <c:v>97.015000000000001</c:v>
                </c:pt>
                <c:pt idx="28">
                  <c:v>96.873999999999981</c:v>
                </c:pt>
                <c:pt idx="29">
                  <c:v>96.756</c:v>
                </c:pt>
                <c:pt idx="30">
                  <c:v>96.578999999999979</c:v>
                </c:pt>
                <c:pt idx="31">
                  <c:v>96.426000000000002</c:v>
                </c:pt>
                <c:pt idx="32">
                  <c:v>96.307999999999993</c:v>
                </c:pt>
                <c:pt idx="33">
                  <c:v>96.165999999999983</c:v>
                </c:pt>
                <c:pt idx="34">
                  <c:v>96.106999999999999</c:v>
                </c:pt>
                <c:pt idx="35">
                  <c:v>96.013000000000005</c:v>
                </c:pt>
                <c:pt idx="36">
                  <c:v>95.846999999999994</c:v>
                </c:pt>
                <c:pt idx="37">
                  <c:v>95.787999999999997</c:v>
                </c:pt>
                <c:pt idx="38">
                  <c:v>95.682000000000002</c:v>
                </c:pt>
                <c:pt idx="39">
                  <c:v>95.54</c:v>
                </c:pt>
                <c:pt idx="40">
                  <c:v>95.445000000000007</c:v>
                </c:pt>
                <c:pt idx="41">
                  <c:v>95.385999999999981</c:v>
                </c:pt>
                <c:pt idx="42">
                  <c:v>95.28</c:v>
                </c:pt>
                <c:pt idx="43">
                  <c:v>95.172999999999988</c:v>
                </c:pt>
                <c:pt idx="44">
                  <c:v>95.042000000000002</c:v>
                </c:pt>
                <c:pt idx="45">
                  <c:v>94.923000000000002</c:v>
                </c:pt>
                <c:pt idx="46">
                  <c:v>94.863</c:v>
                </c:pt>
                <c:pt idx="47">
                  <c:v>94.732000000000014</c:v>
                </c:pt>
                <c:pt idx="48">
                  <c:v>94.599000000000004</c:v>
                </c:pt>
                <c:pt idx="49">
                  <c:v>90.778999999999982</c:v>
                </c:pt>
                <c:pt idx="50">
                  <c:v>87.531999999999996</c:v>
                </c:pt>
                <c:pt idx="51">
                  <c:v>84.391000000000005</c:v>
                </c:pt>
                <c:pt idx="52">
                  <c:v>81.400999999999996</c:v>
                </c:pt>
                <c:pt idx="53">
                  <c:v>77.683999999999983</c:v>
                </c:pt>
                <c:pt idx="54">
                  <c:v>73.781000000000006</c:v>
                </c:pt>
                <c:pt idx="55">
                  <c:v>69.843000000000004</c:v>
                </c:pt>
                <c:pt idx="56">
                  <c:v>65.874999999999986</c:v>
                </c:pt>
              </c:numCache>
            </c:numRef>
          </c:yVal>
        </c:ser>
        <c:ser>
          <c:idx val="1"/>
          <c:order val="1"/>
          <c:tx>
            <c:strRef>
              <c:f>Sheet1!$C$1</c:f>
              <c:strCache>
                <c:ptCount val="1"/>
                <c:pt idx="0">
                  <c:v>Polyclonal induction (N = 3,989)</c:v>
                </c:pt>
              </c:strCache>
            </c:strRef>
          </c:tx>
          <c:spPr>
            <a:ln w="41275">
              <a:solidFill>
                <a:srgbClr val="00FF00"/>
              </a:solidFill>
              <a:prstDash val="solid"/>
            </a:ln>
          </c:spPr>
          <c:marker>
            <c:symbol val="none"/>
          </c:marker>
          <c:xVal>
            <c:numRef>
              <c:f>Sheet1!$A$2:$A$58</c:f>
              <c:numCache>
                <c:formatCode>General</c:formatCode>
                <c:ptCount val="57"/>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0.31250000000000167</c:v>
                </c:pt>
                <c:pt idx="16">
                  <c:v>0.33333000000000207</c:v>
                </c:pt>
                <c:pt idx="17">
                  <c:v>0.35417000000000032</c:v>
                </c:pt>
                <c:pt idx="18">
                  <c:v>0.37500000000000167</c:v>
                </c:pt>
                <c:pt idx="19">
                  <c:v>0.39583000000000207</c:v>
                </c:pt>
                <c:pt idx="20">
                  <c:v>0.41667000000000032</c:v>
                </c:pt>
                <c:pt idx="21">
                  <c:v>0.43750000000000167</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0.62500000000000344</c:v>
                </c:pt>
                <c:pt idx="31">
                  <c:v>0.64583000000000379</c:v>
                </c:pt>
                <c:pt idx="32">
                  <c:v>0.66667000000000598</c:v>
                </c:pt>
                <c:pt idx="33">
                  <c:v>0.6875</c:v>
                </c:pt>
                <c:pt idx="34">
                  <c:v>0.70833000000000002</c:v>
                </c:pt>
                <c:pt idx="35">
                  <c:v>0.72916999999999998</c:v>
                </c:pt>
                <c:pt idx="36">
                  <c:v>0.75000000000000344</c:v>
                </c:pt>
                <c:pt idx="37">
                  <c:v>0.77083000000000379</c:v>
                </c:pt>
                <c:pt idx="38">
                  <c:v>0.79166999999999998</c:v>
                </c:pt>
                <c:pt idx="39">
                  <c:v>0.8125</c:v>
                </c:pt>
                <c:pt idx="40">
                  <c:v>0.83333000000000002</c:v>
                </c:pt>
                <c:pt idx="41">
                  <c:v>0.85416999999999998</c:v>
                </c:pt>
                <c:pt idx="42">
                  <c:v>0.87500000000000344</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pt idx="55">
                  <c:v>8</c:v>
                </c:pt>
                <c:pt idx="56">
                  <c:v>9</c:v>
                </c:pt>
              </c:numCache>
            </c:numRef>
          </c:xVal>
          <c:yVal>
            <c:numRef>
              <c:f>Sheet1!$C$2:$C$58</c:f>
              <c:numCache>
                <c:formatCode>General</c:formatCode>
                <c:ptCount val="57"/>
                <c:pt idx="0">
                  <c:v>100</c:v>
                </c:pt>
                <c:pt idx="1">
                  <c:v>100</c:v>
                </c:pt>
                <c:pt idx="2">
                  <c:v>100</c:v>
                </c:pt>
                <c:pt idx="3">
                  <c:v>99.873999999999981</c:v>
                </c:pt>
                <c:pt idx="4">
                  <c:v>99.771999999999991</c:v>
                </c:pt>
                <c:pt idx="5">
                  <c:v>99.721000000000004</c:v>
                </c:pt>
                <c:pt idx="6">
                  <c:v>99.617999999999995</c:v>
                </c:pt>
                <c:pt idx="7">
                  <c:v>99.516000000000005</c:v>
                </c:pt>
                <c:pt idx="8">
                  <c:v>99.283000000000001</c:v>
                </c:pt>
                <c:pt idx="9">
                  <c:v>99.10299999999998</c:v>
                </c:pt>
                <c:pt idx="10">
                  <c:v>98.998999999999995</c:v>
                </c:pt>
                <c:pt idx="11">
                  <c:v>98.972999999999999</c:v>
                </c:pt>
                <c:pt idx="12">
                  <c:v>98.843000000000004</c:v>
                </c:pt>
                <c:pt idx="13">
                  <c:v>98.712999999999994</c:v>
                </c:pt>
                <c:pt idx="14">
                  <c:v>98.60899999999998</c:v>
                </c:pt>
                <c:pt idx="15">
                  <c:v>98.477999999999994</c:v>
                </c:pt>
                <c:pt idx="16">
                  <c:v>98.322000000000003</c:v>
                </c:pt>
                <c:pt idx="17">
                  <c:v>98.164999999999992</c:v>
                </c:pt>
                <c:pt idx="18">
                  <c:v>98.034000000000006</c:v>
                </c:pt>
                <c:pt idx="19">
                  <c:v>97.876999999999981</c:v>
                </c:pt>
                <c:pt idx="20">
                  <c:v>97.745999999999995</c:v>
                </c:pt>
                <c:pt idx="21">
                  <c:v>97.588999999999999</c:v>
                </c:pt>
                <c:pt idx="22">
                  <c:v>97.588999999999999</c:v>
                </c:pt>
                <c:pt idx="23">
                  <c:v>97.483000000000004</c:v>
                </c:pt>
                <c:pt idx="24">
                  <c:v>97.325999999999979</c:v>
                </c:pt>
                <c:pt idx="25">
                  <c:v>97.116</c:v>
                </c:pt>
                <c:pt idx="26">
                  <c:v>96.932000000000002</c:v>
                </c:pt>
                <c:pt idx="27">
                  <c:v>96.8</c:v>
                </c:pt>
                <c:pt idx="28">
                  <c:v>96.694999999999993</c:v>
                </c:pt>
                <c:pt idx="29">
                  <c:v>96.563000000000002</c:v>
                </c:pt>
                <c:pt idx="30">
                  <c:v>96.483999999999995</c:v>
                </c:pt>
                <c:pt idx="31">
                  <c:v>96.325999999999979</c:v>
                </c:pt>
                <c:pt idx="32">
                  <c:v>96.194999999999993</c:v>
                </c:pt>
                <c:pt idx="33">
                  <c:v>96.037000000000006</c:v>
                </c:pt>
                <c:pt idx="34">
                  <c:v>96.01</c:v>
                </c:pt>
                <c:pt idx="35">
                  <c:v>95.905000000000001</c:v>
                </c:pt>
                <c:pt idx="36">
                  <c:v>95.85199999999999</c:v>
                </c:pt>
                <c:pt idx="37">
                  <c:v>95.745999999999995</c:v>
                </c:pt>
                <c:pt idx="38">
                  <c:v>95.692999999999998</c:v>
                </c:pt>
                <c:pt idx="39">
                  <c:v>95.614000000000004</c:v>
                </c:pt>
                <c:pt idx="40">
                  <c:v>95.561000000000007</c:v>
                </c:pt>
                <c:pt idx="41">
                  <c:v>95.455000000000013</c:v>
                </c:pt>
                <c:pt idx="42">
                  <c:v>95.349000000000004</c:v>
                </c:pt>
                <c:pt idx="43">
                  <c:v>95.188999999999979</c:v>
                </c:pt>
                <c:pt idx="44">
                  <c:v>95.10899999999998</c:v>
                </c:pt>
                <c:pt idx="45">
                  <c:v>94.974999999999994</c:v>
                </c:pt>
                <c:pt idx="46">
                  <c:v>94.815000000000012</c:v>
                </c:pt>
                <c:pt idx="47">
                  <c:v>94.787999999999997</c:v>
                </c:pt>
                <c:pt idx="48">
                  <c:v>94.706000000000003</c:v>
                </c:pt>
                <c:pt idx="49">
                  <c:v>90.593000000000004</c:v>
                </c:pt>
                <c:pt idx="50">
                  <c:v>87.185000000000002</c:v>
                </c:pt>
                <c:pt idx="51">
                  <c:v>83.446000000000026</c:v>
                </c:pt>
                <c:pt idx="52">
                  <c:v>80.230999999999995</c:v>
                </c:pt>
                <c:pt idx="53">
                  <c:v>76.798000000000002</c:v>
                </c:pt>
                <c:pt idx="54">
                  <c:v>73.735000000000014</c:v>
                </c:pt>
                <c:pt idx="55">
                  <c:v>69.888999999999982</c:v>
                </c:pt>
                <c:pt idx="56">
                  <c:v>65.912999999999997</c:v>
                </c:pt>
              </c:numCache>
            </c:numRef>
          </c:yVal>
        </c:ser>
        <c:ser>
          <c:idx val="2"/>
          <c:order val="2"/>
          <c:tx>
            <c:strRef>
              <c:f>Sheet1!$D$1</c:f>
              <c:strCache>
                <c:ptCount val="1"/>
                <c:pt idx="0">
                  <c:v>IL-2R antagonist (N = 4,582)</c:v>
                </c:pt>
              </c:strCache>
            </c:strRef>
          </c:tx>
          <c:spPr>
            <a:ln w="41275">
              <a:solidFill>
                <a:srgbClr val="FF0000"/>
              </a:solidFill>
            </a:ln>
          </c:spPr>
          <c:marker>
            <c:symbol val="none"/>
          </c:marker>
          <c:xVal>
            <c:numRef>
              <c:f>Sheet1!$A$2:$A$58</c:f>
              <c:numCache>
                <c:formatCode>General</c:formatCode>
                <c:ptCount val="57"/>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0.31250000000000167</c:v>
                </c:pt>
                <c:pt idx="16">
                  <c:v>0.33333000000000207</c:v>
                </c:pt>
                <c:pt idx="17">
                  <c:v>0.35417000000000032</c:v>
                </c:pt>
                <c:pt idx="18">
                  <c:v>0.37500000000000167</c:v>
                </c:pt>
                <c:pt idx="19">
                  <c:v>0.39583000000000207</c:v>
                </c:pt>
                <c:pt idx="20">
                  <c:v>0.41667000000000032</c:v>
                </c:pt>
                <c:pt idx="21">
                  <c:v>0.43750000000000167</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0.62500000000000344</c:v>
                </c:pt>
                <c:pt idx="31">
                  <c:v>0.64583000000000379</c:v>
                </c:pt>
                <c:pt idx="32">
                  <c:v>0.66667000000000598</c:v>
                </c:pt>
                <c:pt idx="33">
                  <c:v>0.6875</c:v>
                </c:pt>
                <c:pt idx="34">
                  <c:v>0.70833000000000002</c:v>
                </c:pt>
                <c:pt idx="35">
                  <c:v>0.72916999999999998</c:v>
                </c:pt>
                <c:pt idx="36">
                  <c:v>0.75000000000000344</c:v>
                </c:pt>
                <c:pt idx="37">
                  <c:v>0.77083000000000379</c:v>
                </c:pt>
                <c:pt idx="38">
                  <c:v>0.79166999999999998</c:v>
                </c:pt>
                <c:pt idx="39">
                  <c:v>0.8125</c:v>
                </c:pt>
                <c:pt idx="40">
                  <c:v>0.83333000000000002</c:v>
                </c:pt>
                <c:pt idx="41">
                  <c:v>0.85416999999999998</c:v>
                </c:pt>
                <c:pt idx="42">
                  <c:v>0.87500000000000344</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pt idx="55">
                  <c:v>8</c:v>
                </c:pt>
                <c:pt idx="56">
                  <c:v>9</c:v>
                </c:pt>
              </c:numCache>
            </c:numRef>
          </c:xVal>
          <c:yVal>
            <c:numRef>
              <c:f>Sheet1!$D$2:$D$58</c:f>
              <c:numCache>
                <c:formatCode>General</c:formatCode>
                <c:ptCount val="57"/>
                <c:pt idx="0">
                  <c:v>100</c:v>
                </c:pt>
                <c:pt idx="1">
                  <c:v>100</c:v>
                </c:pt>
                <c:pt idx="2">
                  <c:v>100</c:v>
                </c:pt>
                <c:pt idx="3">
                  <c:v>99.933999999999997</c:v>
                </c:pt>
                <c:pt idx="4">
                  <c:v>99.912000000000006</c:v>
                </c:pt>
                <c:pt idx="5">
                  <c:v>99.78</c:v>
                </c:pt>
                <c:pt idx="6">
                  <c:v>99.691999999999993</c:v>
                </c:pt>
                <c:pt idx="7">
                  <c:v>99.537000000000006</c:v>
                </c:pt>
                <c:pt idx="8">
                  <c:v>99.471000000000004</c:v>
                </c:pt>
                <c:pt idx="9">
                  <c:v>99.271000000000001</c:v>
                </c:pt>
                <c:pt idx="10">
                  <c:v>99.205000000000013</c:v>
                </c:pt>
                <c:pt idx="11">
                  <c:v>99.006</c:v>
                </c:pt>
                <c:pt idx="12">
                  <c:v>98.805999999999983</c:v>
                </c:pt>
                <c:pt idx="13">
                  <c:v>98.672999999999988</c:v>
                </c:pt>
                <c:pt idx="14">
                  <c:v>98.584999999999994</c:v>
                </c:pt>
                <c:pt idx="15">
                  <c:v>98.296000000000006</c:v>
                </c:pt>
                <c:pt idx="16">
                  <c:v>98.162999999999982</c:v>
                </c:pt>
                <c:pt idx="17">
                  <c:v>97.964000000000027</c:v>
                </c:pt>
                <c:pt idx="18">
                  <c:v>97.85299999999998</c:v>
                </c:pt>
                <c:pt idx="19">
                  <c:v>97.718999999999994</c:v>
                </c:pt>
                <c:pt idx="20">
                  <c:v>97.563999999999993</c:v>
                </c:pt>
                <c:pt idx="21">
                  <c:v>97.430999999999997</c:v>
                </c:pt>
                <c:pt idx="22">
                  <c:v>97.274999999999991</c:v>
                </c:pt>
                <c:pt idx="23">
                  <c:v>97.141999999999996</c:v>
                </c:pt>
                <c:pt idx="24">
                  <c:v>97.052999999999983</c:v>
                </c:pt>
                <c:pt idx="25">
                  <c:v>96.92</c:v>
                </c:pt>
                <c:pt idx="26">
                  <c:v>96.763999999999996</c:v>
                </c:pt>
                <c:pt idx="27">
                  <c:v>96.60799999999999</c:v>
                </c:pt>
                <c:pt idx="28">
                  <c:v>96.430999999999997</c:v>
                </c:pt>
                <c:pt idx="29">
                  <c:v>96.319000000000003</c:v>
                </c:pt>
                <c:pt idx="30">
                  <c:v>96.185999999999979</c:v>
                </c:pt>
                <c:pt idx="31">
                  <c:v>96.141000000000005</c:v>
                </c:pt>
                <c:pt idx="32">
                  <c:v>95.964000000000027</c:v>
                </c:pt>
                <c:pt idx="33">
                  <c:v>95.874999999999986</c:v>
                </c:pt>
                <c:pt idx="34">
                  <c:v>95.741000000000227</c:v>
                </c:pt>
                <c:pt idx="35">
                  <c:v>95.60799999999999</c:v>
                </c:pt>
                <c:pt idx="36">
                  <c:v>95.43</c:v>
                </c:pt>
                <c:pt idx="37">
                  <c:v>95.251999999999995</c:v>
                </c:pt>
                <c:pt idx="38">
                  <c:v>95.028999999999982</c:v>
                </c:pt>
                <c:pt idx="39">
                  <c:v>94.918000000000006</c:v>
                </c:pt>
                <c:pt idx="40">
                  <c:v>94.850999999999999</c:v>
                </c:pt>
                <c:pt idx="41">
                  <c:v>94.694999999999993</c:v>
                </c:pt>
                <c:pt idx="42">
                  <c:v>94.516000000000005</c:v>
                </c:pt>
                <c:pt idx="43">
                  <c:v>94.405000000000001</c:v>
                </c:pt>
                <c:pt idx="44">
                  <c:v>94.293000000000006</c:v>
                </c:pt>
                <c:pt idx="45">
                  <c:v>94.224999999999994</c:v>
                </c:pt>
                <c:pt idx="46">
                  <c:v>94.045000000000002</c:v>
                </c:pt>
                <c:pt idx="47">
                  <c:v>93.977000000000004</c:v>
                </c:pt>
                <c:pt idx="48">
                  <c:v>93.861999999999995</c:v>
                </c:pt>
                <c:pt idx="49">
                  <c:v>89.361999999999995</c:v>
                </c:pt>
                <c:pt idx="50">
                  <c:v>86.078999999999979</c:v>
                </c:pt>
                <c:pt idx="51">
                  <c:v>82.137</c:v>
                </c:pt>
                <c:pt idx="52">
                  <c:v>78.265000000000001</c:v>
                </c:pt>
                <c:pt idx="53">
                  <c:v>74.124999999999986</c:v>
                </c:pt>
                <c:pt idx="54">
                  <c:v>70.486000000000004</c:v>
                </c:pt>
                <c:pt idx="55">
                  <c:v>66.19</c:v>
                </c:pt>
                <c:pt idx="56">
                  <c:v>62.231000000000002</c:v>
                </c:pt>
              </c:numCache>
            </c:numRef>
          </c:yVal>
        </c:ser>
        <c:ser>
          <c:idx val="3"/>
          <c:order val="3"/>
          <c:tx>
            <c:strRef>
              <c:f>Sheet1!$E$1</c:f>
              <c:strCache>
                <c:ptCount val="1"/>
                <c:pt idx="0">
                  <c:v>OKT3 (N = 509)</c:v>
                </c:pt>
              </c:strCache>
            </c:strRef>
          </c:tx>
          <c:spPr>
            <a:ln w="41275">
              <a:solidFill>
                <a:srgbClr val="FFFF00"/>
              </a:solidFill>
            </a:ln>
          </c:spPr>
          <c:marker>
            <c:symbol val="none"/>
          </c:marker>
          <c:xVal>
            <c:numRef>
              <c:f>Sheet1!$A$2:$A$58</c:f>
              <c:numCache>
                <c:formatCode>General</c:formatCode>
                <c:ptCount val="57"/>
                <c:pt idx="0">
                  <c:v>0</c:v>
                </c:pt>
                <c:pt idx="1">
                  <c:v>2.0830000000000012E-2</c:v>
                </c:pt>
                <c:pt idx="2">
                  <c:v>4.1669999999999985E-2</c:v>
                </c:pt>
                <c:pt idx="3">
                  <c:v>6.25E-2</c:v>
                </c:pt>
                <c:pt idx="4">
                  <c:v>8.3330000000000043E-2</c:v>
                </c:pt>
                <c:pt idx="5">
                  <c:v>0.10417000000000012</c:v>
                </c:pt>
                <c:pt idx="6">
                  <c:v>0.125</c:v>
                </c:pt>
                <c:pt idx="7">
                  <c:v>0.14582999999999999</c:v>
                </c:pt>
                <c:pt idx="8">
                  <c:v>0.16666999999999998</c:v>
                </c:pt>
                <c:pt idx="9">
                  <c:v>0.18750000000000044</c:v>
                </c:pt>
                <c:pt idx="10">
                  <c:v>0.20832999999999999</c:v>
                </c:pt>
                <c:pt idx="11">
                  <c:v>0.22916999999999998</c:v>
                </c:pt>
                <c:pt idx="12">
                  <c:v>0.25</c:v>
                </c:pt>
                <c:pt idx="13">
                  <c:v>0.27083000000000002</c:v>
                </c:pt>
                <c:pt idx="14">
                  <c:v>0.29167000000000032</c:v>
                </c:pt>
                <c:pt idx="15">
                  <c:v>0.31250000000000167</c:v>
                </c:pt>
                <c:pt idx="16">
                  <c:v>0.33333000000000207</c:v>
                </c:pt>
                <c:pt idx="17">
                  <c:v>0.35417000000000032</c:v>
                </c:pt>
                <c:pt idx="18">
                  <c:v>0.37500000000000167</c:v>
                </c:pt>
                <c:pt idx="19">
                  <c:v>0.39583000000000207</c:v>
                </c:pt>
                <c:pt idx="20">
                  <c:v>0.41667000000000032</c:v>
                </c:pt>
                <c:pt idx="21">
                  <c:v>0.43750000000000167</c:v>
                </c:pt>
                <c:pt idx="22">
                  <c:v>0.45833000000000002</c:v>
                </c:pt>
                <c:pt idx="23">
                  <c:v>0.47917000000000032</c:v>
                </c:pt>
                <c:pt idx="24">
                  <c:v>0.5</c:v>
                </c:pt>
                <c:pt idx="25">
                  <c:v>0.52083000000000002</c:v>
                </c:pt>
                <c:pt idx="26">
                  <c:v>0.54166999999999998</c:v>
                </c:pt>
                <c:pt idx="27">
                  <c:v>0.5625</c:v>
                </c:pt>
                <c:pt idx="28">
                  <c:v>0.58332999999999957</c:v>
                </c:pt>
                <c:pt idx="29">
                  <c:v>0.60416999999999998</c:v>
                </c:pt>
                <c:pt idx="30">
                  <c:v>0.62500000000000344</c:v>
                </c:pt>
                <c:pt idx="31">
                  <c:v>0.64583000000000379</c:v>
                </c:pt>
                <c:pt idx="32">
                  <c:v>0.66667000000000598</c:v>
                </c:pt>
                <c:pt idx="33">
                  <c:v>0.6875</c:v>
                </c:pt>
                <c:pt idx="34">
                  <c:v>0.70833000000000002</c:v>
                </c:pt>
                <c:pt idx="35">
                  <c:v>0.72916999999999998</c:v>
                </c:pt>
                <c:pt idx="36">
                  <c:v>0.75000000000000344</c:v>
                </c:pt>
                <c:pt idx="37">
                  <c:v>0.77083000000000379</c:v>
                </c:pt>
                <c:pt idx="38">
                  <c:v>0.79166999999999998</c:v>
                </c:pt>
                <c:pt idx="39">
                  <c:v>0.8125</c:v>
                </c:pt>
                <c:pt idx="40">
                  <c:v>0.83333000000000002</c:v>
                </c:pt>
                <c:pt idx="41">
                  <c:v>0.85416999999999998</c:v>
                </c:pt>
                <c:pt idx="42">
                  <c:v>0.87500000000000344</c:v>
                </c:pt>
                <c:pt idx="43">
                  <c:v>0.89583000000000002</c:v>
                </c:pt>
                <c:pt idx="44">
                  <c:v>0.91666999999999998</c:v>
                </c:pt>
                <c:pt idx="45">
                  <c:v>0.9375</c:v>
                </c:pt>
                <c:pt idx="46">
                  <c:v>0.95833000000000002</c:v>
                </c:pt>
                <c:pt idx="47">
                  <c:v>0.97916999999999998</c:v>
                </c:pt>
                <c:pt idx="48">
                  <c:v>1</c:v>
                </c:pt>
                <c:pt idx="49">
                  <c:v>2</c:v>
                </c:pt>
                <c:pt idx="50">
                  <c:v>3</c:v>
                </c:pt>
                <c:pt idx="51">
                  <c:v>4</c:v>
                </c:pt>
                <c:pt idx="52">
                  <c:v>5</c:v>
                </c:pt>
                <c:pt idx="53">
                  <c:v>6</c:v>
                </c:pt>
                <c:pt idx="54">
                  <c:v>7</c:v>
                </c:pt>
                <c:pt idx="55">
                  <c:v>8</c:v>
                </c:pt>
                <c:pt idx="56">
                  <c:v>9</c:v>
                </c:pt>
              </c:numCache>
            </c:numRef>
          </c:xVal>
          <c:yVal>
            <c:numRef>
              <c:f>Sheet1!$E$2:$E$58</c:f>
              <c:numCache>
                <c:formatCode>General</c:formatCode>
                <c:ptCount val="57"/>
                <c:pt idx="0">
                  <c:v>100</c:v>
                </c:pt>
                <c:pt idx="1">
                  <c:v>100</c:v>
                </c:pt>
                <c:pt idx="2">
                  <c:v>100</c:v>
                </c:pt>
                <c:pt idx="3">
                  <c:v>100</c:v>
                </c:pt>
                <c:pt idx="4">
                  <c:v>100</c:v>
                </c:pt>
                <c:pt idx="5">
                  <c:v>99.802999999999983</c:v>
                </c:pt>
                <c:pt idx="6">
                  <c:v>99.409000000000006</c:v>
                </c:pt>
                <c:pt idx="7">
                  <c:v>99.212999999999994</c:v>
                </c:pt>
                <c:pt idx="8">
                  <c:v>99.212999999999994</c:v>
                </c:pt>
                <c:pt idx="9">
                  <c:v>99.016000000000005</c:v>
                </c:pt>
                <c:pt idx="10">
                  <c:v>98.819000000000003</c:v>
                </c:pt>
                <c:pt idx="11">
                  <c:v>98.819000000000003</c:v>
                </c:pt>
                <c:pt idx="12">
                  <c:v>98.819000000000003</c:v>
                </c:pt>
                <c:pt idx="13">
                  <c:v>98.819000000000003</c:v>
                </c:pt>
                <c:pt idx="14">
                  <c:v>98.621999999999986</c:v>
                </c:pt>
                <c:pt idx="15">
                  <c:v>98.621999999999986</c:v>
                </c:pt>
                <c:pt idx="16">
                  <c:v>98.621999999999986</c:v>
                </c:pt>
                <c:pt idx="17">
                  <c:v>98.424999999999997</c:v>
                </c:pt>
                <c:pt idx="18">
                  <c:v>98.424999999999997</c:v>
                </c:pt>
                <c:pt idx="19">
                  <c:v>98.227999999999994</c:v>
                </c:pt>
                <c:pt idx="20">
                  <c:v>98.227999999999994</c:v>
                </c:pt>
                <c:pt idx="21">
                  <c:v>98.031000000000006</c:v>
                </c:pt>
                <c:pt idx="22">
                  <c:v>97.834999999999994</c:v>
                </c:pt>
                <c:pt idx="23">
                  <c:v>97.4410000000005</c:v>
                </c:pt>
                <c:pt idx="24">
                  <c:v>97.4410000000005</c:v>
                </c:pt>
                <c:pt idx="25">
                  <c:v>97.4410000000005</c:v>
                </c:pt>
                <c:pt idx="26">
                  <c:v>97.4410000000005</c:v>
                </c:pt>
                <c:pt idx="27">
                  <c:v>97.4410000000005</c:v>
                </c:pt>
                <c:pt idx="28">
                  <c:v>97.4410000000005</c:v>
                </c:pt>
                <c:pt idx="29">
                  <c:v>97.244000000000227</c:v>
                </c:pt>
                <c:pt idx="30">
                  <c:v>97.244000000000227</c:v>
                </c:pt>
                <c:pt idx="31">
                  <c:v>97.046000000000006</c:v>
                </c:pt>
                <c:pt idx="32">
                  <c:v>96.848000000000013</c:v>
                </c:pt>
                <c:pt idx="33">
                  <c:v>96.848000000000013</c:v>
                </c:pt>
                <c:pt idx="34">
                  <c:v>96.848000000000013</c:v>
                </c:pt>
                <c:pt idx="35">
                  <c:v>96.254999999999995</c:v>
                </c:pt>
                <c:pt idx="36">
                  <c:v>96.057999999999993</c:v>
                </c:pt>
                <c:pt idx="37">
                  <c:v>96.057999999999993</c:v>
                </c:pt>
                <c:pt idx="38">
                  <c:v>96.057999999999993</c:v>
                </c:pt>
                <c:pt idx="39">
                  <c:v>96.057999999999993</c:v>
                </c:pt>
                <c:pt idx="40">
                  <c:v>95.465000000000003</c:v>
                </c:pt>
                <c:pt idx="41">
                  <c:v>95.465000000000003</c:v>
                </c:pt>
                <c:pt idx="42">
                  <c:v>95.465000000000003</c:v>
                </c:pt>
                <c:pt idx="43">
                  <c:v>95.465000000000003</c:v>
                </c:pt>
                <c:pt idx="44">
                  <c:v>95.465000000000003</c:v>
                </c:pt>
                <c:pt idx="45">
                  <c:v>95.465000000000003</c:v>
                </c:pt>
                <c:pt idx="46">
                  <c:v>95.266999999999996</c:v>
                </c:pt>
                <c:pt idx="47">
                  <c:v>95.068000000000012</c:v>
                </c:pt>
                <c:pt idx="48">
                  <c:v>94.669999999999987</c:v>
                </c:pt>
                <c:pt idx="49">
                  <c:v>88.624999999999986</c:v>
                </c:pt>
                <c:pt idx="50">
                  <c:v>86.311000000000007</c:v>
                </c:pt>
                <c:pt idx="51">
                  <c:v>83.492999999999995</c:v>
                </c:pt>
                <c:pt idx="52">
                  <c:v>79.9440000000005</c:v>
                </c:pt>
                <c:pt idx="53">
                  <c:v>76.25</c:v>
                </c:pt>
                <c:pt idx="54">
                  <c:v>75.012</c:v>
                </c:pt>
                <c:pt idx="55">
                  <c:v>70.672999999999988</c:v>
                </c:pt>
                <c:pt idx="56">
                  <c:v>69.260000000000005</c:v>
                </c:pt>
              </c:numCache>
            </c:numRef>
          </c:yVal>
        </c:ser>
        <c:axId val="154262912"/>
        <c:axId val="154269184"/>
      </c:scatterChart>
      <c:valAx>
        <c:axId val="154262912"/>
        <c:scaling>
          <c:orientation val="minMax"/>
          <c:max val="9"/>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54269184"/>
        <c:crosses val="autoZero"/>
        <c:crossBetween val="midCat"/>
        <c:majorUnit val="1"/>
      </c:valAx>
      <c:valAx>
        <c:axId val="154269184"/>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54262912"/>
        <c:crosses val="autoZero"/>
        <c:crossBetween val="midCat"/>
        <c:majorUnit val="10"/>
      </c:valAx>
      <c:spPr>
        <a:solidFill>
          <a:schemeClr val="bg2"/>
        </a:solidFill>
        <a:ln>
          <a:solidFill>
            <a:schemeClr val="tx1"/>
          </a:solidFill>
        </a:ln>
      </c:spPr>
    </c:plotArea>
    <c:legend>
      <c:legendPos val="r"/>
      <c:layout>
        <c:manualLayout>
          <c:xMode val="edge"/>
          <c:yMode val="edge"/>
          <c:x val="0.11487457320047392"/>
          <c:y val="0.59623973414613496"/>
          <c:w val="0.75067114951339631"/>
          <c:h val="0.19319617305901282"/>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6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592420969502706"/>
          <c:y val="3.6626238252476601E-2"/>
          <c:w val="0.88522623278284907"/>
          <c:h val="0.71456561679790032"/>
        </c:manualLayout>
      </c:layout>
      <c:barChart>
        <c:barDir val="col"/>
        <c:grouping val="clustered"/>
        <c:ser>
          <c:idx val="0"/>
          <c:order val="0"/>
          <c:tx>
            <c:strRef>
              <c:f>Sheet1!$B$1</c:f>
              <c:strCache>
                <c:ptCount val="1"/>
                <c:pt idx="0">
                  <c:v>Year 1 (N = 5,840)</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cat>
            <c:strRef>
              <c:f>Sheet1!$A$2:$A$7</c:f>
              <c:strCache>
                <c:ptCount val="6"/>
                <c:pt idx="0">
                  <c:v>Cyclosporine</c:v>
                </c:pt>
                <c:pt idx="1">
                  <c:v>Tacrolimus</c:v>
                </c:pt>
                <c:pt idx="2">
                  <c:v>Sirolimus/ Everolimus</c:v>
                </c:pt>
                <c:pt idx="3">
                  <c:v>MMF/MPA</c:v>
                </c:pt>
                <c:pt idx="4">
                  <c:v>Azathioprine</c:v>
                </c:pt>
                <c:pt idx="5">
                  <c:v>Prednisone</c:v>
                </c:pt>
              </c:strCache>
            </c:strRef>
          </c:cat>
          <c:val>
            <c:numRef>
              <c:f>Sheet1!$B$2:$B$7</c:f>
              <c:numCache>
                <c:formatCode>General</c:formatCode>
                <c:ptCount val="6"/>
                <c:pt idx="0">
                  <c:v>19.6404</c:v>
                </c:pt>
                <c:pt idx="1">
                  <c:v>74.811600000000027</c:v>
                </c:pt>
                <c:pt idx="2">
                  <c:v>8.8699000000000048</c:v>
                </c:pt>
                <c:pt idx="3">
                  <c:v>86.8322</c:v>
                </c:pt>
                <c:pt idx="4">
                  <c:v>3.9041000000000001</c:v>
                </c:pt>
                <c:pt idx="5">
                  <c:v>83.1678</c:v>
                </c:pt>
              </c:numCache>
            </c:numRef>
          </c:val>
        </c:ser>
        <c:ser>
          <c:idx val="1"/>
          <c:order val="1"/>
          <c:tx>
            <c:strRef>
              <c:f>Sheet1!$C$1</c:f>
              <c:strCache>
                <c:ptCount val="1"/>
                <c:pt idx="0">
                  <c:v>Year 5 (N = 3,559)</c:v>
                </c:pt>
              </c:strCache>
            </c:strRef>
          </c:tx>
          <c:spPr>
            <a:gradFill>
              <a:gsLst>
                <a:gs pos="0">
                  <a:srgbClr val="00B050"/>
                </a:gs>
                <a:gs pos="50000">
                  <a:srgbClr val="00FF00"/>
                </a:gs>
                <a:gs pos="100000">
                  <a:srgbClr val="00B050"/>
                </a:gs>
              </a:gsLst>
              <a:lin ang="10800000" scaled="1"/>
            </a:gradFill>
            <a:ln>
              <a:solidFill>
                <a:schemeClr val="bg2"/>
              </a:solidFill>
            </a:ln>
          </c:spPr>
          <c:cat>
            <c:strRef>
              <c:f>Sheet1!$A$2:$A$7</c:f>
              <c:strCache>
                <c:ptCount val="6"/>
                <c:pt idx="0">
                  <c:v>Cyclosporine</c:v>
                </c:pt>
                <c:pt idx="1">
                  <c:v>Tacrolimus</c:v>
                </c:pt>
                <c:pt idx="2">
                  <c:v>Sirolimus/ Everolimus</c:v>
                </c:pt>
                <c:pt idx="3">
                  <c:v>MMF/MPA</c:v>
                </c:pt>
                <c:pt idx="4">
                  <c:v>Azathioprine</c:v>
                </c:pt>
                <c:pt idx="5">
                  <c:v>Prednisone</c:v>
                </c:pt>
              </c:strCache>
            </c:strRef>
          </c:cat>
          <c:val>
            <c:numRef>
              <c:f>Sheet1!$C$2:$C$7</c:f>
              <c:numCache>
                <c:formatCode>General</c:formatCode>
                <c:ptCount val="6"/>
                <c:pt idx="0">
                  <c:v>29.41839999999987</c:v>
                </c:pt>
                <c:pt idx="1">
                  <c:v>62.79850000000031</c:v>
                </c:pt>
                <c:pt idx="2">
                  <c:v>20.174199999999999</c:v>
                </c:pt>
                <c:pt idx="3">
                  <c:v>77.549899999999994</c:v>
                </c:pt>
                <c:pt idx="4">
                  <c:v>6.1814999999999998</c:v>
                </c:pt>
                <c:pt idx="5">
                  <c:v>49.114899999999999</c:v>
                </c:pt>
              </c:numCache>
            </c:numRef>
          </c:val>
        </c:ser>
        <c:gapWidth val="35"/>
        <c:axId val="154442368"/>
        <c:axId val="154448256"/>
      </c:barChart>
      <c:catAx>
        <c:axId val="154442368"/>
        <c:scaling>
          <c:orientation val="minMax"/>
        </c:scaling>
        <c:axPos val="b"/>
        <c:numFmt formatCode="General" sourceLinked="1"/>
        <c:tickLblPos val="nextTo"/>
        <c:txPr>
          <a:bodyPr rot="0"/>
          <a:lstStyle/>
          <a:p>
            <a:pPr>
              <a:defRPr sz="1500" b="1"/>
            </a:pPr>
            <a:endParaRPr lang="en-US"/>
          </a:p>
        </c:txPr>
        <c:crossAx val="154448256"/>
        <c:crosses val="autoZero"/>
        <c:auto val="1"/>
        <c:lblAlgn val="ctr"/>
        <c:lblOffset val="100"/>
        <c:tickLblSkip val="1"/>
      </c:catAx>
      <c:valAx>
        <c:axId val="154448256"/>
        <c:scaling>
          <c:orientation val="minMax"/>
          <c:max val="100"/>
        </c:scaling>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4277286135693013E-2"/>
              <c:y val="0.21671132842265844"/>
            </c:manualLayout>
          </c:layout>
        </c:title>
        <c:numFmt formatCode="General" sourceLinked="1"/>
        <c:tickLblPos val="nextTo"/>
        <c:txPr>
          <a:bodyPr/>
          <a:lstStyle/>
          <a:p>
            <a:pPr>
              <a:defRPr sz="1500" b="1"/>
            </a:pPr>
            <a:endParaRPr lang="en-US"/>
          </a:p>
        </c:txPr>
        <c:crossAx val="154442368"/>
        <c:crosses val="autoZero"/>
        <c:crossBetween val="between"/>
        <c:majorUnit val="20"/>
      </c:valAx>
      <c:spPr>
        <a:solidFill>
          <a:schemeClr val="bg2"/>
        </a:solidFill>
        <a:ln>
          <a:solidFill>
            <a:schemeClr val="tx1"/>
          </a:solidFill>
        </a:ln>
      </c:spPr>
    </c:plotArea>
    <c:legend>
      <c:legendPos val="r"/>
      <c:layout>
        <c:manualLayout>
          <c:xMode val="edge"/>
          <c:yMode val="edge"/>
          <c:x val="0.12098185552892846"/>
          <c:y val="6.5298556430446394E-2"/>
          <c:w val="0.43157092319982227"/>
          <c:h val="9.7270341207349093E-2"/>
        </c:manualLayout>
      </c:layout>
      <c:overlay val="1"/>
      <c:spPr>
        <a:solidFill>
          <a:schemeClr val="bg2"/>
        </a:solidFill>
        <a:ln>
          <a:solidFill>
            <a:schemeClr val="tx1"/>
          </a:solidFill>
        </a:ln>
      </c:spPr>
      <c:txPr>
        <a:bodyPr/>
        <a:lstStyle/>
        <a:p>
          <a:pPr>
            <a:defRPr sz="1500" b="1"/>
          </a:pPr>
          <a:endParaRPr lang="en-US"/>
        </a:p>
      </c:txPr>
    </c:legend>
    <c:plotVisOnly val="1"/>
    <c:dispBlanksAs val="gap"/>
  </c:chart>
  <c:txPr>
    <a:bodyPr/>
    <a:lstStyle/>
    <a:p>
      <a:pPr>
        <a:defRPr sz="1800"/>
      </a:pPr>
      <a:endParaRPr lang="en-US"/>
    </a:p>
  </c:txPr>
  <c:externalData r:id="rId1"/>
  <c:userShapes r:id="rId2"/>
</c:chartSpace>
</file>

<file path=ppt/charts/chart6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592420969502706"/>
          <c:y val="3.6626238252476601E-2"/>
          <c:w val="0.87785160151442898"/>
          <c:h val="0.78633985267971263"/>
        </c:manualLayout>
      </c:layout>
      <c:barChart>
        <c:barDir val="col"/>
        <c:grouping val="clustered"/>
        <c:ser>
          <c:idx val="0"/>
          <c:order val="0"/>
          <c:tx>
            <c:strRef>
              <c:f>Sheet1!$B$1</c:f>
              <c:strCache>
                <c:ptCount val="1"/>
                <c:pt idx="0">
                  <c:v>2000 (N = 1,538)</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chemeClr val="bg2"/>
              </a:solidFill>
            </a:ln>
          </c:spPr>
          <c:cat>
            <c:strRef>
              <c:f>Sheet1!$A$2:$A$7</c:f>
              <c:strCache>
                <c:ptCount val="6"/>
                <c:pt idx="0">
                  <c:v>Cyclosporine</c:v>
                </c:pt>
                <c:pt idx="1">
                  <c:v>Tacrolimus</c:v>
                </c:pt>
                <c:pt idx="2">
                  <c:v>Sirolimus/ Everolimus</c:v>
                </c:pt>
                <c:pt idx="3">
                  <c:v>MMF/MPA</c:v>
                </c:pt>
                <c:pt idx="4">
                  <c:v>Azathioprine</c:v>
                </c:pt>
                <c:pt idx="5">
                  <c:v>Prednisone</c:v>
                </c:pt>
              </c:strCache>
            </c:strRef>
          </c:cat>
          <c:val>
            <c:numRef>
              <c:f>Sheet1!$B$2:$B$7</c:f>
              <c:numCache>
                <c:formatCode>General</c:formatCode>
                <c:ptCount val="6"/>
                <c:pt idx="0">
                  <c:v>75.032499999999999</c:v>
                </c:pt>
                <c:pt idx="1">
                  <c:v>23.081900000000001</c:v>
                </c:pt>
                <c:pt idx="2">
                  <c:v>3.2509999999999999</c:v>
                </c:pt>
                <c:pt idx="3">
                  <c:v>68.530600000000007</c:v>
                </c:pt>
                <c:pt idx="4">
                  <c:v>19.440799999999818</c:v>
                </c:pt>
                <c:pt idx="5">
                  <c:v>94.213300000000004</c:v>
                </c:pt>
              </c:numCache>
            </c:numRef>
          </c:val>
        </c:ser>
        <c:ser>
          <c:idx val="1"/>
          <c:order val="1"/>
          <c:tx>
            <c:strRef>
              <c:f>Sheet1!$C$1</c:f>
              <c:strCache>
                <c:ptCount val="1"/>
                <c:pt idx="0">
                  <c:v>2005 (N = 2,768)</c:v>
                </c:pt>
              </c:strCache>
            </c:strRef>
          </c:tx>
          <c:spPr>
            <a:gradFill>
              <a:gsLst>
                <a:gs pos="0">
                  <a:srgbClr val="C00000"/>
                </a:gs>
                <a:gs pos="50000">
                  <a:srgbClr val="FF0000"/>
                </a:gs>
                <a:gs pos="100000">
                  <a:srgbClr val="C00000"/>
                </a:gs>
              </a:gsLst>
              <a:lin ang="10800000" scaled="1"/>
            </a:gradFill>
            <a:ln>
              <a:solidFill>
                <a:schemeClr val="bg2"/>
              </a:solidFill>
            </a:ln>
          </c:spPr>
          <c:cat>
            <c:strRef>
              <c:f>Sheet1!$A$2:$A$7</c:f>
              <c:strCache>
                <c:ptCount val="6"/>
                <c:pt idx="0">
                  <c:v>Cyclosporine</c:v>
                </c:pt>
                <c:pt idx="1">
                  <c:v>Tacrolimus</c:v>
                </c:pt>
                <c:pt idx="2">
                  <c:v>Sirolimus/ Everolimus</c:v>
                </c:pt>
                <c:pt idx="3">
                  <c:v>MMF/MPA</c:v>
                </c:pt>
                <c:pt idx="4">
                  <c:v>Azathioprine</c:v>
                </c:pt>
                <c:pt idx="5">
                  <c:v>Prednisone</c:v>
                </c:pt>
              </c:strCache>
            </c:strRef>
          </c:cat>
          <c:val>
            <c:numRef>
              <c:f>Sheet1!$C$2:$C$7</c:f>
              <c:numCache>
                <c:formatCode>General</c:formatCode>
                <c:ptCount val="6"/>
                <c:pt idx="0">
                  <c:v>47.579500000000003</c:v>
                </c:pt>
                <c:pt idx="1">
                  <c:v>48.663300000000113</c:v>
                </c:pt>
                <c:pt idx="2">
                  <c:v>14.342500000000006</c:v>
                </c:pt>
                <c:pt idx="3">
                  <c:v>83.273099999999999</c:v>
                </c:pt>
                <c:pt idx="4">
                  <c:v>7.6227999999999945</c:v>
                </c:pt>
                <c:pt idx="5">
                  <c:v>78.323699999999988</c:v>
                </c:pt>
              </c:numCache>
            </c:numRef>
          </c:val>
        </c:ser>
        <c:ser>
          <c:idx val="2"/>
          <c:order val="2"/>
          <c:tx>
            <c:strRef>
              <c:f>Sheet1!$D$1</c:f>
              <c:strCache>
                <c:ptCount val="1"/>
                <c:pt idx="0">
                  <c:v>1/2011-6/2011 (N = 1,459)</c:v>
                </c:pt>
              </c:strCache>
            </c:strRef>
          </c:tx>
          <c:spPr>
            <a:gradFill>
              <a:gsLst>
                <a:gs pos="0">
                  <a:srgbClr val="B8B400"/>
                </a:gs>
                <a:gs pos="50000">
                  <a:srgbClr val="FFFF00"/>
                </a:gs>
                <a:gs pos="100000">
                  <a:srgbClr val="B8B400"/>
                </a:gs>
              </a:gsLst>
              <a:lin ang="10800000" scaled="1"/>
            </a:gradFill>
            <a:ln>
              <a:solidFill>
                <a:srgbClr val="000000"/>
              </a:solidFill>
            </a:ln>
          </c:spPr>
          <c:cat>
            <c:strRef>
              <c:f>Sheet1!$A$2:$A$7</c:f>
              <c:strCache>
                <c:ptCount val="6"/>
                <c:pt idx="0">
                  <c:v>Cyclosporine</c:v>
                </c:pt>
                <c:pt idx="1">
                  <c:v>Tacrolimus</c:v>
                </c:pt>
                <c:pt idx="2">
                  <c:v>Sirolimus/ Everolimus</c:v>
                </c:pt>
                <c:pt idx="3">
                  <c:v>MMF/MPA</c:v>
                </c:pt>
                <c:pt idx="4">
                  <c:v>Azathioprine</c:v>
                </c:pt>
                <c:pt idx="5">
                  <c:v>Prednisone</c:v>
                </c:pt>
              </c:strCache>
            </c:strRef>
          </c:cat>
          <c:val>
            <c:numRef>
              <c:f>Sheet1!$D$2:$D$7</c:f>
              <c:numCache>
                <c:formatCode>General</c:formatCode>
                <c:ptCount val="6"/>
                <c:pt idx="0">
                  <c:v>16.106900000000035</c:v>
                </c:pt>
                <c:pt idx="1">
                  <c:v>77.998599999999996</c:v>
                </c:pt>
                <c:pt idx="2">
                  <c:v>11.1035</c:v>
                </c:pt>
                <c:pt idx="3">
                  <c:v>86.977400000000003</c:v>
                </c:pt>
                <c:pt idx="4">
                  <c:v>4.6606999999999985</c:v>
                </c:pt>
                <c:pt idx="5">
                  <c:v>70.801900000000003</c:v>
                </c:pt>
              </c:numCache>
            </c:numRef>
          </c:val>
        </c:ser>
        <c:gapWidth val="35"/>
        <c:axId val="154564864"/>
        <c:axId val="154570752"/>
      </c:barChart>
      <c:catAx>
        <c:axId val="154564864"/>
        <c:scaling>
          <c:orientation val="minMax"/>
        </c:scaling>
        <c:axPos val="b"/>
        <c:numFmt formatCode="General" sourceLinked="1"/>
        <c:tickLblPos val="nextTo"/>
        <c:txPr>
          <a:bodyPr rot="0"/>
          <a:lstStyle/>
          <a:p>
            <a:pPr>
              <a:defRPr sz="1500" b="1"/>
            </a:pPr>
            <a:endParaRPr lang="en-US"/>
          </a:p>
        </c:txPr>
        <c:crossAx val="154570752"/>
        <c:crosses val="autoZero"/>
        <c:auto val="1"/>
        <c:lblAlgn val="ctr"/>
        <c:lblOffset val="100"/>
        <c:tickLblSkip val="1"/>
      </c:catAx>
      <c:valAx>
        <c:axId val="154570752"/>
        <c:scaling>
          <c:orientation val="minMax"/>
          <c:max val="100"/>
          <c:min val="0"/>
        </c:scaling>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2802359882005903E-2"/>
              <c:y val="0.24896939293878712"/>
            </c:manualLayout>
          </c:layout>
        </c:title>
        <c:numFmt formatCode="General" sourceLinked="1"/>
        <c:tickLblPos val="nextTo"/>
        <c:txPr>
          <a:bodyPr/>
          <a:lstStyle/>
          <a:p>
            <a:pPr>
              <a:defRPr sz="1500" b="1"/>
            </a:pPr>
            <a:endParaRPr lang="en-US"/>
          </a:p>
        </c:txPr>
        <c:crossAx val="154564864"/>
        <c:crosses val="autoZero"/>
        <c:crossBetween val="between"/>
        <c:majorUnit val="20"/>
      </c:valAx>
      <c:spPr>
        <a:solidFill>
          <a:schemeClr val="bg2"/>
        </a:solidFill>
        <a:ln>
          <a:solidFill>
            <a:schemeClr val="tx1"/>
          </a:solidFill>
        </a:ln>
      </c:spPr>
    </c:plotArea>
    <c:legend>
      <c:legendPos val="r"/>
      <c:layout>
        <c:manualLayout>
          <c:xMode val="edge"/>
          <c:yMode val="edge"/>
          <c:x val="0.12388044967830349"/>
          <c:y val="1.6373879989139396E-2"/>
          <c:w val="0.70818433094093258"/>
          <c:h val="9.8862501058335467E-2"/>
        </c:manualLayout>
      </c:layout>
      <c:overlay val="1"/>
      <c:spPr>
        <a:solidFill>
          <a:schemeClr val="bg2"/>
        </a:solidFill>
        <a:ln>
          <a:solidFill>
            <a:schemeClr val="tx1"/>
          </a:solidFill>
        </a:ln>
      </c:spPr>
      <c:txPr>
        <a:bodyPr/>
        <a:lstStyle/>
        <a:p>
          <a:pPr>
            <a:defRPr sz="1500" b="1"/>
          </a:pPr>
          <a:endParaRPr lang="en-US"/>
        </a:p>
      </c:txPr>
    </c:legend>
    <c:plotVisOnly val="1"/>
    <c:dispBlanksAs val="gap"/>
  </c:chart>
  <c:txPr>
    <a:bodyPr/>
    <a:lstStyle/>
    <a:p>
      <a:pPr>
        <a:defRPr sz="1800"/>
      </a:pPr>
      <a:endParaRPr lang="en-US"/>
    </a:p>
  </c:txPr>
  <c:externalData r:id="rId1"/>
</c:chartSpace>
</file>

<file path=ppt/charts/chart68.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4987903685952363E-2"/>
          <c:y val="2.4784369626210612E-2"/>
          <c:w val="0.89292662330252193"/>
          <c:h val="0.89299370983799087"/>
        </c:manualLayout>
      </c:layout>
      <c:barChart>
        <c:barDir val="col"/>
        <c:grouping val="percentStacked"/>
        <c:ser>
          <c:idx val="0"/>
          <c:order val="0"/>
          <c:tx>
            <c:strRef>
              <c:f>Sheet1!$A$2</c:f>
              <c:strCache>
                <c:ptCount val="1"/>
                <c:pt idx="0">
                  <c:v>Cyclosporine + AZA</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dLbls>
            <c:dLbl>
              <c:idx val="0"/>
              <c:layout>
                <c:manualLayout>
                  <c:x val="-1.4492753623188421E-3"/>
                  <c:y val="7.4896419197601136E-2"/>
                </c:manualLayout>
              </c:layout>
              <c:dLblPos val="ctr"/>
              <c:showCatName val="1"/>
            </c:dLbl>
            <c:dLbl>
              <c:idx val="1"/>
              <c:layout>
                <c:manualLayout>
                  <c:x val="4.3478260869565313E-3"/>
                  <c:y val="6.3587364079490061E-2"/>
                </c:manualLayout>
              </c:layout>
              <c:dLblPos val="ctr"/>
              <c:showCatName val="1"/>
            </c:dLbl>
            <c:dLbl>
              <c:idx val="2"/>
              <c:layout>
                <c:manualLayout>
                  <c:x val="0"/>
                  <c:y val="0.23129209484408056"/>
                </c:manualLayout>
              </c:layout>
              <c:dLblPos val="ctr"/>
              <c:showCatName val="1"/>
            </c:dLbl>
            <c:txPr>
              <a:bodyPr/>
              <a:lstStyle/>
              <a:p>
                <a:pPr>
                  <a:defRPr sz="1500" b="1"/>
                </a:pPr>
                <a:endParaRPr lang="en-US"/>
              </a:p>
            </c:txPr>
            <c:dLblPos val="inBase"/>
            <c:showCatName val="1"/>
          </c:dLbls>
          <c:cat>
            <c:strRef>
              <c:f>Sheet1!$B$1:$E$1</c:f>
              <c:strCache>
                <c:ptCount val="4"/>
                <c:pt idx="0">
                  <c:v>Year 1 (N = 7,060)</c:v>
                </c:pt>
                <c:pt idx="1">
                  <c:v>Year 5 (N = 7,060)</c:v>
                </c:pt>
                <c:pt idx="2">
                  <c:v>Column2</c:v>
                </c:pt>
                <c:pt idx="3">
                  <c:v>Column3</c:v>
                </c:pt>
              </c:strCache>
            </c:strRef>
          </c:cat>
          <c:val>
            <c:numRef>
              <c:f>Sheet1!$B$2:$E$2</c:f>
              <c:numCache>
                <c:formatCode>General</c:formatCode>
                <c:ptCount val="4"/>
                <c:pt idx="0">
                  <c:v>299</c:v>
                </c:pt>
                <c:pt idx="1">
                  <c:v>193</c:v>
                </c:pt>
              </c:numCache>
            </c:numRef>
          </c:val>
        </c:ser>
        <c:ser>
          <c:idx val="1"/>
          <c:order val="1"/>
          <c:tx>
            <c:strRef>
              <c:f>Sheet1!$A$3</c:f>
              <c:strCache>
                <c:ptCount val="1"/>
                <c:pt idx="0">
                  <c:v>Cyclosporine + MMF/MPA</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cat>
            <c:strRef>
              <c:f>Sheet1!$B$1:$E$1</c:f>
              <c:strCache>
                <c:ptCount val="4"/>
                <c:pt idx="0">
                  <c:v>Year 1 (N = 7,060)</c:v>
                </c:pt>
                <c:pt idx="1">
                  <c:v>Year 5 (N = 7,060)</c:v>
                </c:pt>
                <c:pt idx="2">
                  <c:v>Column2</c:v>
                </c:pt>
                <c:pt idx="3">
                  <c:v>Column3</c:v>
                </c:pt>
              </c:strCache>
            </c:strRef>
          </c:cat>
          <c:val>
            <c:numRef>
              <c:f>Sheet1!$B$3:$E$3</c:f>
              <c:numCache>
                <c:formatCode>General</c:formatCode>
                <c:ptCount val="4"/>
                <c:pt idx="0">
                  <c:v>2848</c:v>
                </c:pt>
                <c:pt idx="1">
                  <c:v>2080</c:v>
                </c:pt>
              </c:numCache>
            </c:numRef>
          </c:val>
        </c:ser>
        <c:ser>
          <c:idx val="2"/>
          <c:order val="2"/>
          <c:tx>
            <c:strRef>
              <c:f>Sheet1!$A$4</c:f>
              <c:strCache>
                <c:ptCount val="1"/>
                <c:pt idx="0">
                  <c:v>Tacrolimus + AZA</c:v>
                </c:pt>
              </c:strCache>
            </c:strRef>
          </c:tx>
          <c:spPr>
            <a:gradFill flip="none" rotWithShape="1">
              <a:gsLst>
                <a:gs pos="0">
                  <a:srgbClr val="969696"/>
                </a:gs>
                <a:gs pos="50000">
                  <a:schemeClr val="tx1"/>
                </a:gs>
                <a:gs pos="100000">
                  <a:srgbClr val="808080"/>
                </a:gs>
              </a:gsLst>
              <a:lin ang="10800000" scaled="1"/>
              <a:tileRect/>
            </a:gradFill>
            <a:ln>
              <a:solidFill>
                <a:srgbClr val="000000"/>
              </a:solidFill>
            </a:ln>
          </c:spPr>
          <c:cat>
            <c:strRef>
              <c:f>Sheet1!$B$1:$E$1</c:f>
              <c:strCache>
                <c:ptCount val="4"/>
                <c:pt idx="0">
                  <c:v>Year 1 (N = 7,060)</c:v>
                </c:pt>
                <c:pt idx="1">
                  <c:v>Year 5 (N = 7,060)</c:v>
                </c:pt>
                <c:pt idx="2">
                  <c:v>Column2</c:v>
                </c:pt>
                <c:pt idx="3">
                  <c:v>Column3</c:v>
                </c:pt>
              </c:strCache>
            </c:strRef>
          </c:cat>
          <c:val>
            <c:numRef>
              <c:f>Sheet1!$B$4:$E$4</c:f>
              <c:numCache>
                <c:formatCode>General</c:formatCode>
                <c:ptCount val="4"/>
                <c:pt idx="0">
                  <c:v>171</c:v>
                </c:pt>
                <c:pt idx="1">
                  <c:v>256</c:v>
                </c:pt>
              </c:numCache>
            </c:numRef>
          </c:val>
        </c:ser>
        <c:ser>
          <c:idx val="3"/>
          <c:order val="3"/>
          <c:tx>
            <c:strRef>
              <c:f>Sheet1!$A$5</c:f>
              <c:strCache>
                <c:ptCount val="1"/>
                <c:pt idx="0">
                  <c:v>Tacrolimus + MMF/MPA</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chemeClr val="bg2"/>
              </a:solidFill>
            </a:ln>
          </c:spPr>
          <c:cat>
            <c:strRef>
              <c:f>Sheet1!$B$1:$E$1</c:f>
              <c:strCache>
                <c:ptCount val="4"/>
                <c:pt idx="0">
                  <c:v>Year 1 (N = 7,060)</c:v>
                </c:pt>
                <c:pt idx="1">
                  <c:v>Year 5 (N = 7,060)</c:v>
                </c:pt>
                <c:pt idx="2">
                  <c:v>Column2</c:v>
                </c:pt>
                <c:pt idx="3">
                  <c:v>Column3</c:v>
                </c:pt>
              </c:strCache>
            </c:strRef>
          </c:cat>
          <c:val>
            <c:numRef>
              <c:f>Sheet1!$B$5:$E$5</c:f>
              <c:numCache>
                <c:formatCode>General</c:formatCode>
                <c:ptCount val="4"/>
                <c:pt idx="0">
                  <c:v>2506</c:v>
                </c:pt>
                <c:pt idx="1">
                  <c:v>2574</c:v>
                </c:pt>
              </c:numCache>
            </c:numRef>
          </c:val>
        </c:ser>
        <c:ser>
          <c:idx val="4"/>
          <c:order val="4"/>
          <c:tx>
            <c:strRef>
              <c:f>Sheet1!$A$6</c:f>
              <c:strCache>
                <c:ptCount val="1"/>
                <c:pt idx="0">
                  <c:v>Sirolimus/Everolimus + calcineurin</c:v>
                </c:pt>
              </c:strCache>
            </c:strRef>
          </c:tx>
          <c:spPr>
            <a:gradFill flip="none" rotWithShape="1">
              <a:gsLst>
                <a:gs pos="0">
                  <a:srgbClr val="CC6600"/>
                </a:gs>
                <a:gs pos="50000">
                  <a:srgbClr val="FFC000"/>
                </a:gs>
                <a:gs pos="100000">
                  <a:srgbClr val="CC6600"/>
                </a:gs>
              </a:gsLst>
              <a:lin ang="10800000" scaled="1"/>
              <a:tileRect/>
            </a:gradFill>
            <a:ln>
              <a:solidFill>
                <a:srgbClr val="000000"/>
              </a:solidFill>
            </a:ln>
          </c:spPr>
          <c:cat>
            <c:strRef>
              <c:f>Sheet1!$B$1:$E$1</c:f>
              <c:strCache>
                <c:ptCount val="4"/>
                <c:pt idx="0">
                  <c:v>Year 1 (N = 7,060)</c:v>
                </c:pt>
                <c:pt idx="1">
                  <c:v>Year 5 (N = 7,060)</c:v>
                </c:pt>
                <c:pt idx="2">
                  <c:v>Column2</c:v>
                </c:pt>
                <c:pt idx="3">
                  <c:v>Column3</c:v>
                </c:pt>
              </c:strCache>
            </c:strRef>
          </c:cat>
          <c:val>
            <c:numRef>
              <c:f>Sheet1!$B$6:$E$6</c:f>
              <c:numCache>
                <c:formatCode>General</c:formatCode>
                <c:ptCount val="4"/>
                <c:pt idx="0">
                  <c:v>255</c:v>
                </c:pt>
                <c:pt idx="1">
                  <c:v>618</c:v>
                </c:pt>
              </c:numCache>
            </c:numRef>
          </c:val>
        </c:ser>
        <c:ser>
          <c:idx val="5"/>
          <c:order val="5"/>
          <c:tx>
            <c:strRef>
              <c:f>Sheet1!$A$7</c:f>
              <c:strCache>
                <c:ptCount val="1"/>
                <c:pt idx="0">
                  <c:v>Sirolimus/Everolimus + cellcycle</c:v>
                </c:pt>
              </c:strCache>
            </c:strRef>
          </c:tx>
          <c:spPr>
            <a:gradFill>
              <a:gsLst>
                <a:gs pos="0">
                  <a:srgbClr val="008080"/>
                </a:gs>
                <a:gs pos="50000">
                  <a:srgbClr val="66FFFF"/>
                </a:gs>
                <a:gs pos="100000">
                  <a:srgbClr val="008080"/>
                </a:gs>
              </a:gsLst>
              <a:lin ang="10800000" scaled="1"/>
            </a:gradFill>
            <a:ln>
              <a:solidFill>
                <a:srgbClr val="000000"/>
              </a:solidFill>
            </a:ln>
          </c:spPr>
          <c:cat>
            <c:strRef>
              <c:f>Sheet1!$B$1:$E$1</c:f>
              <c:strCache>
                <c:ptCount val="4"/>
                <c:pt idx="0">
                  <c:v>Year 1 (N = 7,060)</c:v>
                </c:pt>
                <c:pt idx="1">
                  <c:v>Year 5 (N = 7,060)</c:v>
                </c:pt>
                <c:pt idx="2">
                  <c:v>Column2</c:v>
                </c:pt>
                <c:pt idx="3">
                  <c:v>Column3</c:v>
                </c:pt>
              </c:strCache>
            </c:strRef>
          </c:cat>
          <c:val>
            <c:numRef>
              <c:f>Sheet1!$B$7:$E$7</c:f>
              <c:numCache>
                <c:formatCode>General</c:formatCode>
                <c:ptCount val="4"/>
                <c:pt idx="0">
                  <c:v>57</c:v>
                </c:pt>
                <c:pt idx="1">
                  <c:v>355</c:v>
                </c:pt>
              </c:numCache>
            </c:numRef>
          </c:val>
        </c:ser>
        <c:ser>
          <c:idx val="6"/>
          <c:order val="6"/>
          <c:tx>
            <c:strRef>
              <c:f>Sheet1!$A$8</c:f>
              <c:strCache>
                <c:ptCount val="1"/>
                <c:pt idx="0">
                  <c:v>Cyclosporine</c:v>
                </c:pt>
              </c:strCache>
            </c:strRef>
          </c:tx>
          <c:spPr>
            <a:gradFill>
              <a:gsLst>
                <a:gs pos="0">
                  <a:srgbClr val="CAE2B8">
                    <a:lumMod val="25000"/>
                  </a:srgbClr>
                </a:gs>
                <a:gs pos="50000">
                  <a:srgbClr val="009900"/>
                </a:gs>
                <a:gs pos="100000">
                  <a:srgbClr val="CAE2B8">
                    <a:lumMod val="25000"/>
                  </a:srgbClr>
                </a:gs>
              </a:gsLst>
              <a:lin ang="10800000" scaled="1"/>
            </a:gradFill>
            <a:ln>
              <a:solidFill>
                <a:srgbClr val="000000"/>
              </a:solidFill>
            </a:ln>
          </c:spPr>
          <c:cat>
            <c:strRef>
              <c:f>Sheet1!$B$1:$E$1</c:f>
              <c:strCache>
                <c:ptCount val="4"/>
                <c:pt idx="0">
                  <c:v>Year 1 (N = 7,060)</c:v>
                </c:pt>
                <c:pt idx="1">
                  <c:v>Year 5 (N = 7,060)</c:v>
                </c:pt>
                <c:pt idx="2">
                  <c:v>Column2</c:v>
                </c:pt>
                <c:pt idx="3">
                  <c:v>Column3</c:v>
                </c:pt>
              </c:strCache>
            </c:strRef>
          </c:cat>
          <c:val>
            <c:numRef>
              <c:f>Sheet1!$B$8:$E$8</c:f>
              <c:numCache>
                <c:formatCode>General</c:formatCode>
                <c:ptCount val="4"/>
                <c:pt idx="0">
                  <c:v>83</c:v>
                </c:pt>
                <c:pt idx="1">
                  <c:v>113</c:v>
                </c:pt>
              </c:numCache>
            </c:numRef>
          </c:val>
        </c:ser>
        <c:ser>
          <c:idx val="7"/>
          <c:order val="7"/>
          <c:tx>
            <c:strRef>
              <c:f>Sheet1!$A$9</c:f>
              <c:strCache>
                <c:ptCount val="1"/>
                <c:pt idx="0">
                  <c:v>Tacrolimus</c:v>
                </c:pt>
              </c:strCache>
            </c:strRef>
          </c:tx>
          <c:spPr>
            <a:gradFill>
              <a:gsLst>
                <a:gs pos="0">
                  <a:srgbClr val="B8B400"/>
                </a:gs>
                <a:gs pos="50000">
                  <a:srgbClr val="FFFF00"/>
                </a:gs>
                <a:gs pos="100000">
                  <a:srgbClr val="B8B400"/>
                </a:gs>
              </a:gsLst>
              <a:lin ang="10800000" scaled="1"/>
            </a:gradFill>
            <a:ln>
              <a:solidFill>
                <a:srgbClr val="000000"/>
              </a:solidFill>
            </a:ln>
          </c:spPr>
          <c:cat>
            <c:strRef>
              <c:f>Sheet1!$B$1:$E$1</c:f>
              <c:strCache>
                <c:ptCount val="4"/>
                <c:pt idx="0">
                  <c:v>Year 1 (N = 7,060)</c:v>
                </c:pt>
                <c:pt idx="1">
                  <c:v>Year 5 (N = 7,060)</c:v>
                </c:pt>
                <c:pt idx="2">
                  <c:v>Column2</c:v>
                </c:pt>
                <c:pt idx="3">
                  <c:v>Column3</c:v>
                </c:pt>
              </c:strCache>
            </c:strRef>
          </c:cat>
          <c:val>
            <c:numRef>
              <c:f>Sheet1!$B$9:$E$9</c:f>
              <c:numCache>
                <c:formatCode>General</c:formatCode>
                <c:ptCount val="4"/>
                <c:pt idx="0">
                  <c:v>146</c:v>
                </c:pt>
                <c:pt idx="1">
                  <c:v>337</c:v>
                </c:pt>
              </c:numCache>
            </c:numRef>
          </c:val>
        </c:ser>
        <c:ser>
          <c:idx val="8"/>
          <c:order val="8"/>
          <c:tx>
            <c:strRef>
              <c:f>Sheet1!$A$10</c:f>
              <c:strCache>
                <c:ptCount val="1"/>
                <c:pt idx="0">
                  <c:v>Sirolimus/Everolimus +calcineurin+cellcycle</c:v>
                </c:pt>
              </c:strCache>
            </c:strRef>
          </c:tx>
          <c:spPr>
            <a:gradFill>
              <a:gsLst>
                <a:gs pos="0">
                  <a:srgbClr val="808080"/>
                </a:gs>
                <a:gs pos="50000">
                  <a:srgbClr val="CCCCFF"/>
                </a:gs>
                <a:gs pos="100000">
                  <a:srgbClr val="808080"/>
                </a:gs>
              </a:gsLst>
              <a:lin ang="10800000" scaled="1"/>
            </a:gradFill>
            <a:ln>
              <a:solidFill>
                <a:srgbClr val="000000"/>
              </a:solidFill>
            </a:ln>
          </c:spPr>
          <c:cat>
            <c:strRef>
              <c:f>Sheet1!$B$1:$E$1</c:f>
              <c:strCache>
                <c:ptCount val="4"/>
                <c:pt idx="0">
                  <c:v>Year 1 (N = 7,060)</c:v>
                </c:pt>
                <c:pt idx="1">
                  <c:v>Year 5 (N = 7,060)</c:v>
                </c:pt>
                <c:pt idx="2">
                  <c:v>Column2</c:v>
                </c:pt>
                <c:pt idx="3">
                  <c:v>Column3</c:v>
                </c:pt>
              </c:strCache>
            </c:strRef>
          </c:cat>
          <c:val>
            <c:numRef>
              <c:f>Sheet1!$B$10:$E$10</c:f>
              <c:numCache>
                <c:formatCode>General</c:formatCode>
                <c:ptCount val="4"/>
                <c:pt idx="0">
                  <c:v>460</c:v>
                </c:pt>
                <c:pt idx="1">
                  <c:v>383</c:v>
                </c:pt>
              </c:numCache>
            </c:numRef>
          </c:val>
        </c:ser>
        <c:ser>
          <c:idx val="9"/>
          <c:order val="9"/>
          <c:tx>
            <c:strRef>
              <c:f>Sheet1!$A$11</c:f>
              <c:strCache>
                <c:ptCount val="1"/>
                <c:pt idx="0">
                  <c:v>Other</c:v>
                </c:pt>
              </c:strCache>
            </c:strRef>
          </c:tx>
          <c:spPr>
            <a:gradFill>
              <a:gsLst>
                <a:gs pos="0">
                  <a:srgbClr val="FF9999"/>
                </a:gs>
                <a:gs pos="50000">
                  <a:srgbClr val="FFCCCC"/>
                </a:gs>
                <a:gs pos="100000">
                  <a:srgbClr val="FF9999"/>
                </a:gs>
              </a:gsLst>
              <a:lin ang="10800000" scaled="1"/>
            </a:gradFill>
            <a:ln>
              <a:solidFill>
                <a:srgbClr val="000000"/>
              </a:solidFill>
            </a:ln>
          </c:spPr>
          <c:cat>
            <c:strRef>
              <c:f>Sheet1!$B$1:$E$1</c:f>
              <c:strCache>
                <c:ptCount val="4"/>
                <c:pt idx="0">
                  <c:v>Year 1 (N = 7,060)</c:v>
                </c:pt>
                <c:pt idx="1">
                  <c:v>Year 5 (N = 7,060)</c:v>
                </c:pt>
                <c:pt idx="2">
                  <c:v>Column2</c:v>
                </c:pt>
                <c:pt idx="3">
                  <c:v>Column3</c:v>
                </c:pt>
              </c:strCache>
            </c:strRef>
          </c:cat>
          <c:val>
            <c:numRef>
              <c:f>Sheet1!$B$11:$E$11</c:f>
              <c:numCache>
                <c:formatCode>General</c:formatCode>
                <c:ptCount val="4"/>
                <c:pt idx="0">
                  <c:v>214</c:v>
                </c:pt>
                <c:pt idx="1">
                  <c:v>122</c:v>
                </c:pt>
              </c:numCache>
            </c:numRef>
          </c:val>
        </c:ser>
        <c:ser>
          <c:idx val="10"/>
          <c:order val="10"/>
          <c:tx>
            <c:strRef>
              <c:f>Sheet1!$A$12</c:f>
              <c:strCache>
                <c:ptCount val="1"/>
                <c:pt idx="0">
                  <c:v>None</c:v>
                </c:pt>
              </c:strCache>
            </c:strRef>
          </c:tx>
          <c:spPr>
            <a:gradFill>
              <a:gsLst>
                <a:gs pos="0">
                  <a:srgbClr val="C00000"/>
                </a:gs>
                <a:gs pos="50000">
                  <a:srgbClr val="FF0000"/>
                </a:gs>
                <a:gs pos="100000">
                  <a:srgbClr val="C00000"/>
                </a:gs>
              </a:gsLst>
              <a:lin ang="10800000" scaled="1"/>
            </a:gradFill>
            <a:ln>
              <a:solidFill>
                <a:srgbClr val="000000"/>
              </a:solidFill>
            </a:ln>
          </c:spPr>
          <c:cat>
            <c:strRef>
              <c:f>Sheet1!$B$1:$E$1</c:f>
              <c:strCache>
                <c:ptCount val="4"/>
                <c:pt idx="0">
                  <c:v>Year 1 (N = 7,060)</c:v>
                </c:pt>
                <c:pt idx="1">
                  <c:v>Year 5 (N = 7,060)</c:v>
                </c:pt>
                <c:pt idx="2">
                  <c:v>Column2</c:v>
                </c:pt>
                <c:pt idx="3">
                  <c:v>Column3</c:v>
                </c:pt>
              </c:strCache>
            </c:strRef>
          </c:cat>
          <c:val>
            <c:numRef>
              <c:f>Sheet1!$B$12:$E$12</c:f>
              <c:numCache>
                <c:formatCode>General</c:formatCode>
                <c:ptCount val="4"/>
                <c:pt idx="0">
                  <c:v>21</c:v>
                </c:pt>
                <c:pt idx="1">
                  <c:v>29</c:v>
                </c:pt>
              </c:numCache>
            </c:numRef>
          </c:val>
        </c:ser>
        <c:gapWidth val="20"/>
        <c:overlap val="100"/>
        <c:axId val="154845952"/>
        <c:axId val="154847488"/>
      </c:barChart>
      <c:catAx>
        <c:axId val="154845952"/>
        <c:scaling>
          <c:orientation val="minMax"/>
        </c:scaling>
        <c:delete val="1"/>
        <c:axPos val="b"/>
        <c:tickLblPos val="none"/>
        <c:crossAx val="154847488"/>
        <c:crosses val="autoZero"/>
        <c:auto val="1"/>
        <c:lblAlgn val="ctr"/>
        <c:lblOffset val="100"/>
      </c:catAx>
      <c:valAx>
        <c:axId val="154847488"/>
        <c:scaling>
          <c:orientation val="minMax"/>
          <c:min val="0"/>
        </c:scaling>
        <c:axPos val="l"/>
        <c:majorGridlines>
          <c:spPr>
            <a:ln w="6350">
              <a:solidFill>
                <a:schemeClr val="tx1"/>
              </a:solidFill>
              <a:prstDash val="sysDash"/>
            </a:ln>
          </c:spPr>
        </c:majorGridlines>
        <c:title>
          <c:tx>
            <c:rich>
              <a:bodyPr rot="-5400000" vert="horz"/>
              <a:lstStyle/>
              <a:p>
                <a:pPr>
                  <a:defRPr sz="1700"/>
                </a:pPr>
                <a:r>
                  <a:rPr lang="en-US" sz="1700" dirty="0" smtClean="0"/>
                  <a:t>% of Patients</a:t>
                </a:r>
                <a:endParaRPr lang="en-US" sz="1700" dirty="0"/>
              </a:p>
            </c:rich>
          </c:tx>
        </c:title>
        <c:numFmt formatCode="0%" sourceLinked="1"/>
        <c:tickLblPos val="nextTo"/>
        <c:txPr>
          <a:bodyPr/>
          <a:lstStyle/>
          <a:p>
            <a:pPr>
              <a:defRPr sz="1500" b="1"/>
            </a:pPr>
            <a:endParaRPr lang="en-US"/>
          </a:p>
        </c:txPr>
        <c:crossAx val="154845952"/>
        <c:crosses val="autoZero"/>
        <c:crossBetween val="between"/>
        <c:majorUnit val="0.2"/>
      </c:valAx>
      <c:spPr>
        <a:solidFill>
          <a:srgbClr val="000000"/>
        </a:solidFill>
        <a:ln>
          <a:solidFill>
            <a:srgbClr val="FFFFFF"/>
          </a:solidFill>
        </a:ln>
      </c:spPr>
    </c:plotArea>
    <c:legend>
      <c:legendPos val="r"/>
      <c:layout>
        <c:manualLayout>
          <c:xMode val="edge"/>
          <c:yMode val="edge"/>
          <c:x val="0.53930275019970331"/>
          <c:y val="5.1837270341207414E-2"/>
          <c:w val="0.42687116284377691"/>
          <c:h val="0.84281609195402296"/>
        </c:manualLayout>
      </c:layout>
      <c:spPr>
        <a:solidFill>
          <a:schemeClr val="bg2"/>
        </a:solidFill>
        <a:ln w="12700">
          <a:solidFill>
            <a:srgbClr val="FFFFFF"/>
          </a:solidFill>
        </a:ln>
      </c:spPr>
      <c:txPr>
        <a:bodyPr/>
        <a:lstStyle/>
        <a:p>
          <a:pPr>
            <a:defRPr sz="1200" b="1"/>
          </a:pPr>
          <a:endParaRPr lang="en-US"/>
        </a:p>
      </c:txPr>
    </c:legend>
    <c:plotVisOnly val="1"/>
  </c:chart>
  <c:txPr>
    <a:bodyPr/>
    <a:lstStyle/>
    <a:p>
      <a:pPr>
        <a:defRPr sz="1800"/>
      </a:pPr>
      <a:endParaRPr lang="en-US"/>
    </a:p>
  </c:txPr>
  <c:externalData r:id="rId1"/>
</c:chartSpace>
</file>

<file path=ppt/charts/chart69.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4987903685952363E-2"/>
          <c:y val="2.4784369626210612E-2"/>
          <c:w val="0.89292662330252193"/>
          <c:h val="0.89299370983799065"/>
        </c:manualLayout>
      </c:layout>
      <c:barChart>
        <c:barDir val="col"/>
        <c:grouping val="percentStacked"/>
        <c:ser>
          <c:idx val="0"/>
          <c:order val="0"/>
          <c:tx>
            <c:strRef>
              <c:f>Sheet1!$A$2</c:f>
              <c:strCache>
                <c:ptCount val="1"/>
                <c:pt idx="0">
                  <c:v>Cyclosporine + AZA</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dLbls>
            <c:dLbl>
              <c:idx val="0"/>
              <c:layout>
                <c:manualLayout>
                  <c:x val="-1.4492753623188421E-3"/>
                  <c:y val="7.4896419197601191E-2"/>
                </c:manualLayout>
              </c:layout>
              <c:dLblPos val="ctr"/>
              <c:showCatName val="1"/>
            </c:dLbl>
            <c:dLbl>
              <c:idx val="1"/>
              <c:layout>
                <c:manualLayout>
                  <c:x val="4.3478260869565313E-3"/>
                  <c:y val="6.3587364079490061E-2"/>
                </c:manualLayout>
              </c:layout>
              <c:dLblPos val="ctr"/>
              <c:showCatName val="1"/>
            </c:dLbl>
            <c:dLbl>
              <c:idx val="2"/>
              <c:layout>
                <c:manualLayout>
                  <c:x val="0"/>
                  <c:y val="0.23129209484408061"/>
                </c:manualLayout>
              </c:layout>
              <c:dLblPos val="ctr"/>
              <c:showCatName val="1"/>
            </c:dLbl>
            <c:txPr>
              <a:bodyPr/>
              <a:lstStyle/>
              <a:p>
                <a:pPr>
                  <a:defRPr sz="1500" b="1"/>
                </a:pPr>
                <a:endParaRPr lang="en-US"/>
              </a:p>
            </c:txPr>
            <c:dLblPos val="inBase"/>
            <c:showCatName val="1"/>
          </c:dLbls>
          <c:cat>
            <c:strRef>
              <c:f>Sheet1!$B$1:$E$1</c:f>
              <c:strCache>
                <c:ptCount val="4"/>
                <c:pt idx="0">
                  <c:v>Year 1 (N = 9,120)</c:v>
                </c:pt>
                <c:pt idx="1">
                  <c:v>Year 5 (N = 5,975)</c:v>
                </c:pt>
                <c:pt idx="2">
                  <c:v>Column2</c:v>
                </c:pt>
                <c:pt idx="3">
                  <c:v>Column3</c:v>
                </c:pt>
              </c:strCache>
            </c:strRef>
          </c:cat>
          <c:val>
            <c:numRef>
              <c:f>Sheet1!$B$2:$E$2</c:f>
              <c:numCache>
                <c:formatCode>General</c:formatCode>
                <c:ptCount val="4"/>
                <c:pt idx="0">
                  <c:v>66</c:v>
                </c:pt>
                <c:pt idx="1">
                  <c:v>134</c:v>
                </c:pt>
              </c:numCache>
            </c:numRef>
          </c:val>
        </c:ser>
        <c:ser>
          <c:idx val="1"/>
          <c:order val="1"/>
          <c:tx>
            <c:strRef>
              <c:f>Sheet1!$A$3</c:f>
              <c:strCache>
                <c:ptCount val="1"/>
                <c:pt idx="0">
                  <c:v>Cyclosporine + MMF/MPA</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cat>
            <c:strRef>
              <c:f>Sheet1!$B$1:$E$1</c:f>
              <c:strCache>
                <c:ptCount val="4"/>
                <c:pt idx="0">
                  <c:v>Year 1 (N = 9,120)</c:v>
                </c:pt>
                <c:pt idx="1">
                  <c:v>Year 5 (N = 5,975)</c:v>
                </c:pt>
                <c:pt idx="2">
                  <c:v>Column2</c:v>
                </c:pt>
                <c:pt idx="3">
                  <c:v>Column3</c:v>
                </c:pt>
              </c:strCache>
            </c:strRef>
          </c:cat>
          <c:val>
            <c:numRef>
              <c:f>Sheet1!$B$3:$E$3</c:f>
              <c:numCache>
                <c:formatCode>General</c:formatCode>
                <c:ptCount val="4"/>
                <c:pt idx="0">
                  <c:v>1811</c:v>
                </c:pt>
                <c:pt idx="1">
                  <c:v>1628</c:v>
                </c:pt>
              </c:numCache>
            </c:numRef>
          </c:val>
        </c:ser>
        <c:ser>
          <c:idx val="2"/>
          <c:order val="2"/>
          <c:tx>
            <c:strRef>
              <c:f>Sheet1!$A$4</c:f>
              <c:strCache>
                <c:ptCount val="1"/>
                <c:pt idx="0">
                  <c:v>Tacrolimus + AZA</c:v>
                </c:pt>
              </c:strCache>
            </c:strRef>
          </c:tx>
          <c:spPr>
            <a:gradFill flip="none" rotWithShape="1">
              <a:gsLst>
                <a:gs pos="0">
                  <a:srgbClr val="969696"/>
                </a:gs>
                <a:gs pos="50000">
                  <a:schemeClr val="tx1"/>
                </a:gs>
                <a:gs pos="100000">
                  <a:srgbClr val="808080"/>
                </a:gs>
              </a:gsLst>
              <a:lin ang="10800000" scaled="1"/>
              <a:tileRect/>
            </a:gradFill>
            <a:ln>
              <a:solidFill>
                <a:srgbClr val="000000"/>
              </a:solidFill>
            </a:ln>
          </c:spPr>
          <c:cat>
            <c:strRef>
              <c:f>Sheet1!$B$1:$E$1</c:f>
              <c:strCache>
                <c:ptCount val="4"/>
                <c:pt idx="0">
                  <c:v>Year 1 (N = 9,120)</c:v>
                </c:pt>
                <c:pt idx="1">
                  <c:v>Year 5 (N = 5,975)</c:v>
                </c:pt>
                <c:pt idx="2">
                  <c:v>Column2</c:v>
                </c:pt>
                <c:pt idx="3">
                  <c:v>Column3</c:v>
                </c:pt>
              </c:strCache>
            </c:strRef>
          </c:cat>
          <c:val>
            <c:numRef>
              <c:f>Sheet1!$B$4:$E$4</c:f>
              <c:numCache>
                <c:formatCode>General</c:formatCode>
                <c:ptCount val="4"/>
                <c:pt idx="0">
                  <c:v>202</c:v>
                </c:pt>
                <c:pt idx="1">
                  <c:v>228</c:v>
                </c:pt>
              </c:numCache>
            </c:numRef>
          </c:val>
        </c:ser>
        <c:ser>
          <c:idx val="3"/>
          <c:order val="3"/>
          <c:tx>
            <c:strRef>
              <c:f>Sheet1!$A$5</c:f>
              <c:strCache>
                <c:ptCount val="1"/>
                <c:pt idx="0">
                  <c:v>Tacrolimus + MMF/MPA</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chemeClr val="bg2"/>
              </a:solidFill>
            </a:ln>
          </c:spPr>
          <c:cat>
            <c:strRef>
              <c:f>Sheet1!$B$1:$E$1</c:f>
              <c:strCache>
                <c:ptCount val="4"/>
                <c:pt idx="0">
                  <c:v>Year 1 (N = 9,120)</c:v>
                </c:pt>
                <c:pt idx="1">
                  <c:v>Year 5 (N = 5,975)</c:v>
                </c:pt>
                <c:pt idx="2">
                  <c:v>Column2</c:v>
                </c:pt>
                <c:pt idx="3">
                  <c:v>Column3</c:v>
                </c:pt>
              </c:strCache>
            </c:strRef>
          </c:cat>
          <c:val>
            <c:numRef>
              <c:f>Sheet1!$B$5:$E$5</c:f>
              <c:numCache>
                <c:formatCode>General</c:formatCode>
                <c:ptCount val="4"/>
                <c:pt idx="0">
                  <c:v>5479</c:v>
                </c:pt>
                <c:pt idx="1">
                  <c:v>2298</c:v>
                </c:pt>
              </c:numCache>
            </c:numRef>
          </c:val>
        </c:ser>
        <c:ser>
          <c:idx val="4"/>
          <c:order val="4"/>
          <c:tx>
            <c:strRef>
              <c:f>Sheet1!$A$6</c:f>
              <c:strCache>
                <c:ptCount val="1"/>
                <c:pt idx="0">
                  <c:v>Sirolimus/Everolimus + calcineurin</c:v>
                </c:pt>
              </c:strCache>
            </c:strRef>
          </c:tx>
          <c:spPr>
            <a:gradFill flip="none" rotWithShape="1">
              <a:gsLst>
                <a:gs pos="0">
                  <a:srgbClr val="CC6600"/>
                </a:gs>
                <a:gs pos="50000">
                  <a:srgbClr val="FFC000"/>
                </a:gs>
                <a:gs pos="100000">
                  <a:srgbClr val="CC6600"/>
                </a:gs>
              </a:gsLst>
              <a:lin ang="10800000" scaled="1"/>
              <a:tileRect/>
            </a:gradFill>
            <a:ln>
              <a:solidFill>
                <a:srgbClr val="000000"/>
              </a:solidFill>
            </a:ln>
          </c:spPr>
          <c:cat>
            <c:strRef>
              <c:f>Sheet1!$B$1:$E$1</c:f>
              <c:strCache>
                <c:ptCount val="4"/>
                <c:pt idx="0">
                  <c:v>Year 1 (N = 9,120)</c:v>
                </c:pt>
                <c:pt idx="1">
                  <c:v>Year 5 (N = 5,975)</c:v>
                </c:pt>
                <c:pt idx="2">
                  <c:v>Column2</c:v>
                </c:pt>
                <c:pt idx="3">
                  <c:v>Column3</c:v>
                </c:pt>
              </c:strCache>
            </c:strRef>
          </c:cat>
          <c:val>
            <c:numRef>
              <c:f>Sheet1!$B$6:$E$6</c:f>
              <c:numCache>
                <c:formatCode>General</c:formatCode>
                <c:ptCount val="4"/>
                <c:pt idx="0">
                  <c:v>244</c:v>
                </c:pt>
                <c:pt idx="1">
                  <c:v>542</c:v>
                </c:pt>
              </c:numCache>
            </c:numRef>
          </c:val>
        </c:ser>
        <c:ser>
          <c:idx val="5"/>
          <c:order val="5"/>
          <c:tx>
            <c:strRef>
              <c:f>Sheet1!$A$7</c:f>
              <c:strCache>
                <c:ptCount val="1"/>
                <c:pt idx="0">
                  <c:v>Sirolimus/Everolimus + cellcycle</c:v>
                </c:pt>
              </c:strCache>
            </c:strRef>
          </c:tx>
          <c:spPr>
            <a:gradFill>
              <a:gsLst>
                <a:gs pos="0">
                  <a:srgbClr val="008080"/>
                </a:gs>
                <a:gs pos="50000">
                  <a:srgbClr val="66FFFF"/>
                </a:gs>
                <a:gs pos="100000">
                  <a:srgbClr val="008080"/>
                </a:gs>
              </a:gsLst>
              <a:lin ang="10800000" scaled="1"/>
            </a:gradFill>
            <a:ln>
              <a:solidFill>
                <a:srgbClr val="000000"/>
              </a:solidFill>
            </a:ln>
          </c:spPr>
          <c:cat>
            <c:strRef>
              <c:f>Sheet1!$B$1:$E$1</c:f>
              <c:strCache>
                <c:ptCount val="4"/>
                <c:pt idx="0">
                  <c:v>Year 1 (N = 9,120)</c:v>
                </c:pt>
                <c:pt idx="1">
                  <c:v>Year 5 (N = 5,975)</c:v>
                </c:pt>
                <c:pt idx="2">
                  <c:v>Column2</c:v>
                </c:pt>
                <c:pt idx="3">
                  <c:v>Column3</c:v>
                </c:pt>
              </c:strCache>
            </c:strRef>
          </c:cat>
          <c:val>
            <c:numRef>
              <c:f>Sheet1!$B$7:$E$7</c:f>
              <c:numCache>
                <c:formatCode>General</c:formatCode>
                <c:ptCount val="4"/>
                <c:pt idx="0">
                  <c:v>116</c:v>
                </c:pt>
                <c:pt idx="1">
                  <c:v>318</c:v>
                </c:pt>
              </c:numCache>
            </c:numRef>
          </c:val>
        </c:ser>
        <c:ser>
          <c:idx val="6"/>
          <c:order val="6"/>
          <c:tx>
            <c:strRef>
              <c:f>Sheet1!$A$8</c:f>
              <c:strCache>
                <c:ptCount val="1"/>
                <c:pt idx="0">
                  <c:v>Cyclosporine</c:v>
                </c:pt>
              </c:strCache>
            </c:strRef>
          </c:tx>
          <c:spPr>
            <a:gradFill>
              <a:gsLst>
                <a:gs pos="0">
                  <a:srgbClr val="CAE2B8">
                    <a:lumMod val="25000"/>
                  </a:srgbClr>
                </a:gs>
                <a:gs pos="50000">
                  <a:srgbClr val="009900"/>
                </a:gs>
                <a:gs pos="100000">
                  <a:srgbClr val="CAE2B8">
                    <a:lumMod val="25000"/>
                  </a:srgbClr>
                </a:gs>
              </a:gsLst>
              <a:lin ang="10800000" scaled="1"/>
            </a:gradFill>
            <a:ln>
              <a:solidFill>
                <a:srgbClr val="000000"/>
              </a:solidFill>
            </a:ln>
          </c:spPr>
          <c:cat>
            <c:strRef>
              <c:f>Sheet1!$B$1:$E$1</c:f>
              <c:strCache>
                <c:ptCount val="4"/>
                <c:pt idx="0">
                  <c:v>Year 1 (N = 9,120)</c:v>
                </c:pt>
                <c:pt idx="1">
                  <c:v>Year 5 (N = 5,975)</c:v>
                </c:pt>
                <c:pt idx="2">
                  <c:v>Column2</c:v>
                </c:pt>
                <c:pt idx="3">
                  <c:v>Column3</c:v>
                </c:pt>
              </c:strCache>
            </c:strRef>
          </c:cat>
          <c:val>
            <c:numRef>
              <c:f>Sheet1!$B$8:$E$8</c:f>
              <c:numCache>
                <c:formatCode>General</c:formatCode>
                <c:ptCount val="4"/>
                <c:pt idx="0">
                  <c:v>57</c:v>
                </c:pt>
                <c:pt idx="1">
                  <c:v>74</c:v>
                </c:pt>
              </c:numCache>
            </c:numRef>
          </c:val>
        </c:ser>
        <c:ser>
          <c:idx val="7"/>
          <c:order val="7"/>
          <c:tx>
            <c:strRef>
              <c:f>Sheet1!$A$9</c:f>
              <c:strCache>
                <c:ptCount val="1"/>
                <c:pt idx="0">
                  <c:v>Tacrolimus</c:v>
                </c:pt>
              </c:strCache>
            </c:strRef>
          </c:tx>
          <c:spPr>
            <a:gradFill>
              <a:gsLst>
                <a:gs pos="0">
                  <a:srgbClr val="B8B400"/>
                </a:gs>
                <a:gs pos="50000">
                  <a:srgbClr val="FFFF00"/>
                </a:gs>
                <a:gs pos="100000">
                  <a:srgbClr val="B8B400"/>
                </a:gs>
              </a:gsLst>
              <a:lin ang="10800000" scaled="1"/>
            </a:gradFill>
            <a:ln>
              <a:solidFill>
                <a:srgbClr val="000000"/>
              </a:solidFill>
            </a:ln>
          </c:spPr>
          <c:cat>
            <c:strRef>
              <c:f>Sheet1!$B$1:$E$1</c:f>
              <c:strCache>
                <c:ptCount val="4"/>
                <c:pt idx="0">
                  <c:v>Year 1 (N = 9,120)</c:v>
                </c:pt>
                <c:pt idx="1">
                  <c:v>Year 5 (N = 5,975)</c:v>
                </c:pt>
                <c:pt idx="2">
                  <c:v>Column2</c:v>
                </c:pt>
                <c:pt idx="3">
                  <c:v>Column3</c:v>
                </c:pt>
              </c:strCache>
            </c:strRef>
          </c:cat>
          <c:val>
            <c:numRef>
              <c:f>Sheet1!$B$9:$E$9</c:f>
              <c:numCache>
                <c:formatCode>General</c:formatCode>
                <c:ptCount val="4"/>
                <c:pt idx="0">
                  <c:v>285</c:v>
                </c:pt>
                <c:pt idx="1">
                  <c:v>299</c:v>
                </c:pt>
              </c:numCache>
            </c:numRef>
          </c:val>
        </c:ser>
        <c:ser>
          <c:idx val="8"/>
          <c:order val="8"/>
          <c:tx>
            <c:strRef>
              <c:f>Sheet1!$A$10</c:f>
              <c:strCache>
                <c:ptCount val="1"/>
                <c:pt idx="0">
                  <c:v>Sirolimus/Everolimus +calcineurin+cellcycle</c:v>
                </c:pt>
              </c:strCache>
            </c:strRef>
          </c:tx>
          <c:spPr>
            <a:gradFill>
              <a:gsLst>
                <a:gs pos="0">
                  <a:srgbClr val="808080"/>
                </a:gs>
                <a:gs pos="50000">
                  <a:srgbClr val="CCCCFF"/>
                </a:gs>
                <a:gs pos="100000">
                  <a:srgbClr val="808080"/>
                </a:gs>
              </a:gsLst>
              <a:lin ang="10800000" scaled="1"/>
            </a:gradFill>
            <a:ln>
              <a:solidFill>
                <a:srgbClr val="000000"/>
              </a:solidFill>
            </a:ln>
          </c:spPr>
          <c:cat>
            <c:strRef>
              <c:f>Sheet1!$B$1:$E$1</c:f>
              <c:strCache>
                <c:ptCount val="4"/>
                <c:pt idx="0">
                  <c:v>Year 1 (N = 9,120)</c:v>
                </c:pt>
                <c:pt idx="1">
                  <c:v>Year 5 (N = 5,975)</c:v>
                </c:pt>
                <c:pt idx="2">
                  <c:v>Column2</c:v>
                </c:pt>
                <c:pt idx="3">
                  <c:v>Column3</c:v>
                </c:pt>
              </c:strCache>
            </c:strRef>
          </c:cat>
          <c:val>
            <c:numRef>
              <c:f>Sheet1!$B$10:$E$10</c:f>
              <c:numCache>
                <c:formatCode>General</c:formatCode>
                <c:ptCount val="4"/>
                <c:pt idx="0">
                  <c:v>488</c:v>
                </c:pt>
                <c:pt idx="1">
                  <c:v>326</c:v>
                </c:pt>
              </c:numCache>
            </c:numRef>
          </c:val>
        </c:ser>
        <c:ser>
          <c:idx val="9"/>
          <c:order val="9"/>
          <c:tx>
            <c:strRef>
              <c:f>Sheet1!$A$11</c:f>
              <c:strCache>
                <c:ptCount val="1"/>
                <c:pt idx="0">
                  <c:v>Other</c:v>
                </c:pt>
              </c:strCache>
            </c:strRef>
          </c:tx>
          <c:spPr>
            <a:gradFill>
              <a:gsLst>
                <a:gs pos="0">
                  <a:srgbClr val="FF9999"/>
                </a:gs>
                <a:gs pos="50000">
                  <a:srgbClr val="FFCCCC"/>
                </a:gs>
                <a:gs pos="100000">
                  <a:srgbClr val="FF9999"/>
                </a:gs>
              </a:gsLst>
              <a:lin ang="10800000" scaled="1"/>
            </a:gradFill>
            <a:ln>
              <a:solidFill>
                <a:srgbClr val="000000"/>
              </a:solidFill>
            </a:ln>
          </c:spPr>
          <c:cat>
            <c:strRef>
              <c:f>Sheet1!$B$1:$E$1</c:f>
              <c:strCache>
                <c:ptCount val="4"/>
                <c:pt idx="0">
                  <c:v>Year 1 (N = 9,120)</c:v>
                </c:pt>
                <c:pt idx="1">
                  <c:v>Year 5 (N = 5,975)</c:v>
                </c:pt>
                <c:pt idx="2">
                  <c:v>Column2</c:v>
                </c:pt>
                <c:pt idx="3">
                  <c:v>Column3</c:v>
                </c:pt>
              </c:strCache>
            </c:strRef>
          </c:cat>
          <c:val>
            <c:numRef>
              <c:f>Sheet1!$B$11:$E$11</c:f>
              <c:numCache>
                <c:formatCode>General</c:formatCode>
                <c:ptCount val="4"/>
                <c:pt idx="0">
                  <c:v>236</c:v>
                </c:pt>
                <c:pt idx="1">
                  <c:v>104</c:v>
                </c:pt>
              </c:numCache>
            </c:numRef>
          </c:val>
        </c:ser>
        <c:ser>
          <c:idx val="10"/>
          <c:order val="10"/>
          <c:tx>
            <c:strRef>
              <c:f>Sheet1!$A$12</c:f>
              <c:strCache>
                <c:ptCount val="1"/>
                <c:pt idx="0">
                  <c:v>None</c:v>
                </c:pt>
              </c:strCache>
            </c:strRef>
          </c:tx>
          <c:spPr>
            <a:gradFill>
              <a:gsLst>
                <a:gs pos="0">
                  <a:srgbClr val="C00000"/>
                </a:gs>
                <a:gs pos="50000">
                  <a:srgbClr val="FF0000"/>
                </a:gs>
                <a:gs pos="100000">
                  <a:srgbClr val="C00000"/>
                </a:gs>
              </a:gsLst>
              <a:lin ang="10800000" scaled="1"/>
            </a:gradFill>
            <a:ln>
              <a:solidFill>
                <a:srgbClr val="000000"/>
              </a:solidFill>
            </a:ln>
          </c:spPr>
          <c:cat>
            <c:strRef>
              <c:f>Sheet1!$B$1:$E$1</c:f>
              <c:strCache>
                <c:ptCount val="4"/>
                <c:pt idx="0">
                  <c:v>Year 1 (N = 9,120)</c:v>
                </c:pt>
                <c:pt idx="1">
                  <c:v>Year 5 (N = 5,975)</c:v>
                </c:pt>
                <c:pt idx="2">
                  <c:v>Column2</c:v>
                </c:pt>
                <c:pt idx="3">
                  <c:v>Column3</c:v>
                </c:pt>
              </c:strCache>
            </c:strRef>
          </c:cat>
          <c:val>
            <c:numRef>
              <c:f>Sheet1!$B$12:$E$12</c:f>
              <c:numCache>
                <c:formatCode>General</c:formatCode>
                <c:ptCount val="4"/>
                <c:pt idx="0">
                  <c:v>136</c:v>
                </c:pt>
                <c:pt idx="1">
                  <c:v>24</c:v>
                </c:pt>
              </c:numCache>
            </c:numRef>
          </c:val>
        </c:ser>
        <c:gapWidth val="20"/>
        <c:overlap val="100"/>
        <c:axId val="155159552"/>
        <c:axId val="155169536"/>
      </c:barChart>
      <c:catAx>
        <c:axId val="155159552"/>
        <c:scaling>
          <c:orientation val="minMax"/>
        </c:scaling>
        <c:delete val="1"/>
        <c:axPos val="b"/>
        <c:tickLblPos val="none"/>
        <c:crossAx val="155169536"/>
        <c:crosses val="autoZero"/>
        <c:auto val="1"/>
        <c:lblAlgn val="ctr"/>
        <c:lblOffset val="100"/>
      </c:catAx>
      <c:valAx>
        <c:axId val="155169536"/>
        <c:scaling>
          <c:orientation val="minMax"/>
          <c:min val="0"/>
        </c:scaling>
        <c:axPos val="l"/>
        <c:majorGridlines>
          <c:spPr>
            <a:ln w="6350">
              <a:solidFill>
                <a:schemeClr val="tx1"/>
              </a:solidFill>
              <a:prstDash val="sysDash"/>
            </a:ln>
          </c:spPr>
        </c:majorGridlines>
        <c:title>
          <c:tx>
            <c:rich>
              <a:bodyPr rot="-5400000" vert="horz"/>
              <a:lstStyle/>
              <a:p>
                <a:pPr>
                  <a:defRPr sz="1700"/>
                </a:pPr>
                <a:r>
                  <a:rPr lang="en-US" sz="1700" dirty="0" smtClean="0"/>
                  <a:t>% of Patients</a:t>
                </a:r>
                <a:endParaRPr lang="en-US" sz="1700" dirty="0"/>
              </a:p>
            </c:rich>
          </c:tx>
        </c:title>
        <c:numFmt formatCode="0%" sourceLinked="1"/>
        <c:tickLblPos val="nextTo"/>
        <c:txPr>
          <a:bodyPr/>
          <a:lstStyle/>
          <a:p>
            <a:pPr>
              <a:defRPr sz="1500" b="1"/>
            </a:pPr>
            <a:endParaRPr lang="en-US"/>
          </a:p>
        </c:txPr>
        <c:crossAx val="155159552"/>
        <c:crosses val="autoZero"/>
        <c:crossBetween val="between"/>
        <c:majorUnit val="0.2"/>
      </c:valAx>
      <c:spPr>
        <a:solidFill>
          <a:srgbClr val="000000"/>
        </a:solidFill>
        <a:ln>
          <a:solidFill>
            <a:srgbClr val="FFFFFF"/>
          </a:solidFill>
        </a:ln>
      </c:spPr>
    </c:plotArea>
    <c:legend>
      <c:legendPos val="r"/>
      <c:layout>
        <c:manualLayout>
          <c:xMode val="edge"/>
          <c:yMode val="edge"/>
          <c:x val="0.55524477918521054"/>
          <c:y val="4.8963707122816981E-2"/>
          <c:w val="0.40947985849594881"/>
          <c:h val="0.84568965517241723"/>
        </c:manualLayout>
      </c:layout>
      <c:spPr>
        <a:solidFill>
          <a:schemeClr val="bg2"/>
        </a:solidFill>
        <a:ln w="12700">
          <a:solidFill>
            <a:srgbClr val="FFFFFF"/>
          </a:solidFill>
        </a:ln>
      </c:spPr>
      <c:txPr>
        <a:bodyPr/>
        <a:lstStyle/>
        <a:p>
          <a:pPr>
            <a:defRPr sz="1200" b="1"/>
          </a:pPr>
          <a:endParaRPr lang="en-US"/>
        </a:p>
      </c:txPr>
    </c:legend>
    <c:plotVisOnly val="1"/>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6799293893573043E-2"/>
          <c:y val="3.3590508847684365E-2"/>
          <c:w val="0.87737962511323264"/>
          <c:h val="0.77074260114040738"/>
        </c:manualLayout>
      </c:layout>
      <c:scatterChart>
        <c:scatterStyle val="smoothMarker"/>
        <c:ser>
          <c:idx val="0"/>
          <c:order val="0"/>
          <c:tx>
            <c:strRef>
              <c:f>Sheet1!$B$1</c:f>
              <c:strCache>
                <c:ptCount val="1"/>
                <c:pt idx="0">
                  <c:v>Survival</c:v>
                </c:pt>
              </c:strCache>
            </c:strRef>
          </c:tx>
          <c:spPr>
            <a:ln w="41275">
              <a:solidFill>
                <a:srgbClr val="00FFFF"/>
              </a:solidFill>
            </a:ln>
          </c:spPr>
          <c:marker>
            <c:symbol val="none"/>
          </c:marker>
          <c:xVal>
            <c:numRef>
              <c:f>Sheet1!$A$2:$A$38</c:f>
              <c:numCache>
                <c:formatCode>General</c:formatCode>
                <c:ptCount val="37"/>
                <c:pt idx="0">
                  <c:v>0</c:v>
                </c:pt>
                <c:pt idx="1">
                  <c:v>8.3300000000000041E-2</c:v>
                </c:pt>
                <c:pt idx="2">
                  <c:v>0.16669999999999999</c:v>
                </c:pt>
                <c:pt idx="3">
                  <c:v>0.25</c:v>
                </c:pt>
                <c:pt idx="4">
                  <c:v>0.33330000000000326</c:v>
                </c:pt>
                <c:pt idx="5">
                  <c:v>0.41670000000000001</c:v>
                </c:pt>
                <c:pt idx="6">
                  <c:v>0.5</c:v>
                </c:pt>
                <c:pt idx="7">
                  <c:v>0.58329999999999949</c:v>
                </c:pt>
                <c:pt idx="8">
                  <c:v>0.66670000000000562</c:v>
                </c:pt>
                <c:pt idx="9">
                  <c:v>0.75000000000000377</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Sheet1!$B$2:$B$38</c:f>
              <c:numCache>
                <c:formatCode>General</c:formatCode>
                <c:ptCount val="37"/>
                <c:pt idx="0">
                  <c:v>100</c:v>
                </c:pt>
                <c:pt idx="1">
                  <c:v>90.106999999999999</c:v>
                </c:pt>
                <c:pt idx="2">
                  <c:v>87.64</c:v>
                </c:pt>
                <c:pt idx="3">
                  <c:v>86.292000000000002</c:v>
                </c:pt>
                <c:pt idx="4">
                  <c:v>85.437000000000026</c:v>
                </c:pt>
                <c:pt idx="5">
                  <c:v>84.687999999999988</c:v>
                </c:pt>
                <c:pt idx="6">
                  <c:v>84.069000000000003</c:v>
                </c:pt>
                <c:pt idx="7">
                  <c:v>83.483000000000004</c:v>
                </c:pt>
                <c:pt idx="8">
                  <c:v>82.936000000000007</c:v>
                </c:pt>
                <c:pt idx="9">
                  <c:v>82.438000000000002</c:v>
                </c:pt>
                <c:pt idx="10">
                  <c:v>81.994000000000227</c:v>
                </c:pt>
                <c:pt idx="11">
                  <c:v>81.61</c:v>
                </c:pt>
                <c:pt idx="12">
                  <c:v>81.218999999999994</c:v>
                </c:pt>
                <c:pt idx="13">
                  <c:v>77.534999999999997</c:v>
                </c:pt>
                <c:pt idx="14">
                  <c:v>74.509</c:v>
                </c:pt>
                <c:pt idx="15">
                  <c:v>71.521000000000001</c:v>
                </c:pt>
                <c:pt idx="16">
                  <c:v>68.448000000000022</c:v>
                </c:pt>
                <c:pt idx="17">
                  <c:v>65.215999999999994</c:v>
                </c:pt>
                <c:pt idx="18">
                  <c:v>61.774000000000001</c:v>
                </c:pt>
                <c:pt idx="19">
                  <c:v>58.271000000000001</c:v>
                </c:pt>
                <c:pt idx="20">
                  <c:v>54.830999999999996</c:v>
                </c:pt>
                <c:pt idx="21">
                  <c:v>51.358999999999995</c:v>
                </c:pt>
                <c:pt idx="22">
                  <c:v>47.844999999999999</c:v>
                </c:pt>
                <c:pt idx="23">
                  <c:v>44.355999999999995</c:v>
                </c:pt>
                <c:pt idx="24">
                  <c:v>41.189</c:v>
                </c:pt>
                <c:pt idx="25">
                  <c:v>38.088000000000001</c:v>
                </c:pt>
                <c:pt idx="26">
                  <c:v>34.814999999999998</c:v>
                </c:pt>
                <c:pt idx="27">
                  <c:v>31.739000000000001</c:v>
                </c:pt>
                <c:pt idx="28">
                  <c:v>28.901</c:v>
                </c:pt>
                <c:pt idx="29">
                  <c:v>26.297999999999988</c:v>
                </c:pt>
                <c:pt idx="30">
                  <c:v>23.826000000000001</c:v>
                </c:pt>
                <c:pt idx="31">
                  <c:v>21.574999999999999</c:v>
                </c:pt>
                <c:pt idx="32">
                  <c:v>19.731000000000005</c:v>
                </c:pt>
                <c:pt idx="33">
                  <c:v>17.73</c:v>
                </c:pt>
                <c:pt idx="34">
                  <c:v>15.863000000000024</c:v>
                </c:pt>
                <c:pt idx="35">
                  <c:v>14.145</c:v>
                </c:pt>
                <c:pt idx="36">
                  <c:v>12.68</c:v>
                </c:pt>
              </c:numCache>
            </c:numRef>
          </c:yVal>
        </c:ser>
        <c:ser>
          <c:idx val="1"/>
          <c:order val="1"/>
          <c:tx>
            <c:strRef>
              <c:f>Sheet1!$C$1</c:f>
              <c:strCache>
                <c:ptCount val="1"/>
                <c:pt idx="0">
                  <c:v>Lower 95% confidence limit</c:v>
                </c:pt>
              </c:strCache>
            </c:strRef>
          </c:tx>
          <c:spPr>
            <a:ln w="31750">
              <a:solidFill>
                <a:srgbClr val="FFC000"/>
              </a:solidFill>
              <a:prstDash val="sysDash"/>
            </a:ln>
          </c:spPr>
          <c:marker>
            <c:symbol val="none"/>
          </c:marker>
          <c:xVal>
            <c:numRef>
              <c:f>Sheet1!$A$2:$A$38</c:f>
              <c:numCache>
                <c:formatCode>General</c:formatCode>
                <c:ptCount val="37"/>
                <c:pt idx="0">
                  <c:v>0</c:v>
                </c:pt>
                <c:pt idx="1">
                  <c:v>8.3300000000000041E-2</c:v>
                </c:pt>
                <c:pt idx="2">
                  <c:v>0.16669999999999999</c:v>
                </c:pt>
                <c:pt idx="3">
                  <c:v>0.25</c:v>
                </c:pt>
                <c:pt idx="4">
                  <c:v>0.33330000000000326</c:v>
                </c:pt>
                <c:pt idx="5">
                  <c:v>0.41670000000000001</c:v>
                </c:pt>
                <c:pt idx="6">
                  <c:v>0.5</c:v>
                </c:pt>
                <c:pt idx="7">
                  <c:v>0.58329999999999949</c:v>
                </c:pt>
                <c:pt idx="8">
                  <c:v>0.66670000000000562</c:v>
                </c:pt>
                <c:pt idx="9">
                  <c:v>0.75000000000000377</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Sheet1!$C$2:$C$38</c:f>
              <c:numCache>
                <c:formatCode>General</c:formatCode>
                <c:ptCount val="37"/>
                <c:pt idx="0">
                  <c:v>100</c:v>
                </c:pt>
                <c:pt idx="1">
                  <c:v>89.917000000000499</c:v>
                </c:pt>
                <c:pt idx="2">
                  <c:v>87.43</c:v>
                </c:pt>
                <c:pt idx="3">
                  <c:v>86.072999999999979</c:v>
                </c:pt>
                <c:pt idx="4">
                  <c:v>85.212000000000003</c:v>
                </c:pt>
                <c:pt idx="5">
                  <c:v>84.458000000000013</c:v>
                </c:pt>
                <c:pt idx="6">
                  <c:v>83.834999999999994</c:v>
                </c:pt>
                <c:pt idx="7">
                  <c:v>83.245000000000005</c:v>
                </c:pt>
                <c:pt idx="8">
                  <c:v>82.694999999999993</c:v>
                </c:pt>
                <c:pt idx="9">
                  <c:v>82.194000000000003</c:v>
                </c:pt>
                <c:pt idx="10">
                  <c:v>81.748000000000005</c:v>
                </c:pt>
                <c:pt idx="11">
                  <c:v>81.361999999999995</c:v>
                </c:pt>
                <c:pt idx="12">
                  <c:v>80.968999999999994</c:v>
                </c:pt>
                <c:pt idx="13">
                  <c:v>77.266000000000005</c:v>
                </c:pt>
                <c:pt idx="14">
                  <c:v>74.225999999999999</c:v>
                </c:pt>
                <c:pt idx="15">
                  <c:v>71.222999999999999</c:v>
                </c:pt>
                <c:pt idx="16">
                  <c:v>68.137</c:v>
                </c:pt>
                <c:pt idx="17">
                  <c:v>64.89</c:v>
                </c:pt>
                <c:pt idx="18">
                  <c:v>61.434000000000005</c:v>
                </c:pt>
                <c:pt idx="19">
                  <c:v>57.916999999999994</c:v>
                </c:pt>
                <c:pt idx="20">
                  <c:v>54.463000000000001</c:v>
                </c:pt>
                <c:pt idx="21">
                  <c:v>50.978000000000002</c:v>
                </c:pt>
                <c:pt idx="22">
                  <c:v>47.450999999999993</c:v>
                </c:pt>
                <c:pt idx="23">
                  <c:v>43.949000000000005</c:v>
                </c:pt>
                <c:pt idx="24">
                  <c:v>40.770000000000003</c:v>
                </c:pt>
                <c:pt idx="25">
                  <c:v>37.658000000000001</c:v>
                </c:pt>
                <c:pt idx="26">
                  <c:v>34.370999999999995</c:v>
                </c:pt>
                <c:pt idx="27">
                  <c:v>31.281999999999989</c:v>
                </c:pt>
                <c:pt idx="28">
                  <c:v>28.427999999999987</c:v>
                </c:pt>
                <c:pt idx="29">
                  <c:v>25.809000000000001</c:v>
                </c:pt>
                <c:pt idx="30">
                  <c:v>23.318000000000001</c:v>
                </c:pt>
                <c:pt idx="31">
                  <c:v>21.042000000000002</c:v>
                </c:pt>
                <c:pt idx="32">
                  <c:v>19.166</c:v>
                </c:pt>
                <c:pt idx="33">
                  <c:v>17.116000000000035</c:v>
                </c:pt>
                <c:pt idx="34">
                  <c:v>15.181000000000001</c:v>
                </c:pt>
                <c:pt idx="35">
                  <c:v>13.361000000000002</c:v>
                </c:pt>
                <c:pt idx="36">
                  <c:v>11.734999999999999</c:v>
                </c:pt>
              </c:numCache>
            </c:numRef>
          </c:yVal>
        </c:ser>
        <c:ser>
          <c:idx val="2"/>
          <c:order val="2"/>
          <c:tx>
            <c:strRef>
              <c:f>Sheet1!$D$1</c:f>
              <c:strCache>
                <c:ptCount val="1"/>
                <c:pt idx="0">
                  <c:v>Upper 95% Confidence Limit</c:v>
                </c:pt>
              </c:strCache>
            </c:strRef>
          </c:tx>
          <c:spPr>
            <a:ln w="31750">
              <a:solidFill>
                <a:srgbClr val="FFC000"/>
              </a:solidFill>
              <a:prstDash val="sysDash"/>
            </a:ln>
          </c:spPr>
          <c:marker>
            <c:symbol val="none"/>
          </c:marker>
          <c:xVal>
            <c:numRef>
              <c:f>Sheet1!$A$2:$A$38</c:f>
              <c:numCache>
                <c:formatCode>General</c:formatCode>
                <c:ptCount val="37"/>
                <c:pt idx="0">
                  <c:v>0</c:v>
                </c:pt>
                <c:pt idx="1">
                  <c:v>8.3300000000000041E-2</c:v>
                </c:pt>
                <c:pt idx="2">
                  <c:v>0.16669999999999999</c:v>
                </c:pt>
                <c:pt idx="3">
                  <c:v>0.25</c:v>
                </c:pt>
                <c:pt idx="4">
                  <c:v>0.33330000000000326</c:v>
                </c:pt>
                <c:pt idx="5">
                  <c:v>0.41670000000000001</c:v>
                </c:pt>
                <c:pt idx="6">
                  <c:v>0.5</c:v>
                </c:pt>
                <c:pt idx="7">
                  <c:v>0.58329999999999949</c:v>
                </c:pt>
                <c:pt idx="8">
                  <c:v>0.66670000000000562</c:v>
                </c:pt>
                <c:pt idx="9">
                  <c:v>0.75000000000000377</c:v>
                </c:pt>
                <c:pt idx="10">
                  <c:v>0.83330000000000004</c:v>
                </c:pt>
                <c:pt idx="11">
                  <c:v>0.91670000000000063</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pt idx="32">
                  <c:v>21</c:v>
                </c:pt>
                <c:pt idx="33">
                  <c:v>22</c:v>
                </c:pt>
                <c:pt idx="34">
                  <c:v>23</c:v>
                </c:pt>
                <c:pt idx="35">
                  <c:v>24</c:v>
                </c:pt>
                <c:pt idx="36">
                  <c:v>25</c:v>
                </c:pt>
              </c:numCache>
            </c:numRef>
          </c:xVal>
          <c:yVal>
            <c:numRef>
              <c:f>Sheet1!$D$2:$D$38</c:f>
              <c:numCache>
                <c:formatCode>General</c:formatCode>
                <c:ptCount val="37"/>
                <c:pt idx="0">
                  <c:v>100</c:v>
                </c:pt>
                <c:pt idx="1">
                  <c:v>90.298000000000002</c:v>
                </c:pt>
                <c:pt idx="2">
                  <c:v>87.85</c:v>
                </c:pt>
                <c:pt idx="3">
                  <c:v>86.512</c:v>
                </c:pt>
                <c:pt idx="4">
                  <c:v>85.662999999999982</c:v>
                </c:pt>
                <c:pt idx="5">
                  <c:v>84.918000000000006</c:v>
                </c:pt>
                <c:pt idx="6">
                  <c:v>84.302999999999983</c:v>
                </c:pt>
                <c:pt idx="7">
                  <c:v>83.72</c:v>
                </c:pt>
                <c:pt idx="8">
                  <c:v>83.175999999999988</c:v>
                </c:pt>
                <c:pt idx="9">
                  <c:v>82.680999999999983</c:v>
                </c:pt>
                <c:pt idx="10">
                  <c:v>82.240000000000023</c:v>
                </c:pt>
                <c:pt idx="11">
                  <c:v>81.85799999999999</c:v>
                </c:pt>
                <c:pt idx="12">
                  <c:v>81.468999999999994</c:v>
                </c:pt>
                <c:pt idx="13">
                  <c:v>77.804000000000002</c:v>
                </c:pt>
                <c:pt idx="14">
                  <c:v>74.793000000000006</c:v>
                </c:pt>
                <c:pt idx="15">
                  <c:v>71.818000000000012</c:v>
                </c:pt>
                <c:pt idx="16">
                  <c:v>68.759</c:v>
                </c:pt>
                <c:pt idx="17">
                  <c:v>65.540999999999997</c:v>
                </c:pt>
                <c:pt idx="18">
                  <c:v>62.114000000000004</c:v>
                </c:pt>
                <c:pt idx="19">
                  <c:v>58.626000000000012</c:v>
                </c:pt>
                <c:pt idx="20">
                  <c:v>55.199000000000012</c:v>
                </c:pt>
                <c:pt idx="21">
                  <c:v>51.74</c:v>
                </c:pt>
                <c:pt idx="22">
                  <c:v>48.24</c:v>
                </c:pt>
                <c:pt idx="23">
                  <c:v>44.763000000000012</c:v>
                </c:pt>
                <c:pt idx="24">
                  <c:v>41.607000000000006</c:v>
                </c:pt>
                <c:pt idx="25">
                  <c:v>38.519000000000005</c:v>
                </c:pt>
                <c:pt idx="26">
                  <c:v>35.259</c:v>
                </c:pt>
                <c:pt idx="27">
                  <c:v>32.197000000000003</c:v>
                </c:pt>
                <c:pt idx="28">
                  <c:v>29.373000000000001</c:v>
                </c:pt>
                <c:pt idx="29">
                  <c:v>26.785999999999852</c:v>
                </c:pt>
                <c:pt idx="30">
                  <c:v>24.334000000000035</c:v>
                </c:pt>
                <c:pt idx="31">
                  <c:v>22.109000000000005</c:v>
                </c:pt>
                <c:pt idx="32">
                  <c:v>20.295999999999989</c:v>
                </c:pt>
                <c:pt idx="33">
                  <c:v>18.344999999999999</c:v>
                </c:pt>
                <c:pt idx="34">
                  <c:v>16.545000000000002</c:v>
                </c:pt>
                <c:pt idx="35">
                  <c:v>14.929</c:v>
                </c:pt>
                <c:pt idx="36">
                  <c:v>13.624000000000001</c:v>
                </c:pt>
              </c:numCache>
            </c:numRef>
          </c:yVal>
          <c:smooth val="1"/>
        </c:ser>
        <c:axId val="132675840"/>
        <c:axId val="132702592"/>
      </c:scatterChart>
      <c:valAx>
        <c:axId val="132675840"/>
        <c:scaling>
          <c:orientation val="minMax"/>
          <c:max val="25"/>
          <c:min val="0"/>
        </c:scaling>
        <c:axPos val="b"/>
        <c:title>
          <c:tx>
            <c:rich>
              <a:bodyPr/>
              <a:lstStyle/>
              <a:p>
                <a:pPr>
                  <a:defRPr sz="1700"/>
                </a:pPr>
                <a:r>
                  <a:rPr lang="en-US" sz="1700" dirty="0" smtClean="0"/>
                  <a:t>Years</a:t>
                </a:r>
                <a:endParaRPr lang="en-US" sz="1700" dirty="0"/>
              </a:p>
            </c:rich>
          </c:tx>
          <c:layout/>
        </c:title>
        <c:numFmt formatCode="#,##0" sourceLinked="0"/>
        <c:tickLblPos val="nextTo"/>
        <c:txPr>
          <a:bodyPr rot="0"/>
          <a:lstStyle/>
          <a:p>
            <a:pPr>
              <a:defRPr sz="1500" b="1"/>
            </a:pPr>
            <a:endParaRPr lang="en-US"/>
          </a:p>
        </c:txPr>
        <c:crossAx val="132702592"/>
        <c:crosses val="autoZero"/>
        <c:crossBetween val="midCat"/>
        <c:majorUnit val="1"/>
      </c:valAx>
      <c:valAx>
        <c:axId val="132702592"/>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title>
        <c:numFmt formatCode="General" sourceLinked="1"/>
        <c:tickLblPos val="nextTo"/>
        <c:txPr>
          <a:bodyPr/>
          <a:lstStyle/>
          <a:p>
            <a:pPr>
              <a:defRPr sz="1500" b="1"/>
            </a:pPr>
            <a:endParaRPr lang="en-US"/>
          </a:p>
        </c:txPr>
        <c:crossAx val="132675840"/>
        <c:crosses val="autoZero"/>
        <c:crossBetween val="midCat"/>
        <c:majorUnit val="25"/>
      </c:valAx>
      <c:spPr>
        <a:solidFill>
          <a:schemeClr val="bg2"/>
        </a:solidFill>
        <a:ln>
          <a:solidFill>
            <a:schemeClr val="tx1"/>
          </a:solidFill>
        </a:ln>
      </c:spPr>
    </c:plotArea>
    <c:plotVisOnly val="1"/>
    <c:dispBlanksAs val="gap"/>
  </c:chart>
  <c:txPr>
    <a:bodyPr/>
    <a:lstStyle/>
    <a:p>
      <a:pPr>
        <a:defRPr sz="1800"/>
      </a:pPr>
      <a:endParaRPr lang="en-US"/>
    </a:p>
  </c:txPr>
  <c:externalData r:id="rId1"/>
  <c:userShapes r:id="rId2"/>
</c:chartSpace>
</file>

<file path=ppt/charts/chart70.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4987903685952363E-2"/>
          <c:y val="2.4784369626210612E-2"/>
          <c:w val="0.89292662330252193"/>
          <c:h val="0.78667187075753464"/>
        </c:manualLayout>
      </c:layout>
      <c:barChart>
        <c:barDir val="col"/>
        <c:grouping val="percentStacked"/>
        <c:ser>
          <c:idx val="0"/>
          <c:order val="0"/>
          <c:tx>
            <c:strRef>
              <c:f>Sheet1!$A$2</c:f>
              <c:strCache>
                <c:ptCount val="1"/>
                <c:pt idx="0">
                  <c:v>Cyclosporine + AZA</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cat>
            <c:strRef>
              <c:f>Sheet1!$B$1:$G$1</c:f>
              <c:strCache>
                <c:ptCount val="6"/>
                <c:pt idx="0">
                  <c:v>Europe (Year 1)</c:v>
                </c:pt>
                <c:pt idx="1">
                  <c:v>North America (Year 1)</c:v>
                </c:pt>
                <c:pt idx="2">
                  <c:v>Column1</c:v>
                </c:pt>
                <c:pt idx="3">
                  <c:v>Column2</c:v>
                </c:pt>
                <c:pt idx="4">
                  <c:v>Europe (Year 5)</c:v>
                </c:pt>
                <c:pt idx="5">
                  <c:v>North America (Year 5)</c:v>
                </c:pt>
              </c:strCache>
            </c:strRef>
          </c:cat>
          <c:val>
            <c:numRef>
              <c:f>Sheet1!$B$2:$G$2</c:f>
              <c:numCache>
                <c:formatCode>General</c:formatCode>
                <c:ptCount val="6"/>
                <c:pt idx="0">
                  <c:v>5.2083333000000134E-2</c:v>
                </c:pt>
                <c:pt idx="1">
                  <c:v>1.1251435000000021E-2</c:v>
                </c:pt>
                <c:pt idx="4">
                  <c:v>2.8985507000000011E-2</c:v>
                </c:pt>
                <c:pt idx="5">
                  <c:v>2.8180897999999999E-2</c:v>
                </c:pt>
              </c:numCache>
            </c:numRef>
          </c:val>
        </c:ser>
        <c:ser>
          <c:idx val="1"/>
          <c:order val="1"/>
          <c:tx>
            <c:strRef>
              <c:f>Sheet1!$A$3</c:f>
              <c:strCache>
                <c:ptCount val="1"/>
                <c:pt idx="0">
                  <c:v>Cyclosporine + MMF/MPA</c:v>
                </c:pt>
              </c:strCache>
            </c:strRef>
          </c:tx>
          <c:spPr>
            <a:gradFill flip="none" rotWithShape="1">
              <a:gsLst>
                <a:gs pos="0">
                  <a:srgbClr val="7030A0"/>
                </a:gs>
                <a:gs pos="50000">
                  <a:srgbClr val="9933FF"/>
                </a:gs>
                <a:gs pos="100000">
                  <a:srgbClr val="7030A0"/>
                </a:gs>
              </a:gsLst>
              <a:lin ang="10800000" scaled="1"/>
              <a:tileRect/>
            </a:gradFill>
            <a:ln>
              <a:solidFill>
                <a:schemeClr val="bg2"/>
              </a:solidFill>
            </a:ln>
          </c:spPr>
          <c:cat>
            <c:strRef>
              <c:f>Sheet1!$B$1:$G$1</c:f>
              <c:strCache>
                <c:ptCount val="6"/>
                <c:pt idx="0">
                  <c:v>Europe (Year 1)</c:v>
                </c:pt>
                <c:pt idx="1">
                  <c:v>North America (Year 1)</c:v>
                </c:pt>
                <c:pt idx="2">
                  <c:v>Column1</c:v>
                </c:pt>
                <c:pt idx="3">
                  <c:v>Column2</c:v>
                </c:pt>
                <c:pt idx="4">
                  <c:v>Europe (Year 5)</c:v>
                </c:pt>
                <c:pt idx="5">
                  <c:v>North America (Year 5)</c:v>
                </c:pt>
              </c:strCache>
            </c:strRef>
          </c:cat>
          <c:val>
            <c:numRef>
              <c:f>Sheet1!$B$3:$G$3</c:f>
              <c:numCache>
                <c:formatCode>General</c:formatCode>
                <c:ptCount val="6"/>
                <c:pt idx="0">
                  <c:v>0.30729166700000032</c:v>
                </c:pt>
                <c:pt idx="1">
                  <c:v>0.24385763499999999</c:v>
                </c:pt>
                <c:pt idx="4">
                  <c:v>0.36956521700000156</c:v>
                </c:pt>
                <c:pt idx="5">
                  <c:v>0.30965237900000236</c:v>
                </c:pt>
              </c:numCache>
            </c:numRef>
          </c:val>
        </c:ser>
        <c:ser>
          <c:idx val="2"/>
          <c:order val="2"/>
          <c:tx>
            <c:strRef>
              <c:f>Sheet1!$A$4</c:f>
              <c:strCache>
                <c:ptCount val="1"/>
                <c:pt idx="0">
                  <c:v>Tacrolimus + AZA</c:v>
                </c:pt>
              </c:strCache>
            </c:strRef>
          </c:tx>
          <c:spPr>
            <a:gradFill flip="none" rotWithShape="1">
              <a:gsLst>
                <a:gs pos="0">
                  <a:srgbClr val="969696"/>
                </a:gs>
                <a:gs pos="50000">
                  <a:schemeClr val="tx1"/>
                </a:gs>
                <a:gs pos="100000">
                  <a:srgbClr val="808080"/>
                </a:gs>
              </a:gsLst>
              <a:lin ang="10800000" scaled="1"/>
              <a:tileRect/>
            </a:gradFill>
            <a:ln>
              <a:solidFill>
                <a:srgbClr val="000000"/>
              </a:solidFill>
            </a:ln>
          </c:spPr>
          <c:cat>
            <c:strRef>
              <c:f>Sheet1!$B$1:$G$1</c:f>
              <c:strCache>
                <c:ptCount val="6"/>
                <c:pt idx="0">
                  <c:v>Europe (Year 1)</c:v>
                </c:pt>
                <c:pt idx="1">
                  <c:v>North America (Year 1)</c:v>
                </c:pt>
                <c:pt idx="2">
                  <c:v>Column1</c:v>
                </c:pt>
                <c:pt idx="3">
                  <c:v>Column2</c:v>
                </c:pt>
                <c:pt idx="4">
                  <c:v>Europe (Year 5)</c:v>
                </c:pt>
                <c:pt idx="5">
                  <c:v>North America (Year 5)</c:v>
                </c:pt>
              </c:strCache>
            </c:strRef>
          </c:cat>
          <c:val>
            <c:numRef>
              <c:f>Sheet1!$B$4:$G$4</c:f>
              <c:numCache>
                <c:formatCode>General</c:formatCode>
                <c:ptCount val="6"/>
                <c:pt idx="0">
                  <c:v>1.5625E-2</c:v>
                </c:pt>
                <c:pt idx="1">
                  <c:v>2.1239954000000002E-2</c:v>
                </c:pt>
                <c:pt idx="4">
                  <c:v>5.7971014000000022E-2</c:v>
                </c:pt>
                <c:pt idx="5">
                  <c:v>3.5605805000000226E-2</c:v>
                </c:pt>
              </c:numCache>
            </c:numRef>
          </c:val>
        </c:ser>
        <c:ser>
          <c:idx val="3"/>
          <c:order val="3"/>
          <c:tx>
            <c:strRef>
              <c:f>Sheet1!$A$5</c:f>
              <c:strCache>
                <c:ptCount val="1"/>
                <c:pt idx="0">
                  <c:v>Tacrolimus + MMF/MPA</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chemeClr val="bg2"/>
              </a:solidFill>
            </a:ln>
          </c:spPr>
          <c:cat>
            <c:strRef>
              <c:f>Sheet1!$B$1:$G$1</c:f>
              <c:strCache>
                <c:ptCount val="6"/>
                <c:pt idx="0">
                  <c:v>Europe (Year 1)</c:v>
                </c:pt>
                <c:pt idx="1">
                  <c:v>North America (Year 1)</c:v>
                </c:pt>
                <c:pt idx="2">
                  <c:v>Column1</c:v>
                </c:pt>
                <c:pt idx="3">
                  <c:v>Column2</c:v>
                </c:pt>
                <c:pt idx="4">
                  <c:v>Europe (Year 5)</c:v>
                </c:pt>
                <c:pt idx="5">
                  <c:v>North America (Year 5)</c:v>
                </c:pt>
              </c:strCache>
            </c:strRef>
          </c:cat>
          <c:val>
            <c:numRef>
              <c:f>Sheet1!$B$5:$G$5</c:f>
              <c:numCache>
                <c:formatCode>General</c:formatCode>
                <c:ptCount val="6"/>
                <c:pt idx="0">
                  <c:v>0.54166666699999999</c:v>
                </c:pt>
                <c:pt idx="1">
                  <c:v>0.55120551100000004</c:v>
                </c:pt>
                <c:pt idx="4">
                  <c:v>0.39855072500000288</c:v>
                </c:pt>
                <c:pt idx="5">
                  <c:v>0.34694566300000201</c:v>
                </c:pt>
              </c:numCache>
            </c:numRef>
          </c:val>
        </c:ser>
        <c:ser>
          <c:idx val="4"/>
          <c:order val="4"/>
          <c:tx>
            <c:strRef>
              <c:f>Sheet1!$A$6</c:f>
              <c:strCache>
                <c:ptCount val="1"/>
                <c:pt idx="0">
                  <c:v>Sirolimus/Everolimus + calcineurin</c:v>
                </c:pt>
              </c:strCache>
            </c:strRef>
          </c:tx>
          <c:spPr>
            <a:gradFill flip="none" rotWithShape="1">
              <a:gsLst>
                <a:gs pos="0">
                  <a:srgbClr val="CC6600"/>
                </a:gs>
                <a:gs pos="50000">
                  <a:srgbClr val="FFC000"/>
                </a:gs>
                <a:gs pos="100000">
                  <a:srgbClr val="CC6600"/>
                </a:gs>
              </a:gsLst>
              <a:lin ang="10800000" scaled="1"/>
              <a:tileRect/>
            </a:gradFill>
            <a:ln>
              <a:solidFill>
                <a:srgbClr val="000000"/>
              </a:solidFill>
            </a:ln>
          </c:spPr>
          <c:cat>
            <c:strRef>
              <c:f>Sheet1!$B$1:$G$1</c:f>
              <c:strCache>
                <c:ptCount val="6"/>
                <c:pt idx="0">
                  <c:v>Europe (Year 1)</c:v>
                </c:pt>
                <c:pt idx="1">
                  <c:v>North America (Year 1)</c:v>
                </c:pt>
                <c:pt idx="2">
                  <c:v>Column1</c:v>
                </c:pt>
                <c:pt idx="3">
                  <c:v>Column2</c:v>
                </c:pt>
                <c:pt idx="4">
                  <c:v>Europe (Year 5)</c:v>
                </c:pt>
                <c:pt idx="5">
                  <c:v>North America (Year 5)</c:v>
                </c:pt>
              </c:strCache>
            </c:strRef>
          </c:cat>
          <c:val>
            <c:numRef>
              <c:f>Sheet1!$B$6:$G$6</c:f>
              <c:numCache>
                <c:formatCode>General</c:formatCode>
                <c:ptCount val="6"/>
                <c:pt idx="0">
                  <c:v>0</c:v>
                </c:pt>
                <c:pt idx="1">
                  <c:v>1.4006889000000003E-2</c:v>
                </c:pt>
                <c:pt idx="4">
                  <c:v>1.4492754E-2</c:v>
                </c:pt>
                <c:pt idx="5">
                  <c:v>9.0786365000000743E-2</c:v>
                </c:pt>
              </c:numCache>
            </c:numRef>
          </c:val>
        </c:ser>
        <c:ser>
          <c:idx val="5"/>
          <c:order val="5"/>
          <c:tx>
            <c:strRef>
              <c:f>Sheet1!$A$7</c:f>
              <c:strCache>
                <c:ptCount val="1"/>
                <c:pt idx="0">
                  <c:v>Sirolimus/Everolimus + cellcycle</c:v>
                </c:pt>
              </c:strCache>
            </c:strRef>
          </c:tx>
          <c:spPr>
            <a:gradFill>
              <a:gsLst>
                <a:gs pos="0">
                  <a:srgbClr val="008080"/>
                </a:gs>
                <a:gs pos="50000">
                  <a:srgbClr val="66FFFF"/>
                </a:gs>
                <a:gs pos="100000">
                  <a:srgbClr val="008080"/>
                </a:gs>
              </a:gsLst>
              <a:lin ang="10800000" scaled="1"/>
            </a:gradFill>
            <a:ln>
              <a:solidFill>
                <a:srgbClr val="000000"/>
              </a:solidFill>
            </a:ln>
          </c:spPr>
          <c:cat>
            <c:strRef>
              <c:f>Sheet1!$B$1:$G$1</c:f>
              <c:strCache>
                <c:ptCount val="6"/>
                <c:pt idx="0">
                  <c:v>Europe (Year 1)</c:v>
                </c:pt>
                <c:pt idx="1">
                  <c:v>North America (Year 1)</c:v>
                </c:pt>
                <c:pt idx="2">
                  <c:v>Column1</c:v>
                </c:pt>
                <c:pt idx="3">
                  <c:v>Column2</c:v>
                </c:pt>
                <c:pt idx="4">
                  <c:v>Europe (Year 5)</c:v>
                </c:pt>
                <c:pt idx="5">
                  <c:v>North America (Year 5)</c:v>
                </c:pt>
              </c:strCache>
            </c:strRef>
          </c:cat>
          <c:val>
            <c:numRef>
              <c:f>Sheet1!$B$7:$G$7</c:f>
              <c:numCache>
                <c:formatCode>General</c:formatCode>
                <c:ptCount val="6"/>
                <c:pt idx="0">
                  <c:v>5.2083330000000372E-3</c:v>
                </c:pt>
                <c:pt idx="1">
                  <c:v>1.2629161999999999E-2</c:v>
                </c:pt>
                <c:pt idx="4">
                  <c:v>0</c:v>
                </c:pt>
                <c:pt idx="5">
                  <c:v>5.0961862999999975E-2</c:v>
                </c:pt>
              </c:numCache>
            </c:numRef>
          </c:val>
        </c:ser>
        <c:ser>
          <c:idx val="6"/>
          <c:order val="6"/>
          <c:tx>
            <c:strRef>
              <c:f>Sheet1!$A$8</c:f>
              <c:strCache>
                <c:ptCount val="1"/>
                <c:pt idx="0">
                  <c:v>Cyclosporine</c:v>
                </c:pt>
              </c:strCache>
            </c:strRef>
          </c:tx>
          <c:spPr>
            <a:gradFill>
              <a:gsLst>
                <a:gs pos="0">
                  <a:srgbClr val="CAE2B8">
                    <a:lumMod val="25000"/>
                  </a:srgbClr>
                </a:gs>
                <a:gs pos="50000">
                  <a:srgbClr val="009900"/>
                </a:gs>
                <a:gs pos="100000">
                  <a:srgbClr val="CAE2B8">
                    <a:lumMod val="25000"/>
                  </a:srgbClr>
                </a:gs>
              </a:gsLst>
              <a:lin ang="10800000" scaled="1"/>
            </a:gradFill>
            <a:ln>
              <a:solidFill>
                <a:srgbClr val="000000"/>
              </a:solidFill>
            </a:ln>
          </c:spPr>
          <c:cat>
            <c:strRef>
              <c:f>Sheet1!$B$1:$G$1</c:f>
              <c:strCache>
                <c:ptCount val="6"/>
                <c:pt idx="0">
                  <c:v>Europe (Year 1)</c:v>
                </c:pt>
                <c:pt idx="1">
                  <c:v>North America (Year 1)</c:v>
                </c:pt>
                <c:pt idx="2">
                  <c:v>Column1</c:v>
                </c:pt>
                <c:pt idx="3">
                  <c:v>Column2</c:v>
                </c:pt>
                <c:pt idx="4">
                  <c:v>Europe (Year 5)</c:v>
                </c:pt>
                <c:pt idx="5">
                  <c:v>North America (Year 5)</c:v>
                </c:pt>
              </c:strCache>
            </c:strRef>
          </c:cat>
          <c:val>
            <c:numRef>
              <c:f>Sheet1!$B$8:$G$8</c:f>
              <c:numCache>
                <c:formatCode>General</c:formatCode>
                <c:ptCount val="6"/>
                <c:pt idx="0">
                  <c:v>3.125E-2</c:v>
                </c:pt>
                <c:pt idx="1">
                  <c:v>2.0780712000000052E-2</c:v>
                </c:pt>
                <c:pt idx="4">
                  <c:v>5.0724638000000113E-2</c:v>
                </c:pt>
                <c:pt idx="5">
                  <c:v>1.6537293000000002E-2</c:v>
                </c:pt>
              </c:numCache>
            </c:numRef>
          </c:val>
        </c:ser>
        <c:ser>
          <c:idx val="7"/>
          <c:order val="7"/>
          <c:tx>
            <c:strRef>
              <c:f>Sheet1!$A$9</c:f>
              <c:strCache>
                <c:ptCount val="1"/>
                <c:pt idx="0">
                  <c:v>Tacrolimus</c:v>
                </c:pt>
              </c:strCache>
            </c:strRef>
          </c:tx>
          <c:spPr>
            <a:gradFill>
              <a:gsLst>
                <a:gs pos="0">
                  <a:srgbClr val="B8B400"/>
                </a:gs>
                <a:gs pos="50000">
                  <a:srgbClr val="FFFF00"/>
                </a:gs>
                <a:gs pos="100000">
                  <a:srgbClr val="B8B400"/>
                </a:gs>
              </a:gsLst>
              <a:lin ang="10800000" scaled="1"/>
            </a:gradFill>
            <a:ln>
              <a:solidFill>
                <a:srgbClr val="000000"/>
              </a:solidFill>
            </a:ln>
          </c:spPr>
          <c:cat>
            <c:strRef>
              <c:f>Sheet1!$B$1:$G$1</c:f>
              <c:strCache>
                <c:ptCount val="6"/>
                <c:pt idx="0">
                  <c:v>Europe (Year 1)</c:v>
                </c:pt>
                <c:pt idx="1">
                  <c:v>North America (Year 1)</c:v>
                </c:pt>
                <c:pt idx="2">
                  <c:v>Column1</c:v>
                </c:pt>
                <c:pt idx="3">
                  <c:v>Column2</c:v>
                </c:pt>
                <c:pt idx="4">
                  <c:v>Europe (Year 5)</c:v>
                </c:pt>
                <c:pt idx="5">
                  <c:v>North America (Year 5)</c:v>
                </c:pt>
              </c:strCache>
            </c:strRef>
          </c:cat>
          <c:val>
            <c:numRef>
              <c:f>Sheet1!$B$9:$G$9</c:f>
              <c:numCache>
                <c:formatCode>General</c:formatCode>
                <c:ptCount val="6"/>
                <c:pt idx="0">
                  <c:v>1.5625E-2</c:v>
                </c:pt>
                <c:pt idx="1">
                  <c:v>2.6061998000000145E-2</c:v>
                </c:pt>
                <c:pt idx="4">
                  <c:v>2.1739129999999999E-2</c:v>
                </c:pt>
                <c:pt idx="5">
                  <c:v>4.6405670000000003E-2</c:v>
                </c:pt>
              </c:numCache>
            </c:numRef>
          </c:val>
        </c:ser>
        <c:ser>
          <c:idx val="8"/>
          <c:order val="8"/>
          <c:tx>
            <c:strRef>
              <c:f>Sheet1!$A$10</c:f>
              <c:strCache>
                <c:ptCount val="1"/>
                <c:pt idx="0">
                  <c:v>Sirolimus/Everolimus +calcineurin+cellcycle</c:v>
                </c:pt>
              </c:strCache>
            </c:strRef>
          </c:tx>
          <c:spPr>
            <a:gradFill>
              <a:gsLst>
                <a:gs pos="0">
                  <a:srgbClr val="808080"/>
                </a:gs>
                <a:gs pos="50000">
                  <a:srgbClr val="CCCCFF"/>
                </a:gs>
                <a:gs pos="100000">
                  <a:srgbClr val="808080"/>
                </a:gs>
              </a:gsLst>
              <a:lin ang="10800000" scaled="1"/>
            </a:gradFill>
            <a:ln>
              <a:solidFill>
                <a:srgbClr val="000000"/>
              </a:solidFill>
            </a:ln>
          </c:spPr>
          <c:cat>
            <c:strRef>
              <c:f>Sheet1!$B$1:$G$1</c:f>
              <c:strCache>
                <c:ptCount val="6"/>
                <c:pt idx="0">
                  <c:v>Europe (Year 1)</c:v>
                </c:pt>
                <c:pt idx="1">
                  <c:v>North America (Year 1)</c:v>
                </c:pt>
                <c:pt idx="2">
                  <c:v>Column1</c:v>
                </c:pt>
                <c:pt idx="3">
                  <c:v>Column2</c:v>
                </c:pt>
                <c:pt idx="4">
                  <c:v>Europe (Year 5)</c:v>
                </c:pt>
                <c:pt idx="5">
                  <c:v>North America (Year 5)</c:v>
                </c:pt>
              </c:strCache>
            </c:strRef>
          </c:cat>
          <c:val>
            <c:numRef>
              <c:f>Sheet1!$B$10:$G$10</c:f>
              <c:numCache>
                <c:formatCode>General</c:formatCode>
                <c:ptCount val="6"/>
                <c:pt idx="0">
                  <c:v>2.0833333000000235E-2</c:v>
                </c:pt>
                <c:pt idx="1">
                  <c:v>5.9701493000000522E-2</c:v>
                </c:pt>
                <c:pt idx="4">
                  <c:v>1.4492754E-2</c:v>
                </c:pt>
                <c:pt idx="5">
                  <c:v>5.5518056000000003E-2</c:v>
                </c:pt>
              </c:numCache>
            </c:numRef>
          </c:val>
        </c:ser>
        <c:ser>
          <c:idx val="9"/>
          <c:order val="9"/>
          <c:tx>
            <c:strRef>
              <c:f>Sheet1!$A$11</c:f>
              <c:strCache>
                <c:ptCount val="1"/>
                <c:pt idx="0">
                  <c:v>Other</c:v>
                </c:pt>
              </c:strCache>
            </c:strRef>
          </c:tx>
          <c:spPr>
            <a:gradFill>
              <a:gsLst>
                <a:gs pos="0">
                  <a:srgbClr val="FF9999"/>
                </a:gs>
                <a:gs pos="50000">
                  <a:srgbClr val="FFCCCC"/>
                </a:gs>
                <a:gs pos="100000">
                  <a:srgbClr val="FF9999"/>
                </a:gs>
              </a:gsLst>
              <a:lin ang="10800000" scaled="1"/>
            </a:gradFill>
            <a:ln>
              <a:solidFill>
                <a:srgbClr val="000000"/>
              </a:solidFill>
            </a:ln>
          </c:spPr>
          <c:cat>
            <c:strRef>
              <c:f>Sheet1!$B$1:$G$1</c:f>
              <c:strCache>
                <c:ptCount val="6"/>
                <c:pt idx="0">
                  <c:v>Europe (Year 1)</c:v>
                </c:pt>
                <c:pt idx="1">
                  <c:v>North America (Year 1)</c:v>
                </c:pt>
                <c:pt idx="2">
                  <c:v>Column1</c:v>
                </c:pt>
                <c:pt idx="3">
                  <c:v>Column2</c:v>
                </c:pt>
                <c:pt idx="4">
                  <c:v>Europe (Year 5)</c:v>
                </c:pt>
                <c:pt idx="5">
                  <c:v>North America (Year 5)</c:v>
                </c:pt>
              </c:strCache>
            </c:strRef>
          </c:cat>
          <c:val>
            <c:numRef>
              <c:f>Sheet1!$B$11:$G$11</c:f>
              <c:numCache>
                <c:formatCode>General</c:formatCode>
                <c:ptCount val="6"/>
                <c:pt idx="0">
                  <c:v>1.0416666999999909E-2</c:v>
                </c:pt>
                <c:pt idx="1">
                  <c:v>2.6291619000000092E-2</c:v>
                </c:pt>
                <c:pt idx="4">
                  <c:v>4.3478260999999997E-2</c:v>
                </c:pt>
                <c:pt idx="5">
                  <c:v>1.5693554000000005E-2</c:v>
                </c:pt>
              </c:numCache>
            </c:numRef>
          </c:val>
        </c:ser>
        <c:ser>
          <c:idx val="10"/>
          <c:order val="10"/>
          <c:tx>
            <c:strRef>
              <c:f>Sheet1!$A$12</c:f>
              <c:strCache>
                <c:ptCount val="1"/>
                <c:pt idx="0">
                  <c:v>None</c:v>
                </c:pt>
              </c:strCache>
            </c:strRef>
          </c:tx>
          <c:spPr>
            <a:gradFill>
              <a:gsLst>
                <a:gs pos="0">
                  <a:srgbClr val="C00000"/>
                </a:gs>
                <a:gs pos="50000">
                  <a:srgbClr val="FF0000"/>
                </a:gs>
                <a:gs pos="100000">
                  <a:srgbClr val="C00000"/>
                </a:gs>
              </a:gsLst>
              <a:lin ang="10800000" scaled="1"/>
            </a:gradFill>
            <a:ln>
              <a:solidFill>
                <a:srgbClr val="000000"/>
              </a:solidFill>
            </a:ln>
          </c:spPr>
          <c:cat>
            <c:strRef>
              <c:f>Sheet1!$B$1:$G$1</c:f>
              <c:strCache>
                <c:ptCount val="6"/>
                <c:pt idx="0">
                  <c:v>Europe (Year 1)</c:v>
                </c:pt>
                <c:pt idx="1">
                  <c:v>North America (Year 1)</c:v>
                </c:pt>
                <c:pt idx="2">
                  <c:v>Column1</c:v>
                </c:pt>
                <c:pt idx="3">
                  <c:v>Column2</c:v>
                </c:pt>
                <c:pt idx="4">
                  <c:v>Europe (Year 5)</c:v>
                </c:pt>
                <c:pt idx="5">
                  <c:v>North America (Year 5)</c:v>
                </c:pt>
              </c:strCache>
            </c:strRef>
          </c:cat>
          <c:val>
            <c:numRef>
              <c:f>Sheet1!$B$12:$G$12</c:f>
              <c:numCache>
                <c:formatCode>General</c:formatCode>
                <c:ptCount val="6"/>
                <c:pt idx="0">
                  <c:v>0</c:v>
                </c:pt>
                <c:pt idx="1">
                  <c:v>1.2973594000000001E-2</c:v>
                </c:pt>
                <c:pt idx="4">
                  <c:v>0</c:v>
                </c:pt>
                <c:pt idx="5">
                  <c:v>3.7124540000000052E-3</c:v>
                </c:pt>
              </c:numCache>
            </c:numRef>
          </c:val>
        </c:ser>
        <c:gapWidth val="62"/>
        <c:overlap val="100"/>
        <c:axId val="155423872"/>
        <c:axId val="155425408"/>
      </c:barChart>
      <c:catAx>
        <c:axId val="155423872"/>
        <c:scaling>
          <c:orientation val="minMax"/>
        </c:scaling>
        <c:delete val="1"/>
        <c:axPos val="b"/>
        <c:tickLblPos val="none"/>
        <c:crossAx val="155425408"/>
        <c:crosses val="autoZero"/>
        <c:auto val="1"/>
        <c:lblAlgn val="ctr"/>
        <c:lblOffset val="100"/>
      </c:catAx>
      <c:valAx>
        <c:axId val="155425408"/>
        <c:scaling>
          <c:orientation val="minMax"/>
          <c:min val="0"/>
        </c:scaling>
        <c:axPos val="l"/>
        <c:majorGridlines>
          <c:spPr>
            <a:ln w="6350">
              <a:solidFill>
                <a:schemeClr val="tx1"/>
              </a:solidFill>
              <a:prstDash val="sysDash"/>
            </a:ln>
          </c:spPr>
        </c:majorGridlines>
        <c:title>
          <c:tx>
            <c:rich>
              <a:bodyPr rot="-5400000" vert="horz"/>
              <a:lstStyle/>
              <a:p>
                <a:pPr>
                  <a:defRPr sz="1700"/>
                </a:pPr>
                <a:r>
                  <a:rPr lang="en-US" sz="1700" dirty="0" smtClean="0"/>
                  <a:t>% of Patients</a:t>
                </a:r>
                <a:endParaRPr lang="en-US" sz="1700" dirty="0"/>
              </a:p>
            </c:rich>
          </c:tx>
        </c:title>
        <c:numFmt formatCode="0%" sourceLinked="1"/>
        <c:tickLblPos val="nextTo"/>
        <c:txPr>
          <a:bodyPr/>
          <a:lstStyle/>
          <a:p>
            <a:pPr>
              <a:defRPr sz="1500" b="1"/>
            </a:pPr>
            <a:endParaRPr lang="en-US"/>
          </a:p>
        </c:txPr>
        <c:crossAx val="155423872"/>
        <c:crosses val="autoZero"/>
        <c:crossBetween val="between"/>
        <c:majorUnit val="0.2"/>
      </c:valAx>
      <c:spPr>
        <a:solidFill>
          <a:srgbClr val="000000"/>
        </a:solidFill>
        <a:ln>
          <a:solidFill>
            <a:srgbClr val="FFFFFF"/>
          </a:solidFill>
        </a:ln>
      </c:spPr>
    </c:plotArea>
    <c:legend>
      <c:legendPos val="r"/>
      <c:layout>
        <c:manualLayout>
          <c:xMode val="edge"/>
          <c:yMode val="edge"/>
          <c:x val="0.39002738788086583"/>
          <c:y val="1.4480948502126858E-2"/>
          <c:w val="0.31382768458290744"/>
          <c:h val="0.79396551724137965"/>
        </c:manualLayout>
      </c:layout>
      <c:spPr>
        <a:solidFill>
          <a:schemeClr val="bg2"/>
        </a:solidFill>
        <a:ln w="12700">
          <a:solidFill>
            <a:srgbClr val="FFFFFF"/>
          </a:solidFill>
        </a:ln>
      </c:spPr>
      <c:txPr>
        <a:bodyPr/>
        <a:lstStyle/>
        <a:p>
          <a:pPr>
            <a:defRPr sz="1100" b="1"/>
          </a:pPr>
          <a:endParaRPr lang="en-US"/>
        </a:p>
      </c:txPr>
    </c:legend>
    <c:plotVisOnly val="1"/>
  </c:chart>
  <c:txPr>
    <a:bodyPr/>
    <a:lstStyle/>
    <a:p>
      <a:pPr>
        <a:defRPr sz="1800"/>
      </a:pPr>
      <a:endParaRPr lang="en-US"/>
    </a:p>
  </c:txPr>
  <c:externalData r:id="rId1"/>
  <c:userShapes r:id="rId2"/>
</c:chartSpace>
</file>

<file path=ppt/charts/chart7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4948419491041894E-2"/>
          <c:y val="5.0081106664945557E-2"/>
          <c:w val="0.87038091977633236"/>
          <c:h val="0.60680822684050173"/>
        </c:manualLayout>
      </c:layout>
      <c:barChart>
        <c:barDir val="col"/>
        <c:grouping val="stacked"/>
        <c:ser>
          <c:idx val="0"/>
          <c:order val="0"/>
          <c:tx>
            <c:strRef>
              <c:f>Sheet1!$B$1</c:f>
              <c:strCache>
                <c:ptCount val="1"/>
                <c:pt idx="0">
                  <c:v>No induction, Treatment</c:v>
                </c:pt>
              </c:strCache>
            </c:strRef>
          </c:tx>
          <c:spPr>
            <a:solidFill>
              <a:srgbClr val="00FF00"/>
            </a:solidFill>
            <a:ln>
              <a:solidFill>
                <a:schemeClr val="tx1"/>
              </a:solidFill>
            </a:ln>
          </c:spPr>
          <c:cat>
            <c:strRef>
              <c:f>Sheet1!$A$2:$A$34</c:f>
              <c:strCache>
                <c:ptCount val="33"/>
                <c:pt idx="0">
                  <c:v>Overall</c:v>
                </c:pt>
                <c:pt idx="1">
                  <c:v>Overall</c:v>
                </c:pt>
                <c:pt idx="2">
                  <c:v>Overall</c:v>
                </c:pt>
                <c:pt idx="3">
                  <c:v>Overall</c:v>
                </c:pt>
                <c:pt idx="7">
                  <c:v>18-44</c:v>
                </c:pt>
                <c:pt idx="8">
                  <c:v>18-44</c:v>
                </c:pt>
                <c:pt idx="9">
                  <c:v>18-44</c:v>
                </c:pt>
                <c:pt idx="10">
                  <c:v>18-44</c:v>
                </c:pt>
                <c:pt idx="12">
                  <c:v>45-62</c:v>
                </c:pt>
                <c:pt idx="13">
                  <c:v>45-62</c:v>
                </c:pt>
                <c:pt idx="14">
                  <c:v>45-62</c:v>
                </c:pt>
                <c:pt idx="15">
                  <c:v>45-62</c:v>
                </c:pt>
                <c:pt idx="17">
                  <c:v>63+</c:v>
                </c:pt>
                <c:pt idx="18">
                  <c:v>63+</c:v>
                </c:pt>
                <c:pt idx="19">
                  <c:v>63+</c:v>
                </c:pt>
                <c:pt idx="20">
                  <c:v>63+</c:v>
                </c:pt>
                <c:pt idx="24">
                  <c:v>F</c:v>
                </c:pt>
                <c:pt idx="25">
                  <c:v>F</c:v>
                </c:pt>
                <c:pt idx="26">
                  <c:v>F</c:v>
                </c:pt>
                <c:pt idx="27">
                  <c:v>F</c:v>
                </c:pt>
                <c:pt idx="29">
                  <c:v>M</c:v>
                </c:pt>
                <c:pt idx="30">
                  <c:v>M</c:v>
                </c:pt>
                <c:pt idx="31">
                  <c:v>M</c:v>
                </c:pt>
                <c:pt idx="32">
                  <c:v>M</c:v>
                </c:pt>
              </c:strCache>
            </c:strRef>
          </c:cat>
          <c:val>
            <c:numRef>
              <c:f>Sheet1!$B$2:$B$34</c:f>
              <c:numCache>
                <c:formatCode>General</c:formatCode>
                <c:ptCount val="33"/>
                <c:pt idx="0">
                  <c:v>17.5</c:v>
                </c:pt>
                <c:pt idx="7">
                  <c:v>21.9</c:v>
                </c:pt>
                <c:pt idx="12">
                  <c:v>17.600000000000001</c:v>
                </c:pt>
                <c:pt idx="17">
                  <c:v>11.6</c:v>
                </c:pt>
                <c:pt idx="24">
                  <c:v>20.2</c:v>
                </c:pt>
                <c:pt idx="29">
                  <c:v>16.8</c:v>
                </c:pt>
              </c:numCache>
            </c:numRef>
          </c:val>
        </c:ser>
        <c:ser>
          <c:idx val="1"/>
          <c:order val="1"/>
          <c:tx>
            <c:strRef>
              <c:f>Sheet1!$C$1</c:f>
              <c:strCache>
                <c:ptCount val="1"/>
                <c:pt idx="0">
                  <c:v>No induction, No Treatment</c:v>
                </c:pt>
              </c:strCache>
            </c:strRef>
          </c:tx>
          <c:spPr>
            <a:blipFill>
              <a:blip xmlns:r="http://schemas.openxmlformats.org/officeDocument/2006/relationships" r:embed="rId1"/>
              <a:stretch>
                <a:fillRect t="-2000" r="-3000" b="-4000"/>
              </a:stretch>
            </a:blipFill>
            <a:ln>
              <a:solidFill>
                <a:schemeClr val="tx1"/>
              </a:solidFill>
            </a:ln>
          </c:spPr>
          <c:cat>
            <c:strRef>
              <c:f>Sheet1!$A$2:$A$34</c:f>
              <c:strCache>
                <c:ptCount val="33"/>
                <c:pt idx="0">
                  <c:v>Overall</c:v>
                </c:pt>
                <c:pt idx="1">
                  <c:v>Overall</c:v>
                </c:pt>
                <c:pt idx="2">
                  <c:v>Overall</c:v>
                </c:pt>
                <c:pt idx="3">
                  <c:v>Overall</c:v>
                </c:pt>
                <c:pt idx="7">
                  <c:v>18-44</c:v>
                </c:pt>
                <c:pt idx="8">
                  <c:v>18-44</c:v>
                </c:pt>
                <c:pt idx="9">
                  <c:v>18-44</c:v>
                </c:pt>
                <c:pt idx="10">
                  <c:v>18-44</c:v>
                </c:pt>
                <c:pt idx="12">
                  <c:v>45-62</c:v>
                </c:pt>
                <c:pt idx="13">
                  <c:v>45-62</c:v>
                </c:pt>
                <c:pt idx="14">
                  <c:v>45-62</c:v>
                </c:pt>
                <c:pt idx="15">
                  <c:v>45-62</c:v>
                </c:pt>
                <c:pt idx="17">
                  <c:v>63+</c:v>
                </c:pt>
                <c:pt idx="18">
                  <c:v>63+</c:v>
                </c:pt>
                <c:pt idx="19">
                  <c:v>63+</c:v>
                </c:pt>
                <c:pt idx="20">
                  <c:v>63+</c:v>
                </c:pt>
                <c:pt idx="24">
                  <c:v>F</c:v>
                </c:pt>
                <c:pt idx="25">
                  <c:v>F</c:v>
                </c:pt>
                <c:pt idx="26">
                  <c:v>F</c:v>
                </c:pt>
                <c:pt idx="27">
                  <c:v>F</c:v>
                </c:pt>
                <c:pt idx="29">
                  <c:v>M</c:v>
                </c:pt>
                <c:pt idx="30">
                  <c:v>M</c:v>
                </c:pt>
                <c:pt idx="31">
                  <c:v>M</c:v>
                </c:pt>
                <c:pt idx="32">
                  <c:v>M</c:v>
                </c:pt>
              </c:strCache>
            </c:strRef>
          </c:cat>
          <c:val>
            <c:numRef>
              <c:f>Sheet1!$C$2:$C$34</c:f>
              <c:numCache>
                <c:formatCode>General</c:formatCode>
                <c:ptCount val="33"/>
                <c:pt idx="0">
                  <c:v>9.5</c:v>
                </c:pt>
                <c:pt idx="7">
                  <c:v>8.7000000000000011</c:v>
                </c:pt>
                <c:pt idx="12">
                  <c:v>9.9</c:v>
                </c:pt>
                <c:pt idx="17">
                  <c:v>9.3000000000000007</c:v>
                </c:pt>
                <c:pt idx="24">
                  <c:v>8.1</c:v>
                </c:pt>
                <c:pt idx="29">
                  <c:v>9.9</c:v>
                </c:pt>
              </c:numCache>
            </c:numRef>
          </c:val>
        </c:ser>
        <c:ser>
          <c:idx val="2"/>
          <c:order val="2"/>
          <c:tx>
            <c:strRef>
              <c:f>Sheet1!$D$1</c:f>
              <c:strCache>
                <c:ptCount val="1"/>
                <c:pt idx="0">
                  <c:v>Polyclonal, Treatment</c:v>
                </c:pt>
              </c:strCache>
            </c:strRef>
          </c:tx>
          <c:spPr>
            <a:solidFill>
              <a:srgbClr val="FF0000"/>
            </a:solidFill>
            <a:ln>
              <a:solidFill>
                <a:srgbClr val="FFFFFF"/>
              </a:solidFill>
            </a:ln>
          </c:spPr>
          <c:cat>
            <c:strRef>
              <c:f>Sheet1!$A$2:$A$34</c:f>
              <c:strCache>
                <c:ptCount val="33"/>
                <c:pt idx="0">
                  <c:v>Overall</c:v>
                </c:pt>
                <c:pt idx="1">
                  <c:v>Overall</c:v>
                </c:pt>
                <c:pt idx="2">
                  <c:v>Overall</c:v>
                </c:pt>
                <c:pt idx="3">
                  <c:v>Overall</c:v>
                </c:pt>
                <c:pt idx="7">
                  <c:v>18-44</c:v>
                </c:pt>
                <c:pt idx="8">
                  <c:v>18-44</c:v>
                </c:pt>
                <c:pt idx="9">
                  <c:v>18-44</c:v>
                </c:pt>
                <c:pt idx="10">
                  <c:v>18-44</c:v>
                </c:pt>
                <c:pt idx="12">
                  <c:v>45-62</c:v>
                </c:pt>
                <c:pt idx="13">
                  <c:v>45-62</c:v>
                </c:pt>
                <c:pt idx="14">
                  <c:v>45-62</c:v>
                </c:pt>
                <c:pt idx="15">
                  <c:v>45-62</c:v>
                </c:pt>
                <c:pt idx="17">
                  <c:v>63+</c:v>
                </c:pt>
                <c:pt idx="18">
                  <c:v>63+</c:v>
                </c:pt>
                <c:pt idx="19">
                  <c:v>63+</c:v>
                </c:pt>
                <c:pt idx="20">
                  <c:v>63+</c:v>
                </c:pt>
                <c:pt idx="24">
                  <c:v>F</c:v>
                </c:pt>
                <c:pt idx="25">
                  <c:v>F</c:v>
                </c:pt>
                <c:pt idx="26">
                  <c:v>F</c:v>
                </c:pt>
                <c:pt idx="27">
                  <c:v>F</c:v>
                </c:pt>
                <c:pt idx="29">
                  <c:v>M</c:v>
                </c:pt>
                <c:pt idx="30">
                  <c:v>M</c:v>
                </c:pt>
                <c:pt idx="31">
                  <c:v>M</c:v>
                </c:pt>
                <c:pt idx="32">
                  <c:v>M</c:v>
                </c:pt>
              </c:strCache>
            </c:strRef>
          </c:cat>
          <c:val>
            <c:numRef>
              <c:f>Sheet1!$D$2:$D$34</c:f>
              <c:numCache>
                <c:formatCode>General</c:formatCode>
                <c:ptCount val="33"/>
                <c:pt idx="1">
                  <c:v>20</c:v>
                </c:pt>
                <c:pt idx="8">
                  <c:v>27.3</c:v>
                </c:pt>
                <c:pt idx="13">
                  <c:v>17.399999999999999</c:v>
                </c:pt>
                <c:pt idx="18">
                  <c:v>18.399999999999999</c:v>
                </c:pt>
                <c:pt idx="25">
                  <c:v>23.7</c:v>
                </c:pt>
                <c:pt idx="30">
                  <c:v>18.8</c:v>
                </c:pt>
              </c:numCache>
            </c:numRef>
          </c:val>
        </c:ser>
        <c:ser>
          <c:idx val="3"/>
          <c:order val="3"/>
          <c:tx>
            <c:strRef>
              <c:f>Sheet1!$E$1</c:f>
              <c:strCache>
                <c:ptCount val="1"/>
                <c:pt idx="0">
                  <c:v>Polyclonal, No Treatment</c:v>
                </c:pt>
              </c:strCache>
            </c:strRef>
          </c:tx>
          <c:spPr>
            <a:blipFill dpi="0" rotWithShape="1">
              <a:blip xmlns:r="http://schemas.openxmlformats.org/officeDocument/2006/relationships" r:embed="rId2"/>
              <a:srcRect/>
              <a:stretch>
                <a:fillRect/>
              </a:stretch>
            </a:blipFill>
            <a:ln>
              <a:solidFill>
                <a:srgbClr val="FFFFFF"/>
              </a:solidFill>
            </a:ln>
          </c:spPr>
          <c:cat>
            <c:strRef>
              <c:f>Sheet1!$A$2:$A$34</c:f>
              <c:strCache>
                <c:ptCount val="33"/>
                <c:pt idx="0">
                  <c:v>Overall</c:v>
                </c:pt>
                <c:pt idx="1">
                  <c:v>Overall</c:v>
                </c:pt>
                <c:pt idx="2">
                  <c:v>Overall</c:v>
                </c:pt>
                <c:pt idx="3">
                  <c:v>Overall</c:v>
                </c:pt>
                <c:pt idx="7">
                  <c:v>18-44</c:v>
                </c:pt>
                <c:pt idx="8">
                  <c:v>18-44</c:v>
                </c:pt>
                <c:pt idx="9">
                  <c:v>18-44</c:v>
                </c:pt>
                <c:pt idx="10">
                  <c:v>18-44</c:v>
                </c:pt>
                <c:pt idx="12">
                  <c:v>45-62</c:v>
                </c:pt>
                <c:pt idx="13">
                  <c:v>45-62</c:v>
                </c:pt>
                <c:pt idx="14">
                  <c:v>45-62</c:v>
                </c:pt>
                <c:pt idx="15">
                  <c:v>45-62</c:v>
                </c:pt>
                <c:pt idx="17">
                  <c:v>63+</c:v>
                </c:pt>
                <c:pt idx="18">
                  <c:v>63+</c:v>
                </c:pt>
                <c:pt idx="19">
                  <c:v>63+</c:v>
                </c:pt>
                <c:pt idx="20">
                  <c:v>63+</c:v>
                </c:pt>
                <c:pt idx="24">
                  <c:v>F</c:v>
                </c:pt>
                <c:pt idx="25">
                  <c:v>F</c:v>
                </c:pt>
                <c:pt idx="26">
                  <c:v>F</c:v>
                </c:pt>
                <c:pt idx="27">
                  <c:v>F</c:v>
                </c:pt>
                <c:pt idx="29">
                  <c:v>M</c:v>
                </c:pt>
                <c:pt idx="30">
                  <c:v>M</c:v>
                </c:pt>
                <c:pt idx="31">
                  <c:v>M</c:v>
                </c:pt>
                <c:pt idx="32">
                  <c:v>M</c:v>
                </c:pt>
              </c:strCache>
            </c:strRef>
          </c:cat>
          <c:val>
            <c:numRef>
              <c:f>Sheet1!$E$2:$E$34</c:f>
              <c:numCache>
                <c:formatCode>General</c:formatCode>
                <c:ptCount val="33"/>
                <c:pt idx="1">
                  <c:v>9.3000000000000007</c:v>
                </c:pt>
                <c:pt idx="8">
                  <c:v>9</c:v>
                </c:pt>
                <c:pt idx="13">
                  <c:v>9.8000000000000007</c:v>
                </c:pt>
                <c:pt idx="18">
                  <c:v>8.4</c:v>
                </c:pt>
                <c:pt idx="25">
                  <c:v>10.4</c:v>
                </c:pt>
                <c:pt idx="30">
                  <c:v>9</c:v>
                </c:pt>
              </c:numCache>
            </c:numRef>
          </c:val>
        </c:ser>
        <c:ser>
          <c:idx val="4"/>
          <c:order val="4"/>
          <c:tx>
            <c:strRef>
              <c:f>Sheet1!$F$1</c:f>
              <c:strCache>
                <c:ptCount val="1"/>
                <c:pt idx="0">
                  <c:v>IL-2R antagonist, Treatment</c:v>
                </c:pt>
              </c:strCache>
            </c:strRef>
          </c:tx>
          <c:spPr>
            <a:solidFill>
              <a:srgbClr val="FFFF00"/>
            </a:solidFill>
            <a:ln>
              <a:solidFill>
                <a:srgbClr val="FFFFFF"/>
              </a:solidFill>
            </a:ln>
          </c:spPr>
          <c:cat>
            <c:strRef>
              <c:f>Sheet1!$A$2:$A$34</c:f>
              <c:strCache>
                <c:ptCount val="33"/>
                <c:pt idx="0">
                  <c:v>Overall</c:v>
                </c:pt>
                <c:pt idx="1">
                  <c:v>Overall</c:v>
                </c:pt>
                <c:pt idx="2">
                  <c:v>Overall</c:v>
                </c:pt>
                <c:pt idx="3">
                  <c:v>Overall</c:v>
                </c:pt>
                <c:pt idx="7">
                  <c:v>18-44</c:v>
                </c:pt>
                <c:pt idx="8">
                  <c:v>18-44</c:v>
                </c:pt>
                <c:pt idx="9">
                  <c:v>18-44</c:v>
                </c:pt>
                <c:pt idx="10">
                  <c:v>18-44</c:v>
                </c:pt>
                <c:pt idx="12">
                  <c:v>45-62</c:v>
                </c:pt>
                <c:pt idx="13">
                  <c:v>45-62</c:v>
                </c:pt>
                <c:pt idx="14">
                  <c:v>45-62</c:v>
                </c:pt>
                <c:pt idx="15">
                  <c:v>45-62</c:v>
                </c:pt>
                <c:pt idx="17">
                  <c:v>63+</c:v>
                </c:pt>
                <c:pt idx="18">
                  <c:v>63+</c:v>
                </c:pt>
                <c:pt idx="19">
                  <c:v>63+</c:v>
                </c:pt>
                <c:pt idx="20">
                  <c:v>63+</c:v>
                </c:pt>
                <c:pt idx="24">
                  <c:v>F</c:v>
                </c:pt>
                <c:pt idx="25">
                  <c:v>F</c:v>
                </c:pt>
                <c:pt idx="26">
                  <c:v>F</c:v>
                </c:pt>
                <c:pt idx="27">
                  <c:v>F</c:v>
                </c:pt>
                <c:pt idx="29">
                  <c:v>M</c:v>
                </c:pt>
                <c:pt idx="30">
                  <c:v>M</c:v>
                </c:pt>
                <c:pt idx="31">
                  <c:v>M</c:v>
                </c:pt>
                <c:pt idx="32">
                  <c:v>M</c:v>
                </c:pt>
              </c:strCache>
            </c:strRef>
          </c:cat>
          <c:val>
            <c:numRef>
              <c:f>Sheet1!$F$2:$F$34</c:f>
              <c:numCache>
                <c:formatCode>General</c:formatCode>
                <c:ptCount val="33"/>
                <c:pt idx="2">
                  <c:v>21.7</c:v>
                </c:pt>
                <c:pt idx="9">
                  <c:v>27.4</c:v>
                </c:pt>
                <c:pt idx="14">
                  <c:v>20.3</c:v>
                </c:pt>
                <c:pt idx="19">
                  <c:v>18</c:v>
                </c:pt>
                <c:pt idx="26">
                  <c:v>23.8</c:v>
                </c:pt>
                <c:pt idx="31">
                  <c:v>21</c:v>
                </c:pt>
              </c:numCache>
            </c:numRef>
          </c:val>
        </c:ser>
        <c:ser>
          <c:idx val="5"/>
          <c:order val="5"/>
          <c:tx>
            <c:strRef>
              <c:f>Sheet1!$G$1</c:f>
              <c:strCache>
                <c:ptCount val="1"/>
                <c:pt idx="0">
                  <c:v>IL-2R antagonist, No Treatment </c:v>
                </c:pt>
              </c:strCache>
            </c:strRef>
          </c:tx>
          <c:spPr>
            <a:blipFill>
              <a:blip xmlns:r="http://schemas.openxmlformats.org/officeDocument/2006/relationships" r:embed="rId3"/>
              <a:stretch>
                <a:fillRect t="-2000" r="-3000" b="-4000"/>
              </a:stretch>
            </a:blipFill>
            <a:ln>
              <a:solidFill>
                <a:srgbClr val="FFFFFF"/>
              </a:solidFill>
            </a:ln>
          </c:spPr>
          <c:cat>
            <c:strRef>
              <c:f>Sheet1!$A$2:$A$34</c:f>
              <c:strCache>
                <c:ptCount val="33"/>
                <c:pt idx="0">
                  <c:v>Overall</c:v>
                </c:pt>
                <c:pt idx="1">
                  <c:v>Overall</c:v>
                </c:pt>
                <c:pt idx="2">
                  <c:v>Overall</c:v>
                </c:pt>
                <c:pt idx="3">
                  <c:v>Overall</c:v>
                </c:pt>
                <c:pt idx="7">
                  <c:v>18-44</c:v>
                </c:pt>
                <c:pt idx="8">
                  <c:v>18-44</c:v>
                </c:pt>
                <c:pt idx="9">
                  <c:v>18-44</c:v>
                </c:pt>
                <c:pt idx="10">
                  <c:v>18-44</c:v>
                </c:pt>
                <c:pt idx="12">
                  <c:v>45-62</c:v>
                </c:pt>
                <c:pt idx="13">
                  <c:v>45-62</c:v>
                </c:pt>
                <c:pt idx="14">
                  <c:v>45-62</c:v>
                </c:pt>
                <c:pt idx="15">
                  <c:v>45-62</c:v>
                </c:pt>
                <c:pt idx="17">
                  <c:v>63+</c:v>
                </c:pt>
                <c:pt idx="18">
                  <c:v>63+</c:v>
                </c:pt>
                <c:pt idx="19">
                  <c:v>63+</c:v>
                </c:pt>
                <c:pt idx="20">
                  <c:v>63+</c:v>
                </c:pt>
                <c:pt idx="24">
                  <c:v>F</c:v>
                </c:pt>
                <c:pt idx="25">
                  <c:v>F</c:v>
                </c:pt>
                <c:pt idx="26">
                  <c:v>F</c:v>
                </c:pt>
                <c:pt idx="27">
                  <c:v>F</c:v>
                </c:pt>
                <c:pt idx="29">
                  <c:v>M</c:v>
                </c:pt>
                <c:pt idx="30">
                  <c:v>M</c:v>
                </c:pt>
                <c:pt idx="31">
                  <c:v>M</c:v>
                </c:pt>
                <c:pt idx="32">
                  <c:v>M</c:v>
                </c:pt>
              </c:strCache>
            </c:strRef>
          </c:cat>
          <c:val>
            <c:numRef>
              <c:f>Sheet1!$G$2:$G$34</c:f>
              <c:numCache>
                <c:formatCode>General</c:formatCode>
                <c:ptCount val="33"/>
                <c:pt idx="2">
                  <c:v>12.2</c:v>
                </c:pt>
                <c:pt idx="9">
                  <c:v>11.6</c:v>
                </c:pt>
                <c:pt idx="14">
                  <c:v>12</c:v>
                </c:pt>
                <c:pt idx="19">
                  <c:v>13.7</c:v>
                </c:pt>
                <c:pt idx="26">
                  <c:v>12.8</c:v>
                </c:pt>
                <c:pt idx="31">
                  <c:v>12.1</c:v>
                </c:pt>
              </c:numCache>
            </c:numRef>
          </c:val>
        </c:ser>
        <c:ser>
          <c:idx val="6"/>
          <c:order val="6"/>
          <c:tx>
            <c:strRef>
              <c:f>Sheet1!$H$1</c:f>
              <c:strCache>
                <c:ptCount val="1"/>
                <c:pt idx="0">
                  <c:v>OKT3, Treatment</c:v>
                </c:pt>
              </c:strCache>
            </c:strRef>
          </c:tx>
          <c:spPr>
            <a:solidFill>
              <a:schemeClr val="bg1">
                <a:lumMod val="50000"/>
                <a:lumOff val="50000"/>
              </a:schemeClr>
            </a:solidFill>
            <a:ln>
              <a:solidFill>
                <a:schemeClr val="tx1"/>
              </a:solidFill>
            </a:ln>
          </c:spPr>
          <c:cat>
            <c:strRef>
              <c:f>Sheet1!$A$2:$A$34</c:f>
              <c:strCache>
                <c:ptCount val="33"/>
                <c:pt idx="0">
                  <c:v>Overall</c:v>
                </c:pt>
                <c:pt idx="1">
                  <c:v>Overall</c:v>
                </c:pt>
                <c:pt idx="2">
                  <c:v>Overall</c:v>
                </c:pt>
                <c:pt idx="3">
                  <c:v>Overall</c:v>
                </c:pt>
                <c:pt idx="7">
                  <c:v>18-44</c:v>
                </c:pt>
                <c:pt idx="8">
                  <c:v>18-44</c:v>
                </c:pt>
                <c:pt idx="9">
                  <c:v>18-44</c:v>
                </c:pt>
                <c:pt idx="10">
                  <c:v>18-44</c:v>
                </c:pt>
                <c:pt idx="12">
                  <c:v>45-62</c:v>
                </c:pt>
                <c:pt idx="13">
                  <c:v>45-62</c:v>
                </c:pt>
                <c:pt idx="14">
                  <c:v>45-62</c:v>
                </c:pt>
                <c:pt idx="15">
                  <c:v>45-62</c:v>
                </c:pt>
                <c:pt idx="17">
                  <c:v>63+</c:v>
                </c:pt>
                <c:pt idx="18">
                  <c:v>63+</c:v>
                </c:pt>
                <c:pt idx="19">
                  <c:v>63+</c:v>
                </c:pt>
                <c:pt idx="20">
                  <c:v>63+</c:v>
                </c:pt>
                <c:pt idx="24">
                  <c:v>F</c:v>
                </c:pt>
                <c:pt idx="25">
                  <c:v>F</c:v>
                </c:pt>
                <c:pt idx="26">
                  <c:v>F</c:v>
                </c:pt>
                <c:pt idx="27">
                  <c:v>F</c:v>
                </c:pt>
                <c:pt idx="29">
                  <c:v>M</c:v>
                </c:pt>
                <c:pt idx="30">
                  <c:v>M</c:v>
                </c:pt>
                <c:pt idx="31">
                  <c:v>M</c:v>
                </c:pt>
                <c:pt idx="32">
                  <c:v>M</c:v>
                </c:pt>
              </c:strCache>
            </c:strRef>
          </c:cat>
          <c:val>
            <c:numRef>
              <c:f>Sheet1!$H$2:$H$34</c:f>
              <c:numCache>
                <c:formatCode>General</c:formatCode>
                <c:ptCount val="33"/>
                <c:pt idx="3">
                  <c:v>29.2</c:v>
                </c:pt>
                <c:pt idx="10">
                  <c:v>30</c:v>
                </c:pt>
                <c:pt idx="15">
                  <c:v>29.8</c:v>
                </c:pt>
                <c:pt idx="20">
                  <c:v>26.5</c:v>
                </c:pt>
                <c:pt idx="27">
                  <c:v>36.200000000000003</c:v>
                </c:pt>
                <c:pt idx="32">
                  <c:v>26.4</c:v>
                </c:pt>
              </c:numCache>
            </c:numRef>
          </c:val>
        </c:ser>
        <c:ser>
          <c:idx val="7"/>
          <c:order val="7"/>
          <c:tx>
            <c:strRef>
              <c:f>Sheet1!$I$1</c:f>
              <c:strCache>
                <c:ptCount val="1"/>
                <c:pt idx="0">
                  <c:v>OKT3, No Treatment</c:v>
                </c:pt>
              </c:strCache>
            </c:strRef>
          </c:tx>
          <c:spPr>
            <a:blipFill>
              <a:blip xmlns:r="http://schemas.openxmlformats.org/officeDocument/2006/relationships" r:embed="rId4"/>
              <a:stretch>
                <a:fillRect/>
              </a:stretch>
            </a:blipFill>
            <a:ln>
              <a:solidFill>
                <a:schemeClr val="tx1"/>
              </a:solidFill>
            </a:ln>
          </c:spPr>
          <c:cat>
            <c:strRef>
              <c:f>Sheet1!$A$2:$A$34</c:f>
              <c:strCache>
                <c:ptCount val="33"/>
                <c:pt idx="0">
                  <c:v>Overall</c:v>
                </c:pt>
                <c:pt idx="1">
                  <c:v>Overall</c:v>
                </c:pt>
                <c:pt idx="2">
                  <c:v>Overall</c:v>
                </c:pt>
                <c:pt idx="3">
                  <c:v>Overall</c:v>
                </c:pt>
                <c:pt idx="7">
                  <c:v>18-44</c:v>
                </c:pt>
                <c:pt idx="8">
                  <c:v>18-44</c:v>
                </c:pt>
                <c:pt idx="9">
                  <c:v>18-44</c:v>
                </c:pt>
                <c:pt idx="10">
                  <c:v>18-44</c:v>
                </c:pt>
                <c:pt idx="12">
                  <c:v>45-62</c:v>
                </c:pt>
                <c:pt idx="13">
                  <c:v>45-62</c:v>
                </c:pt>
                <c:pt idx="14">
                  <c:v>45-62</c:v>
                </c:pt>
                <c:pt idx="15">
                  <c:v>45-62</c:v>
                </c:pt>
                <c:pt idx="17">
                  <c:v>63+</c:v>
                </c:pt>
                <c:pt idx="18">
                  <c:v>63+</c:v>
                </c:pt>
                <c:pt idx="19">
                  <c:v>63+</c:v>
                </c:pt>
                <c:pt idx="20">
                  <c:v>63+</c:v>
                </c:pt>
                <c:pt idx="24">
                  <c:v>F</c:v>
                </c:pt>
                <c:pt idx="25">
                  <c:v>F</c:v>
                </c:pt>
                <c:pt idx="26">
                  <c:v>F</c:v>
                </c:pt>
                <c:pt idx="27">
                  <c:v>F</c:v>
                </c:pt>
                <c:pt idx="29">
                  <c:v>M</c:v>
                </c:pt>
                <c:pt idx="30">
                  <c:v>M</c:v>
                </c:pt>
                <c:pt idx="31">
                  <c:v>M</c:v>
                </c:pt>
                <c:pt idx="32">
                  <c:v>M</c:v>
                </c:pt>
              </c:strCache>
            </c:strRef>
          </c:cat>
          <c:val>
            <c:numRef>
              <c:f>Sheet1!$I$2:$I$34</c:f>
              <c:numCache>
                <c:formatCode>General</c:formatCode>
                <c:ptCount val="33"/>
                <c:pt idx="3">
                  <c:v>6.5</c:v>
                </c:pt>
                <c:pt idx="10">
                  <c:v>7.5</c:v>
                </c:pt>
                <c:pt idx="15">
                  <c:v>5.3</c:v>
                </c:pt>
                <c:pt idx="20">
                  <c:v>8.8000000000000007</c:v>
                </c:pt>
                <c:pt idx="27">
                  <c:v>6.4</c:v>
                </c:pt>
                <c:pt idx="32">
                  <c:v>6.6</c:v>
                </c:pt>
              </c:numCache>
            </c:numRef>
          </c:val>
        </c:ser>
        <c:gapWidth val="0"/>
        <c:overlap val="100"/>
        <c:axId val="156067712"/>
        <c:axId val="156069248"/>
      </c:barChart>
      <c:catAx>
        <c:axId val="156067712"/>
        <c:scaling>
          <c:orientation val="minMax"/>
        </c:scaling>
        <c:delete val="1"/>
        <c:axPos val="b"/>
        <c:numFmt formatCode="General" sourceLinked="1"/>
        <c:tickLblPos val="none"/>
        <c:crossAx val="156069248"/>
        <c:crosses val="autoZero"/>
        <c:auto val="1"/>
        <c:lblAlgn val="ctr"/>
        <c:lblOffset val="100"/>
        <c:tickLblSkip val="1"/>
      </c:catAx>
      <c:valAx>
        <c:axId val="156069248"/>
        <c:scaling>
          <c:orientation val="minMax"/>
          <c:max val="60"/>
        </c:scaling>
        <c:axPos val="l"/>
        <c:majorGridlines>
          <c:spPr>
            <a:ln>
              <a:prstDash val="sysDash"/>
            </a:ln>
          </c:spPr>
        </c:majorGridlines>
        <c:title>
          <c:tx>
            <c:rich>
              <a:bodyPr rot="-5400000" vert="horz"/>
              <a:lstStyle/>
              <a:p>
                <a:pPr>
                  <a:defRPr sz="1400"/>
                </a:pPr>
                <a:r>
                  <a:rPr lang="en-US" sz="1400" dirty="0" smtClean="0"/>
                  <a:t>% experiencing rejection within 1 year </a:t>
                </a:r>
                <a:endParaRPr lang="en-US" sz="1400" dirty="0"/>
              </a:p>
            </c:rich>
          </c:tx>
          <c:layout>
            <c:manualLayout>
              <c:xMode val="edge"/>
              <c:yMode val="edge"/>
              <c:x val="1.694046257038383E-2"/>
              <c:y val="9.0077879609311144E-4"/>
            </c:manualLayout>
          </c:layout>
        </c:title>
        <c:numFmt formatCode="General" sourceLinked="1"/>
        <c:tickLblPos val="nextTo"/>
        <c:txPr>
          <a:bodyPr/>
          <a:lstStyle/>
          <a:p>
            <a:pPr>
              <a:defRPr sz="1400" b="1"/>
            </a:pPr>
            <a:endParaRPr lang="en-US"/>
          </a:p>
        </c:txPr>
        <c:crossAx val="156067712"/>
        <c:crosses val="autoZero"/>
        <c:crossBetween val="between"/>
        <c:majorUnit val="10"/>
      </c:valAx>
      <c:spPr>
        <a:solidFill>
          <a:schemeClr val="bg2"/>
        </a:solidFill>
        <a:ln>
          <a:solidFill>
            <a:schemeClr val="tx1"/>
          </a:solidFill>
        </a:ln>
      </c:spPr>
    </c:plotArea>
    <c:legend>
      <c:legendPos val="b"/>
      <c:layout>
        <c:manualLayout>
          <c:xMode val="edge"/>
          <c:yMode val="edge"/>
          <c:x val="0.10211126326600529"/>
          <c:y val="1.4018759950088208E-2"/>
          <c:w val="0.72625066778157465"/>
          <c:h val="0.16357686846521233"/>
        </c:manualLayout>
      </c:layout>
      <c:spPr>
        <a:solidFill>
          <a:schemeClr val="bg2"/>
        </a:solidFill>
        <a:ln>
          <a:solidFill>
            <a:schemeClr val="tx1"/>
          </a:solidFill>
        </a:ln>
      </c:spPr>
      <c:txPr>
        <a:bodyPr/>
        <a:lstStyle/>
        <a:p>
          <a:pPr>
            <a:defRPr sz="1300" b="1"/>
          </a:pPr>
          <a:endParaRPr lang="en-US"/>
        </a:p>
      </c:txPr>
    </c:legend>
    <c:plotVisOnly val="1"/>
    <c:dispBlanksAs val="gap"/>
  </c:chart>
  <c:txPr>
    <a:bodyPr/>
    <a:lstStyle/>
    <a:p>
      <a:pPr>
        <a:defRPr sz="1800"/>
      </a:pPr>
      <a:endParaRPr lang="en-US"/>
    </a:p>
  </c:txPr>
  <c:externalData r:id="rId5"/>
  <c:userShapes r:id="rId6"/>
</c:chartSpace>
</file>

<file path=ppt/charts/chart7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9.4948419491041894E-2"/>
          <c:y val="5.0081106664945557E-2"/>
          <c:w val="0.87038091977633236"/>
          <c:h val="0.59041478421754146"/>
        </c:manualLayout>
      </c:layout>
      <c:barChart>
        <c:barDir val="col"/>
        <c:grouping val="stacked"/>
        <c:ser>
          <c:idx val="0"/>
          <c:order val="0"/>
          <c:tx>
            <c:strRef>
              <c:f>Sheet1!$B$1</c:f>
              <c:strCache>
                <c:ptCount val="1"/>
                <c:pt idx="0">
                  <c:v>Cyclosporine + MMF/MPA, Treatment</c:v>
                </c:pt>
              </c:strCache>
            </c:strRef>
          </c:tx>
          <c:spPr>
            <a:solidFill>
              <a:srgbClr val="00FF00"/>
            </a:solidFill>
            <a:ln>
              <a:solidFill>
                <a:schemeClr val="tx1"/>
              </a:solidFill>
            </a:ln>
          </c:spPr>
          <c:cat>
            <c:strRef>
              <c:f>Sheet1!$A$2:$A$26</c:f>
              <c:strCache>
                <c:ptCount val="24"/>
                <c:pt idx="1">
                  <c:v>Overall</c:v>
                </c:pt>
                <c:pt idx="2">
                  <c:v>Overall</c:v>
                </c:pt>
                <c:pt idx="7">
                  <c:v>18-44</c:v>
                </c:pt>
                <c:pt idx="8">
                  <c:v>18-44</c:v>
                </c:pt>
                <c:pt idx="10">
                  <c:v>45-62</c:v>
                </c:pt>
                <c:pt idx="11">
                  <c:v>45-62</c:v>
                </c:pt>
                <c:pt idx="13">
                  <c:v>63+</c:v>
                </c:pt>
                <c:pt idx="14">
                  <c:v>63+</c:v>
                </c:pt>
                <c:pt idx="19">
                  <c:v>F</c:v>
                </c:pt>
                <c:pt idx="20">
                  <c:v>F</c:v>
                </c:pt>
                <c:pt idx="22">
                  <c:v>M</c:v>
                </c:pt>
                <c:pt idx="23">
                  <c:v>M</c:v>
                </c:pt>
              </c:strCache>
            </c:strRef>
          </c:cat>
          <c:val>
            <c:numRef>
              <c:f>Sheet1!$B$2:$B$26</c:f>
              <c:numCache>
                <c:formatCode>General</c:formatCode>
                <c:ptCount val="25"/>
                <c:pt idx="1">
                  <c:v>24.7</c:v>
                </c:pt>
                <c:pt idx="7">
                  <c:v>32</c:v>
                </c:pt>
                <c:pt idx="10">
                  <c:v>24.5</c:v>
                </c:pt>
                <c:pt idx="13">
                  <c:v>16.899999999999999</c:v>
                </c:pt>
                <c:pt idx="19">
                  <c:v>28.1</c:v>
                </c:pt>
                <c:pt idx="22">
                  <c:v>23.9</c:v>
                </c:pt>
              </c:numCache>
            </c:numRef>
          </c:val>
        </c:ser>
        <c:ser>
          <c:idx val="1"/>
          <c:order val="1"/>
          <c:tx>
            <c:strRef>
              <c:f>Sheet1!$C$1</c:f>
              <c:strCache>
                <c:ptCount val="1"/>
                <c:pt idx="0">
                  <c:v>Cyclosporine + MMF/MPA, No Treatment</c:v>
                </c:pt>
              </c:strCache>
            </c:strRef>
          </c:tx>
          <c:spPr>
            <a:blipFill>
              <a:blip xmlns:r="http://schemas.openxmlformats.org/officeDocument/2006/relationships" r:embed="rId1"/>
              <a:stretch>
                <a:fillRect t="-2000" r="-3000" b="-4000"/>
              </a:stretch>
            </a:blipFill>
            <a:ln>
              <a:solidFill>
                <a:schemeClr val="tx1"/>
              </a:solidFill>
            </a:ln>
          </c:spPr>
          <c:cat>
            <c:strRef>
              <c:f>Sheet1!$A$2:$A$26</c:f>
              <c:strCache>
                <c:ptCount val="24"/>
                <c:pt idx="1">
                  <c:v>Overall</c:v>
                </c:pt>
                <c:pt idx="2">
                  <c:v>Overall</c:v>
                </c:pt>
                <c:pt idx="7">
                  <c:v>18-44</c:v>
                </c:pt>
                <c:pt idx="8">
                  <c:v>18-44</c:v>
                </c:pt>
                <c:pt idx="10">
                  <c:v>45-62</c:v>
                </c:pt>
                <c:pt idx="11">
                  <c:v>45-62</c:v>
                </c:pt>
                <c:pt idx="13">
                  <c:v>63+</c:v>
                </c:pt>
                <c:pt idx="14">
                  <c:v>63+</c:v>
                </c:pt>
                <c:pt idx="19">
                  <c:v>F</c:v>
                </c:pt>
                <c:pt idx="20">
                  <c:v>F</c:v>
                </c:pt>
                <c:pt idx="22">
                  <c:v>M</c:v>
                </c:pt>
                <c:pt idx="23">
                  <c:v>M</c:v>
                </c:pt>
              </c:strCache>
            </c:strRef>
          </c:cat>
          <c:val>
            <c:numRef>
              <c:f>Sheet1!$C$2:$C$26</c:f>
              <c:numCache>
                <c:formatCode>General</c:formatCode>
                <c:ptCount val="25"/>
                <c:pt idx="1">
                  <c:v>13.1</c:v>
                </c:pt>
                <c:pt idx="7">
                  <c:v>13.9</c:v>
                </c:pt>
                <c:pt idx="10">
                  <c:v>13.2</c:v>
                </c:pt>
                <c:pt idx="13">
                  <c:v>11.9</c:v>
                </c:pt>
                <c:pt idx="19">
                  <c:v>10.9</c:v>
                </c:pt>
                <c:pt idx="22">
                  <c:v>13.6</c:v>
                </c:pt>
              </c:numCache>
            </c:numRef>
          </c:val>
        </c:ser>
        <c:ser>
          <c:idx val="2"/>
          <c:order val="2"/>
          <c:tx>
            <c:strRef>
              <c:f>Sheet1!$D$1</c:f>
              <c:strCache>
                <c:ptCount val="1"/>
                <c:pt idx="0">
                  <c:v>Tacrolimus + MMF/MPA, Treatment</c:v>
                </c:pt>
              </c:strCache>
            </c:strRef>
          </c:tx>
          <c:spPr>
            <a:solidFill>
              <a:srgbClr val="FFFF00"/>
            </a:solidFill>
            <a:ln>
              <a:solidFill>
                <a:srgbClr val="FFFFFF"/>
              </a:solidFill>
            </a:ln>
          </c:spPr>
          <c:cat>
            <c:strRef>
              <c:f>Sheet1!$A$2:$A$26</c:f>
              <c:strCache>
                <c:ptCount val="24"/>
                <c:pt idx="1">
                  <c:v>Overall</c:v>
                </c:pt>
                <c:pt idx="2">
                  <c:v>Overall</c:v>
                </c:pt>
                <c:pt idx="7">
                  <c:v>18-44</c:v>
                </c:pt>
                <c:pt idx="8">
                  <c:v>18-44</c:v>
                </c:pt>
                <c:pt idx="10">
                  <c:v>45-62</c:v>
                </c:pt>
                <c:pt idx="11">
                  <c:v>45-62</c:v>
                </c:pt>
                <c:pt idx="13">
                  <c:v>63+</c:v>
                </c:pt>
                <c:pt idx="14">
                  <c:v>63+</c:v>
                </c:pt>
                <c:pt idx="19">
                  <c:v>F</c:v>
                </c:pt>
                <c:pt idx="20">
                  <c:v>F</c:v>
                </c:pt>
                <c:pt idx="22">
                  <c:v>M</c:v>
                </c:pt>
                <c:pt idx="23">
                  <c:v>M</c:v>
                </c:pt>
              </c:strCache>
            </c:strRef>
          </c:cat>
          <c:val>
            <c:numRef>
              <c:f>Sheet1!$D$2:$D$26</c:f>
              <c:numCache>
                <c:formatCode>General</c:formatCode>
                <c:ptCount val="25"/>
                <c:pt idx="2">
                  <c:v>15.7</c:v>
                </c:pt>
                <c:pt idx="8">
                  <c:v>21</c:v>
                </c:pt>
                <c:pt idx="11">
                  <c:v>14.3</c:v>
                </c:pt>
                <c:pt idx="14">
                  <c:v>12.9</c:v>
                </c:pt>
                <c:pt idx="20">
                  <c:v>18.7</c:v>
                </c:pt>
                <c:pt idx="23">
                  <c:v>14.7</c:v>
                </c:pt>
              </c:numCache>
            </c:numRef>
          </c:val>
        </c:ser>
        <c:ser>
          <c:idx val="3"/>
          <c:order val="3"/>
          <c:tx>
            <c:strRef>
              <c:f>Sheet1!$E$1</c:f>
              <c:strCache>
                <c:ptCount val="1"/>
                <c:pt idx="0">
                  <c:v>Tacrolimus + MMF/MPA, No Treatment</c:v>
                </c:pt>
              </c:strCache>
            </c:strRef>
          </c:tx>
          <c:spPr>
            <a:blipFill dpi="0" rotWithShape="1">
              <a:blip xmlns:r="http://schemas.openxmlformats.org/officeDocument/2006/relationships" r:embed="rId2"/>
              <a:srcRect/>
              <a:stretch>
                <a:fillRect/>
              </a:stretch>
            </a:blipFill>
            <a:ln>
              <a:solidFill>
                <a:srgbClr val="FFFFFF"/>
              </a:solidFill>
            </a:ln>
          </c:spPr>
          <c:cat>
            <c:strRef>
              <c:f>Sheet1!$A$2:$A$26</c:f>
              <c:strCache>
                <c:ptCount val="24"/>
                <c:pt idx="1">
                  <c:v>Overall</c:v>
                </c:pt>
                <c:pt idx="2">
                  <c:v>Overall</c:v>
                </c:pt>
                <c:pt idx="7">
                  <c:v>18-44</c:v>
                </c:pt>
                <c:pt idx="8">
                  <c:v>18-44</c:v>
                </c:pt>
                <c:pt idx="10">
                  <c:v>45-62</c:v>
                </c:pt>
                <c:pt idx="11">
                  <c:v>45-62</c:v>
                </c:pt>
                <c:pt idx="13">
                  <c:v>63+</c:v>
                </c:pt>
                <c:pt idx="14">
                  <c:v>63+</c:v>
                </c:pt>
                <c:pt idx="19">
                  <c:v>F</c:v>
                </c:pt>
                <c:pt idx="20">
                  <c:v>F</c:v>
                </c:pt>
                <c:pt idx="22">
                  <c:v>M</c:v>
                </c:pt>
                <c:pt idx="23">
                  <c:v>M</c:v>
                </c:pt>
              </c:strCache>
            </c:strRef>
          </c:cat>
          <c:val>
            <c:numRef>
              <c:f>Sheet1!$E$2:$E$26</c:f>
              <c:numCache>
                <c:formatCode>General</c:formatCode>
                <c:ptCount val="25"/>
                <c:pt idx="2">
                  <c:v>9.1</c:v>
                </c:pt>
                <c:pt idx="8">
                  <c:v>8.1</c:v>
                </c:pt>
                <c:pt idx="11">
                  <c:v>9.4</c:v>
                </c:pt>
                <c:pt idx="14">
                  <c:v>9.5</c:v>
                </c:pt>
                <c:pt idx="20">
                  <c:v>10.1</c:v>
                </c:pt>
                <c:pt idx="23">
                  <c:v>8.7000000000000011</c:v>
                </c:pt>
              </c:numCache>
            </c:numRef>
          </c:val>
        </c:ser>
        <c:gapWidth val="0"/>
        <c:overlap val="100"/>
        <c:axId val="156469504"/>
        <c:axId val="156475392"/>
      </c:barChart>
      <c:catAx>
        <c:axId val="156469504"/>
        <c:scaling>
          <c:orientation val="minMax"/>
        </c:scaling>
        <c:delete val="1"/>
        <c:axPos val="b"/>
        <c:numFmt formatCode="General" sourceLinked="1"/>
        <c:tickLblPos val="none"/>
        <c:crossAx val="156475392"/>
        <c:crosses val="autoZero"/>
        <c:auto val="1"/>
        <c:lblAlgn val="ctr"/>
        <c:lblOffset val="100"/>
        <c:tickLblSkip val="1"/>
      </c:catAx>
      <c:valAx>
        <c:axId val="156475392"/>
        <c:scaling>
          <c:orientation val="minMax"/>
          <c:max val="60"/>
        </c:scaling>
        <c:axPos val="l"/>
        <c:majorGridlines>
          <c:spPr>
            <a:ln>
              <a:prstDash val="sysDash"/>
            </a:ln>
          </c:spPr>
        </c:majorGridlines>
        <c:title>
          <c:tx>
            <c:rich>
              <a:bodyPr rot="-5400000" vert="horz"/>
              <a:lstStyle/>
              <a:p>
                <a:pPr>
                  <a:defRPr sz="1400"/>
                </a:pPr>
                <a:r>
                  <a:rPr lang="en-US" sz="1400" dirty="0" smtClean="0"/>
                  <a:t>% experiencing rejection within 1 year </a:t>
                </a:r>
                <a:endParaRPr lang="en-US" sz="1400" dirty="0"/>
              </a:p>
            </c:rich>
          </c:tx>
          <c:layout>
            <c:manualLayout>
              <c:xMode val="edge"/>
              <c:yMode val="edge"/>
              <c:x val="1.694046257038383E-2"/>
              <c:y val="9.0077879609311144E-4"/>
            </c:manualLayout>
          </c:layout>
        </c:title>
        <c:numFmt formatCode="General" sourceLinked="1"/>
        <c:tickLblPos val="nextTo"/>
        <c:txPr>
          <a:bodyPr/>
          <a:lstStyle/>
          <a:p>
            <a:pPr>
              <a:defRPr sz="1400" b="1"/>
            </a:pPr>
            <a:endParaRPr lang="en-US"/>
          </a:p>
        </c:txPr>
        <c:crossAx val="156469504"/>
        <c:crosses val="autoZero"/>
        <c:crossBetween val="between"/>
        <c:majorUnit val="10"/>
      </c:valAx>
      <c:spPr>
        <a:solidFill>
          <a:schemeClr val="bg2"/>
        </a:solidFill>
        <a:ln>
          <a:solidFill>
            <a:schemeClr val="tx1"/>
          </a:solidFill>
        </a:ln>
      </c:spPr>
    </c:plotArea>
    <c:legend>
      <c:legendPos val="b"/>
      <c:layout>
        <c:manualLayout>
          <c:xMode val="edge"/>
          <c:yMode val="edge"/>
          <c:x val="0.10211126326600529"/>
          <c:y val="1.4018759950088208E-2"/>
          <c:w val="0.8190043364144759"/>
          <c:h val="0.13352222365646921"/>
        </c:manualLayout>
      </c:layout>
      <c:spPr>
        <a:solidFill>
          <a:schemeClr val="bg2"/>
        </a:solidFill>
        <a:ln>
          <a:solidFill>
            <a:schemeClr val="tx1"/>
          </a:solidFill>
        </a:ln>
      </c:spPr>
      <c:txPr>
        <a:bodyPr/>
        <a:lstStyle/>
        <a:p>
          <a:pPr>
            <a:defRPr sz="1300" b="1"/>
          </a:pPr>
          <a:endParaRPr lang="en-US"/>
        </a:p>
      </c:txPr>
    </c:legend>
    <c:plotVisOnly val="1"/>
    <c:dispBlanksAs val="gap"/>
  </c:chart>
  <c:txPr>
    <a:bodyPr/>
    <a:lstStyle/>
    <a:p>
      <a:pPr>
        <a:defRPr sz="1800"/>
      </a:pPr>
      <a:endParaRPr lang="en-US"/>
    </a:p>
  </c:txPr>
  <c:externalData r:id="rId3"/>
  <c:userShapes r:id="rId4"/>
</c:chartSpace>
</file>

<file path=ppt/charts/chart7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899926"/>
          <c:h val="0.74531896436674228"/>
        </c:manualLayout>
      </c:layout>
      <c:scatterChart>
        <c:scatterStyle val="smoothMarker"/>
        <c:ser>
          <c:idx val="0"/>
          <c:order val="0"/>
          <c:tx>
            <c:strRef>
              <c:f>Sheet1!$B$1</c:f>
              <c:strCache>
                <c:ptCount val="1"/>
                <c:pt idx="0">
                  <c:v>No Rejection (N=6,401)</c:v>
                </c:pt>
              </c:strCache>
            </c:strRef>
          </c:tx>
          <c:spPr>
            <a:ln w="41275">
              <a:solidFill>
                <a:srgbClr val="00FFFF"/>
              </a:solidFill>
            </a:ln>
          </c:spPr>
          <c:marker>
            <c:symbol val="none"/>
          </c:marker>
          <c:xVal>
            <c:numRef>
              <c:f>Sheet1!$A$2:$A$74</c:f>
              <c:numCache>
                <c:formatCode>General</c:formatCode>
                <c:ptCount val="73"/>
                <c:pt idx="0">
                  <c:v>0</c:v>
                </c:pt>
                <c:pt idx="1">
                  <c:v>8.3330000000000043E-2</c:v>
                </c:pt>
                <c:pt idx="2">
                  <c:v>0.16666999999999998</c:v>
                </c:pt>
                <c:pt idx="3">
                  <c:v>0.25</c:v>
                </c:pt>
                <c:pt idx="4">
                  <c:v>0.33333000000000174</c:v>
                </c:pt>
                <c:pt idx="5">
                  <c:v>0.41667000000000032</c:v>
                </c:pt>
                <c:pt idx="6">
                  <c:v>0.5</c:v>
                </c:pt>
                <c:pt idx="7">
                  <c:v>0.58332999999999957</c:v>
                </c:pt>
                <c:pt idx="8">
                  <c:v>0.66667000000000498</c:v>
                </c:pt>
                <c:pt idx="9">
                  <c:v>0.75000000000000289</c:v>
                </c:pt>
                <c:pt idx="10">
                  <c:v>0.83333000000000002</c:v>
                </c:pt>
                <c:pt idx="11">
                  <c:v>0.91666999999999998</c:v>
                </c:pt>
                <c:pt idx="12">
                  <c:v>1</c:v>
                </c:pt>
                <c:pt idx="13">
                  <c:v>1.0833299999999937</c:v>
                </c:pt>
                <c:pt idx="14">
                  <c:v>1.1666700000000001</c:v>
                </c:pt>
                <c:pt idx="15">
                  <c:v>1.25</c:v>
                </c:pt>
                <c:pt idx="16">
                  <c:v>1.3333299999999937</c:v>
                </c:pt>
                <c:pt idx="17">
                  <c:v>1.4166699999999932</c:v>
                </c:pt>
                <c:pt idx="18">
                  <c:v>1.5</c:v>
                </c:pt>
                <c:pt idx="19">
                  <c:v>1.5833299999999937</c:v>
                </c:pt>
                <c:pt idx="20">
                  <c:v>1.6666700000000001</c:v>
                </c:pt>
                <c:pt idx="21">
                  <c:v>1.75</c:v>
                </c:pt>
                <c:pt idx="22">
                  <c:v>1.8333299999999937</c:v>
                </c:pt>
                <c:pt idx="23">
                  <c:v>1.9166700000000001</c:v>
                </c:pt>
                <c:pt idx="24">
                  <c:v>2</c:v>
                </c:pt>
                <c:pt idx="25">
                  <c:v>2.0833300000000152</c:v>
                </c:pt>
                <c:pt idx="26">
                  <c:v>2.1666699999999977</c:v>
                </c:pt>
                <c:pt idx="27">
                  <c:v>2.25</c:v>
                </c:pt>
                <c:pt idx="28">
                  <c:v>2.3333300000000001</c:v>
                </c:pt>
                <c:pt idx="29">
                  <c:v>2.4166699999999772</c:v>
                </c:pt>
                <c:pt idx="30">
                  <c:v>2.5</c:v>
                </c:pt>
                <c:pt idx="31">
                  <c:v>2.5833300000000152</c:v>
                </c:pt>
                <c:pt idx="32">
                  <c:v>2.6666699999999977</c:v>
                </c:pt>
                <c:pt idx="33">
                  <c:v>2.75</c:v>
                </c:pt>
                <c:pt idx="34">
                  <c:v>2.8333300000000001</c:v>
                </c:pt>
                <c:pt idx="35">
                  <c:v>2.9166699999999772</c:v>
                </c:pt>
                <c:pt idx="36">
                  <c:v>3</c:v>
                </c:pt>
                <c:pt idx="37">
                  <c:v>3.0833300000000152</c:v>
                </c:pt>
                <c:pt idx="38">
                  <c:v>3.1666699999999977</c:v>
                </c:pt>
                <c:pt idx="39">
                  <c:v>3.25</c:v>
                </c:pt>
                <c:pt idx="40">
                  <c:v>3.3333300000000001</c:v>
                </c:pt>
                <c:pt idx="41">
                  <c:v>3.4166699999999772</c:v>
                </c:pt>
                <c:pt idx="42">
                  <c:v>3.5</c:v>
                </c:pt>
                <c:pt idx="43">
                  <c:v>3.5833300000000152</c:v>
                </c:pt>
                <c:pt idx="44">
                  <c:v>3.6666699999999977</c:v>
                </c:pt>
                <c:pt idx="45">
                  <c:v>3.75</c:v>
                </c:pt>
                <c:pt idx="46">
                  <c:v>3.8333300000000001</c:v>
                </c:pt>
                <c:pt idx="47">
                  <c:v>3.9166699999999772</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numCache>
            </c:numRef>
          </c:xVal>
          <c:yVal>
            <c:numRef>
              <c:f>Sheet1!$B$2:$B$74</c:f>
              <c:numCache>
                <c:formatCode>General</c:formatCode>
                <c:ptCount val="73"/>
                <c:pt idx="0">
                  <c:v>100</c:v>
                </c:pt>
                <c:pt idx="1">
                  <c:v>100</c:v>
                </c:pt>
                <c:pt idx="2">
                  <c:v>100</c:v>
                </c:pt>
                <c:pt idx="3">
                  <c:v>100</c:v>
                </c:pt>
                <c:pt idx="4">
                  <c:v>100</c:v>
                </c:pt>
                <c:pt idx="5">
                  <c:v>100</c:v>
                </c:pt>
                <c:pt idx="6">
                  <c:v>100</c:v>
                </c:pt>
                <c:pt idx="7">
                  <c:v>100</c:v>
                </c:pt>
                <c:pt idx="8">
                  <c:v>100</c:v>
                </c:pt>
                <c:pt idx="9">
                  <c:v>100</c:v>
                </c:pt>
                <c:pt idx="10">
                  <c:v>100</c:v>
                </c:pt>
                <c:pt idx="11">
                  <c:v>100</c:v>
                </c:pt>
                <c:pt idx="12">
                  <c:v>99.980999999999995</c:v>
                </c:pt>
                <c:pt idx="13">
                  <c:v>99.733000000000004</c:v>
                </c:pt>
                <c:pt idx="14">
                  <c:v>99.485000000000014</c:v>
                </c:pt>
                <c:pt idx="15">
                  <c:v>99.141000000000005</c:v>
                </c:pt>
                <c:pt idx="16">
                  <c:v>98.930999999999997</c:v>
                </c:pt>
                <c:pt idx="17">
                  <c:v>98.662999999999982</c:v>
                </c:pt>
                <c:pt idx="18">
                  <c:v>98.337000000000003</c:v>
                </c:pt>
                <c:pt idx="19">
                  <c:v>98.03</c:v>
                </c:pt>
                <c:pt idx="20">
                  <c:v>97.799000000000007</c:v>
                </c:pt>
                <c:pt idx="21">
                  <c:v>97.546999999999997</c:v>
                </c:pt>
                <c:pt idx="22">
                  <c:v>97.371999999999986</c:v>
                </c:pt>
                <c:pt idx="23">
                  <c:v>97.195999999999998</c:v>
                </c:pt>
                <c:pt idx="24">
                  <c:v>96.937000000000026</c:v>
                </c:pt>
                <c:pt idx="25">
                  <c:v>96.619</c:v>
                </c:pt>
                <c:pt idx="26">
                  <c:v>96.337000000000003</c:v>
                </c:pt>
                <c:pt idx="27">
                  <c:v>96.052999999999983</c:v>
                </c:pt>
                <c:pt idx="28">
                  <c:v>95.744000000000227</c:v>
                </c:pt>
                <c:pt idx="29">
                  <c:v>95.456999999999994</c:v>
                </c:pt>
                <c:pt idx="30">
                  <c:v>95.124999999999986</c:v>
                </c:pt>
                <c:pt idx="31">
                  <c:v>94.724999999999994</c:v>
                </c:pt>
                <c:pt idx="32">
                  <c:v>94.477999999999994</c:v>
                </c:pt>
                <c:pt idx="33">
                  <c:v>94.343000000000004</c:v>
                </c:pt>
                <c:pt idx="34">
                  <c:v>94</c:v>
                </c:pt>
                <c:pt idx="35">
                  <c:v>93.861000000000004</c:v>
                </c:pt>
                <c:pt idx="36">
                  <c:v>93.596999999999994</c:v>
                </c:pt>
                <c:pt idx="37">
                  <c:v>93.411000000000385</c:v>
                </c:pt>
                <c:pt idx="38">
                  <c:v>93.155999999999949</c:v>
                </c:pt>
                <c:pt idx="39">
                  <c:v>92.783000000000001</c:v>
                </c:pt>
                <c:pt idx="40">
                  <c:v>92.521999999999991</c:v>
                </c:pt>
                <c:pt idx="41">
                  <c:v>92.114000000000004</c:v>
                </c:pt>
                <c:pt idx="42">
                  <c:v>91.820999999999998</c:v>
                </c:pt>
                <c:pt idx="43">
                  <c:v>91.555999999999983</c:v>
                </c:pt>
                <c:pt idx="44">
                  <c:v>91.197000000000003</c:v>
                </c:pt>
                <c:pt idx="45">
                  <c:v>91.046000000000006</c:v>
                </c:pt>
                <c:pt idx="46">
                  <c:v>90.861999999999995</c:v>
                </c:pt>
                <c:pt idx="47">
                  <c:v>90.641999999999996</c:v>
                </c:pt>
                <c:pt idx="48">
                  <c:v>90.312000000000012</c:v>
                </c:pt>
                <c:pt idx="49">
                  <c:v>90.084999999999994</c:v>
                </c:pt>
                <c:pt idx="50">
                  <c:v>89.924000000000007</c:v>
                </c:pt>
                <c:pt idx="51">
                  <c:v>89.51</c:v>
                </c:pt>
                <c:pt idx="52">
                  <c:v>88.967000000000027</c:v>
                </c:pt>
                <c:pt idx="53">
                  <c:v>88.546000000000006</c:v>
                </c:pt>
                <c:pt idx="54">
                  <c:v>88.376999999999981</c:v>
                </c:pt>
                <c:pt idx="55">
                  <c:v>88.248000000000005</c:v>
                </c:pt>
                <c:pt idx="56">
                  <c:v>88.203999999999994</c:v>
                </c:pt>
                <c:pt idx="57">
                  <c:v>88.027000000000001</c:v>
                </c:pt>
                <c:pt idx="58">
                  <c:v>87.753</c:v>
                </c:pt>
                <c:pt idx="59">
                  <c:v>87.238</c:v>
                </c:pt>
                <c:pt idx="60">
                  <c:v>87.093000000000004</c:v>
                </c:pt>
                <c:pt idx="61">
                  <c:v>86.793999999999997</c:v>
                </c:pt>
                <c:pt idx="62">
                  <c:v>86.524000000000001</c:v>
                </c:pt>
                <c:pt idx="63">
                  <c:v>85.813999999999993</c:v>
                </c:pt>
                <c:pt idx="64">
                  <c:v>85.668999999999983</c:v>
                </c:pt>
                <c:pt idx="65">
                  <c:v>85.521999999999991</c:v>
                </c:pt>
                <c:pt idx="66">
                  <c:v>85.371999999999986</c:v>
                </c:pt>
                <c:pt idx="67">
                  <c:v>85.296000000000006</c:v>
                </c:pt>
                <c:pt idx="68">
                  <c:v>84.906000000000006</c:v>
                </c:pt>
                <c:pt idx="69">
                  <c:v>84.667000000000002</c:v>
                </c:pt>
                <c:pt idx="70">
                  <c:v>84.498000000000005</c:v>
                </c:pt>
                <c:pt idx="71">
                  <c:v>84.320999999999998</c:v>
                </c:pt>
                <c:pt idx="72">
                  <c:v>83.807000000000002</c:v>
                </c:pt>
              </c:numCache>
            </c:numRef>
          </c:yVal>
        </c:ser>
        <c:ser>
          <c:idx val="1"/>
          <c:order val="1"/>
          <c:tx>
            <c:strRef>
              <c:f>Sheet1!$C$1</c:f>
              <c:strCache>
                <c:ptCount val="1"/>
                <c:pt idx="0">
                  <c:v>Treated Rejection (N=5,455)</c:v>
                </c:pt>
              </c:strCache>
            </c:strRef>
          </c:tx>
          <c:spPr>
            <a:ln w="41275">
              <a:solidFill>
                <a:srgbClr val="00FF00"/>
              </a:solidFill>
            </a:ln>
          </c:spPr>
          <c:marker>
            <c:symbol val="none"/>
          </c:marker>
          <c:xVal>
            <c:numRef>
              <c:f>Sheet1!$A$2:$A$74</c:f>
              <c:numCache>
                <c:formatCode>General</c:formatCode>
                <c:ptCount val="73"/>
                <c:pt idx="0">
                  <c:v>0</c:v>
                </c:pt>
                <c:pt idx="1">
                  <c:v>8.3330000000000043E-2</c:v>
                </c:pt>
                <c:pt idx="2">
                  <c:v>0.16666999999999998</c:v>
                </c:pt>
                <c:pt idx="3">
                  <c:v>0.25</c:v>
                </c:pt>
                <c:pt idx="4">
                  <c:v>0.33333000000000174</c:v>
                </c:pt>
                <c:pt idx="5">
                  <c:v>0.41667000000000032</c:v>
                </c:pt>
                <c:pt idx="6">
                  <c:v>0.5</c:v>
                </c:pt>
                <c:pt idx="7">
                  <c:v>0.58332999999999957</c:v>
                </c:pt>
                <c:pt idx="8">
                  <c:v>0.66667000000000498</c:v>
                </c:pt>
                <c:pt idx="9">
                  <c:v>0.75000000000000289</c:v>
                </c:pt>
                <c:pt idx="10">
                  <c:v>0.83333000000000002</c:v>
                </c:pt>
                <c:pt idx="11">
                  <c:v>0.91666999999999998</c:v>
                </c:pt>
                <c:pt idx="12">
                  <c:v>1</c:v>
                </c:pt>
                <c:pt idx="13">
                  <c:v>1.0833299999999937</c:v>
                </c:pt>
                <c:pt idx="14">
                  <c:v>1.1666700000000001</c:v>
                </c:pt>
                <c:pt idx="15">
                  <c:v>1.25</c:v>
                </c:pt>
                <c:pt idx="16">
                  <c:v>1.3333299999999937</c:v>
                </c:pt>
                <c:pt idx="17">
                  <c:v>1.4166699999999932</c:v>
                </c:pt>
                <c:pt idx="18">
                  <c:v>1.5</c:v>
                </c:pt>
                <c:pt idx="19">
                  <c:v>1.5833299999999937</c:v>
                </c:pt>
                <c:pt idx="20">
                  <c:v>1.6666700000000001</c:v>
                </c:pt>
                <c:pt idx="21">
                  <c:v>1.75</c:v>
                </c:pt>
                <c:pt idx="22">
                  <c:v>1.8333299999999937</c:v>
                </c:pt>
                <c:pt idx="23">
                  <c:v>1.9166700000000001</c:v>
                </c:pt>
                <c:pt idx="24">
                  <c:v>2</c:v>
                </c:pt>
                <c:pt idx="25">
                  <c:v>2.0833300000000152</c:v>
                </c:pt>
                <c:pt idx="26">
                  <c:v>2.1666699999999977</c:v>
                </c:pt>
                <c:pt idx="27">
                  <c:v>2.25</c:v>
                </c:pt>
                <c:pt idx="28">
                  <c:v>2.3333300000000001</c:v>
                </c:pt>
                <c:pt idx="29">
                  <c:v>2.4166699999999772</c:v>
                </c:pt>
                <c:pt idx="30">
                  <c:v>2.5</c:v>
                </c:pt>
                <c:pt idx="31">
                  <c:v>2.5833300000000152</c:v>
                </c:pt>
                <c:pt idx="32">
                  <c:v>2.6666699999999977</c:v>
                </c:pt>
                <c:pt idx="33">
                  <c:v>2.75</c:v>
                </c:pt>
                <c:pt idx="34">
                  <c:v>2.8333300000000001</c:v>
                </c:pt>
                <c:pt idx="35">
                  <c:v>2.9166699999999772</c:v>
                </c:pt>
                <c:pt idx="36">
                  <c:v>3</c:v>
                </c:pt>
                <c:pt idx="37">
                  <c:v>3.0833300000000152</c:v>
                </c:pt>
                <c:pt idx="38">
                  <c:v>3.1666699999999977</c:v>
                </c:pt>
                <c:pt idx="39">
                  <c:v>3.25</c:v>
                </c:pt>
                <c:pt idx="40">
                  <c:v>3.3333300000000001</c:v>
                </c:pt>
                <c:pt idx="41">
                  <c:v>3.4166699999999772</c:v>
                </c:pt>
                <c:pt idx="42">
                  <c:v>3.5</c:v>
                </c:pt>
                <c:pt idx="43">
                  <c:v>3.5833300000000152</c:v>
                </c:pt>
                <c:pt idx="44">
                  <c:v>3.6666699999999977</c:v>
                </c:pt>
                <c:pt idx="45">
                  <c:v>3.75</c:v>
                </c:pt>
                <c:pt idx="46">
                  <c:v>3.8333300000000001</c:v>
                </c:pt>
                <c:pt idx="47">
                  <c:v>3.9166699999999772</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numCache>
            </c:numRef>
          </c:xVal>
          <c:yVal>
            <c:numRef>
              <c:f>Sheet1!$C$2:$C$74</c:f>
              <c:numCache>
                <c:formatCode>General</c:formatCode>
                <c:ptCount val="73"/>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99.095000000000013</c:v>
                </c:pt>
                <c:pt idx="14">
                  <c:v>98.283000000000001</c:v>
                </c:pt>
                <c:pt idx="15">
                  <c:v>97.373999999999981</c:v>
                </c:pt>
                <c:pt idx="16">
                  <c:v>96.703999999999994</c:v>
                </c:pt>
                <c:pt idx="17">
                  <c:v>96.271000000000001</c:v>
                </c:pt>
                <c:pt idx="18">
                  <c:v>95.742999999999995</c:v>
                </c:pt>
                <c:pt idx="19">
                  <c:v>95.35799999999999</c:v>
                </c:pt>
                <c:pt idx="20">
                  <c:v>94.778999999999982</c:v>
                </c:pt>
                <c:pt idx="21">
                  <c:v>94.343999999999994</c:v>
                </c:pt>
                <c:pt idx="22">
                  <c:v>93.81</c:v>
                </c:pt>
                <c:pt idx="23">
                  <c:v>93.565000000000012</c:v>
                </c:pt>
                <c:pt idx="24">
                  <c:v>93.016999999999996</c:v>
                </c:pt>
                <c:pt idx="25">
                  <c:v>92.647000000000006</c:v>
                </c:pt>
                <c:pt idx="26">
                  <c:v>92.156999999999982</c:v>
                </c:pt>
                <c:pt idx="27">
                  <c:v>91.662999999999982</c:v>
                </c:pt>
                <c:pt idx="28">
                  <c:v>91.331999999999994</c:v>
                </c:pt>
                <c:pt idx="29">
                  <c:v>90.944000000000429</c:v>
                </c:pt>
                <c:pt idx="30">
                  <c:v>90.444000000000429</c:v>
                </c:pt>
                <c:pt idx="31">
                  <c:v>90.331999999999994</c:v>
                </c:pt>
                <c:pt idx="32">
                  <c:v>90.10799999999999</c:v>
                </c:pt>
                <c:pt idx="33">
                  <c:v>89.995000000000005</c:v>
                </c:pt>
                <c:pt idx="34">
                  <c:v>89.369</c:v>
                </c:pt>
                <c:pt idx="35">
                  <c:v>89.138999999999982</c:v>
                </c:pt>
                <c:pt idx="36">
                  <c:v>88.962999999999994</c:v>
                </c:pt>
                <c:pt idx="37">
                  <c:v>88.397000000000006</c:v>
                </c:pt>
                <c:pt idx="38">
                  <c:v>87.86</c:v>
                </c:pt>
                <c:pt idx="39">
                  <c:v>87.453999999999994</c:v>
                </c:pt>
                <c:pt idx="40">
                  <c:v>87.111999999999995</c:v>
                </c:pt>
                <c:pt idx="41">
                  <c:v>86.7</c:v>
                </c:pt>
                <c:pt idx="42">
                  <c:v>85.871999999999986</c:v>
                </c:pt>
                <c:pt idx="43">
                  <c:v>85.525999999999982</c:v>
                </c:pt>
                <c:pt idx="44">
                  <c:v>85.525999999999982</c:v>
                </c:pt>
                <c:pt idx="45">
                  <c:v>85.10299999999998</c:v>
                </c:pt>
                <c:pt idx="46">
                  <c:v>84.815000000000012</c:v>
                </c:pt>
                <c:pt idx="47">
                  <c:v>84.448000000000022</c:v>
                </c:pt>
                <c:pt idx="48">
                  <c:v>84.07</c:v>
                </c:pt>
                <c:pt idx="49">
                  <c:v>83.381999999999991</c:v>
                </c:pt>
                <c:pt idx="50">
                  <c:v>83.111999999999995</c:v>
                </c:pt>
                <c:pt idx="51">
                  <c:v>82.651999999999987</c:v>
                </c:pt>
                <c:pt idx="52">
                  <c:v>82.372999999999948</c:v>
                </c:pt>
                <c:pt idx="53">
                  <c:v>82.090999999999994</c:v>
                </c:pt>
                <c:pt idx="54">
                  <c:v>81.617999999999995</c:v>
                </c:pt>
                <c:pt idx="55">
                  <c:v>81.332999999999998</c:v>
                </c:pt>
                <c:pt idx="56">
                  <c:v>80.850999999999999</c:v>
                </c:pt>
                <c:pt idx="57">
                  <c:v>80.462000000000003</c:v>
                </c:pt>
                <c:pt idx="58">
                  <c:v>80.065000000000012</c:v>
                </c:pt>
                <c:pt idx="59">
                  <c:v>79.856999999999999</c:v>
                </c:pt>
                <c:pt idx="60">
                  <c:v>79.2</c:v>
                </c:pt>
                <c:pt idx="61">
                  <c:v>79.063000000000002</c:v>
                </c:pt>
                <c:pt idx="62">
                  <c:v>78.621999999999986</c:v>
                </c:pt>
                <c:pt idx="63">
                  <c:v>78.621999999999986</c:v>
                </c:pt>
                <c:pt idx="64">
                  <c:v>78.316000000000003</c:v>
                </c:pt>
                <c:pt idx="65">
                  <c:v>77.691999999999993</c:v>
                </c:pt>
                <c:pt idx="66">
                  <c:v>77.691999999999993</c:v>
                </c:pt>
                <c:pt idx="67">
                  <c:v>77.691999999999993</c:v>
                </c:pt>
                <c:pt idx="68">
                  <c:v>76.861999999999995</c:v>
                </c:pt>
                <c:pt idx="69">
                  <c:v>76.021000000000001</c:v>
                </c:pt>
                <c:pt idx="70">
                  <c:v>75.670999999999978</c:v>
                </c:pt>
                <c:pt idx="71">
                  <c:v>75.287999999999997</c:v>
                </c:pt>
                <c:pt idx="72">
                  <c:v>74.455000000000013</c:v>
                </c:pt>
              </c:numCache>
            </c:numRef>
          </c:yVal>
        </c:ser>
        <c:axId val="189967744"/>
        <c:axId val="189986304"/>
      </c:scatterChart>
      <c:valAx>
        <c:axId val="189967744"/>
        <c:scaling>
          <c:orientation val="minMax"/>
          <c:max val="6"/>
          <c:min val="0"/>
        </c:scaling>
        <c:axPos val="b"/>
        <c:title>
          <c:tx>
            <c:rich>
              <a:bodyPr/>
              <a:lstStyle/>
              <a:p>
                <a:pPr>
                  <a:defRPr sz="1700"/>
                </a:pPr>
                <a:r>
                  <a:rPr lang="en-US" sz="1700" dirty="0" smtClean="0"/>
                  <a:t>Years</a:t>
                </a:r>
                <a:endParaRPr lang="en-US" sz="1700" dirty="0"/>
              </a:p>
            </c:rich>
          </c:tx>
          <c:layout>
            <c:manualLayout>
              <c:xMode val="edge"/>
              <c:yMode val="edge"/>
              <c:x val="0.49612326667131212"/>
              <c:y val="0.86592419591618863"/>
            </c:manualLayout>
          </c:layout>
        </c:title>
        <c:numFmt formatCode="#,##0" sourceLinked="0"/>
        <c:tickLblPos val="nextTo"/>
        <c:txPr>
          <a:bodyPr rot="0"/>
          <a:lstStyle/>
          <a:p>
            <a:pPr>
              <a:defRPr sz="1500" b="1"/>
            </a:pPr>
            <a:endParaRPr lang="en-US"/>
          </a:p>
        </c:txPr>
        <c:crossAx val="189986304"/>
        <c:crosses val="autoZero"/>
        <c:crossBetween val="midCat"/>
        <c:majorUnit val="1"/>
      </c:valAx>
      <c:valAx>
        <c:axId val="189986304"/>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89967744"/>
        <c:crosses val="autoZero"/>
        <c:crossBetween val="midCat"/>
        <c:majorUnit val="1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3040554665180126"/>
          <c:y val="0.64671315449975564"/>
          <c:w val="0.73450595777297745"/>
          <c:h val="0.11263906527813072"/>
        </c:manualLayout>
      </c:layout>
      <c:spPr>
        <a:solidFill>
          <a:srgbClr val="000000"/>
        </a:solidFill>
        <a:ln>
          <a:solidFill>
            <a:srgbClr val="FFFFFF"/>
          </a:solidFill>
        </a:ln>
      </c:spPr>
    </c:legend>
    <c:plotVisOnly val="1"/>
    <c:dispBlanksAs val="gap"/>
  </c:chart>
  <c:txPr>
    <a:bodyPr/>
    <a:lstStyle/>
    <a:p>
      <a:pPr>
        <a:defRPr sz="1800"/>
      </a:pPr>
      <a:endParaRPr lang="en-US"/>
    </a:p>
  </c:txPr>
  <c:externalData r:id="rId1"/>
</c:chartSpace>
</file>

<file path=ppt/charts/chart7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899993"/>
          <c:h val="0.85284586402506501"/>
        </c:manualLayout>
      </c:layout>
      <c:scatterChart>
        <c:scatterStyle val="smoothMarker"/>
        <c:ser>
          <c:idx val="0"/>
          <c:order val="0"/>
          <c:tx>
            <c:strRef>
              <c:f>Sheet1!$B$1</c:f>
              <c:strCache>
                <c:ptCount val="1"/>
                <c:pt idx="0">
                  <c:v>4/1994-1999 (N = 4,107)</c:v>
                </c:pt>
              </c:strCache>
            </c:strRef>
          </c:tx>
          <c:spPr>
            <a:ln w="41275">
              <a:solidFill>
                <a:srgbClr val="00FFFF"/>
              </a:solidFill>
            </a:ln>
          </c:spPr>
          <c:marker>
            <c:symbol val="none"/>
          </c:marker>
          <c:xVal>
            <c:numRef>
              <c:f>Sheet1!$A$2:$A$50</c:f>
              <c:numCache>
                <c:formatCode>General</c:formatCode>
                <c:ptCount val="49"/>
                <c:pt idx="0">
                  <c:v>0</c:v>
                </c:pt>
                <c:pt idx="1">
                  <c:v>8.3330000000000043E-2</c:v>
                </c:pt>
                <c:pt idx="2">
                  <c:v>0.16666999999999998</c:v>
                </c:pt>
                <c:pt idx="3">
                  <c:v>0.25</c:v>
                </c:pt>
                <c:pt idx="4">
                  <c:v>0.33333000000000174</c:v>
                </c:pt>
                <c:pt idx="5">
                  <c:v>0.41667000000000032</c:v>
                </c:pt>
                <c:pt idx="6">
                  <c:v>0.5</c:v>
                </c:pt>
                <c:pt idx="7">
                  <c:v>0.58332999999999957</c:v>
                </c:pt>
                <c:pt idx="8">
                  <c:v>0.66667000000000498</c:v>
                </c:pt>
                <c:pt idx="9">
                  <c:v>0.75000000000000289</c:v>
                </c:pt>
                <c:pt idx="10">
                  <c:v>0.83333000000000002</c:v>
                </c:pt>
                <c:pt idx="11">
                  <c:v>0.91666999999999998</c:v>
                </c:pt>
                <c:pt idx="12">
                  <c:v>1</c:v>
                </c:pt>
                <c:pt idx="13">
                  <c:v>1.0833299999999937</c:v>
                </c:pt>
                <c:pt idx="14">
                  <c:v>1.1666700000000001</c:v>
                </c:pt>
                <c:pt idx="15">
                  <c:v>1.25</c:v>
                </c:pt>
                <c:pt idx="16">
                  <c:v>1.3333299999999937</c:v>
                </c:pt>
                <c:pt idx="17">
                  <c:v>1.4166699999999932</c:v>
                </c:pt>
                <c:pt idx="18">
                  <c:v>1.5</c:v>
                </c:pt>
                <c:pt idx="19">
                  <c:v>1.5833299999999937</c:v>
                </c:pt>
                <c:pt idx="20">
                  <c:v>1.6666700000000001</c:v>
                </c:pt>
                <c:pt idx="21">
                  <c:v>1.75</c:v>
                </c:pt>
                <c:pt idx="22">
                  <c:v>1.8333299999999937</c:v>
                </c:pt>
                <c:pt idx="23">
                  <c:v>1.9166700000000001</c:v>
                </c:pt>
                <c:pt idx="24">
                  <c:v>2</c:v>
                </c:pt>
                <c:pt idx="25">
                  <c:v>2.0833300000000152</c:v>
                </c:pt>
                <c:pt idx="26">
                  <c:v>2.1666699999999977</c:v>
                </c:pt>
                <c:pt idx="27">
                  <c:v>2.25</c:v>
                </c:pt>
                <c:pt idx="28">
                  <c:v>2.3333300000000001</c:v>
                </c:pt>
                <c:pt idx="29">
                  <c:v>2.4166699999999772</c:v>
                </c:pt>
                <c:pt idx="30">
                  <c:v>2.5</c:v>
                </c:pt>
                <c:pt idx="31">
                  <c:v>2.5833300000000152</c:v>
                </c:pt>
                <c:pt idx="32">
                  <c:v>2.6666699999999977</c:v>
                </c:pt>
                <c:pt idx="33">
                  <c:v>2.75</c:v>
                </c:pt>
                <c:pt idx="34">
                  <c:v>2.8333300000000001</c:v>
                </c:pt>
                <c:pt idx="35">
                  <c:v>2.9166699999999772</c:v>
                </c:pt>
                <c:pt idx="36">
                  <c:v>3</c:v>
                </c:pt>
                <c:pt idx="37">
                  <c:v>3.0833300000000152</c:v>
                </c:pt>
                <c:pt idx="38">
                  <c:v>3.1666699999999977</c:v>
                </c:pt>
                <c:pt idx="39">
                  <c:v>3.25</c:v>
                </c:pt>
                <c:pt idx="40">
                  <c:v>3.3333300000000001</c:v>
                </c:pt>
                <c:pt idx="41">
                  <c:v>3.4166699999999772</c:v>
                </c:pt>
                <c:pt idx="42">
                  <c:v>3.5</c:v>
                </c:pt>
                <c:pt idx="43">
                  <c:v>3.5833300000000152</c:v>
                </c:pt>
                <c:pt idx="44">
                  <c:v>3.6666699999999977</c:v>
                </c:pt>
                <c:pt idx="45">
                  <c:v>3.75</c:v>
                </c:pt>
                <c:pt idx="46">
                  <c:v>3.8333300000000001</c:v>
                </c:pt>
                <c:pt idx="47">
                  <c:v>3.9166699999999772</c:v>
                </c:pt>
                <c:pt idx="48">
                  <c:v>4</c:v>
                </c:pt>
              </c:numCache>
            </c:numRef>
          </c:xVal>
          <c:yVal>
            <c:numRef>
              <c:f>Sheet1!$B$2:$B$50</c:f>
              <c:numCache>
                <c:formatCode>General</c:formatCode>
                <c:ptCount val="49"/>
                <c:pt idx="0">
                  <c:v>100</c:v>
                </c:pt>
                <c:pt idx="1">
                  <c:v>100</c:v>
                </c:pt>
                <c:pt idx="2">
                  <c:v>99.147999999999996</c:v>
                </c:pt>
                <c:pt idx="3">
                  <c:v>97.784000000000006</c:v>
                </c:pt>
                <c:pt idx="4">
                  <c:v>96.587000000000003</c:v>
                </c:pt>
                <c:pt idx="5">
                  <c:v>94.914000000000385</c:v>
                </c:pt>
                <c:pt idx="6">
                  <c:v>82.11999999999999</c:v>
                </c:pt>
                <c:pt idx="7">
                  <c:v>60.886999999999993</c:v>
                </c:pt>
                <c:pt idx="8">
                  <c:v>58.776000000000003</c:v>
                </c:pt>
                <c:pt idx="9">
                  <c:v>57.833000000000006</c:v>
                </c:pt>
                <c:pt idx="10">
                  <c:v>57.833000000000006</c:v>
                </c:pt>
                <c:pt idx="11">
                  <c:v>57.833000000000006</c:v>
                </c:pt>
                <c:pt idx="12">
                  <c:v>57.799000000000063</c:v>
                </c:pt>
                <c:pt idx="13">
                  <c:v>57.799000000000063</c:v>
                </c:pt>
                <c:pt idx="14">
                  <c:v>57.799000000000063</c:v>
                </c:pt>
                <c:pt idx="15">
                  <c:v>57.635000000000012</c:v>
                </c:pt>
                <c:pt idx="16">
                  <c:v>57.299000000000063</c:v>
                </c:pt>
                <c:pt idx="17">
                  <c:v>56.595000000000013</c:v>
                </c:pt>
                <c:pt idx="18">
                  <c:v>54.604000000000006</c:v>
                </c:pt>
                <c:pt idx="19">
                  <c:v>50.760000000000012</c:v>
                </c:pt>
                <c:pt idx="20">
                  <c:v>50.016999999999996</c:v>
                </c:pt>
                <c:pt idx="21">
                  <c:v>49.643000000000001</c:v>
                </c:pt>
                <c:pt idx="22">
                  <c:v>49.454999999999998</c:v>
                </c:pt>
                <c:pt idx="23">
                  <c:v>49.454999999999998</c:v>
                </c:pt>
                <c:pt idx="24">
                  <c:v>49.454999999999998</c:v>
                </c:pt>
                <c:pt idx="25">
                  <c:v>49.454999999999998</c:v>
                </c:pt>
                <c:pt idx="26">
                  <c:v>49.454999999999998</c:v>
                </c:pt>
                <c:pt idx="27">
                  <c:v>49.454999999999998</c:v>
                </c:pt>
                <c:pt idx="28">
                  <c:v>49.454999999999998</c:v>
                </c:pt>
                <c:pt idx="29">
                  <c:v>48.679000000000002</c:v>
                </c:pt>
                <c:pt idx="30">
                  <c:v>47.612000000000002</c:v>
                </c:pt>
                <c:pt idx="31">
                  <c:v>45.735000000000063</c:v>
                </c:pt>
                <c:pt idx="32">
                  <c:v>45.463000000000001</c:v>
                </c:pt>
                <c:pt idx="33">
                  <c:v>44.908000000000001</c:v>
                </c:pt>
                <c:pt idx="34">
                  <c:v>44.628000000000178</c:v>
                </c:pt>
                <c:pt idx="35">
                  <c:v>44.628000000000178</c:v>
                </c:pt>
                <c:pt idx="36">
                  <c:v>44.628000000000178</c:v>
                </c:pt>
                <c:pt idx="37">
                  <c:v>44.628000000000178</c:v>
                </c:pt>
                <c:pt idx="38">
                  <c:v>44.628000000000178</c:v>
                </c:pt>
                <c:pt idx="39">
                  <c:v>44.063000000000002</c:v>
                </c:pt>
                <c:pt idx="40">
                  <c:v>44.063000000000002</c:v>
                </c:pt>
                <c:pt idx="41">
                  <c:v>43.475000000000001</c:v>
                </c:pt>
                <c:pt idx="42">
                  <c:v>41.664000000000001</c:v>
                </c:pt>
                <c:pt idx="43">
                  <c:v>39.843000000000004</c:v>
                </c:pt>
                <c:pt idx="44">
                  <c:v>39.843000000000004</c:v>
                </c:pt>
                <c:pt idx="45">
                  <c:v>39.843000000000004</c:v>
                </c:pt>
                <c:pt idx="46">
                  <c:v>39.843000000000004</c:v>
                </c:pt>
                <c:pt idx="47">
                  <c:v>39.843000000000004</c:v>
                </c:pt>
                <c:pt idx="48">
                  <c:v>39.843000000000004</c:v>
                </c:pt>
              </c:numCache>
            </c:numRef>
          </c:yVal>
        </c:ser>
        <c:ser>
          <c:idx val="1"/>
          <c:order val="1"/>
          <c:tx>
            <c:strRef>
              <c:f>Sheet1!$C$1</c:f>
              <c:strCache>
                <c:ptCount val="1"/>
                <c:pt idx="0">
                  <c:v>2000-2004 (N = 3,660)</c:v>
                </c:pt>
              </c:strCache>
            </c:strRef>
          </c:tx>
          <c:spPr>
            <a:ln w="41275">
              <a:solidFill>
                <a:srgbClr val="00FF00"/>
              </a:solidFill>
            </a:ln>
          </c:spPr>
          <c:marker>
            <c:symbol val="none"/>
          </c:marker>
          <c:xVal>
            <c:numRef>
              <c:f>Sheet1!$A$2:$A$50</c:f>
              <c:numCache>
                <c:formatCode>General</c:formatCode>
                <c:ptCount val="49"/>
                <c:pt idx="0">
                  <c:v>0</c:v>
                </c:pt>
                <c:pt idx="1">
                  <c:v>8.3330000000000043E-2</c:v>
                </c:pt>
                <c:pt idx="2">
                  <c:v>0.16666999999999998</c:v>
                </c:pt>
                <c:pt idx="3">
                  <c:v>0.25</c:v>
                </c:pt>
                <c:pt idx="4">
                  <c:v>0.33333000000000174</c:v>
                </c:pt>
                <c:pt idx="5">
                  <c:v>0.41667000000000032</c:v>
                </c:pt>
                <c:pt idx="6">
                  <c:v>0.5</c:v>
                </c:pt>
                <c:pt idx="7">
                  <c:v>0.58332999999999957</c:v>
                </c:pt>
                <c:pt idx="8">
                  <c:v>0.66667000000000498</c:v>
                </c:pt>
                <c:pt idx="9">
                  <c:v>0.75000000000000289</c:v>
                </c:pt>
                <c:pt idx="10">
                  <c:v>0.83333000000000002</c:v>
                </c:pt>
                <c:pt idx="11">
                  <c:v>0.91666999999999998</c:v>
                </c:pt>
                <c:pt idx="12">
                  <c:v>1</c:v>
                </c:pt>
                <c:pt idx="13">
                  <c:v>1.0833299999999937</c:v>
                </c:pt>
                <c:pt idx="14">
                  <c:v>1.1666700000000001</c:v>
                </c:pt>
                <c:pt idx="15">
                  <c:v>1.25</c:v>
                </c:pt>
                <c:pt idx="16">
                  <c:v>1.3333299999999937</c:v>
                </c:pt>
                <c:pt idx="17">
                  <c:v>1.4166699999999932</c:v>
                </c:pt>
                <c:pt idx="18">
                  <c:v>1.5</c:v>
                </c:pt>
                <c:pt idx="19">
                  <c:v>1.5833299999999937</c:v>
                </c:pt>
                <c:pt idx="20">
                  <c:v>1.6666700000000001</c:v>
                </c:pt>
                <c:pt idx="21">
                  <c:v>1.75</c:v>
                </c:pt>
                <c:pt idx="22">
                  <c:v>1.8333299999999937</c:v>
                </c:pt>
                <c:pt idx="23">
                  <c:v>1.9166700000000001</c:v>
                </c:pt>
                <c:pt idx="24">
                  <c:v>2</c:v>
                </c:pt>
                <c:pt idx="25">
                  <c:v>2.0833300000000152</c:v>
                </c:pt>
                <c:pt idx="26">
                  <c:v>2.1666699999999977</c:v>
                </c:pt>
                <c:pt idx="27">
                  <c:v>2.25</c:v>
                </c:pt>
                <c:pt idx="28">
                  <c:v>2.3333300000000001</c:v>
                </c:pt>
                <c:pt idx="29">
                  <c:v>2.4166699999999772</c:v>
                </c:pt>
                <c:pt idx="30">
                  <c:v>2.5</c:v>
                </c:pt>
                <c:pt idx="31">
                  <c:v>2.5833300000000152</c:v>
                </c:pt>
                <c:pt idx="32">
                  <c:v>2.6666699999999977</c:v>
                </c:pt>
                <c:pt idx="33">
                  <c:v>2.75</c:v>
                </c:pt>
                <c:pt idx="34">
                  <c:v>2.8333300000000001</c:v>
                </c:pt>
                <c:pt idx="35">
                  <c:v>2.9166699999999772</c:v>
                </c:pt>
                <c:pt idx="36">
                  <c:v>3</c:v>
                </c:pt>
                <c:pt idx="37">
                  <c:v>3.0833300000000152</c:v>
                </c:pt>
                <c:pt idx="38">
                  <c:v>3.1666699999999977</c:v>
                </c:pt>
                <c:pt idx="39">
                  <c:v>3.25</c:v>
                </c:pt>
                <c:pt idx="40">
                  <c:v>3.3333300000000001</c:v>
                </c:pt>
                <c:pt idx="41">
                  <c:v>3.4166699999999772</c:v>
                </c:pt>
                <c:pt idx="42">
                  <c:v>3.5</c:v>
                </c:pt>
                <c:pt idx="43">
                  <c:v>3.5833300000000152</c:v>
                </c:pt>
                <c:pt idx="44">
                  <c:v>3.6666699999999977</c:v>
                </c:pt>
                <c:pt idx="45">
                  <c:v>3.75</c:v>
                </c:pt>
                <c:pt idx="46">
                  <c:v>3.8333300000000001</c:v>
                </c:pt>
                <c:pt idx="47">
                  <c:v>3.9166699999999772</c:v>
                </c:pt>
                <c:pt idx="48">
                  <c:v>4</c:v>
                </c:pt>
              </c:numCache>
            </c:numRef>
          </c:xVal>
          <c:yVal>
            <c:numRef>
              <c:f>Sheet1!$C$2:$C$50</c:f>
              <c:numCache>
                <c:formatCode>General</c:formatCode>
                <c:ptCount val="49"/>
                <c:pt idx="0">
                  <c:v>100</c:v>
                </c:pt>
                <c:pt idx="1">
                  <c:v>99.972999999999999</c:v>
                </c:pt>
                <c:pt idx="2">
                  <c:v>99.644999999999996</c:v>
                </c:pt>
                <c:pt idx="3">
                  <c:v>98.687999999999988</c:v>
                </c:pt>
                <c:pt idx="4">
                  <c:v>97.509</c:v>
                </c:pt>
                <c:pt idx="5">
                  <c:v>95.688999999999979</c:v>
                </c:pt>
                <c:pt idx="6">
                  <c:v>86.024999999999991</c:v>
                </c:pt>
                <c:pt idx="7">
                  <c:v>73.557999999999993</c:v>
                </c:pt>
                <c:pt idx="8">
                  <c:v>71.842000000000013</c:v>
                </c:pt>
                <c:pt idx="9">
                  <c:v>70.962000000000003</c:v>
                </c:pt>
                <c:pt idx="10">
                  <c:v>70.962000000000003</c:v>
                </c:pt>
                <c:pt idx="11">
                  <c:v>70.962000000000003</c:v>
                </c:pt>
                <c:pt idx="12">
                  <c:v>70.962000000000003</c:v>
                </c:pt>
                <c:pt idx="13">
                  <c:v>70.962000000000003</c:v>
                </c:pt>
                <c:pt idx="14">
                  <c:v>70.962000000000003</c:v>
                </c:pt>
                <c:pt idx="15">
                  <c:v>70.672999999999988</c:v>
                </c:pt>
                <c:pt idx="16">
                  <c:v>69.856999999999999</c:v>
                </c:pt>
                <c:pt idx="17">
                  <c:v>68.725999999999999</c:v>
                </c:pt>
                <c:pt idx="18">
                  <c:v>66.058999999999983</c:v>
                </c:pt>
                <c:pt idx="19">
                  <c:v>62.202000000000012</c:v>
                </c:pt>
                <c:pt idx="20">
                  <c:v>61.653999999999996</c:v>
                </c:pt>
                <c:pt idx="21">
                  <c:v>61.336000000000006</c:v>
                </c:pt>
                <c:pt idx="22">
                  <c:v>61.254000000000005</c:v>
                </c:pt>
                <c:pt idx="23">
                  <c:v>61.254000000000005</c:v>
                </c:pt>
                <c:pt idx="24">
                  <c:v>61.254000000000005</c:v>
                </c:pt>
                <c:pt idx="25">
                  <c:v>61.254000000000005</c:v>
                </c:pt>
                <c:pt idx="26">
                  <c:v>61.254000000000005</c:v>
                </c:pt>
                <c:pt idx="27">
                  <c:v>61.077000000000005</c:v>
                </c:pt>
                <c:pt idx="28">
                  <c:v>60.525000000000013</c:v>
                </c:pt>
                <c:pt idx="29">
                  <c:v>60.339999999999996</c:v>
                </c:pt>
                <c:pt idx="30">
                  <c:v>59.035000000000011</c:v>
                </c:pt>
                <c:pt idx="31">
                  <c:v>57.148000000000003</c:v>
                </c:pt>
                <c:pt idx="32">
                  <c:v>56.758000000000003</c:v>
                </c:pt>
                <c:pt idx="33">
                  <c:v>56.758000000000003</c:v>
                </c:pt>
                <c:pt idx="34">
                  <c:v>56.758000000000003</c:v>
                </c:pt>
                <c:pt idx="35">
                  <c:v>56.758000000000003</c:v>
                </c:pt>
                <c:pt idx="36">
                  <c:v>56.758000000000003</c:v>
                </c:pt>
                <c:pt idx="37">
                  <c:v>56.758000000000003</c:v>
                </c:pt>
                <c:pt idx="38">
                  <c:v>56.758000000000003</c:v>
                </c:pt>
                <c:pt idx="39">
                  <c:v>56.758000000000003</c:v>
                </c:pt>
                <c:pt idx="40">
                  <c:v>56.758000000000003</c:v>
                </c:pt>
                <c:pt idx="41">
                  <c:v>56.758000000000003</c:v>
                </c:pt>
                <c:pt idx="42">
                  <c:v>56.758000000000003</c:v>
                </c:pt>
                <c:pt idx="43">
                  <c:v>55.286000000000001</c:v>
                </c:pt>
                <c:pt idx="44">
                  <c:v>55.286000000000001</c:v>
                </c:pt>
                <c:pt idx="45">
                  <c:v>55.286000000000001</c:v>
                </c:pt>
                <c:pt idx="46">
                  <c:v>55.286000000000001</c:v>
                </c:pt>
                <c:pt idx="47">
                  <c:v>55.286000000000001</c:v>
                </c:pt>
                <c:pt idx="48">
                  <c:v>55.286000000000001</c:v>
                </c:pt>
              </c:numCache>
            </c:numRef>
          </c:yVal>
        </c:ser>
        <c:ser>
          <c:idx val="2"/>
          <c:order val="2"/>
          <c:tx>
            <c:strRef>
              <c:f>Sheet1!$D$1</c:f>
              <c:strCache>
                <c:ptCount val="1"/>
                <c:pt idx="0">
                  <c:v>2005-6/2010 (N = 4,089)</c:v>
                </c:pt>
              </c:strCache>
            </c:strRef>
          </c:tx>
          <c:spPr>
            <a:ln w="41275">
              <a:solidFill>
                <a:srgbClr val="FFFF00"/>
              </a:solidFill>
            </a:ln>
          </c:spPr>
          <c:marker>
            <c:symbol val="none"/>
          </c:marker>
          <c:xVal>
            <c:numRef>
              <c:f>Sheet1!$A$2:$A$50</c:f>
              <c:numCache>
                <c:formatCode>General</c:formatCode>
                <c:ptCount val="49"/>
                <c:pt idx="0">
                  <c:v>0</c:v>
                </c:pt>
                <c:pt idx="1">
                  <c:v>8.3330000000000043E-2</c:v>
                </c:pt>
                <c:pt idx="2">
                  <c:v>0.16666999999999998</c:v>
                </c:pt>
                <c:pt idx="3">
                  <c:v>0.25</c:v>
                </c:pt>
                <c:pt idx="4">
                  <c:v>0.33333000000000174</c:v>
                </c:pt>
                <c:pt idx="5">
                  <c:v>0.41667000000000032</c:v>
                </c:pt>
                <c:pt idx="6">
                  <c:v>0.5</c:v>
                </c:pt>
                <c:pt idx="7">
                  <c:v>0.58332999999999957</c:v>
                </c:pt>
                <c:pt idx="8">
                  <c:v>0.66667000000000498</c:v>
                </c:pt>
                <c:pt idx="9">
                  <c:v>0.75000000000000289</c:v>
                </c:pt>
                <c:pt idx="10">
                  <c:v>0.83333000000000002</c:v>
                </c:pt>
                <c:pt idx="11">
                  <c:v>0.91666999999999998</c:v>
                </c:pt>
                <c:pt idx="12">
                  <c:v>1</c:v>
                </c:pt>
                <c:pt idx="13">
                  <c:v>1.0833299999999937</c:v>
                </c:pt>
                <c:pt idx="14">
                  <c:v>1.1666700000000001</c:v>
                </c:pt>
                <c:pt idx="15">
                  <c:v>1.25</c:v>
                </c:pt>
                <c:pt idx="16">
                  <c:v>1.3333299999999937</c:v>
                </c:pt>
                <c:pt idx="17">
                  <c:v>1.4166699999999932</c:v>
                </c:pt>
                <c:pt idx="18">
                  <c:v>1.5</c:v>
                </c:pt>
                <c:pt idx="19">
                  <c:v>1.5833299999999937</c:v>
                </c:pt>
                <c:pt idx="20">
                  <c:v>1.6666700000000001</c:v>
                </c:pt>
                <c:pt idx="21">
                  <c:v>1.75</c:v>
                </c:pt>
                <c:pt idx="22">
                  <c:v>1.8333299999999937</c:v>
                </c:pt>
                <c:pt idx="23">
                  <c:v>1.9166700000000001</c:v>
                </c:pt>
                <c:pt idx="24">
                  <c:v>2</c:v>
                </c:pt>
                <c:pt idx="25">
                  <c:v>2.0833300000000152</c:v>
                </c:pt>
                <c:pt idx="26">
                  <c:v>2.1666699999999977</c:v>
                </c:pt>
                <c:pt idx="27">
                  <c:v>2.25</c:v>
                </c:pt>
                <c:pt idx="28">
                  <c:v>2.3333300000000001</c:v>
                </c:pt>
                <c:pt idx="29">
                  <c:v>2.4166699999999772</c:v>
                </c:pt>
                <c:pt idx="30">
                  <c:v>2.5</c:v>
                </c:pt>
                <c:pt idx="31">
                  <c:v>2.5833300000000152</c:v>
                </c:pt>
                <c:pt idx="32">
                  <c:v>2.6666699999999977</c:v>
                </c:pt>
                <c:pt idx="33">
                  <c:v>2.75</c:v>
                </c:pt>
                <c:pt idx="34">
                  <c:v>2.8333300000000001</c:v>
                </c:pt>
                <c:pt idx="35">
                  <c:v>2.9166699999999772</c:v>
                </c:pt>
                <c:pt idx="36">
                  <c:v>3</c:v>
                </c:pt>
                <c:pt idx="37">
                  <c:v>3.0833300000000152</c:v>
                </c:pt>
                <c:pt idx="38">
                  <c:v>3.1666699999999977</c:v>
                </c:pt>
                <c:pt idx="39">
                  <c:v>3.25</c:v>
                </c:pt>
                <c:pt idx="40">
                  <c:v>3.3333300000000001</c:v>
                </c:pt>
                <c:pt idx="41">
                  <c:v>3.4166699999999772</c:v>
                </c:pt>
                <c:pt idx="42">
                  <c:v>3.5</c:v>
                </c:pt>
                <c:pt idx="43">
                  <c:v>3.5833300000000152</c:v>
                </c:pt>
                <c:pt idx="44">
                  <c:v>3.6666699999999977</c:v>
                </c:pt>
                <c:pt idx="45">
                  <c:v>3.75</c:v>
                </c:pt>
                <c:pt idx="46">
                  <c:v>3.8333300000000001</c:v>
                </c:pt>
                <c:pt idx="47">
                  <c:v>3.9166699999999772</c:v>
                </c:pt>
                <c:pt idx="48">
                  <c:v>4</c:v>
                </c:pt>
              </c:numCache>
            </c:numRef>
          </c:xVal>
          <c:yVal>
            <c:numRef>
              <c:f>Sheet1!$D$2:$D$50</c:f>
              <c:numCache>
                <c:formatCode>General</c:formatCode>
                <c:ptCount val="49"/>
                <c:pt idx="0">
                  <c:v>100</c:v>
                </c:pt>
                <c:pt idx="1">
                  <c:v>100</c:v>
                </c:pt>
                <c:pt idx="2">
                  <c:v>99.681999999999988</c:v>
                </c:pt>
                <c:pt idx="3">
                  <c:v>99.192999999999998</c:v>
                </c:pt>
                <c:pt idx="4">
                  <c:v>98.504999999999995</c:v>
                </c:pt>
                <c:pt idx="5">
                  <c:v>97.391000000000005</c:v>
                </c:pt>
                <c:pt idx="6">
                  <c:v>89.253</c:v>
                </c:pt>
                <c:pt idx="7">
                  <c:v>78.515000000000001</c:v>
                </c:pt>
                <c:pt idx="8">
                  <c:v>77.757000000000005</c:v>
                </c:pt>
                <c:pt idx="9">
                  <c:v>77.706000000000003</c:v>
                </c:pt>
                <c:pt idx="10">
                  <c:v>77.706000000000003</c:v>
                </c:pt>
                <c:pt idx="11">
                  <c:v>77.706000000000003</c:v>
                </c:pt>
                <c:pt idx="12">
                  <c:v>77.706000000000003</c:v>
                </c:pt>
                <c:pt idx="13">
                  <c:v>77.706000000000003</c:v>
                </c:pt>
                <c:pt idx="14">
                  <c:v>77.638999999999982</c:v>
                </c:pt>
                <c:pt idx="15">
                  <c:v>77.638999999999982</c:v>
                </c:pt>
                <c:pt idx="16">
                  <c:v>77.346999999999994</c:v>
                </c:pt>
                <c:pt idx="17">
                  <c:v>76.977999999999994</c:v>
                </c:pt>
                <c:pt idx="18">
                  <c:v>74.525999999999982</c:v>
                </c:pt>
                <c:pt idx="19">
                  <c:v>69.739000000000004</c:v>
                </c:pt>
                <c:pt idx="20">
                  <c:v>68.900999999999996</c:v>
                </c:pt>
                <c:pt idx="21">
                  <c:v>68.512</c:v>
                </c:pt>
                <c:pt idx="22">
                  <c:v>68.512</c:v>
                </c:pt>
                <c:pt idx="23">
                  <c:v>68.512</c:v>
                </c:pt>
                <c:pt idx="24">
                  <c:v>68.512</c:v>
                </c:pt>
                <c:pt idx="25">
                  <c:v>68.512</c:v>
                </c:pt>
                <c:pt idx="26">
                  <c:v>68.512</c:v>
                </c:pt>
                <c:pt idx="27">
                  <c:v>68.512</c:v>
                </c:pt>
                <c:pt idx="28">
                  <c:v>68.290000000000006</c:v>
                </c:pt>
                <c:pt idx="29">
                  <c:v>67.180999999999983</c:v>
                </c:pt>
                <c:pt idx="30">
                  <c:v>66.293999999999997</c:v>
                </c:pt>
                <c:pt idx="31">
                  <c:v>64.949000000000026</c:v>
                </c:pt>
                <c:pt idx="32">
                  <c:v>64.034999999999997</c:v>
                </c:pt>
                <c:pt idx="33">
                  <c:v>63.805</c:v>
                </c:pt>
                <c:pt idx="34">
                  <c:v>63.805</c:v>
                </c:pt>
                <c:pt idx="35">
                  <c:v>63.805</c:v>
                </c:pt>
                <c:pt idx="36">
                  <c:v>63.805</c:v>
                </c:pt>
                <c:pt idx="37">
                  <c:v>63.805</c:v>
                </c:pt>
                <c:pt idx="38">
                  <c:v>63.805</c:v>
                </c:pt>
                <c:pt idx="39">
                  <c:v>63.805</c:v>
                </c:pt>
                <c:pt idx="40">
                  <c:v>63.805</c:v>
                </c:pt>
                <c:pt idx="41">
                  <c:v>63.805</c:v>
                </c:pt>
                <c:pt idx="42">
                  <c:v>61.964000000000006</c:v>
                </c:pt>
                <c:pt idx="43">
                  <c:v>60.124000000000002</c:v>
                </c:pt>
                <c:pt idx="44">
                  <c:v>60.124000000000002</c:v>
                </c:pt>
                <c:pt idx="45">
                  <c:v>60.124000000000002</c:v>
                </c:pt>
                <c:pt idx="46">
                  <c:v>60.124000000000002</c:v>
                </c:pt>
                <c:pt idx="47">
                  <c:v>60.124000000000002</c:v>
                </c:pt>
                <c:pt idx="48">
                  <c:v>60.124000000000002</c:v>
                </c:pt>
              </c:numCache>
            </c:numRef>
          </c:yVal>
        </c:ser>
        <c:axId val="156927872"/>
        <c:axId val="156938240"/>
      </c:scatterChart>
      <c:valAx>
        <c:axId val="156927872"/>
        <c:scaling>
          <c:orientation val="minMax"/>
          <c:max val="4"/>
          <c:min val="0"/>
        </c:scaling>
        <c:axPos val="b"/>
        <c:title>
          <c:tx>
            <c:rich>
              <a:bodyPr/>
              <a:lstStyle/>
              <a:p>
                <a:pPr>
                  <a:defRPr sz="1700"/>
                </a:pPr>
                <a:r>
                  <a:rPr lang="en-US" sz="1700" dirty="0" smtClean="0"/>
                  <a:t>Years</a:t>
                </a:r>
                <a:endParaRPr lang="en-US" sz="1700" dirty="0"/>
              </a:p>
            </c:rich>
          </c:tx>
          <c:layout>
            <c:manualLayout>
              <c:xMode val="edge"/>
              <c:yMode val="edge"/>
              <c:x val="0.49612326667131212"/>
              <c:y val="0.93312843959021263"/>
            </c:manualLayout>
          </c:layout>
        </c:title>
        <c:numFmt formatCode="#,##0" sourceLinked="0"/>
        <c:tickLblPos val="nextTo"/>
        <c:txPr>
          <a:bodyPr rot="0"/>
          <a:lstStyle/>
          <a:p>
            <a:pPr>
              <a:defRPr sz="1500" b="1"/>
            </a:pPr>
            <a:endParaRPr lang="en-US"/>
          </a:p>
        </c:txPr>
        <c:crossAx val="156938240"/>
        <c:crosses val="autoZero"/>
        <c:crossBetween val="midCat"/>
        <c:majorUnit val="1"/>
      </c:valAx>
      <c:valAx>
        <c:axId val="156938240"/>
        <c:scaling>
          <c:orientation val="minMax"/>
          <c:max val="100"/>
          <c:min val="0"/>
        </c:scaling>
        <c:axPos val="l"/>
        <c:majorGridlines>
          <c:spPr>
            <a:ln>
              <a:prstDash val="sysDash"/>
            </a:ln>
          </c:spPr>
        </c:majorGridlines>
        <c:numFmt formatCode="General" sourceLinked="1"/>
        <c:tickLblPos val="nextTo"/>
        <c:txPr>
          <a:bodyPr/>
          <a:lstStyle/>
          <a:p>
            <a:pPr>
              <a:defRPr sz="1500" b="1"/>
            </a:pPr>
            <a:endParaRPr lang="en-US"/>
          </a:p>
        </c:txPr>
        <c:crossAx val="156927872"/>
        <c:crosses val="autoZero"/>
        <c:crossBetween val="midCat"/>
        <c:majorUnit val="1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4073003042761331"/>
          <c:y val="0.74079925493184728"/>
          <c:w val="0.81404129793510693"/>
          <c:h val="0.10873888747777496"/>
        </c:manualLayout>
      </c:layout>
      <c:spPr>
        <a:solidFill>
          <a:srgbClr val="000000"/>
        </a:solidFill>
        <a:ln>
          <a:solidFill>
            <a:srgbClr val="FFFFFF"/>
          </a:solidFill>
        </a:ln>
      </c:spPr>
      <c:txPr>
        <a:bodyPr/>
        <a:lstStyle/>
        <a:p>
          <a:pPr>
            <a:defRPr sz="1400" b="1"/>
          </a:pPr>
          <a:endParaRPr lang="en-US"/>
        </a:p>
      </c:txPr>
    </c:legend>
    <c:plotVisOnly val="1"/>
    <c:dispBlanksAs val="gap"/>
  </c:chart>
  <c:txPr>
    <a:bodyPr/>
    <a:lstStyle/>
    <a:p>
      <a:pPr>
        <a:defRPr sz="1800"/>
      </a:pPr>
      <a:endParaRPr lang="en-US"/>
    </a:p>
  </c:txPr>
  <c:externalData r:id="rId1"/>
  <c:userShapes r:id="rId2"/>
</c:chartSpace>
</file>

<file path=ppt/charts/chart7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949736371449164E-2"/>
          <c:y val="3.3590508847684365E-2"/>
          <c:w val="0.88622918263535633"/>
          <c:h val="0.77074260114039972"/>
        </c:manualLayout>
      </c:layout>
      <c:scatterChart>
        <c:scatterStyle val="smoothMarker"/>
        <c:ser>
          <c:idx val="0"/>
          <c:order val="0"/>
          <c:tx>
            <c:strRef>
              <c:f>Sheet1!$B$1</c:f>
              <c:strCache>
                <c:ptCount val="1"/>
                <c:pt idx="0">
                  <c:v>No Renal Dysfunction (N=18,277)</c:v>
                </c:pt>
              </c:strCache>
            </c:strRef>
          </c:tx>
          <c:spPr>
            <a:ln w="41275">
              <a:solidFill>
                <a:srgbClr val="00FF00"/>
              </a:solidFill>
            </a:ln>
          </c:spPr>
          <c:marker>
            <c:symbol val="none"/>
          </c:marker>
          <c:xVal>
            <c:numRef>
              <c:f>Sheet1!$A$2:$A$170</c:f>
              <c:numCache>
                <c:formatCode>General</c:formatCode>
                <c:ptCount val="169"/>
                <c:pt idx="0">
                  <c:v>0</c:v>
                </c:pt>
                <c:pt idx="1">
                  <c:v>8.3300000000000041E-2</c:v>
                </c:pt>
                <c:pt idx="2">
                  <c:v>0.16669999999999999</c:v>
                </c:pt>
                <c:pt idx="3">
                  <c:v>0.25</c:v>
                </c:pt>
                <c:pt idx="4">
                  <c:v>0.33330000000000243</c:v>
                </c:pt>
                <c:pt idx="5">
                  <c:v>0.41670000000000001</c:v>
                </c:pt>
                <c:pt idx="6">
                  <c:v>0.5</c:v>
                </c:pt>
                <c:pt idx="7">
                  <c:v>0.58329999999999949</c:v>
                </c:pt>
                <c:pt idx="8">
                  <c:v>0.66670000000000418</c:v>
                </c:pt>
                <c:pt idx="9">
                  <c:v>0.75000000000000289</c:v>
                </c:pt>
                <c:pt idx="10">
                  <c:v>0.83330000000000004</c:v>
                </c:pt>
                <c:pt idx="11">
                  <c:v>0.91670000000000063</c:v>
                </c:pt>
                <c:pt idx="12">
                  <c:v>1</c:v>
                </c:pt>
                <c:pt idx="13">
                  <c:v>1.0832999999999944</c:v>
                </c:pt>
                <c:pt idx="14">
                  <c:v>1.1667000000000001</c:v>
                </c:pt>
                <c:pt idx="15">
                  <c:v>1.25</c:v>
                </c:pt>
                <c:pt idx="16">
                  <c:v>1.3332999999999944</c:v>
                </c:pt>
                <c:pt idx="17">
                  <c:v>1.4166999999999932</c:v>
                </c:pt>
                <c:pt idx="18">
                  <c:v>1.5</c:v>
                </c:pt>
                <c:pt idx="19">
                  <c:v>1.5832999999999944</c:v>
                </c:pt>
                <c:pt idx="20">
                  <c:v>1.6667000000000001</c:v>
                </c:pt>
                <c:pt idx="21">
                  <c:v>1.75</c:v>
                </c:pt>
                <c:pt idx="22">
                  <c:v>1.8332999999999944</c:v>
                </c:pt>
                <c:pt idx="23">
                  <c:v>1.9167000000000001</c:v>
                </c:pt>
                <c:pt idx="24">
                  <c:v>2</c:v>
                </c:pt>
                <c:pt idx="25">
                  <c:v>2.0832999999999999</c:v>
                </c:pt>
                <c:pt idx="26">
                  <c:v>2.1667000000000001</c:v>
                </c:pt>
                <c:pt idx="27">
                  <c:v>2.25</c:v>
                </c:pt>
                <c:pt idx="28">
                  <c:v>2.3332999999999977</c:v>
                </c:pt>
                <c:pt idx="29">
                  <c:v>2.4166999999999859</c:v>
                </c:pt>
                <c:pt idx="30">
                  <c:v>2.5</c:v>
                </c:pt>
                <c:pt idx="31">
                  <c:v>2.5832999999999999</c:v>
                </c:pt>
                <c:pt idx="32">
                  <c:v>2.6667000000000001</c:v>
                </c:pt>
                <c:pt idx="33">
                  <c:v>2.75</c:v>
                </c:pt>
                <c:pt idx="34">
                  <c:v>2.8332999999999977</c:v>
                </c:pt>
                <c:pt idx="35">
                  <c:v>2.9166999999999859</c:v>
                </c:pt>
                <c:pt idx="36">
                  <c:v>3</c:v>
                </c:pt>
                <c:pt idx="37">
                  <c:v>3.0832999999999999</c:v>
                </c:pt>
                <c:pt idx="38">
                  <c:v>3.1667000000000001</c:v>
                </c:pt>
                <c:pt idx="39">
                  <c:v>3.25</c:v>
                </c:pt>
                <c:pt idx="40">
                  <c:v>3.3332999999999977</c:v>
                </c:pt>
                <c:pt idx="41">
                  <c:v>3.4166999999999859</c:v>
                </c:pt>
                <c:pt idx="42">
                  <c:v>3.5</c:v>
                </c:pt>
                <c:pt idx="43">
                  <c:v>3.5832999999999999</c:v>
                </c:pt>
                <c:pt idx="44">
                  <c:v>3.6667000000000001</c:v>
                </c:pt>
                <c:pt idx="45">
                  <c:v>3.75</c:v>
                </c:pt>
                <c:pt idx="46">
                  <c:v>3.8332999999999977</c:v>
                </c:pt>
                <c:pt idx="47">
                  <c:v>3.9166999999999859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numCache>
            </c:numRef>
          </c:xVal>
          <c:yVal>
            <c:numRef>
              <c:f>Sheet1!$B$2:$B$170</c:f>
              <c:numCache>
                <c:formatCode>General</c:formatCode>
                <c:ptCount val="169"/>
                <c:pt idx="0">
                  <c:v>100</c:v>
                </c:pt>
                <c:pt idx="1">
                  <c:v>100</c:v>
                </c:pt>
                <c:pt idx="2">
                  <c:v>100</c:v>
                </c:pt>
                <c:pt idx="3">
                  <c:v>100</c:v>
                </c:pt>
                <c:pt idx="4">
                  <c:v>100</c:v>
                </c:pt>
                <c:pt idx="5">
                  <c:v>100</c:v>
                </c:pt>
                <c:pt idx="6">
                  <c:v>100</c:v>
                </c:pt>
                <c:pt idx="7">
                  <c:v>100</c:v>
                </c:pt>
                <c:pt idx="8">
                  <c:v>100</c:v>
                </c:pt>
                <c:pt idx="9">
                  <c:v>100</c:v>
                </c:pt>
                <c:pt idx="10">
                  <c:v>100</c:v>
                </c:pt>
                <c:pt idx="11">
                  <c:v>100</c:v>
                </c:pt>
                <c:pt idx="12">
                  <c:v>99.989000000000004</c:v>
                </c:pt>
                <c:pt idx="13">
                  <c:v>99.711000000000027</c:v>
                </c:pt>
                <c:pt idx="14">
                  <c:v>99.456999999999994</c:v>
                </c:pt>
                <c:pt idx="15">
                  <c:v>99.161999999999992</c:v>
                </c:pt>
                <c:pt idx="16">
                  <c:v>98.958000000000013</c:v>
                </c:pt>
                <c:pt idx="17">
                  <c:v>98.656999999999982</c:v>
                </c:pt>
                <c:pt idx="18">
                  <c:v>98.424000000000007</c:v>
                </c:pt>
                <c:pt idx="19">
                  <c:v>98.075999999999979</c:v>
                </c:pt>
                <c:pt idx="20">
                  <c:v>97.774000000000001</c:v>
                </c:pt>
                <c:pt idx="21">
                  <c:v>97.460000000000022</c:v>
                </c:pt>
                <c:pt idx="22">
                  <c:v>97.224999999999994</c:v>
                </c:pt>
                <c:pt idx="23">
                  <c:v>97.028999999999982</c:v>
                </c:pt>
                <c:pt idx="24">
                  <c:v>96.784000000000006</c:v>
                </c:pt>
                <c:pt idx="25">
                  <c:v>96.486999999999995</c:v>
                </c:pt>
                <c:pt idx="26">
                  <c:v>96.215999999999994</c:v>
                </c:pt>
                <c:pt idx="27">
                  <c:v>95.944000000000429</c:v>
                </c:pt>
                <c:pt idx="28">
                  <c:v>95.596000000000004</c:v>
                </c:pt>
                <c:pt idx="29">
                  <c:v>95.304000000000002</c:v>
                </c:pt>
                <c:pt idx="30">
                  <c:v>95.016999999999996</c:v>
                </c:pt>
                <c:pt idx="31">
                  <c:v>94.73</c:v>
                </c:pt>
                <c:pt idx="32">
                  <c:v>94.536000000000001</c:v>
                </c:pt>
                <c:pt idx="33">
                  <c:v>94.302999999999983</c:v>
                </c:pt>
                <c:pt idx="34">
                  <c:v>94.001000000000005</c:v>
                </c:pt>
                <c:pt idx="35">
                  <c:v>93.784999999999997</c:v>
                </c:pt>
                <c:pt idx="36">
                  <c:v>93.60599999999998</c:v>
                </c:pt>
                <c:pt idx="37">
                  <c:v>93.346999999999994</c:v>
                </c:pt>
                <c:pt idx="38">
                  <c:v>93.096999999999994</c:v>
                </c:pt>
                <c:pt idx="39">
                  <c:v>92.784999999999997</c:v>
                </c:pt>
                <c:pt idx="40">
                  <c:v>92.531999999999996</c:v>
                </c:pt>
                <c:pt idx="41">
                  <c:v>92.259</c:v>
                </c:pt>
                <c:pt idx="42">
                  <c:v>91.917000000000385</c:v>
                </c:pt>
                <c:pt idx="43">
                  <c:v>91.573999999999998</c:v>
                </c:pt>
                <c:pt idx="44">
                  <c:v>91.346999999999994</c:v>
                </c:pt>
                <c:pt idx="45">
                  <c:v>91.07</c:v>
                </c:pt>
                <c:pt idx="46">
                  <c:v>90.771000000000001</c:v>
                </c:pt>
                <c:pt idx="47">
                  <c:v>90.477000000000004</c:v>
                </c:pt>
                <c:pt idx="48">
                  <c:v>90.221000000000004</c:v>
                </c:pt>
                <c:pt idx="49">
                  <c:v>89.955000000000013</c:v>
                </c:pt>
                <c:pt idx="50">
                  <c:v>89.653999999999982</c:v>
                </c:pt>
                <c:pt idx="51">
                  <c:v>89.32</c:v>
                </c:pt>
                <c:pt idx="52">
                  <c:v>89.016000000000005</c:v>
                </c:pt>
                <c:pt idx="53">
                  <c:v>88.733999999999995</c:v>
                </c:pt>
                <c:pt idx="54">
                  <c:v>88.421000000000006</c:v>
                </c:pt>
                <c:pt idx="55">
                  <c:v>88.114000000000004</c:v>
                </c:pt>
                <c:pt idx="56">
                  <c:v>87.828999999999979</c:v>
                </c:pt>
                <c:pt idx="57">
                  <c:v>87.521000000000001</c:v>
                </c:pt>
                <c:pt idx="58">
                  <c:v>87.085999999999999</c:v>
                </c:pt>
                <c:pt idx="59">
                  <c:v>86.843999999999994</c:v>
                </c:pt>
                <c:pt idx="60">
                  <c:v>86.486999999999995</c:v>
                </c:pt>
                <c:pt idx="61">
                  <c:v>86.125999999999948</c:v>
                </c:pt>
                <c:pt idx="62">
                  <c:v>85.832999999999998</c:v>
                </c:pt>
                <c:pt idx="63">
                  <c:v>85.47</c:v>
                </c:pt>
                <c:pt idx="64">
                  <c:v>85.206999999999994</c:v>
                </c:pt>
                <c:pt idx="65">
                  <c:v>84.884</c:v>
                </c:pt>
                <c:pt idx="66">
                  <c:v>84.576999999999998</c:v>
                </c:pt>
                <c:pt idx="67">
                  <c:v>84.269000000000005</c:v>
                </c:pt>
                <c:pt idx="68">
                  <c:v>83.994000000000227</c:v>
                </c:pt>
                <c:pt idx="69">
                  <c:v>83.631999999999991</c:v>
                </c:pt>
                <c:pt idx="70">
                  <c:v>83.327999999999989</c:v>
                </c:pt>
                <c:pt idx="71">
                  <c:v>83.013000000000005</c:v>
                </c:pt>
                <c:pt idx="72">
                  <c:v>82.647999999999996</c:v>
                </c:pt>
                <c:pt idx="73">
                  <c:v>82.28</c:v>
                </c:pt>
                <c:pt idx="74">
                  <c:v>81.950999999999993</c:v>
                </c:pt>
                <c:pt idx="75">
                  <c:v>81.600999999999999</c:v>
                </c:pt>
                <c:pt idx="76">
                  <c:v>81.287999999999997</c:v>
                </c:pt>
                <c:pt idx="77">
                  <c:v>80.945000000000007</c:v>
                </c:pt>
                <c:pt idx="78">
                  <c:v>80.63</c:v>
                </c:pt>
                <c:pt idx="79">
                  <c:v>80.381</c:v>
                </c:pt>
                <c:pt idx="80">
                  <c:v>80.043999999999997</c:v>
                </c:pt>
                <c:pt idx="81">
                  <c:v>79.561000000000007</c:v>
                </c:pt>
                <c:pt idx="82">
                  <c:v>79.221000000000004</c:v>
                </c:pt>
                <c:pt idx="83">
                  <c:v>78.827999999999989</c:v>
                </c:pt>
                <c:pt idx="84">
                  <c:v>78.519000000000005</c:v>
                </c:pt>
                <c:pt idx="85">
                  <c:v>78.096000000000004</c:v>
                </c:pt>
                <c:pt idx="86">
                  <c:v>77.781000000000006</c:v>
                </c:pt>
                <c:pt idx="87">
                  <c:v>77.35899999999998</c:v>
                </c:pt>
                <c:pt idx="88">
                  <c:v>76.891999999999996</c:v>
                </c:pt>
                <c:pt idx="89">
                  <c:v>76.582999999999998</c:v>
                </c:pt>
                <c:pt idx="90">
                  <c:v>76.263000000000005</c:v>
                </c:pt>
                <c:pt idx="91">
                  <c:v>75.801000000000002</c:v>
                </c:pt>
                <c:pt idx="92">
                  <c:v>75.402000000000001</c:v>
                </c:pt>
                <c:pt idx="93">
                  <c:v>75.043999999999997</c:v>
                </c:pt>
                <c:pt idx="94">
                  <c:v>74.649999999999991</c:v>
                </c:pt>
                <c:pt idx="95">
                  <c:v>74.251999999999995</c:v>
                </c:pt>
                <c:pt idx="96">
                  <c:v>73.891999999999996</c:v>
                </c:pt>
                <c:pt idx="97">
                  <c:v>73.542000000000002</c:v>
                </c:pt>
                <c:pt idx="98">
                  <c:v>73.208000000000013</c:v>
                </c:pt>
                <c:pt idx="99">
                  <c:v>72.884</c:v>
                </c:pt>
                <c:pt idx="100">
                  <c:v>72.593999999999994</c:v>
                </c:pt>
                <c:pt idx="101">
                  <c:v>72.340999999999994</c:v>
                </c:pt>
                <c:pt idx="102">
                  <c:v>72.001000000000005</c:v>
                </c:pt>
                <c:pt idx="103">
                  <c:v>71.611999999999995</c:v>
                </c:pt>
                <c:pt idx="104">
                  <c:v>71.318000000000012</c:v>
                </c:pt>
                <c:pt idx="105">
                  <c:v>71.021999999999991</c:v>
                </c:pt>
                <c:pt idx="106">
                  <c:v>70.673999999999978</c:v>
                </c:pt>
                <c:pt idx="107">
                  <c:v>70.371999999999986</c:v>
                </c:pt>
                <c:pt idx="108">
                  <c:v>70.027999999999992</c:v>
                </c:pt>
                <c:pt idx="109">
                  <c:v>69.691999999999993</c:v>
                </c:pt>
                <c:pt idx="110">
                  <c:v>69.375999999999948</c:v>
                </c:pt>
                <c:pt idx="111">
                  <c:v>69.084999999999994</c:v>
                </c:pt>
                <c:pt idx="112">
                  <c:v>68.624999999999986</c:v>
                </c:pt>
                <c:pt idx="113">
                  <c:v>68.275999999999982</c:v>
                </c:pt>
                <c:pt idx="114">
                  <c:v>67.968000000000004</c:v>
                </c:pt>
                <c:pt idx="115">
                  <c:v>67.56</c:v>
                </c:pt>
                <c:pt idx="116">
                  <c:v>67.218999999999994</c:v>
                </c:pt>
                <c:pt idx="117">
                  <c:v>66.874999999999986</c:v>
                </c:pt>
                <c:pt idx="118">
                  <c:v>66.527999999999992</c:v>
                </c:pt>
                <c:pt idx="119">
                  <c:v>66.147000000000006</c:v>
                </c:pt>
                <c:pt idx="120">
                  <c:v>65.774000000000001</c:v>
                </c:pt>
                <c:pt idx="121">
                  <c:v>65.350999999999999</c:v>
                </c:pt>
                <c:pt idx="122">
                  <c:v>64.980999999999995</c:v>
                </c:pt>
                <c:pt idx="123">
                  <c:v>64.654999999999987</c:v>
                </c:pt>
                <c:pt idx="124">
                  <c:v>64.245999999999995</c:v>
                </c:pt>
                <c:pt idx="125">
                  <c:v>63.900999999999996</c:v>
                </c:pt>
                <c:pt idx="126">
                  <c:v>63.391000000000005</c:v>
                </c:pt>
                <c:pt idx="127">
                  <c:v>62.943999999999996</c:v>
                </c:pt>
                <c:pt idx="128">
                  <c:v>62.643000000000001</c:v>
                </c:pt>
                <c:pt idx="129">
                  <c:v>62.103000000000002</c:v>
                </c:pt>
                <c:pt idx="130">
                  <c:v>61.729000000000013</c:v>
                </c:pt>
                <c:pt idx="131">
                  <c:v>61.333000000000006</c:v>
                </c:pt>
                <c:pt idx="132">
                  <c:v>60.943999999999996</c:v>
                </c:pt>
                <c:pt idx="133">
                  <c:v>60.569000000000003</c:v>
                </c:pt>
                <c:pt idx="134">
                  <c:v>60.221000000000011</c:v>
                </c:pt>
                <c:pt idx="135">
                  <c:v>59.967000000000006</c:v>
                </c:pt>
                <c:pt idx="136">
                  <c:v>59.672000000000011</c:v>
                </c:pt>
                <c:pt idx="137">
                  <c:v>59.236000000000011</c:v>
                </c:pt>
                <c:pt idx="138">
                  <c:v>58.917999999999999</c:v>
                </c:pt>
                <c:pt idx="139">
                  <c:v>58.618000000000002</c:v>
                </c:pt>
                <c:pt idx="140">
                  <c:v>58.275000000000013</c:v>
                </c:pt>
                <c:pt idx="141">
                  <c:v>57.846999999999994</c:v>
                </c:pt>
                <c:pt idx="142">
                  <c:v>57.558</c:v>
                </c:pt>
                <c:pt idx="143">
                  <c:v>57.137</c:v>
                </c:pt>
                <c:pt idx="144">
                  <c:v>56.748000000000012</c:v>
                </c:pt>
                <c:pt idx="145">
                  <c:v>56.43</c:v>
                </c:pt>
                <c:pt idx="146">
                  <c:v>56.102000000000011</c:v>
                </c:pt>
                <c:pt idx="147">
                  <c:v>55.673000000000002</c:v>
                </c:pt>
                <c:pt idx="148">
                  <c:v>55.242000000000012</c:v>
                </c:pt>
                <c:pt idx="149">
                  <c:v>54.977000000000004</c:v>
                </c:pt>
                <c:pt idx="150">
                  <c:v>54.711000000000006</c:v>
                </c:pt>
                <c:pt idx="151">
                  <c:v>54.416999999999994</c:v>
                </c:pt>
                <c:pt idx="152">
                  <c:v>54.071000000000005</c:v>
                </c:pt>
                <c:pt idx="153">
                  <c:v>53.722000000000193</c:v>
                </c:pt>
                <c:pt idx="154">
                  <c:v>53.24</c:v>
                </c:pt>
                <c:pt idx="155">
                  <c:v>52.954999999999998</c:v>
                </c:pt>
                <c:pt idx="156">
                  <c:v>52.392000000000003</c:v>
                </c:pt>
                <c:pt idx="157">
                  <c:v>51.898000000000003</c:v>
                </c:pt>
                <c:pt idx="158">
                  <c:v>51.379999999999995</c:v>
                </c:pt>
                <c:pt idx="159">
                  <c:v>51.037000000000006</c:v>
                </c:pt>
                <c:pt idx="160">
                  <c:v>50.626000000000012</c:v>
                </c:pt>
                <c:pt idx="161">
                  <c:v>50.340999999999994</c:v>
                </c:pt>
                <c:pt idx="162">
                  <c:v>49.989000000000004</c:v>
                </c:pt>
                <c:pt idx="163">
                  <c:v>49.539000000000001</c:v>
                </c:pt>
                <c:pt idx="164">
                  <c:v>49.28</c:v>
                </c:pt>
                <c:pt idx="165">
                  <c:v>49.050999999999995</c:v>
                </c:pt>
                <c:pt idx="166">
                  <c:v>48.583000000000006</c:v>
                </c:pt>
                <c:pt idx="167">
                  <c:v>48.276000000000003</c:v>
                </c:pt>
                <c:pt idx="168">
                  <c:v>47.916999999999994</c:v>
                </c:pt>
              </c:numCache>
            </c:numRef>
          </c:yVal>
        </c:ser>
        <c:ser>
          <c:idx val="1"/>
          <c:order val="1"/>
          <c:tx>
            <c:strRef>
              <c:f>Sheet1!$C$1</c:f>
              <c:strCache>
                <c:ptCount val="1"/>
                <c:pt idx="0">
                  <c:v>Severe Renal Dysfunction* (N=1,904)</c:v>
                </c:pt>
              </c:strCache>
            </c:strRef>
          </c:tx>
          <c:spPr>
            <a:ln w="41275">
              <a:solidFill>
                <a:srgbClr val="00FFFF"/>
              </a:solidFill>
            </a:ln>
          </c:spPr>
          <c:marker>
            <c:symbol val="none"/>
          </c:marker>
          <c:xVal>
            <c:numRef>
              <c:f>Sheet1!$A$2:$A$170</c:f>
              <c:numCache>
                <c:formatCode>General</c:formatCode>
                <c:ptCount val="169"/>
                <c:pt idx="0">
                  <c:v>0</c:v>
                </c:pt>
                <c:pt idx="1">
                  <c:v>8.3300000000000041E-2</c:v>
                </c:pt>
                <c:pt idx="2">
                  <c:v>0.16669999999999999</c:v>
                </c:pt>
                <c:pt idx="3">
                  <c:v>0.25</c:v>
                </c:pt>
                <c:pt idx="4">
                  <c:v>0.33330000000000243</c:v>
                </c:pt>
                <c:pt idx="5">
                  <c:v>0.41670000000000001</c:v>
                </c:pt>
                <c:pt idx="6">
                  <c:v>0.5</c:v>
                </c:pt>
                <c:pt idx="7">
                  <c:v>0.58329999999999949</c:v>
                </c:pt>
                <c:pt idx="8">
                  <c:v>0.66670000000000418</c:v>
                </c:pt>
                <c:pt idx="9">
                  <c:v>0.75000000000000289</c:v>
                </c:pt>
                <c:pt idx="10">
                  <c:v>0.83330000000000004</c:v>
                </c:pt>
                <c:pt idx="11">
                  <c:v>0.91670000000000063</c:v>
                </c:pt>
                <c:pt idx="12">
                  <c:v>1</c:v>
                </c:pt>
                <c:pt idx="13">
                  <c:v>1.0832999999999944</c:v>
                </c:pt>
                <c:pt idx="14">
                  <c:v>1.1667000000000001</c:v>
                </c:pt>
                <c:pt idx="15">
                  <c:v>1.25</c:v>
                </c:pt>
                <c:pt idx="16">
                  <c:v>1.3332999999999944</c:v>
                </c:pt>
                <c:pt idx="17">
                  <c:v>1.4166999999999932</c:v>
                </c:pt>
                <c:pt idx="18">
                  <c:v>1.5</c:v>
                </c:pt>
                <c:pt idx="19">
                  <c:v>1.5832999999999944</c:v>
                </c:pt>
                <c:pt idx="20">
                  <c:v>1.6667000000000001</c:v>
                </c:pt>
                <c:pt idx="21">
                  <c:v>1.75</c:v>
                </c:pt>
                <c:pt idx="22">
                  <c:v>1.8332999999999944</c:v>
                </c:pt>
                <c:pt idx="23">
                  <c:v>1.9167000000000001</c:v>
                </c:pt>
                <c:pt idx="24">
                  <c:v>2</c:v>
                </c:pt>
                <c:pt idx="25">
                  <c:v>2.0832999999999999</c:v>
                </c:pt>
                <c:pt idx="26">
                  <c:v>2.1667000000000001</c:v>
                </c:pt>
                <c:pt idx="27">
                  <c:v>2.25</c:v>
                </c:pt>
                <c:pt idx="28">
                  <c:v>2.3332999999999977</c:v>
                </c:pt>
                <c:pt idx="29">
                  <c:v>2.4166999999999859</c:v>
                </c:pt>
                <c:pt idx="30">
                  <c:v>2.5</c:v>
                </c:pt>
                <c:pt idx="31">
                  <c:v>2.5832999999999999</c:v>
                </c:pt>
                <c:pt idx="32">
                  <c:v>2.6667000000000001</c:v>
                </c:pt>
                <c:pt idx="33">
                  <c:v>2.75</c:v>
                </c:pt>
                <c:pt idx="34">
                  <c:v>2.8332999999999977</c:v>
                </c:pt>
                <c:pt idx="35">
                  <c:v>2.9166999999999859</c:v>
                </c:pt>
                <c:pt idx="36">
                  <c:v>3</c:v>
                </c:pt>
                <c:pt idx="37">
                  <c:v>3.0832999999999999</c:v>
                </c:pt>
                <c:pt idx="38">
                  <c:v>3.1667000000000001</c:v>
                </c:pt>
                <c:pt idx="39">
                  <c:v>3.25</c:v>
                </c:pt>
                <c:pt idx="40">
                  <c:v>3.3332999999999977</c:v>
                </c:pt>
                <c:pt idx="41">
                  <c:v>3.4166999999999859</c:v>
                </c:pt>
                <c:pt idx="42">
                  <c:v>3.5</c:v>
                </c:pt>
                <c:pt idx="43">
                  <c:v>3.5832999999999999</c:v>
                </c:pt>
                <c:pt idx="44">
                  <c:v>3.6667000000000001</c:v>
                </c:pt>
                <c:pt idx="45">
                  <c:v>3.75</c:v>
                </c:pt>
                <c:pt idx="46">
                  <c:v>3.8332999999999977</c:v>
                </c:pt>
                <c:pt idx="47">
                  <c:v>3.9166999999999859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numCache>
            </c:numRef>
          </c:xVal>
          <c:yVal>
            <c:numRef>
              <c:f>Sheet1!$C$2:$C$170</c:f>
              <c:numCache>
                <c:formatCode>General</c:formatCode>
                <c:ptCount val="169"/>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98.188999999999979</c:v>
                </c:pt>
                <c:pt idx="14">
                  <c:v>96.198999999999998</c:v>
                </c:pt>
                <c:pt idx="15">
                  <c:v>95.228999999999999</c:v>
                </c:pt>
                <c:pt idx="16">
                  <c:v>93.986999999999995</c:v>
                </c:pt>
                <c:pt idx="17">
                  <c:v>93.176999999999978</c:v>
                </c:pt>
                <c:pt idx="18">
                  <c:v>92.367000000000004</c:v>
                </c:pt>
                <c:pt idx="19">
                  <c:v>91.664000000000001</c:v>
                </c:pt>
                <c:pt idx="20">
                  <c:v>91.015000000000001</c:v>
                </c:pt>
                <c:pt idx="21">
                  <c:v>90.256</c:v>
                </c:pt>
                <c:pt idx="22">
                  <c:v>89.820999999999998</c:v>
                </c:pt>
                <c:pt idx="23">
                  <c:v>89.277000000000001</c:v>
                </c:pt>
                <c:pt idx="24">
                  <c:v>88.727999999999994</c:v>
                </c:pt>
                <c:pt idx="25">
                  <c:v>88.224999999999994</c:v>
                </c:pt>
                <c:pt idx="26">
                  <c:v>87.60199999999999</c:v>
                </c:pt>
                <c:pt idx="27">
                  <c:v>87.034000000000006</c:v>
                </c:pt>
                <c:pt idx="28">
                  <c:v>86.748999999999995</c:v>
                </c:pt>
                <c:pt idx="29">
                  <c:v>86.462999999999994</c:v>
                </c:pt>
                <c:pt idx="30">
                  <c:v>85.775999999999982</c:v>
                </c:pt>
                <c:pt idx="31">
                  <c:v>85.260999999999996</c:v>
                </c:pt>
                <c:pt idx="32">
                  <c:v>84.801999999999992</c:v>
                </c:pt>
                <c:pt idx="33">
                  <c:v>84.340999999999994</c:v>
                </c:pt>
                <c:pt idx="34">
                  <c:v>83.820999999999998</c:v>
                </c:pt>
                <c:pt idx="35">
                  <c:v>83.472999999999999</c:v>
                </c:pt>
                <c:pt idx="36">
                  <c:v>83.121999999999986</c:v>
                </c:pt>
                <c:pt idx="37">
                  <c:v>82.763999999999996</c:v>
                </c:pt>
                <c:pt idx="38">
                  <c:v>82.582999999999998</c:v>
                </c:pt>
                <c:pt idx="39">
                  <c:v>82.221000000000004</c:v>
                </c:pt>
                <c:pt idx="40">
                  <c:v>81.918999999999997</c:v>
                </c:pt>
                <c:pt idx="41">
                  <c:v>81.736999999999995</c:v>
                </c:pt>
                <c:pt idx="42">
                  <c:v>81.312000000000012</c:v>
                </c:pt>
                <c:pt idx="43">
                  <c:v>80.765000000000001</c:v>
                </c:pt>
                <c:pt idx="44">
                  <c:v>80.338999999999999</c:v>
                </c:pt>
                <c:pt idx="45">
                  <c:v>79.850999999999999</c:v>
                </c:pt>
                <c:pt idx="46">
                  <c:v>79.361999999999995</c:v>
                </c:pt>
                <c:pt idx="47">
                  <c:v>79.117000000000004</c:v>
                </c:pt>
                <c:pt idx="48">
                  <c:v>78.623999999999981</c:v>
                </c:pt>
                <c:pt idx="49">
                  <c:v>78.120999999999981</c:v>
                </c:pt>
                <c:pt idx="50">
                  <c:v>77.361000000000004</c:v>
                </c:pt>
                <c:pt idx="51">
                  <c:v>77.170999999999978</c:v>
                </c:pt>
                <c:pt idx="52">
                  <c:v>76.661999999999992</c:v>
                </c:pt>
                <c:pt idx="53">
                  <c:v>76.151999999999987</c:v>
                </c:pt>
                <c:pt idx="54">
                  <c:v>75.77</c:v>
                </c:pt>
                <c:pt idx="55">
                  <c:v>75.260000000000005</c:v>
                </c:pt>
                <c:pt idx="56">
                  <c:v>74.61999999999999</c:v>
                </c:pt>
                <c:pt idx="57">
                  <c:v>74.298000000000002</c:v>
                </c:pt>
                <c:pt idx="58">
                  <c:v>73.652999999999949</c:v>
                </c:pt>
                <c:pt idx="59">
                  <c:v>73.2</c:v>
                </c:pt>
                <c:pt idx="60">
                  <c:v>72.872999999999948</c:v>
                </c:pt>
                <c:pt idx="61">
                  <c:v>72.412000000000006</c:v>
                </c:pt>
                <c:pt idx="62">
                  <c:v>72.012</c:v>
                </c:pt>
                <c:pt idx="63">
                  <c:v>71.342000000000013</c:v>
                </c:pt>
                <c:pt idx="64">
                  <c:v>70.736999999999995</c:v>
                </c:pt>
                <c:pt idx="65">
                  <c:v>70.332999999999998</c:v>
                </c:pt>
                <c:pt idx="66">
                  <c:v>70.063000000000002</c:v>
                </c:pt>
                <c:pt idx="67">
                  <c:v>69.521999999999991</c:v>
                </c:pt>
                <c:pt idx="68">
                  <c:v>69.114999999999995</c:v>
                </c:pt>
                <c:pt idx="69">
                  <c:v>68.161000000000001</c:v>
                </c:pt>
                <c:pt idx="70">
                  <c:v>67.203999999999994</c:v>
                </c:pt>
                <c:pt idx="71">
                  <c:v>66.653999999999982</c:v>
                </c:pt>
                <c:pt idx="72">
                  <c:v>66.307000000000002</c:v>
                </c:pt>
                <c:pt idx="73">
                  <c:v>66.095000000000013</c:v>
                </c:pt>
                <c:pt idx="74">
                  <c:v>65.805999999999983</c:v>
                </c:pt>
                <c:pt idx="75">
                  <c:v>65.588999999999999</c:v>
                </c:pt>
                <c:pt idx="76">
                  <c:v>64.933000000000007</c:v>
                </c:pt>
                <c:pt idx="77">
                  <c:v>64.349000000000004</c:v>
                </c:pt>
                <c:pt idx="78">
                  <c:v>63.763000000000012</c:v>
                </c:pt>
                <c:pt idx="79">
                  <c:v>63.323</c:v>
                </c:pt>
                <c:pt idx="80">
                  <c:v>62.954999999999998</c:v>
                </c:pt>
                <c:pt idx="81">
                  <c:v>62.143000000000001</c:v>
                </c:pt>
                <c:pt idx="82">
                  <c:v>61.698000000000178</c:v>
                </c:pt>
                <c:pt idx="83">
                  <c:v>61.399000000000001</c:v>
                </c:pt>
                <c:pt idx="84">
                  <c:v>60.946999999999996</c:v>
                </c:pt>
                <c:pt idx="85">
                  <c:v>60.402000000000001</c:v>
                </c:pt>
                <c:pt idx="86">
                  <c:v>60.005000000000003</c:v>
                </c:pt>
                <c:pt idx="87">
                  <c:v>59.846000000000004</c:v>
                </c:pt>
                <c:pt idx="88">
                  <c:v>59.605000000000011</c:v>
                </c:pt>
                <c:pt idx="89">
                  <c:v>59.284000000000006</c:v>
                </c:pt>
                <c:pt idx="90">
                  <c:v>59.123000000000012</c:v>
                </c:pt>
                <c:pt idx="91">
                  <c:v>58.881999999999998</c:v>
                </c:pt>
                <c:pt idx="92">
                  <c:v>58.397000000000006</c:v>
                </c:pt>
                <c:pt idx="93">
                  <c:v>58.072000000000003</c:v>
                </c:pt>
                <c:pt idx="94">
                  <c:v>57.664000000000001</c:v>
                </c:pt>
                <c:pt idx="95">
                  <c:v>57.006</c:v>
                </c:pt>
                <c:pt idx="96">
                  <c:v>56.586999999999996</c:v>
                </c:pt>
                <c:pt idx="97">
                  <c:v>56.066000000000003</c:v>
                </c:pt>
                <c:pt idx="98">
                  <c:v>55.624000000000002</c:v>
                </c:pt>
                <c:pt idx="99">
                  <c:v>55.18</c:v>
                </c:pt>
                <c:pt idx="100">
                  <c:v>54.645000000000003</c:v>
                </c:pt>
                <c:pt idx="101">
                  <c:v>54.199000000000012</c:v>
                </c:pt>
                <c:pt idx="102">
                  <c:v>53.840999999999994</c:v>
                </c:pt>
                <c:pt idx="103">
                  <c:v>53.034000000000006</c:v>
                </c:pt>
                <c:pt idx="104">
                  <c:v>52.583000000000006</c:v>
                </c:pt>
                <c:pt idx="105">
                  <c:v>51.948</c:v>
                </c:pt>
                <c:pt idx="106">
                  <c:v>51.765000000000178</c:v>
                </c:pt>
                <c:pt idx="107">
                  <c:v>51.488</c:v>
                </c:pt>
                <c:pt idx="108">
                  <c:v>51.3</c:v>
                </c:pt>
                <c:pt idx="109">
                  <c:v>50.516000000000005</c:v>
                </c:pt>
                <c:pt idx="110">
                  <c:v>50.114000000000004</c:v>
                </c:pt>
                <c:pt idx="111">
                  <c:v>49.809999999999995</c:v>
                </c:pt>
                <c:pt idx="112">
                  <c:v>49.096000000000011</c:v>
                </c:pt>
                <c:pt idx="113">
                  <c:v>48.583999999999996</c:v>
                </c:pt>
                <c:pt idx="114">
                  <c:v>48.277000000000001</c:v>
                </c:pt>
                <c:pt idx="115">
                  <c:v>47.865000000000002</c:v>
                </c:pt>
                <c:pt idx="116">
                  <c:v>47.865000000000002</c:v>
                </c:pt>
                <c:pt idx="117">
                  <c:v>47.552</c:v>
                </c:pt>
                <c:pt idx="118">
                  <c:v>46.921000000000006</c:v>
                </c:pt>
                <c:pt idx="119">
                  <c:v>46.813999999999993</c:v>
                </c:pt>
                <c:pt idx="120">
                  <c:v>46.597000000000001</c:v>
                </c:pt>
                <c:pt idx="121">
                  <c:v>46.486000000000004</c:v>
                </c:pt>
                <c:pt idx="122">
                  <c:v>46.021000000000001</c:v>
                </c:pt>
                <c:pt idx="123">
                  <c:v>45.433</c:v>
                </c:pt>
                <c:pt idx="124">
                  <c:v>45.197000000000003</c:v>
                </c:pt>
                <c:pt idx="125">
                  <c:v>45.079000000000001</c:v>
                </c:pt>
                <c:pt idx="126">
                  <c:v>44.840999999999994</c:v>
                </c:pt>
                <c:pt idx="127">
                  <c:v>44.484999999999999</c:v>
                </c:pt>
                <c:pt idx="128">
                  <c:v>43.768000000000178</c:v>
                </c:pt>
                <c:pt idx="129">
                  <c:v>43.046000000000006</c:v>
                </c:pt>
                <c:pt idx="130">
                  <c:v>42.681000000000004</c:v>
                </c:pt>
                <c:pt idx="131">
                  <c:v>42.433</c:v>
                </c:pt>
                <c:pt idx="132">
                  <c:v>42.175000000000011</c:v>
                </c:pt>
                <c:pt idx="133">
                  <c:v>42.04</c:v>
                </c:pt>
                <c:pt idx="134">
                  <c:v>41.895000000000003</c:v>
                </c:pt>
                <c:pt idx="135">
                  <c:v>41.303999999999995</c:v>
                </c:pt>
                <c:pt idx="136">
                  <c:v>41.303999999999995</c:v>
                </c:pt>
                <c:pt idx="137">
                  <c:v>41.005000000000003</c:v>
                </c:pt>
                <c:pt idx="138">
                  <c:v>40.854999999999997</c:v>
                </c:pt>
                <c:pt idx="139">
                  <c:v>40.403999999999996</c:v>
                </c:pt>
                <c:pt idx="140">
                  <c:v>40.102000000000011</c:v>
                </c:pt>
                <c:pt idx="141">
                  <c:v>39.795000000000208</c:v>
                </c:pt>
                <c:pt idx="142">
                  <c:v>39.795000000000208</c:v>
                </c:pt>
                <c:pt idx="143">
                  <c:v>39.145000000000003</c:v>
                </c:pt>
                <c:pt idx="144">
                  <c:v>38.980000000000004</c:v>
                </c:pt>
                <c:pt idx="145">
                  <c:v>38.618000000000002</c:v>
                </c:pt>
                <c:pt idx="146">
                  <c:v>37.853999999999999</c:v>
                </c:pt>
                <c:pt idx="147">
                  <c:v>37.853999999999999</c:v>
                </c:pt>
                <c:pt idx="148">
                  <c:v>37.657000000000004</c:v>
                </c:pt>
                <c:pt idx="149">
                  <c:v>37.065000000000012</c:v>
                </c:pt>
                <c:pt idx="150">
                  <c:v>36.47</c:v>
                </c:pt>
                <c:pt idx="151">
                  <c:v>35.875</c:v>
                </c:pt>
                <c:pt idx="152">
                  <c:v>35.875</c:v>
                </c:pt>
                <c:pt idx="153">
                  <c:v>35.454999999999998</c:v>
                </c:pt>
                <c:pt idx="154">
                  <c:v>35.026000000000003</c:v>
                </c:pt>
                <c:pt idx="155">
                  <c:v>35.026000000000003</c:v>
                </c:pt>
                <c:pt idx="156">
                  <c:v>34.565000000000012</c:v>
                </c:pt>
                <c:pt idx="157">
                  <c:v>34.312999999999995</c:v>
                </c:pt>
                <c:pt idx="158">
                  <c:v>33.797000000000011</c:v>
                </c:pt>
                <c:pt idx="159">
                  <c:v>33.797000000000011</c:v>
                </c:pt>
                <c:pt idx="160">
                  <c:v>33.537000000000006</c:v>
                </c:pt>
                <c:pt idx="161">
                  <c:v>33.277000000000001</c:v>
                </c:pt>
                <c:pt idx="162">
                  <c:v>33.277000000000001</c:v>
                </c:pt>
                <c:pt idx="163">
                  <c:v>33.277000000000001</c:v>
                </c:pt>
                <c:pt idx="164">
                  <c:v>33.277000000000001</c:v>
                </c:pt>
                <c:pt idx="165">
                  <c:v>32.199000000000012</c:v>
                </c:pt>
                <c:pt idx="166">
                  <c:v>32.199000000000012</c:v>
                </c:pt>
                <c:pt idx="167">
                  <c:v>32.199000000000012</c:v>
                </c:pt>
                <c:pt idx="168">
                  <c:v>31.911000000000001</c:v>
                </c:pt>
              </c:numCache>
            </c:numRef>
          </c:yVal>
        </c:ser>
        <c:axId val="159270784"/>
        <c:axId val="159285248"/>
      </c:scatterChart>
      <c:valAx>
        <c:axId val="159270784"/>
        <c:scaling>
          <c:orientation val="minMax"/>
          <c:max val="14"/>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59285248"/>
        <c:crosses val="autoZero"/>
        <c:crossBetween val="midCat"/>
        <c:majorUnit val="1"/>
      </c:valAx>
      <c:valAx>
        <c:axId val="159285248"/>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manualLayout>
              <c:xMode val="edge"/>
              <c:yMode val="edge"/>
              <c:x val="5.8997050147492824E-3"/>
              <c:y val="0.26066865633731268"/>
            </c:manualLayout>
          </c:layout>
        </c:title>
        <c:numFmt formatCode="General" sourceLinked="1"/>
        <c:tickLblPos val="nextTo"/>
        <c:txPr>
          <a:bodyPr/>
          <a:lstStyle/>
          <a:p>
            <a:pPr>
              <a:defRPr sz="1500" b="1"/>
            </a:pPr>
            <a:endParaRPr lang="en-US"/>
          </a:p>
        </c:txPr>
        <c:crossAx val="159270784"/>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4957958794973636"/>
          <c:y val="0.62939950046566762"/>
          <c:w val="0.41592188697651788"/>
          <c:h val="0.16102616205232498"/>
        </c:manualLayout>
      </c:layout>
      <c:spPr>
        <a:solidFill>
          <a:srgbClr val="000000"/>
        </a:solidFill>
        <a:ln>
          <a:solidFill>
            <a:srgbClr val="FFFFFF"/>
          </a:solidFill>
        </a:ln>
      </c:spPr>
    </c:legend>
    <c:plotVisOnly val="1"/>
    <c:dispBlanksAs val="gap"/>
  </c:chart>
  <c:txPr>
    <a:bodyPr/>
    <a:lstStyle/>
    <a:p>
      <a:pPr>
        <a:defRPr sz="1800"/>
      </a:pPr>
      <a:endParaRPr lang="en-US"/>
    </a:p>
  </c:txPr>
  <c:externalData r:id="rId1"/>
  <c:userShapes r:id="rId2"/>
</c:chartSpace>
</file>

<file path=ppt/charts/chart7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949736371449164E-2"/>
          <c:y val="3.3590508847684365E-2"/>
          <c:w val="0.88622918263535633"/>
          <c:h val="0.77074260114039994"/>
        </c:manualLayout>
      </c:layout>
      <c:scatterChart>
        <c:scatterStyle val="smoothMarker"/>
        <c:ser>
          <c:idx val="0"/>
          <c:order val="0"/>
          <c:tx>
            <c:strRef>
              <c:f>Sheet1!$B$1</c:f>
              <c:strCache>
                <c:ptCount val="1"/>
                <c:pt idx="0">
                  <c:v>Freedom from CAV 4/1994-2002 (N = 12,981)</c:v>
                </c:pt>
              </c:strCache>
            </c:strRef>
          </c:tx>
          <c:spPr>
            <a:ln w="41275">
              <a:solidFill>
                <a:srgbClr val="FFFF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0.33330000000000243</c:v>
                </c:pt>
                <c:pt idx="5">
                  <c:v>0.41670000000000001</c:v>
                </c:pt>
                <c:pt idx="6">
                  <c:v>0.5</c:v>
                </c:pt>
                <c:pt idx="7">
                  <c:v>0.58329999999999949</c:v>
                </c:pt>
                <c:pt idx="8">
                  <c:v>0.66670000000000418</c:v>
                </c:pt>
                <c:pt idx="9">
                  <c:v>0.75000000000000289</c:v>
                </c:pt>
                <c:pt idx="10">
                  <c:v>0.83330000000000004</c:v>
                </c:pt>
                <c:pt idx="11">
                  <c:v>0.91670000000000063</c:v>
                </c:pt>
                <c:pt idx="12">
                  <c:v>1</c:v>
                </c:pt>
                <c:pt idx="13">
                  <c:v>1.0832999999999944</c:v>
                </c:pt>
                <c:pt idx="14">
                  <c:v>1.1667000000000001</c:v>
                </c:pt>
                <c:pt idx="15">
                  <c:v>1.25</c:v>
                </c:pt>
                <c:pt idx="16">
                  <c:v>1.3332999999999944</c:v>
                </c:pt>
                <c:pt idx="17">
                  <c:v>1.4166999999999932</c:v>
                </c:pt>
                <c:pt idx="18">
                  <c:v>1.5</c:v>
                </c:pt>
                <c:pt idx="19">
                  <c:v>1.5832999999999944</c:v>
                </c:pt>
                <c:pt idx="20">
                  <c:v>1.6667000000000001</c:v>
                </c:pt>
                <c:pt idx="21">
                  <c:v>1.75</c:v>
                </c:pt>
                <c:pt idx="22">
                  <c:v>1.8332999999999944</c:v>
                </c:pt>
                <c:pt idx="23">
                  <c:v>1.9167000000000001</c:v>
                </c:pt>
                <c:pt idx="24">
                  <c:v>2</c:v>
                </c:pt>
                <c:pt idx="25">
                  <c:v>2.0832999999999999</c:v>
                </c:pt>
                <c:pt idx="26">
                  <c:v>2.1667000000000001</c:v>
                </c:pt>
                <c:pt idx="27">
                  <c:v>2.25</c:v>
                </c:pt>
                <c:pt idx="28">
                  <c:v>2.3332999999999977</c:v>
                </c:pt>
                <c:pt idx="29">
                  <c:v>2.4166999999999859</c:v>
                </c:pt>
                <c:pt idx="30">
                  <c:v>2.5</c:v>
                </c:pt>
                <c:pt idx="31">
                  <c:v>2.5832999999999999</c:v>
                </c:pt>
                <c:pt idx="32">
                  <c:v>2.6667000000000001</c:v>
                </c:pt>
                <c:pt idx="33">
                  <c:v>2.75</c:v>
                </c:pt>
                <c:pt idx="34">
                  <c:v>2.8332999999999977</c:v>
                </c:pt>
                <c:pt idx="35">
                  <c:v>2.9166999999999859</c:v>
                </c:pt>
                <c:pt idx="36">
                  <c:v>3</c:v>
                </c:pt>
                <c:pt idx="37">
                  <c:v>3.0832999999999999</c:v>
                </c:pt>
                <c:pt idx="38">
                  <c:v>3.1667000000000001</c:v>
                </c:pt>
                <c:pt idx="39">
                  <c:v>3.25</c:v>
                </c:pt>
                <c:pt idx="40">
                  <c:v>3.3332999999999977</c:v>
                </c:pt>
                <c:pt idx="41">
                  <c:v>3.4166999999999859</c:v>
                </c:pt>
                <c:pt idx="42">
                  <c:v>3.5</c:v>
                </c:pt>
                <c:pt idx="43">
                  <c:v>3.5832999999999999</c:v>
                </c:pt>
                <c:pt idx="44">
                  <c:v>3.6667000000000001</c:v>
                </c:pt>
                <c:pt idx="45">
                  <c:v>3.75</c:v>
                </c:pt>
                <c:pt idx="46">
                  <c:v>3.8332999999999977</c:v>
                </c:pt>
                <c:pt idx="47">
                  <c:v>3.9166999999999859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Sheet1!$B$2:$B$122</c:f>
              <c:numCache>
                <c:formatCode>General</c:formatCode>
                <c:ptCount val="121"/>
                <c:pt idx="0">
                  <c:v>100</c:v>
                </c:pt>
                <c:pt idx="1">
                  <c:v>100</c:v>
                </c:pt>
                <c:pt idx="2">
                  <c:v>99.930999999999997</c:v>
                </c:pt>
                <c:pt idx="3">
                  <c:v>99.784000000000006</c:v>
                </c:pt>
                <c:pt idx="4">
                  <c:v>99.599000000000004</c:v>
                </c:pt>
                <c:pt idx="5">
                  <c:v>99.296000000000006</c:v>
                </c:pt>
                <c:pt idx="6">
                  <c:v>96.298000000000002</c:v>
                </c:pt>
                <c:pt idx="7">
                  <c:v>92.269000000000005</c:v>
                </c:pt>
                <c:pt idx="8">
                  <c:v>91.742000000000004</c:v>
                </c:pt>
                <c:pt idx="9">
                  <c:v>91.56</c:v>
                </c:pt>
                <c:pt idx="10">
                  <c:v>91.56</c:v>
                </c:pt>
                <c:pt idx="11">
                  <c:v>91.56</c:v>
                </c:pt>
                <c:pt idx="12">
                  <c:v>91.56</c:v>
                </c:pt>
                <c:pt idx="13">
                  <c:v>91.56</c:v>
                </c:pt>
                <c:pt idx="14">
                  <c:v>91.542000000000002</c:v>
                </c:pt>
                <c:pt idx="15">
                  <c:v>91.467000000000027</c:v>
                </c:pt>
                <c:pt idx="16">
                  <c:v>91.175999999999988</c:v>
                </c:pt>
                <c:pt idx="17">
                  <c:v>90.706000000000003</c:v>
                </c:pt>
                <c:pt idx="18">
                  <c:v>88.540999999999997</c:v>
                </c:pt>
                <c:pt idx="19">
                  <c:v>85.432000000000002</c:v>
                </c:pt>
                <c:pt idx="20">
                  <c:v>84.69</c:v>
                </c:pt>
                <c:pt idx="21">
                  <c:v>84.316999999999993</c:v>
                </c:pt>
                <c:pt idx="22">
                  <c:v>84.211000000000027</c:v>
                </c:pt>
                <c:pt idx="23">
                  <c:v>84.211000000000027</c:v>
                </c:pt>
                <c:pt idx="24">
                  <c:v>84.211000000000027</c:v>
                </c:pt>
                <c:pt idx="25">
                  <c:v>84.2</c:v>
                </c:pt>
                <c:pt idx="26">
                  <c:v>84.156999999999982</c:v>
                </c:pt>
                <c:pt idx="27">
                  <c:v>84.10199999999999</c:v>
                </c:pt>
                <c:pt idx="28">
                  <c:v>83.771999999999991</c:v>
                </c:pt>
                <c:pt idx="29">
                  <c:v>83.43</c:v>
                </c:pt>
                <c:pt idx="30">
                  <c:v>81.724000000000004</c:v>
                </c:pt>
                <c:pt idx="31">
                  <c:v>79.225999999999999</c:v>
                </c:pt>
                <c:pt idx="32">
                  <c:v>78.446000000000026</c:v>
                </c:pt>
                <c:pt idx="33">
                  <c:v>78.198999999999998</c:v>
                </c:pt>
                <c:pt idx="34">
                  <c:v>78.098000000000013</c:v>
                </c:pt>
                <c:pt idx="35">
                  <c:v>78.085999999999999</c:v>
                </c:pt>
                <c:pt idx="36">
                  <c:v>78.085999999999999</c:v>
                </c:pt>
                <c:pt idx="37">
                  <c:v>78.085999999999999</c:v>
                </c:pt>
                <c:pt idx="38">
                  <c:v>78.034999999999997</c:v>
                </c:pt>
                <c:pt idx="39">
                  <c:v>77.958000000000013</c:v>
                </c:pt>
                <c:pt idx="40">
                  <c:v>77.739999999999995</c:v>
                </c:pt>
                <c:pt idx="41">
                  <c:v>77.364999999999995</c:v>
                </c:pt>
                <c:pt idx="42">
                  <c:v>75.513000000000005</c:v>
                </c:pt>
                <c:pt idx="43">
                  <c:v>73.406999999999996</c:v>
                </c:pt>
                <c:pt idx="44">
                  <c:v>72.845000000000013</c:v>
                </c:pt>
                <c:pt idx="45">
                  <c:v>72.700999999999993</c:v>
                </c:pt>
                <c:pt idx="46">
                  <c:v>72.621999999999986</c:v>
                </c:pt>
                <c:pt idx="47">
                  <c:v>72.60799999999999</c:v>
                </c:pt>
                <c:pt idx="48">
                  <c:v>72.60799999999999</c:v>
                </c:pt>
                <c:pt idx="49">
                  <c:v>72.593999999999994</c:v>
                </c:pt>
                <c:pt idx="50">
                  <c:v>72.565000000000012</c:v>
                </c:pt>
                <c:pt idx="51">
                  <c:v>72.489999999999995</c:v>
                </c:pt>
                <c:pt idx="52">
                  <c:v>72.28</c:v>
                </c:pt>
                <c:pt idx="53">
                  <c:v>71.887999999999991</c:v>
                </c:pt>
                <c:pt idx="54">
                  <c:v>70.269000000000005</c:v>
                </c:pt>
                <c:pt idx="55">
                  <c:v>68.185999999999979</c:v>
                </c:pt>
                <c:pt idx="56">
                  <c:v>67.712000000000003</c:v>
                </c:pt>
                <c:pt idx="57">
                  <c:v>67.587999999999994</c:v>
                </c:pt>
                <c:pt idx="58">
                  <c:v>67.557000000000002</c:v>
                </c:pt>
                <c:pt idx="59">
                  <c:v>67.557000000000002</c:v>
                </c:pt>
                <c:pt idx="60">
                  <c:v>67.540999999999997</c:v>
                </c:pt>
                <c:pt idx="61">
                  <c:v>67.524000000000001</c:v>
                </c:pt>
                <c:pt idx="62">
                  <c:v>67.455000000000013</c:v>
                </c:pt>
                <c:pt idx="63">
                  <c:v>67.349999999999994</c:v>
                </c:pt>
                <c:pt idx="64">
                  <c:v>67.05</c:v>
                </c:pt>
                <c:pt idx="65">
                  <c:v>66.590999999999994</c:v>
                </c:pt>
                <c:pt idx="66">
                  <c:v>65.364000000000004</c:v>
                </c:pt>
                <c:pt idx="67">
                  <c:v>63.436</c:v>
                </c:pt>
                <c:pt idx="68">
                  <c:v>62.914999999999999</c:v>
                </c:pt>
                <c:pt idx="69">
                  <c:v>62.788000000000011</c:v>
                </c:pt>
                <c:pt idx="70">
                  <c:v>62.77</c:v>
                </c:pt>
                <c:pt idx="71">
                  <c:v>62.752000000000002</c:v>
                </c:pt>
                <c:pt idx="72">
                  <c:v>62.752000000000002</c:v>
                </c:pt>
                <c:pt idx="73">
                  <c:v>62.752000000000002</c:v>
                </c:pt>
                <c:pt idx="74">
                  <c:v>62.711000000000006</c:v>
                </c:pt>
                <c:pt idx="75">
                  <c:v>62.568000000000012</c:v>
                </c:pt>
                <c:pt idx="76">
                  <c:v>62.259</c:v>
                </c:pt>
                <c:pt idx="77">
                  <c:v>61.782000000000011</c:v>
                </c:pt>
                <c:pt idx="78">
                  <c:v>60.719000000000001</c:v>
                </c:pt>
                <c:pt idx="79">
                  <c:v>58.814999999999998</c:v>
                </c:pt>
                <c:pt idx="80">
                  <c:v>58.246000000000002</c:v>
                </c:pt>
                <c:pt idx="81">
                  <c:v>58.14</c:v>
                </c:pt>
                <c:pt idx="82">
                  <c:v>58.119</c:v>
                </c:pt>
                <c:pt idx="83">
                  <c:v>58.097000000000001</c:v>
                </c:pt>
                <c:pt idx="84">
                  <c:v>58.097000000000001</c:v>
                </c:pt>
                <c:pt idx="85">
                  <c:v>58.097000000000001</c:v>
                </c:pt>
                <c:pt idx="86">
                  <c:v>58.097000000000001</c:v>
                </c:pt>
                <c:pt idx="87">
                  <c:v>57.905000000000001</c:v>
                </c:pt>
                <c:pt idx="88">
                  <c:v>57.494</c:v>
                </c:pt>
                <c:pt idx="89">
                  <c:v>56.984999999999999</c:v>
                </c:pt>
                <c:pt idx="90">
                  <c:v>55.888999999999996</c:v>
                </c:pt>
                <c:pt idx="91">
                  <c:v>54.47</c:v>
                </c:pt>
                <c:pt idx="92">
                  <c:v>54.101000000000006</c:v>
                </c:pt>
                <c:pt idx="93">
                  <c:v>54.026000000000003</c:v>
                </c:pt>
                <c:pt idx="94">
                  <c:v>53.976000000000006</c:v>
                </c:pt>
                <c:pt idx="95">
                  <c:v>53.924000000000007</c:v>
                </c:pt>
                <c:pt idx="96">
                  <c:v>53.924000000000007</c:v>
                </c:pt>
                <c:pt idx="97">
                  <c:v>53.924000000000007</c:v>
                </c:pt>
                <c:pt idx="98">
                  <c:v>53.839000000000006</c:v>
                </c:pt>
                <c:pt idx="99">
                  <c:v>53.694000000000003</c:v>
                </c:pt>
                <c:pt idx="100">
                  <c:v>53.52</c:v>
                </c:pt>
                <c:pt idx="101">
                  <c:v>52.851999999999997</c:v>
                </c:pt>
                <c:pt idx="102">
                  <c:v>52.006</c:v>
                </c:pt>
                <c:pt idx="103">
                  <c:v>50.712000000000003</c:v>
                </c:pt>
                <c:pt idx="104">
                  <c:v>50.443999999999996</c:v>
                </c:pt>
                <c:pt idx="105">
                  <c:v>50.294000000000011</c:v>
                </c:pt>
                <c:pt idx="106">
                  <c:v>50.264000000000003</c:v>
                </c:pt>
                <c:pt idx="107">
                  <c:v>50.264000000000003</c:v>
                </c:pt>
                <c:pt idx="108">
                  <c:v>50.264000000000003</c:v>
                </c:pt>
                <c:pt idx="109">
                  <c:v>50.264000000000003</c:v>
                </c:pt>
                <c:pt idx="110">
                  <c:v>50.186</c:v>
                </c:pt>
                <c:pt idx="111">
                  <c:v>50.069000000000003</c:v>
                </c:pt>
                <c:pt idx="112">
                  <c:v>49.599000000000011</c:v>
                </c:pt>
                <c:pt idx="113">
                  <c:v>49.245000000000012</c:v>
                </c:pt>
                <c:pt idx="114">
                  <c:v>48.139000000000003</c:v>
                </c:pt>
                <c:pt idx="115">
                  <c:v>47.224000000000011</c:v>
                </c:pt>
                <c:pt idx="116">
                  <c:v>46.781000000000006</c:v>
                </c:pt>
                <c:pt idx="117">
                  <c:v>46.699000000000012</c:v>
                </c:pt>
                <c:pt idx="118">
                  <c:v>46.699000000000012</c:v>
                </c:pt>
                <c:pt idx="119">
                  <c:v>46.699000000000012</c:v>
                </c:pt>
                <c:pt idx="120">
                  <c:v>46.655000000000001</c:v>
                </c:pt>
              </c:numCache>
            </c:numRef>
          </c:yVal>
        </c:ser>
        <c:ser>
          <c:idx val="1"/>
          <c:order val="1"/>
          <c:tx>
            <c:strRef>
              <c:f>Sheet1!$C$1</c:f>
              <c:strCache>
                <c:ptCount val="1"/>
                <c:pt idx="0">
                  <c:v>Freedom from CAV 2003-6/2010 (N = 11,456)</c:v>
                </c:pt>
              </c:strCache>
            </c:strRef>
          </c:tx>
          <c:spPr>
            <a:ln w="41275">
              <a:solidFill>
                <a:srgbClr val="FF00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0.33330000000000243</c:v>
                </c:pt>
                <c:pt idx="5">
                  <c:v>0.41670000000000001</c:v>
                </c:pt>
                <c:pt idx="6">
                  <c:v>0.5</c:v>
                </c:pt>
                <c:pt idx="7">
                  <c:v>0.58329999999999949</c:v>
                </c:pt>
                <c:pt idx="8">
                  <c:v>0.66670000000000418</c:v>
                </c:pt>
                <c:pt idx="9">
                  <c:v>0.75000000000000289</c:v>
                </c:pt>
                <c:pt idx="10">
                  <c:v>0.83330000000000004</c:v>
                </c:pt>
                <c:pt idx="11">
                  <c:v>0.91670000000000063</c:v>
                </c:pt>
                <c:pt idx="12">
                  <c:v>1</c:v>
                </c:pt>
                <c:pt idx="13">
                  <c:v>1.0832999999999944</c:v>
                </c:pt>
                <c:pt idx="14">
                  <c:v>1.1667000000000001</c:v>
                </c:pt>
                <c:pt idx="15">
                  <c:v>1.25</c:v>
                </c:pt>
                <c:pt idx="16">
                  <c:v>1.3332999999999944</c:v>
                </c:pt>
                <c:pt idx="17">
                  <c:v>1.4166999999999932</c:v>
                </c:pt>
                <c:pt idx="18">
                  <c:v>1.5</c:v>
                </c:pt>
                <c:pt idx="19">
                  <c:v>1.5832999999999944</c:v>
                </c:pt>
                <c:pt idx="20">
                  <c:v>1.6667000000000001</c:v>
                </c:pt>
                <c:pt idx="21">
                  <c:v>1.75</c:v>
                </c:pt>
                <c:pt idx="22">
                  <c:v>1.8332999999999944</c:v>
                </c:pt>
                <c:pt idx="23">
                  <c:v>1.9167000000000001</c:v>
                </c:pt>
                <c:pt idx="24">
                  <c:v>2</c:v>
                </c:pt>
                <c:pt idx="25">
                  <c:v>2.0832999999999999</c:v>
                </c:pt>
                <c:pt idx="26">
                  <c:v>2.1667000000000001</c:v>
                </c:pt>
                <c:pt idx="27">
                  <c:v>2.25</c:v>
                </c:pt>
                <c:pt idx="28">
                  <c:v>2.3332999999999977</c:v>
                </c:pt>
                <c:pt idx="29">
                  <c:v>2.4166999999999859</c:v>
                </c:pt>
                <c:pt idx="30">
                  <c:v>2.5</c:v>
                </c:pt>
                <c:pt idx="31">
                  <c:v>2.5832999999999999</c:v>
                </c:pt>
                <c:pt idx="32">
                  <c:v>2.6667000000000001</c:v>
                </c:pt>
                <c:pt idx="33">
                  <c:v>2.75</c:v>
                </c:pt>
                <c:pt idx="34">
                  <c:v>2.8332999999999977</c:v>
                </c:pt>
                <c:pt idx="35">
                  <c:v>2.9166999999999859</c:v>
                </c:pt>
                <c:pt idx="36">
                  <c:v>3</c:v>
                </c:pt>
                <c:pt idx="37">
                  <c:v>3.0832999999999999</c:v>
                </c:pt>
                <c:pt idx="38">
                  <c:v>3.1667000000000001</c:v>
                </c:pt>
                <c:pt idx="39">
                  <c:v>3.25</c:v>
                </c:pt>
                <c:pt idx="40">
                  <c:v>3.3332999999999977</c:v>
                </c:pt>
                <c:pt idx="41">
                  <c:v>3.4166999999999859</c:v>
                </c:pt>
                <c:pt idx="42">
                  <c:v>3.5</c:v>
                </c:pt>
                <c:pt idx="43">
                  <c:v>3.5832999999999999</c:v>
                </c:pt>
                <c:pt idx="44">
                  <c:v>3.6667000000000001</c:v>
                </c:pt>
                <c:pt idx="45">
                  <c:v>3.75</c:v>
                </c:pt>
                <c:pt idx="46">
                  <c:v>3.8332999999999977</c:v>
                </c:pt>
                <c:pt idx="47">
                  <c:v>3.9166999999999859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Sheet1!$C$2:$C$122</c:f>
              <c:numCache>
                <c:formatCode>General</c:formatCode>
                <c:ptCount val="121"/>
                <c:pt idx="0">
                  <c:v>100</c:v>
                </c:pt>
                <c:pt idx="1">
                  <c:v>100</c:v>
                </c:pt>
                <c:pt idx="2">
                  <c:v>99.965000000000003</c:v>
                </c:pt>
                <c:pt idx="3">
                  <c:v>99.86</c:v>
                </c:pt>
                <c:pt idx="4">
                  <c:v>99.703000000000003</c:v>
                </c:pt>
                <c:pt idx="5">
                  <c:v>99.465999999999994</c:v>
                </c:pt>
                <c:pt idx="6">
                  <c:v>96.491000000000227</c:v>
                </c:pt>
                <c:pt idx="7">
                  <c:v>92.494000000000227</c:v>
                </c:pt>
                <c:pt idx="8">
                  <c:v>92.154999999999987</c:v>
                </c:pt>
                <c:pt idx="9">
                  <c:v>92.057000000000002</c:v>
                </c:pt>
                <c:pt idx="10">
                  <c:v>92.057000000000002</c:v>
                </c:pt>
                <c:pt idx="11">
                  <c:v>92.057000000000002</c:v>
                </c:pt>
                <c:pt idx="12">
                  <c:v>92.046999999999997</c:v>
                </c:pt>
                <c:pt idx="13">
                  <c:v>92.046999999999997</c:v>
                </c:pt>
                <c:pt idx="14">
                  <c:v>92.001999999999995</c:v>
                </c:pt>
                <c:pt idx="15">
                  <c:v>91.866</c:v>
                </c:pt>
                <c:pt idx="16">
                  <c:v>91.60199999999999</c:v>
                </c:pt>
                <c:pt idx="17">
                  <c:v>91.154999999999987</c:v>
                </c:pt>
                <c:pt idx="18">
                  <c:v>89.327999999999989</c:v>
                </c:pt>
                <c:pt idx="19">
                  <c:v>86.402000000000001</c:v>
                </c:pt>
                <c:pt idx="20">
                  <c:v>85.983999999999995</c:v>
                </c:pt>
                <c:pt idx="21">
                  <c:v>85.914000000000385</c:v>
                </c:pt>
                <c:pt idx="22">
                  <c:v>85.902000000000001</c:v>
                </c:pt>
                <c:pt idx="23">
                  <c:v>85.902000000000001</c:v>
                </c:pt>
                <c:pt idx="24">
                  <c:v>85.902000000000001</c:v>
                </c:pt>
                <c:pt idx="25">
                  <c:v>85.871999999999986</c:v>
                </c:pt>
                <c:pt idx="26">
                  <c:v>85.796000000000006</c:v>
                </c:pt>
                <c:pt idx="27">
                  <c:v>85.718999999999994</c:v>
                </c:pt>
                <c:pt idx="28">
                  <c:v>85.361999999999995</c:v>
                </c:pt>
                <c:pt idx="29">
                  <c:v>84.738</c:v>
                </c:pt>
                <c:pt idx="30">
                  <c:v>83.113</c:v>
                </c:pt>
                <c:pt idx="31">
                  <c:v>80.818000000000012</c:v>
                </c:pt>
                <c:pt idx="32">
                  <c:v>80.42</c:v>
                </c:pt>
                <c:pt idx="33">
                  <c:v>80.35599999999998</c:v>
                </c:pt>
                <c:pt idx="34">
                  <c:v>80.35599999999998</c:v>
                </c:pt>
                <c:pt idx="35">
                  <c:v>80.338999999999999</c:v>
                </c:pt>
                <c:pt idx="36">
                  <c:v>80.338999999999999</c:v>
                </c:pt>
                <c:pt idx="37">
                  <c:v>80.319000000000003</c:v>
                </c:pt>
                <c:pt idx="38">
                  <c:v>80.233000000000004</c:v>
                </c:pt>
                <c:pt idx="39">
                  <c:v>80.167999999999992</c:v>
                </c:pt>
                <c:pt idx="40">
                  <c:v>79.664000000000001</c:v>
                </c:pt>
                <c:pt idx="41">
                  <c:v>79.069000000000003</c:v>
                </c:pt>
                <c:pt idx="42">
                  <c:v>77.765000000000001</c:v>
                </c:pt>
                <c:pt idx="43">
                  <c:v>76.055999999999983</c:v>
                </c:pt>
                <c:pt idx="44">
                  <c:v>75.694999999999993</c:v>
                </c:pt>
                <c:pt idx="45">
                  <c:v>75.671999999999983</c:v>
                </c:pt>
                <c:pt idx="46">
                  <c:v>75.649000000000001</c:v>
                </c:pt>
                <c:pt idx="47">
                  <c:v>75.649000000000001</c:v>
                </c:pt>
                <c:pt idx="48">
                  <c:v>75.649000000000001</c:v>
                </c:pt>
                <c:pt idx="49">
                  <c:v>75.649000000000001</c:v>
                </c:pt>
                <c:pt idx="50">
                  <c:v>75.521000000000001</c:v>
                </c:pt>
                <c:pt idx="51">
                  <c:v>75.488</c:v>
                </c:pt>
                <c:pt idx="52">
                  <c:v>74.994000000000227</c:v>
                </c:pt>
                <c:pt idx="53">
                  <c:v>74.332999999999998</c:v>
                </c:pt>
                <c:pt idx="54">
                  <c:v>72.938999999999993</c:v>
                </c:pt>
                <c:pt idx="55">
                  <c:v>71.037000000000006</c:v>
                </c:pt>
                <c:pt idx="56">
                  <c:v>70.462000000000003</c:v>
                </c:pt>
                <c:pt idx="57">
                  <c:v>70.323999999999998</c:v>
                </c:pt>
                <c:pt idx="58">
                  <c:v>70.323999999999998</c:v>
                </c:pt>
                <c:pt idx="59">
                  <c:v>70.287999999999997</c:v>
                </c:pt>
                <c:pt idx="60">
                  <c:v>70.287999999999997</c:v>
                </c:pt>
                <c:pt idx="61">
                  <c:v>70.287999999999997</c:v>
                </c:pt>
                <c:pt idx="62">
                  <c:v>70.287999999999997</c:v>
                </c:pt>
                <c:pt idx="63">
                  <c:v>70.235000000000014</c:v>
                </c:pt>
                <c:pt idx="64">
                  <c:v>70.019000000000005</c:v>
                </c:pt>
                <c:pt idx="65">
                  <c:v>69.531000000000006</c:v>
                </c:pt>
                <c:pt idx="66">
                  <c:v>68.113</c:v>
                </c:pt>
                <c:pt idx="67">
                  <c:v>66.513000000000005</c:v>
                </c:pt>
                <c:pt idx="68">
                  <c:v>66.23</c:v>
                </c:pt>
                <c:pt idx="69">
                  <c:v>65.998999999999995</c:v>
                </c:pt>
                <c:pt idx="70">
                  <c:v>65.998999999999995</c:v>
                </c:pt>
                <c:pt idx="71">
                  <c:v>65.998999999999995</c:v>
                </c:pt>
                <c:pt idx="72">
                  <c:v>65.998999999999995</c:v>
                </c:pt>
                <c:pt idx="73">
                  <c:v>65.998999999999995</c:v>
                </c:pt>
                <c:pt idx="74">
                  <c:v>65.998999999999995</c:v>
                </c:pt>
                <c:pt idx="75">
                  <c:v>65.786000000000001</c:v>
                </c:pt>
                <c:pt idx="76">
                  <c:v>65.462000000000003</c:v>
                </c:pt>
                <c:pt idx="77">
                  <c:v>64.918999999999997</c:v>
                </c:pt>
                <c:pt idx="78">
                  <c:v>63.720000000000013</c:v>
                </c:pt>
                <c:pt idx="79">
                  <c:v>62.838000000000001</c:v>
                </c:pt>
                <c:pt idx="80">
                  <c:v>62.7250000000002</c:v>
                </c:pt>
                <c:pt idx="81">
                  <c:v>62.61</c:v>
                </c:pt>
                <c:pt idx="82">
                  <c:v>62.61</c:v>
                </c:pt>
                <c:pt idx="83">
                  <c:v>62.61</c:v>
                </c:pt>
                <c:pt idx="84">
                  <c:v>62.61</c:v>
                </c:pt>
              </c:numCache>
            </c:numRef>
          </c:yVal>
        </c:ser>
        <c:axId val="159705344"/>
        <c:axId val="159781248"/>
      </c:scatterChart>
      <c:valAx>
        <c:axId val="159705344"/>
        <c:scaling>
          <c:orientation val="minMax"/>
          <c:max val="1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59781248"/>
        <c:crosses val="autoZero"/>
        <c:crossBetween val="midCat"/>
        <c:majorUnit val="1"/>
      </c:valAx>
      <c:valAx>
        <c:axId val="159781248"/>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Freedom from CAV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59705344"/>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1418135786124078"/>
          <c:y val="0.61327046820760311"/>
          <c:w val="0.52211657724200256"/>
          <c:h val="0.1771551943103887"/>
        </c:manualLayout>
      </c:layout>
      <c:spPr>
        <a:solidFill>
          <a:srgbClr val="000000"/>
        </a:solidFill>
        <a:ln>
          <a:solidFill>
            <a:srgbClr val="FFFFFF"/>
          </a:solidFill>
        </a:ln>
      </c:spPr>
    </c:legend>
    <c:plotVisOnly val="1"/>
    <c:dispBlanksAs val="gap"/>
  </c:chart>
  <c:txPr>
    <a:bodyPr/>
    <a:lstStyle/>
    <a:p>
      <a:pPr>
        <a:defRPr sz="1800"/>
      </a:pPr>
      <a:endParaRPr lang="en-US"/>
    </a:p>
  </c:txPr>
  <c:externalData r:id="rId1"/>
</c:chartSpace>
</file>

<file path=ppt/charts/chart7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949736371449164E-2"/>
          <c:y val="3.3590508847684365E-2"/>
          <c:w val="0.88622918263535633"/>
          <c:h val="0.77074260114040016"/>
        </c:manualLayout>
      </c:layout>
      <c:scatterChart>
        <c:scatterStyle val="smoothMarker"/>
        <c:ser>
          <c:idx val="0"/>
          <c:order val="0"/>
          <c:tx>
            <c:strRef>
              <c:f>Sheet1!$B$1</c:f>
              <c:strCache>
                <c:ptCount val="1"/>
                <c:pt idx="0">
                  <c:v>&lt;2 hours (N = 3,244)</c:v>
                </c:pt>
              </c:strCache>
            </c:strRef>
          </c:tx>
          <c:spPr>
            <a:ln w="41275">
              <a:solidFill>
                <a:srgbClr val="FFFF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0.33330000000000243</c:v>
                </c:pt>
                <c:pt idx="5">
                  <c:v>0.41670000000000001</c:v>
                </c:pt>
                <c:pt idx="6">
                  <c:v>0.5</c:v>
                </c:pt>
                <c:pt idx="7">
                  <c:v>0.58329999999999949</c:v>
                </c:pt>
                <c:pt idx="8">
                  <c:v>0.66670000000000418</c:v>
                </c:pt>
                <c:pt idx="9">
                  <c:v>0.75000000000000289</c:v>
                </c:pt>
                <c:pt idx="10">
                  <c:v>0.83330000000000004</c:v>
                </c:pt>
                <c:pt idx="11">
                  <c:v>0.91670000000000063</c:v>
                </c:pt>
                <c:pt idx="12">
                  <c:v>1</c:v>
                </c:pt>
                <c:pt idx="13">
                  <c:v>1.0832999999999944</c:v>
                </c:pt>
                <c:pt idx="14">
                  <c:v>1.1667000000000001</c:v>
                </c:pt>
                <c:pt idx="15">
                  <c:v>1.25</c:v>
                </c:pt>
                <c:pt idx="16">
                  <c:v>1.3332999999999944</c:v>
                </c:pt>
                <c:pt idx="17">
                  <c:v>1.4166999999999932</c:v>
                </c:pt>
                <c:pt idx="18">
                  <c:v>1.5</c:v>
                </c:pt>
                <c:pt idx="19">
                  <c:v>1.5832999999999944</c:v>
                </c:pt>
                <c:pt idx="20">
                  <c:v>1.6667000000000001</c:v>
                </c:pt>
                <c:pt idx="21">
                  <c:v>1.75</c:v>
                </c:pt>
                <c:pt idx="22">
                  <c:v>1.8332999999999944</c:v>
                </c:pt>
                <c:pt idx="23">
                  <c:v>1.9167000000000001</c:v>
                </c:pt>
                <c:pt idx="24">
                  <c:v>2</c:v>
                </c:pt>
                <c:pt idx="25">
                  <c:v>2.0832999999999999</c:v>
                </c:pt>
                <c:pt idx="26">
                  <c:v>2.1667000000000001</c:v>
                </c:pt>
                <c:pt idx="27">
                  <c:v>2.25</c:v>
                </c:pt>
                <c:pt idx="28">
                  <c:v>2.3332999999999977</c:v>
                </c:pt>
                <c:pt idx="29">
                  <c:v>2.4166999999999859</c:v>
                </c:pt>
                <c:pt idx="30">
                  <c:v>2.5</c:v>
                </c:pt>
                <c:pt idx="31">
                  <c:v>2.5832999999999999</c:v>
                </c:pt>
                <c:pt idx="32">
                  <c:v>2.6667000000000001</c:v>
                </c:pt>
                <c:pt idx="33">
                  <c:v>2.75</c:v>
                </c:pt>
                <c:pt idx="34">
                  <c:v>2.8332999999999977</c:v>
                </c:pt>
                <c:pt idx="35">
                  <c:v>2.9166999999999859</c:v>
                </c:pt>
                <c:pt idx="36">
                  <c:v>3</c:v>
                </c:pt>
                <c:pt idx="37">
                  <c:v>3.0832999999999999</c:v>
                </c:pt>
                <c:pt idx="38">
                  <c:v>3.1667000000000001</c:v>
                </c:pt>
                <c:pt idx="39">
                  <c:v>3.25</c:v>
                </c:pt>
                <c:pt idx="40">
                  <c:v>3.3332999999999977</c:v>
                </c:pt>
                <c:pt idx="41">
                  <c:v>3.4166999999999859</c:v>
                </c:pt>
                <c:pt idx="42">
                  <c:v>3.5</c:v>
                </c:pt>
                <c:pt idx="43">
                  <c:v>3.5832999999999999</c:v>
                </c:pt>
                <c:pt idx="44">
                  <c:v>3.6667000000000001</c:v>
                </c:pt>
                <c:pt idx="45">
                  <c:v>3.75</c:v>
                </c:pt>
                <c:pt idx="46">
                  <c:v>3.8332999999999977</c:v>
                </c:pt>
                <c:pt idx="47">
                  <c:v>3.9166999999999859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Sheet1!$B$2:$B$146</c:f>
              <c:numCache>
                <c:formatCode>General</c:formatCode>
                <c:ptCount val="145"/>
                <c:pt idx="0">
                  <c:v>100</c:v>
                </c:pt>
                <c:pt idx="1">
                  <c:v>100</c:v>
                </c:pt>
                <c:pt idx="2">
                  <c:v>99.968999999999994</c:v>
                </c:pt>
                <c:pt idx="3">
                  <c:v>99.815000000000012</c:v>
                </c:pt>
                <c:pt idx="4">
                  <c:v>99.599000000000004</c:v>
                </c:pt>
                <c:pt idx="5">
                  <c:v>99.381999999999991</c:v>
                </c:pt>
                <c:pt idx="6">
                  <c:v>96.268000000000001</c:v>
                </c:pt>
                <c:pt idx="7">
                  <c:v>92.057999999999993</c:v>
                </c:pt>
                <c:pt idx="8">
                  <c:v>91.714000000000027</c:v>
                </c:pt>
                <c:pt idx="9">
                  <c:v>91.492999999999995</c:v>
                </c:pt>
                <c:pt idx="10">
                  <c:v>91.492999999999995</c:v>
                </c:pt>
                <c:pt idx="11">
                  <c:v>91.492999999999995</c:v>
                </c:pt>
                <c:pt idx="12">
                  <c:v>91.492999999999995</c:v>
                </c:pt>
                <c:pt idx="13">
                  <c:v>91.492999999999995</c:v>
                </c:pt>
                <c:pt idx="14">
                  <c:v>91.492999999999995</c:v>
                </c:pt>
                <c:pt idx="15">
                  <c:v>91.338999999999999</c:v>
                </c:pt>
                <c:pt idx="16">
                  <c:v>91.028999999999982</c:v>
                </c:pt>
                <c:pt idx="17">
                  <c:v>90.641000000000005</c:v>
                </c:pt>
                <c:pt idx="18">
                  <c:v>88.611999999999995</c:v>
                </c:pt>
                <c:pt idx="19">
                  <c:v>85.641000000000005</c:v>
                </c:pt>
                <c:pt idx="20">
                  <c:v>84.894000000000005</c:v>
                </c:pt>
                <c:pt idx="21">
                  <c:v>84.815000000000012</c:v>
                </c:pt>
                <c:pt idx="22">
                  <c:v>84.775999999999982</c:v>
                </c:pt>
                <c:pt idx="23">
                  <c:v>84.775999999999982</c:v>
                </c:pt>
                <c:pt idx="24">
                  <c:v>84.775999999999982</c:v>
                </c:pt>
                <c:pt idx="25">
                  <c:v>84.775999999999982</c:v>
                </c:pt>
                <c:pt idx="26">
                  <c:v>84.728999999999999</c:v>
                </c:pt>
                <c:pt idx="27">
                  <c:v>84.728999999999999</c:v>
                </c:pt>
                <c:pt idx="28">
                  <c:v>84.116</c:v>
                </c:pt>
                <c:pt idx="29">
                  <c:v>83.831000000000003</c:v>
                </c:pt>
                <c:pt idx="30">
                  <c:v>82.361000000000004</c:v>
                </c:pt>
                <c:pt idx="31">
                  <c:v>79.983999999999995</c:v>
                </c:pt>
                <c:pt idx="32">
                  <c:v>79.028999999999982</c:v>
                </c:pt>
                <c:pt idx="33">
                  <c:v>78.789000000000001</c:v>
                </c:pt>
                <c:pt idx="34">
                  <c:v>78.741000000000227</c:v>
                </c:pt>
                <c:pt idx="35">
                  <c:v>78.741000000000227</c:v>
                </c:pt>
                <c:pt idx="36">
                  <c:v>78.741000000000227</c:v>
                </c:pt>
                <c:pt idx="37">
                  <c:v>78.741000000000227</c:v>
                </c:pt>
                <c:pt idx="38">
                  <c:v>78.741000000000227</c:v>
                </c:pt>
                <c:pt idx="39">
                  <c:v>78.682999999999979</c:v>
                </c:pt>
                <c:pt idx="40">
                  <c:v>78.450999999999993</c:v>
                </c:pt>
                <c:pt idx="41">
                  <c:v>78.043999999999997</c:v>
                </c:pt>
                <c:pt idx="42">
                  <c:v>75.945000000000007</c:v>
                </c:pt>
                <c:pt idx="43">
                  <c:v>73.897999999999996</c:v>
                </c:pt>
                <c:pt idx="44">
                  <c:v>73.367999999999995</c:v>
                </c:pt>
                <c:pt idx="45">
                  <c:v>73.248999999999995</c:v>
                </c:pt>
                <c:pt idx="46">
                  <c:v>73.248999999999995</c:v>
                </c:pt>
                <c:pt idx="47">
                  <c:v>73.248999999999995</c:v>
                </c:pt>
                <c:pt idx="48">
                  <c:v>73.248999999999995</c:v>
                </c:pt>
                <c:pt idx="49">
                  <c:v>73.182999999999979</c:v>
                </c:pt>
                <c:pt idx="50">
                  <c:v>73.182999999999979</c:v>
                </c:pt>
                <c:pt idx="51">
                  <c:v>73.111999999999995</c:v>
                </c:pt>
                <c:pt idx="52">
                  <c:v>72.685999999999979</c:v>
                </c:pt>
                <c:pt idx="53">
                  <c:v>72.471999999999994</c:v>
                </c:pt>
                <c:pt idx="54">
                  <c:v>71.827999999999989</c:v>
                </c:pt>
                <c:pt idx="55">
                  <c:v>69.090999999999994</c:v>
                </c:pt>
                <c:pt idx="56">
                  <c:v>68.581000000000003</c:v>
                </c:pt>
                <c:pt idx="57">
                  <c:v>68.433999999999997</c:v>
                </c:pt>
                <c:pt idx="58">
                  <c:v>68.35899999999998</c:v>
                </c:pt>
                <c:pt idx="59">
                  <c:v>68.35899999999998</c:v>
                </c:pt>
                <c:pt idx="60">
                  <c:v>68.35899999999998</c:v>
                </c:pt>
                <c:pt idx="61">
                  <c:v>68.35899999999998</c:v>
                </c:pt>
                <c:pt idx="62">
                  <c:v>68.35899999999998</c:v>
                </c:pt>
                <c:pt idx="63">
                  <c:v>68.269000000000005</c:v>
                </c:pt>
                <c:pt idx="64">
                  <c:v>68.087999999999994</c:v>
                </c:pt>
                <c:pt idx="65">
                  <c:v>67.631999999999991</c:v>
                </c:pt>
                <c:pt idx="66">
                  <c:v>66.173999999999978</c:v>
                </c:pt>
                <c:pt idx="67">
                  <c:v>64.432000000000002</c:v>
                </c:pt>
                <c:pt idx="68">
                  <c:v>63.969000000000001</c:v>
                </c:pt>
                <c:pt idx="69">
                  <c:v>63.873999999999995</c:v>
                </c:pt>
                <c:pt idx="70">
                  <c:v>63.873999999999995</c:v>
                </c:pt>
                <c:pt idx="71">
                  <c:v>63.873999999999995</c:v>
                </c:pt>
                <c:pt idx="72">
                  <c:v>63.873999999999995</c:v>
                </c:pt>
                <c:pt idx="73">
                  <c:v>63.873999999999995</c:v>
                </c:pt>
                <c:pt idx="74">
                  <c:v>63.873999999999995</c:v>
                </c:pt>
                <c:pt idx="75">
                  <c:v>63.758000000000003</c:v>
                </c:pt>
                <c:pt idx="76">
                  <c:v>63.406000000000006</c:v>
                </c:pt>
                <c:pt idx="77">
                  <c:v>62.698000000000178</c:v>
                </c:pt>
                <c:pt idx="78">
                  <c:v>61.983999999999995</c:v>
                </c:pt>
                <c:pt idx="79">
                  <c:v>59.718000000000011</c:v>
                </c:pt>
                <c:pt idx="80">
                  <c:v>59.119</c:v>
                </c:pt>
                <c:pt idx="81">
                  <c:v>59.119</c:v>
                </c:pt>
                <c:pt idx="82">
                  <c:v>59.119</c:v>
                </c:pt>
                <c:pt idx="83">
                  <c:v>59.119</c:v>
                </c:pt>
                <c:pt idx="84">
                  <c:v>59.119</c:v>
                </c:pt>
                <c:pt idx="85">
                  <c:v>59.119</c:v>
                </c:pt>
                <c:pt idx="86">
                  <c:v>58.977000000000004</c:v>
                </c:pt>
                <c:pt idx="87">
                  <c:v>58.830999999999996</c:v>
                </c:pt>
                <c:pt idx="88">
                  <c:v>58.537000000000006</c:v>
                </c:pt>
                <c:pt idx="89">
                  <c:v>58.242000000000012</c:v>
                </c:pt>
                <c:pt idx="90">
                  <c:v>57.205000000000013</c:v>
                </c:pt>
                <c:pt idx="91">
                  <c:v>55.866</c:v>
                </c:pt>
                <c:pt idx="92">
                  <c:v>55.416000000000004</c:v>
                </c:pt>
                <c:pt idx="93">
                  <c:v>55.416000000000004</c:v>
                </c:pt>
                <c:pt idx="94">
                  <c:v>55.416000000000004</c:v>
                </c:pt>
                <c:pt idx="95">
                  <c:v>55.094000000000001</c:v>
                </c:pt>
                <c:pt idx="96">
                  <c:v>55.094000000000001</c:v>
                </c:pt>
                <c:pt idx="97">
                  <c:v>55.094000000000001</c:v>
                </c:pt>
                <c:pt idx="98">
                  <c:v>54.909000000000006</c:v>
                </c:pt>
                <c:pt idx="99">
                  <c:v>54.721000000000011</c:v>
                </c:pt>
                <c:pt idx="100">
                  <c:v>54.721000000000011</c:v>
                </c:pt>
                <c:pt idx="101">
                  <c:v>53.781000000000006</c:v>
                </c:pt>
                <c:pt idx="102">
                  <c:v>53.215000000000003</c:v>
                </c:pt>
                <c:pt idx="103">
                  <c:v>51.509</c:v>
                </c:pt>
                <c:pt idx="104">
                  <c:v>51.315999999999995</c:v>
                </c:pt>
                <c:pt idx="105">
                  <c:v>51.315999999999995</c:v>
                </c:pt>
                <c:pt idx="106">
                  <c:v>51.315999999999995</c:v>
                </c:pt>
                <c:pt idx="107">
                  <c:v>51.315999999999995</c:v>
                </c:pt>
                <c:pt idx="108">
                  <c:v>51.315999999999995</c:v>
                </c:pt>
                <c:pt idx="109">
                  <c:v>51.315999999999995</c:v>
                </c:pt>
                <c:pt idx="110">
                  <c:v>51.315999999999995</c:v>
                </c:pt>
                <c:pt idx="111">
                  <c:v>51.074000000000005</c:v>
                </c:pt>
                <c:pt idx="112">
                  <c:v>50.347999999999999</c:v>
                </c:pt>
                <c:pt idx="113">
                  <c:v>49.619</c:v>
                </c:pt>
                <c:pt idx="114">
                  <c:v>48.160000000000011</c:v>
                </c:pt>
                <c:pt idx="115">
                  <c:v>47.187000000000005</c:v>
                </c:pt>
                <c:pt idx="116">
                  <c:v>47.187000000000005</c:v>
                </c:pt>
                <c:pt idx="117">
                  <c:v>46.939</c:v>
                </c:pt>
                <c:pt idx="118">
                  <c:v>46.939</c:v>
                </c:pt>
                <c:pt idx="119">
                  <c:v>46.939</c:v>
                </c:pt>
                <c:pt idx="120">
                  <c:v>46.676000000000002</c:v>
                </c:pt>
                <c:pt idx="121">
                  <c:v>46.676000000000002</c:v>
                </c:pt>
                <c:pt idx="122">
                  <c:v>46.676000000000002</c:v>
                </c:pt>
                <c:pt idx="123">
                  <c:v>46.676000000000002</c:v>
                </c:pt>
                <c:pt idx="124">
                  <c:v>46.676000000000002</c:v>
                </c:pt>
                <c:pt idx="125">
                  <c:v>46.058</c:v>
                </c:pt>
                <c:pt idx="126">
                  <c:v>45.749000000000002</c:v>
                </c:pt>
                <c:pt idx="127">
                  <c:v>44.506</c:v>
                </c:pt>
                <c:pt idx="128">
                  <c:v>43.875</c:v>
                </c:pt>
                <c:pt idx="129">
                  <c:v>43.875</c:v>
                </c:pt>
                <c:pt idx="130">
                  <c:v>43.875</c:v>
                </c:pt>
                <c:pt idx="131">
                  <c:v>43.875</c:v>
                </c:pt>
                <c:pt idx="132">
                  <c:v>43.875</c:v>
                </c:pt>
                <c:pt idx="133">
                  <c:v>43.875</c:v>
                </c:pt>
                <c:pt idx="134">
                  <c:v>43.875</c:v>
                </c:pt>
                <c:pt idx="135">
                  <c:v>43.875</c:v>
                </c:pt>
                <c:pt idx="136">
                  <c:v>43.073</c:v>
                </c:pt>
                <c:pt idx="137">
                  <c:v>42.268000000000178</c:v>
                </c:pt>
                <c:pt idx="138">
                  <c:v>40.658000000000001</c:v>
                </c:pt>
                <c:pt idx="139">
                  <c:v>38.645000000000003</c:v>
                </c:pt>
                <c:pt idx="140">
                  <c:v>38.645000000000003</c:v>
                </c:pt>
                <c:pt idx="141">
                  <c:v>38.645000000000003</c:v>
                </c:pt>
                <c:pt idx="142">
                  <c:v>38.645000000000003</c:v>
                </c:pt>
                <c:pt idx="143">
                  <c:v>38.645000000000003</c:v>
                </c:pt>
                <c:pt idx="144">
                  <c:v>38.645000000000003</c:v>
                </c:pt>
              </c:numCache>
            </c:numRef>
          </c:yVal>
        </c:ser>
        <c:ser>
          <c:idx val="1"/>
          <c:order val="1"/>
          <c:tx>
            <c:strRef>
              <c:f>Sheet1!$C$1</c:f>
              <c:strCache>
                <c:ptCount val="1"/>
                <c:pt idx="0">
                  <c:v>2-&lt;4 hours (N = 15,789)</c:v>
                </c:pt>
              </c:strCache>
            </c:strRef>
          </c:tx>
          <c:spPr>
            <a:ln w="41275">
              <a:solidFill>
                <a:srgbClr val="FF00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0.33330000000000243</c:v>
                </c:pt>
                <c:pt idx="5">
                  <c:v>0.41670000000000001</c:v>
                </c:pt>
                <c:pt idx="6">
                  <c:v>0.5</c:v>
                </c:pt>
                <c:pt idx="7">
                  <c:v>0.58329999999999949</c:v>
                </c:pt>
                <c:pt idx="8">
                  <c:v>0.66670000000000418</c:v>
                </c:pt>
                <c:pt idx="9">
                  <c:v>0.75000000000000289</c:v>
                </c:pt>
                <c:pt idx="10">
                  <c:v>0.83330000000000004</c:v>
                </c:pt>
                <c:pt idx="11">
                  <c:v>0.91670000000000063</c:v>
                </c:pt>
                <c:pt idx="12">
                  <c:v>1</c:v>
                </c:pt>
                <c:pt idx="13">
                  <c:v>1.0832999999999944</c:v>
                </c:pt>
                <c:pt idx="14">
                  <c:v>1.1667000000000001</c:v>
                </c:pt>
                <c:pt idx="15">
                  <c:v>1.25</c:v>
                </c:pt>
                <c:pt idx="16">
                  <c:v>1.3332999999999944</c:v>
                </c:pt>
                <c:pt idx="17">
                  <c:v>1.4166999999999932</c:v>
                </c:pt>
                <c:pt idx="18">
                  <c:v>1.5</c:v>
                </c:pt>
                <c:pt idx="19">
                  <c:v>1.5832999999999944</c:v>
                </c:pt>
                <c:pt idx="20">
                  <c:v>1.6667000000000001</c:v>
                </c:pt>
                <c:pt idx="21">
                  <c:v>1.75</c:v>
                </c:pt>
                <c:pt idx="22">
                  <c:v>1.8332999999999944</c:v>
                </c:pt>
                <c:pt idx="23">
                  <c:v>1.9167000000000001</c:v>
                </c:pt>
                <c:pt idx="24">
                  <c:v>2</c:v>
                </c:pt>
                <c:pt idx="25">
                  <c:v>2.0832999999999999</c:v>
                </c:pt>
                <c:pt idx="26">
                  <c:v>2.1667000000000001</c:v>
                </c:pt>
                <c:pt idx="27">
                  <c:v>2.25</c:v>
                </c:pt>
                <c:pt idx="28">
                  <c:v>2.3332999999999977</c:v>
                </c:pt>
                <c:pt idx="29">
                  <c:v>2.4166999999999859</c:v>
                </c:pt>
                <c:pt idx="30">
                  <c:v>2.5</c:v>
                </c:pt>
                <c:pt idx="31">
                  <c:v>2.5832999999999999</c:v>
                </c:pt>
                <c:pt idx="32">
                  <c:v>2.6667000000000001</c:v>
                </c:pt>
                <c:pt idx="33">
                  <c:v>2.75</c:v>
                </c:pt>
                <c:pt idx="34">
                  <c:v>2.8332999999999977</c:v>
                </c:pt>
                <c:pt idx="35">
                  <c:v>2.9166999999999859</c:v>
                </c:pt>
                <c:pt idx="36">
                  <c:v>3</c:v>
                </c:pt>
                <c:pt idx="37">
                  <c:v>3.0832999999999999</c:v>
                </c:pt>
                <c:pt idx="38">
                  <c:v>3.1667000000000001</c:v>
                </c:pt>
                <c:pt idx="39">
                  <c:v>3.25</c:v>
                </c:pt>
                <c:pt idx="40">
                  <c:v>3.3332999999999977</c:v>
                </c:pt>
                <c:pt idx="41">
                  <c:v>3.4166999999999859</c:v>
                </c:pt>
                <c:pt idx="42">
                  <c:v>3.5</c:v>
                </c:pt>
                <c:pt idx="43">
                  <c:v>3.5832999999999999</c:v>
                </c:pt>
                <c:pt idx="44">
                  <c:v>3.6667000000000001</c:v>
                </c:pt>
                <c:pt idx="45">
                  <c:v>3.75</c:v>
                </c:pt>
                <c:pt idx="46">
                  <c:v>3.8332999999999977</c:v>
                </c:pt>
                <c:pt idx="47">
                  <c:v>3.9166999999999859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Sheet1!$C$2:$C$146</c:f>
              <c:numCache>
                <c:formatCode>General</c:formatCode>
                <c:ptCount val="145"/>
                <c:pt idx="0">
                  <c:v>100</c:v>
                </c:pt>
                <c:pt idx="1">
                  <c:v>100</c:v>
                </c:pt>
                <c:pt idx="2">
                  <c:v>99.943000000000026</c:v>
                </c:pt>
                <c:pt idx="3">
                  <c:v>99.834999999999994</c:v>
                </c:pt>
                <c:pt idx="4">
                  <c:v>99.721000000000004</c:v>
                </c:pt>
                <c:pt idx="5">
                  <c:v>99.453000000000003</c:v>
                </c:pt>
                <c:pt idx="6">
                  <c:v>96.464000000000027</c:v>
                </c:pt>
                <c:pt idx="7">
                  <c:v>92.448000000000022</c:v>
                </c:pt>
                <c:pt idx="8">
                  <c:v>92.054000000000002</c:v>
                </c:pt>
                <c:pt idx="9">
                  <c:v>91.918000000000006</c:v>
                </c:pt>
                <c:pt idx="10">
                  <c:v>91.918000000000006</c:v>
                </c:pt>
                <c:pt idx="11">
                  <c:v>91.918000000000006</c:v>
                </c:pt>
                <c:pt idx="12">
                  <c:v>91.918000000000006</c:v>
                </c:pt>
                <c:pt idx="13">
                  <c:v>91.918000000000006</c:v>
                </c:pt>
                <c:pt idx="14">
                  <c:v>91.870999999999981</c:v>
                </c:pt>
                <c:pt idx="15">
                  <c:v>91.775999999999982</c:v>
                </c:pt>
                <c:pt idx="16">
                  <c:v>91.513999999999996</c:v>
                </c:pt>
                <c:pt idx="17">
                  <c:v>91.043999999999997</c:v>
                </c:pt>
                <c:pt idx="18">
                  <c:v>88.958000000000013</c:v>
                </c:pt>
                <c:pt idx="19">
                  <c:v>85.960000000000022</c:v>
                </c:pt>
                <c:pt idx="20">
                  <c:v>85.42</c:v>
                </c:pt>
                <c:pt idx="21">
                  <c:v>85.167999999999992</c:v>
                </c:pt>
                <c:pt idx="22">
                  <c:v>85.10299999999998</c:v>
                </c:pt>
                <c:pt idx="23">
                  <c:v>85.10299999999998</c:v>
                </c:pt>
                <c:pt idx="24">
                  <c:v>85.10299999999998</c:v>
                </c:pt>
                <c:pt idx="25">
                  <c:v>85.073999999999998</c:v>
                </c:pt>
                <c:pt idx="26">
                  <c:v>85.025999999999982</c:v>
                </c:pt>
                <c:pt idx="27">
                  <c:v>84.965999999999994</c:v>
                </c:pt>
                <c:pt idx="28">
                  <c:v>84.667999999999992</c:v>
                </c:pt>
                <c:pt idx="29">
                  <c:v>84.218999999999994</c:v>
                </c:pt>
                <c:pt idx="30">
                  <c:v>82.516000000000005</c:v>
                </c:pt>
                <c:pt idx="31">
                  <c:v>79.972999999999999</c:v>
                </c:pt>
                <c:pt idx="32">
                  <c:v>79.406000000000006</c:v>
                </c:pt>
                <c:pt idx="33">
                  <c:v>79.242000000000004</c:v>
                </c:pt>
                <c:pt idx="34">
                  <c:v>79.191000000000003</c:v>
                </c:pt>
                <c:pt idx="35">
                  <c:v>79.179999999999978</c:v>
                </c:pt>
                <c:pt idx="36">
                  <c:v>79.179999999999978</c:v>
                </c:pt>
                <c:pt idx="37">
                  <c:v>79.168999999999983</c:v>
                </c:pt>
                <c:pt idx="38">
                  <c:v>79.119</c:v>
                </c:pt>
                <c:pt idx="39">
                  <c:v>79.045000000000002</c:v>
                </c:pt>
                <c:pt idx="40">
                  <c:v>78.757000000000005</c:v>
                </c:pt>
                <c:pt idx="41">
                  <c:v>78.316000000000003</c:v>
                </c:pt>
                <c:pt idx="42">
                  <c:v>76.789000000000001</c:v>
                </c:pt>
                <c:pt idx="43">
                  <c:v>74.748999999999995</c:v>
                </c:pt>
                <c:pt idx="44">
                  <c:v>74.224999999999994</c:v>
                </c:pt>
                <c:pt idx="45">
                  <c:v>74.10899999999998</c:v>
                </c:pt>
                <c:pt idx="46">
                  <c:v>74.043999999999997</c:v>
                </c:pt>
                <c:pt idx="47">
                  <c:v>74.031000000000006</c:v>
                </c:pt>
                <c:pt idx="48">
                  <c:v>74.031000000000006</c:v>
                </c:pt>
                <c:pt idx="49">
                  <c:v>74.031000000000006</c:v>
                </c:pt>
                <c:pt idx="50">
                  <c:v>73.938000000000002</c:v>
                </c:pt>
                <c:pt idx="51">
                  <c:v>73.874999999999986</c:v>
                </c:pt>
                <c:pt idx="52">
                  <c:v>73.60499999999999</c:v>
                </c:pt>
                <c:pt idx="53">
                  <c:v>73.08</c:v>
                </c:pt>
                <c:pt idx="54">
                  <c:v>71.515000000000001</c:v>
                </c:pt>
                <c:pt idx="55">
                  <c:v>69.715999999999994</c:v>
                </c:pt>
                <c:pt idx="56">
                  <c:v>69.197999999999993</c:v>
                </c:pt>
                <c:pt idx="57">
                  <c:v>69.051000000000002</c:v>
                </c:pt>
                <c:pt idx="58">
                  <c:v>69.051000000000002</c:v>
                </c:pt>
                <c:pt idx="59">
                  <c:v>69.034999999999997</c:v>
                </c:pt>
                <c:pt idx="60">
                  <c:v>69.016999999999996</c:v>
                </c:pt>
                <c:pt idx="61">
                  <c:v>68.997000000000227</c:v>
                </c:pt>
                <c:pt idx="62">
                  <c:v>68.958000000000013</c:v>
                </c:pt>
                <c:pt idx="63">
                  <c:v>68.856999999999999</c:v>
                </c:pt>
                <c:pt idx="64">
                  <c:v>68.611999999999995</c:v>
                </c:pt>
                <c:pt idx="65">
                  <c:v>68.143000000000001</c:v>
                </c:pt>
                <c:pt idx="66">
                  <c:v>66.787999999999997</c:v>
                </c:pt>
                <c:pt idx="67">
                  <c:v>64.846000000000004</c:v>
                </c:pt>
                <c:pt idx="68">
                  <c:v>64.449000000000026</c:v>
                </c:pt>
                <c:pt idx="69">
                  <c:v>64.343999999999994</c:v>
                </c:pt>
                <c:pt idx="70">
                  <c:v>64.321999999999989</c:v>
                </c:pt>
                <c:pt idx="71">
                  <c:v>64.301000000000002</c:v>
                </c:pt>
                <c:pt idx="72">
                  <c:v>64.301000000000002</c:v>
                </c:pt>
                <c:pt idx="73">
                  <c:v>64.301000000000002</c:v>
                </c:pt>
                <c:pt idx="74">
                  <c:v>64.248999999999995</c:v>
                </c:pt>
                <c:pt idx="75">
                  <c:v>64.092000000000013</c:v>
                </c:pt>
                <c:pt idx="76">
                  <c:v>63.800999999999995</c:v>
                </c:pt>
                <c:pt idx="77">
                  <c:v>63.403000000000006</c:v>
                </c:pt>
                <c:pt idx="78">
                  <c:v>62.256</c:v>
                </c:pt>
                <c:pt idx="79">
                  <c:v>60.753</c:v>
                </c:pt>
                <c:pt idx="80">
                  <c:v>60.266000000000012</c:v>
                </c:pt>
                <c:pt idx="81">
                  <c:v>60.156000000000006</c:v>
                </c:pt>
                <c:pt idx="82">
                  <c:v>60.129000000000012</c:v>
                </c:pt>
                <c:pt idx="83">
                  <c:v>60.1</c:v>
                </c:pt>
                <c:pt idx="84">
                  <c:v>60.1</c:v>
                </c:pt>
                <c:pt idx="85">
                  <c:v>60.1</c:v>
                </c:pt>
                <c:pt idx="86">
                  <c:v>60.1</c:v>
                </c:pt>
                <c:pt idx="87">
                  <c:v>59.895000000000003</c:v>
                </c:pt>
                <c:pt idx="88">
                  <c:v>59.550999999999995</c:v>
                </c:pt>
                <c:pt idx="89">
                  <c:v>59</c:v>
                </c:pt>
                <c:pt idx="90">
                  <c:v>57.928000000000011</c:v>
                </c:pt>
                <c:pt idx="91">
                  <c:v>56.395000000000003</c:v>
                </c:pt>
                <c:pt idx="92">
                  <c:v>56.079000000000001</c:v>
                </c:pt>
                <c:pt idx="93">
                  <c:v>55.972000000000001</c:v>
                </c:pt>
                <c:pt idx="94">
                  <c:v>55.899000000000001</c:v>
                </c:pt>
                <c:pt idx="95">
                  <c:v>55.899000000000001</c:v>
                </c:pt>
                <c:pt idx="96">
                  <c:v>55.899000000000001</c:v>
                </c:pt>
                <c:pt idx="97">
                  <c:v>55.899000000000001</c:v>
                </c:pt>
                <c:pt idx="98">
                  <c:v>55.810999999999993</c:v>
                </c:pt>
                <c:pt idx="99">
                  <c:v>55.766000000000012</c:v>
                </c:pt>
                <c:pt idx="100">
                  <c:v>55.542000000000002</c:v>
                </c:pt>
                <c:pt idx="101">
                  <c:v>54.867000000000004</c:v>
                </c:pt>
                <c:pt idx="102">
                  <c:v>53.962000000000003</c:v>
                </c:pt>
                <c:pt idx="103">
                  <c:v>52.777000000000001</c:v>
                </c:pt>
                <c:pt idx="104">
                  <c:v>52.502000000000002</c:v>
                </c:pt>
                <c:pt idx="105">
                  <c:v>52.316999999999993</c:v>
                </c:pt>
                <c:pt idx="106">
                  <c:v>52.269000000000013</c:v>
                </c:pt>
                <c:pt idx="107">
                  <c:v>52.269000000000013</c:v>
                </c:pt>
                <c:pt idx="108">
                  <c:v>52.269000000000013</c:v>
                </c:pt>
                <c:pt idx="109">
                  <c:v>52.269000000000013</c:v>
                </c:pt>
                <c:pt idx="110">
                  <c:v>52.209000000000003</c:v>
                </c:pt>
                <c:pt idx="111">
                  <c:v>52.088000000000001</c:v>
                </c:pt>
                <c:pt idx="112">
                  <c:v>51.603000000000002</c:v>
                </c:pt>
                <c:pt idx="113">
                  <c:v>51.298000000000208</c:v>
                </c:pt>
                <c:pt idx="114">
                  <c:v>50.073</c:v>
                </c:pt>
                <c:pt idx="115">
                  <c:v>49.207000000000001</c:v>
                </c:pt>
                <c:pt idx="116">
                  <c:v>48.645000000000003</c:v>
                </c:pt>
                <c:pt idx="117">
                  <c:v>48.582000000000001</c:v>
                </c:pt>
                <c:pt idx="118">
                  <c:v>48.582000000000001</c:v>
                </c:pt>
                <c:pt idx="119">
                  <c:v>48.582000000000001</c:v>
                </c:pt>
                <c:pt idx="120">
                  <c:v>48.582000000000001</c:v>
                </c:pt>
                <c:pt idx="121">
                  <c:v>48.582000000000001</c:v>
                </c:pt>
                <c:pt idx="122">
                  <c:v>48.582000000000001</c:v>
                </c:pt>
                <c:pt idx="123">
                  <c:v>48.5</c:v>
                </c:pt>
                <c:pt idx="124">
                  <c:v>48.333000000000006</c:v>
                </c:pt>
                <c:pt idx="125">
                  <c:v>47.75</c:v>
                </c:pt>
                <c:pt idx="126">
                  <c:v>46.996000000000002</c:v>
                </c:pt>
                <c:pt idx="127">
                  <c:v>45.400999999999996</c:v>
                </c:pt>
                <c:pt idx="128">
                  <c:v>45.230000000000011</c:v>
                </c:pt>
                <c:pt idx="129">
                  <c:v>45.142000000000003</c:v>
                </c:pt>
                <c:pt idx="130">
                  <c:v>45.142000000000003</c:v>
                </c:pt>
                <c:pt idx="131">
                  <c:v>45.142000000000003</c:v>
                </c:pt>
                <c:pt idx="132">
                  <c:v>45.142000000000003</c:v>
                </c:pt>
                <c:pt idx="133">
                  <c:v>45.142000000000003</c:v>
                </c:pt>
                <c:pt idx="134">
                  <c:v>45.021000000000001</c:v>
                </c:pt>
                <c:pt idx="135">
                  <c:v>45.021000000000001</c:v>
                </c:pt>
                <c:pt idx="136">
                  <c:v>44.403999999999996</c:v>
                </c:pt>
                <c:pt idx="137">
                  <c:v>44.03</c:v>
                </c:pt>
                <c:pt idx="138">
                  <c:v>43.779000000000003</c:v>
                </c:pt>
                <c:pt idx="139">
                  <c:v>42.771000000000001</c:v>
                </c:pt>
                <c:pt idx="140">
                  <c:v>42.386999999999993</c:v>
                </c:pt>
                <c:pt idx="141">
                  <c:v>42.386999999999993</c:v>
                </c:pt>
                <c:pt idx="142">
                  <c:v>42.386999999999993</c:v>
                </c:pt>
                <c:pt idx="143">
                  <c:v>42.386999999999993</c:v>
                </c:pt>
                <c:pt idx="144">
                  <c:v>42.386999999999993</c:v>
                </c:pt>
              </c:numCache>
            </c:numRef>
          </c:yVal>
        </c:ser>
        <c:ser>
          <c:idx val="2"/>
          <c:order val="2"/>
          <c:tx>
            <c:strRef>
              <c:f>Sheet1!$D$1</c:f>
              <c:strCache>
                <c:ptCount val="1"/>
                <c:pt idx="0">
                  <c:v>4+ hours (N = 4,125)</c:v>
                </c:pt>
              </c:strCache>
            </c:strRef>
          </c:tx>
          <c:spPr>
            <a:ln w="41275">
              <a:solidFill>
                <a:srgbClr val="00FFFF"/>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0.33330000000000243</c:v>
                </c:pt>
                <c:pt idx="5">
                  <c:v>0.41670000000000001</c:v>
                </c:pt>
                <c:pt idx="6">
                  <c:v>0.5</c:v>
                </c:pt>
                <c:pt idx="7">
                  <c:v>0.58329999999999949</c:v>
                </c:pt>
                <c:pt idx="8">
                  <c:v>0.66670000000000418</c:v>
                </c:pt>
                <c:pt idx="9">
                  <c:v>0.75000000000000289</c:v>
                </c:pt>
                <c:pt idx="10">
                  <c:v>0.83330000000000004</c:v>
                </c:pt>
                <c:pt idx="11">
                  <c:v>0.91670000000000063</c:v>
                </c:pt>
                <c:pt idx="12">
                  <c:v>1</c:v>
                </c:pt>
                <c:pt idx="13">
                  <c:v>1.0832999999999944</c:v>
                </c:pt>
                <c:pt idx="14">
                  <c:v>1.1667000000000001</c:v>
                </c:pt>
                <c:pt idx="15">
                  <c:v>1.25</c:v>
                </c:pt>
                <c:pt idx="16">
                  <c:v>1.3332999999999944</c:v>
                </c:pt>
                <c:pt idx="17">
                  <c:v>1.4166999999999932</c:v>
                </c:pt>
                <c:pt idx="18">
                  <c:v>1.5</c:v>
                </c:pt>
                <c:pt idx="19">
                  <c:v>1.5832999999999944</c:v>
                </c:pt>
                <c:pt idx="20">
                  <c:v>1.6667000000000001</c:v>
                </c:pt>
                <c:pt idx="21">
                  <c:v>1.75</c:v>
                </c:pt>
                <c:pt idx="22">
                  <c:v>1.8332999999999944</c:v>
                </c:pt>
                <c:pt idx="23">
                  <c:v>1.9167000000000001</c:v>
                </c:pt>
                <c:pt idx="24">
                  <c:v>2</c:v>
                </c:pt>
                <c:pt idx="25">
                  <c:v>2.0832999999999999</c:v>
                </c:pt>
                <c:pt idx="26">
                  <c:v>2.1667000000000001</c:v>
                </c:pt>
                <c:pt idx="27">
                  <c:v>2.25</c:v>
                </c:pt>
                <c:pt idx="28">
                  <c:v>2.3332999999999977</c:v>
                </c:pt>
                <c:pt idx="29">
                  <c:v>2.4166999999999859</c:v>
                </c:pt>
                <c:pt idx="30">
                  <c:v>2.5</c:v>
                </c:pt>
                <c:pt idx="31">
                  <c:v>2.5832999999999999</c:v>
                </c:pt>
                <c:pt idx="32">
                  <c:v>2.6667000000000001</c:v>
                </c:pt>
                <c:pt idx="33">
                  <c:v>2.75</c:v>
                </c:pt>
                <c:pt idx="34">
                  <c:v>2.8332999999999977</c:v>
                </c:pt>
                <c:pt idx="35">
                  <c:v>2.9166999999999859</c:v>
                </c:pt>
                <c:pt idx="36">
                  <c:v>3</c:v>
                </c:pt>
                <c:pt idx="37">
                  <c:v>3.0832999999999999</c:v>
                </c:pt>
                <c:pt idx="38">
                  <c:v>3.1667000000000001</c:v>
                </c:pt>
                <c:pt idx="39">
                  <c:v>3.25</c:v>
                </c:pt>
                <c:pt idx="40">
                  <c:v>3.3332999999999977</c:v>
                </c:pt>
                <c:pt idx="41">
                  <c:v>3.4166999999999859</c:v>
                </c:pt>
                <c:pt idx="42">
                  <c:v>3.5</c:v>
                </c:pt>
                <c:pt idx="43">
                  <c:v>3.5832999999999999</c:v>
                </c:pt>
                <c:pt idx="44">
                  <c:v>3.6667000000000001</c:v>
                </c:pt>
                <c:pt idx="45">
                  <c:v>3.75</c:v>
                </c:pt>
                <c:pt idx="46">
                  <c:v>3.8332999999999977</c:v>
                </c:pt>
                <c:pt idx="47">
                  <c:v>3.9166999999999859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Sheet1!$D$2:$D$146</c:f>
              <c:numCache>
                <c:formatCode>General</c:formatCode>
                <c:ptCount val="145"/>
                <c:pt idx="0">
                  <c:v>100</c:v>
                </c:pt>
                <c:pt idx="1">
                  <c:v>100</c:v>
                </c:pt>
                <c:pt idx="2">
                  <c:v>100</c:v>
                </c:pt>
                <c:pt idx="3">
                  <c:v>99.975999999999999</c:v>
                </c:pt>
                <c:pt idx="4">
                  <c:v>99.83</c:v>
                </c:pt>
                <c:pt idx="5">
                  <c:v>99.512</c:v>
                </c:pt>
                <c:pt idx="6">
                  <c:v>97.03</c:v>
                </c:pt>
                <c:pt idx="7">
                  <c:v>93.158999999999978</c:v>
                </c:pt>
                <c:pt idx="8">
                  <c:v>92.637</c:v>
                </c:pt>
                <c:pt idx="9">
                  <c:v>92.611999999999995</c:v>
                </c:pt>
                <c:pt idx="10">
                  <c:v>92.611999999999995</c:v>
                </c:pt>
                <c:pt idx="11">
                  <c:v>92.611999999999995</c:v>
                </c:pt>
                <c:pt idx="12">
                  <c:v>92.611999999999995</c:v>
                </c:pt>
                <c:pt idx="13">
                  <c:v>92.611999999999995</c:v>
                </c:pt>
                <c:pt idx="14">
                  <c:v>92.611999999999995</c:v>
                </c:pt>
                <c:pt idx="15">
                  <c:v>92.521999999999991</c:v>
                </c:pt>
                <c:pt idx="16">
                  <c:v>92.188999999999979</c:v>
                </c:pt>
                <c:pt idx="17">
                  <c:v>91.823999999999998</c:v>
                </c:pt>
                <c:pt idx="18">
                  <c:v>90.061000000000007</c:v>
                </c:pt>
                <c:pt idx="19">
                  <c:v>86.923000000000002</c:v>
                </c:pt>
                <c:pt idx="20">
                  <c:v>86.217000000000027</c:v>
                </c:pt>
                <c:pt idx="21">
                  <c:v>85.938000000000002</c:v>
                </c:pt>
                <c:pt idx="22">
                  <c:v>85.845000000000013</c:v>
                </c:pt>
                <c:pt idx="23">
                  <c:v>85.845000000000013</c:v>
                </c:pt>
                <c:pt idx="24">
                  <c:v>85.845000000000013</c:v>
                </c:pt>
                <c:pt idx="25">
                  <c:v>85.845000000000013</c:v>
                </c:pt>
                <c:pt idx="26">
                  <c:v>85.769000000000005</c:v>
                </c:pt>
                <c:pt idx="27">
                  <c:v>85.617999999999995</c:v>
                </c:pt>
                <c:pt idx="28">
                  <c:v>85.274000000000001</c:v>
                </c:pt>
                <c:pt idx="29">
                  <c:v>84.738</c:v>
                </c:pt>
                <c:pt idx="30">
                  <c:v>82.972999999999999</c:v>
                </c:pt>
                <c:pt idx="31">
                  <c:v>80.621999999999986</c:v>
                </c:pt>
                <c:pt idx="32">
                  <c:v>80.036000000000001</c:v>
                </c:pt>
                <c:pt idx="33">
                  <c:v>79.918000000000006</c:v>
                </c:pt>
                <c:pt idx="34">
                  <c:v>79.798000000000002</c:v>
                </c:pt>
                <c:pt idx="35">
                  <c:v>79.757999999999996</c:v>
                </c:pt>
                <c:pt idx="36">
                  <c:v>79.757999999999996</c:v>
                </c:pt>
                <c:pt idx="37">
                  <c:v>79.757999999999996</c:v>
                </c:pt>
                <c:pt idx="38">
                  <c:v>79.611999999999995</c:v>
                </c:pt>
                <c:pt idx="39">
                  <c:v>79.563000000000002</c:v>
                </c:pt>
                <c:pt idx="40">
                  <c:v>78.972999999999999</c:v>
                </c:pt>
                <c:pt idx="41">
                  <c:v>78.53</c:v>
                </c:pt>
                <c:pt idx="42">
                  <c:v>76.799000000000007</c:v>
                </c:pt>
                <c:pt idx="43">
                  <c:v>75.062000000000012</c:v>
                </c:pt>
                <c:pt idx="44">
                  <c:v>74.611999999999995</c:v>
                </c:pt>
                <c:pt idx="45">
                  <c:v>74.561000000000007</c:v>
                </c:pt>
                <c:pt idx="46">
                  <c:v>74.510000000000005</c:v>
                </c:pt>
                <c:pt idx="47">
                  <c:v>74.510000000000005</c:v>
                </c:pt>
                <c:pt idx="48">
                  <c:v>74.510000000000005</c:v>
                </c:pt>
                <c:pt idx="49">
                  <c:v>74.510000000000005</c:v>
                </c:pt>
                <c:pt idx="50">
                  <c:v>74.510000000000005</c:v>
                </c:pt>
                <c:pt idx="51">
                  <c:v>74.444000000000429</c:v>
                </c:pt>
                <c:pt idx="52">
                  <c:v>74.045000000000002</c:v>
                </c:pt>
                <c:pt idx="53">
                  <c:v>73.646000000000001</c:v>
                </c:pt>
                <c:pt idx="54">
                  <c:v>71.376999999999981</c:v>
                </c:pt>
                <c:pt idx="55">
                  <c:v>69.10199999999999</c:v>
                </c:pt>
                <c:pt idx="56">
                  <c:v>68.492999999999995</c:v>
                </c:pt>
                <c:pt idx="57">
                  <c:v>68.492999999999995</c:v>
                </c:pt>
                <c:pt idx="58">
                  <c:v>68.424000000000007</c:v>
                </c:pt>
                <c:pt idx="59">
                  <c:v>68.424000000000007</c:v>
                </c:pt>
                <c:pt idx="60">
                  <c:v>68.424000000000007</c:v>
                </c:pt>
                <c:pt idx="61">
                  <c:v>68.424000000000007</c:v>
                </c:pt>
                <c:pt idx="62">
                  <c:v>68.251999999999995</c:v>
                </c:pt>
                <c:pt idx="63">
                  <c:v>68.162999999999982</c:v>
                </c:pt>
                <c:pt idx="64">
                  <c:v>67.718999999999994</c:v>
                </c:pt>
                <c:pt idx="65">
                  <c:v>67.361999999999995</c:v>
                </c:pt>
                <c:pt idx="66">
                  <c:v>66.641999999999996</c:v>
                </c:pt>
                <c:pt idx="67">
                  <c:v>65.012</c:v>
                </c:pt>
                <c:pt idx="68">
                  <c:v>64.554000000000002</c:v>
                </c:pt>
                <c:pt idx="69">
                  <c:v>64.275999999999982</c:v>
                </c:pt>
                <c:pt idx="70">
                  <c:v>64.275999999999982</c:v>
                </c:pt>
                <c:pt idx="71">
                  <c:v>64.275999999999982</c:v>
                </c:pt>
                <c:pt idx="72">
                  <c:v>64.275999999999982</c:v>
                </c:pt>
                <c:pt idx="73">
                  <c:v>64.275999999999982</c:v>
                </c:pt>
                <c:pt idx="74">
                  <c:v>64.275999999999982</c:v>
                </c:pt>
                <c:pt idx="75">
                  <c:v>64.151999999999987</c:v>
                </c:pt>
                <c:pt idx="76">
                  <c:v>63.653000000000006</c:v>
                </c:pt>
                <c:pt idx="77">
                  <c:v>63.027000000000001</c:v>
                </c:pt>
                <c:pt idx="78">
                  <c:v>61.523000000000003</c:v>
                </c:pt>
                <c:pt idx="79">
                  <c:v>59.012</c:v>
                </c:pt>
                <c:pt idx="80">
                  <c:v>58.501000000000005</c:v>
                </c:pt>
                <c:pt idx="81">
                  <c:v>58.244</c:v>
                </c:pt>
                <c:pt idx="82">
                  <c:v>58.244</c:v>
                </c:pt>
                <c:pt idx="83">
                  <c:v>58.244</c:v>
                </c:pt>
                <c:pt idx="84">
                  <c:v>58.244</c:v>
                </c:pt>
                <c:pt idx="85">
                  <c:v>58.244</c:v>
                </c:pt>
                <c:pt idx="86">
                  <c:v>58.244</c:v>
                </c:pt>
                <c:pt idx="87">
                  <c:v>58.083999999999996</c:v>
                </c:pt>
                <c:pt idx="88">
                  <c:v>57.598000000000013</c:v>
                </c:pt>
                <c:pt idx="89">
                  <c:v>56.949999999999996</c:v>
                </c:pt>
                <c:pt idx="90">
                  <c:v>56.299000000000063</c:v>
                </c:pt>
                <c:pt idx="91">
                  <c:v>55.159000000000006</c:v>
                </c:pt>
                <c:pt idx="92">
                  <c:v>54.668000000000013</c:v>
                </c:pt>
                <c:pt idx="93">
                  <c:v>54.668000000000013</c:v>
                </c:pt>
                <c:pt idx="94">
                  <c:v>54.668000000000013</c:v>
                </c:pt>
                <c:pt idx="95">
                  <c:v>54.668000000000013</c:v>
                </c:pt>
                <c:pt idx="96">
                  <c:v>54.668000000000013</c:v>
                </c:pt>
                <c:pt idx="97">
                  <c:v>54.668000000000013</c:v>
                </c:pt>
                <c:pt idx="98">
                  <c:v>54.668000000000013</c:v>
                </c:pt>
                <c:pt idx="99">
                  <c:v>54.446999999999996</c:v>
                </c:pt>
                <c:pt idx="100">
                  <c:v>54.226000000000013</c:v>
                </c:pt>
                <c:pt idx="101">
                  <c:v>53.556999999999995</c:v>
                </c:pt>
                <c:pt idx="102">
                  <c:v>52.205000000000013</c:v>
                </c:pt>
                <c:pt idx="103">
                  <c:v>50.155000000000001</c:v>
                </c:pt>
                <c:pt idx="104">
                  <c:v>49.696000000000012</c:v>
                </c:pt>
                <c:pt idx="105">
                  <c:v>49.464000000000006</c:v>
                </c:pt>
                <c:pt idx="106">
                  <c:v>49.464000000000006</c:v>
                </c:pt>
                <c:pt idx="107">
                  <c:v>49.464000000000006</c:v>
                </c:pt>
                <c:pt idx="108">
                  <c:v>49.464000000000006</c:v>
                </c:pt>
                <c:pt idx="109">
                  <c:v>49.464000000000006</c:v>
                </c:pt>
                <c:pt idx="110">
                  <c:v>49.464000000000006</c:v>
                </c:pt>
                <c:pt idx="111">
                  <c:v>49.464000000000006</c:v>
                </c:pt>
                <c:pt idx="112">
                  <c:v>49.147000000000006</c:v>
                </c:pt>
                <c:pt idx="113">
                  <c:v>48.83</c:v>
                </c:pt>
                <c:pt idx="114">
                  <c:v>48.513000000000005</c:v>
                </c:pt>
                <c:pt idx="115">
                  <c:v>47.234000000000002</c:v>
                </c:pt>
                <c:pt idx="116">
                  <c:v>46.580999999999996</c:v>
                </c:pt>
                <c:pt idx="117">
                  <c:v>46.580999999999996</c:v>
                </c:pt>
                <c:pt idx="118">
                  <c:v>46.580999999999996</c:v>
                </c:pt>
                <c:pt idx="119">
                  <c:v>46.580999999999996</c:v>
                </c:pt>
                <c:pt idx="120">
                  <c:v>46.580999999999996</c:v>
                </c:pt>
                <c:pt idx="121">
                  <c:v>46.580999999999996</c:v>
                </c:pt>
                <c:pt idx="122">
                  <c:v>46.580999999999996</c:v>
                </c:pt>
                <c:pt idx="123">
                  <c:v>46.074000000000005</c:v>
                </c:pt>
                <c:pt idx="124">
                  <c:v>46.074000000000005</c:v>
                </c:pt>
                <c:pt idx="125">
                  <c:v>46.074000000000005</c:v>
                </c:pt>
                <c:pt idx="126">
                  <c:v>44.004000000000005</c:v>
                </c:pt>
                <c:pt idx="127">
                  <c:v>42.450999999999993</c:v>
                </c:pt>
                <c:pt idx="128">
                  <c:v>42.450999999999993</c:v>
                </c:pt>
                <c:pt idx="129">
                  <c:v>42.450999999999993</c:v>
                </c:pt>
                <c:pt idx="130">
                  <c:v>42.450999999999993</c:v>
                </c:pt>
                <c:pt idx="131">
                  <c:v>42.450999999999993</c:v>
                </c:pt>
                <c:pt idx="132">
                  <c:v>42.450999999999993</c:v>
                </c:pt>
                <c:pt idx="133">
                  <c:v>42.450999999999993</c:v>
                </c:pt>
                <c:pt idx="134">
                  <c:v>42.450999999999993</c:v>
                </c:pt>
                <c:pt idx="135">
                  <c:v>41.65</c:v>
                </c:pt>
                <c:pt idx="136">
                  <c:v>40.048000000000002</c:v>
                </c:pt>
                <c:pt idx="137">
                  <c:v>39.247</c:v>
                </c:pt>
                <c:pt idx="138">
                  <c:v>37.645000000000003</c:v>
                </c:pt>
                <c:pt idx="139">
                  <c:v>37.645000000000003</c:v>
                </c:pt>
                <c:pt idx="140">
                  <c:v>36.808</c:v>
                </c:pt>
                <c:pt idx="141">
                  <c:v>36.808</c:v>
                </c:pt>
                <c:pt idx="142">
                  <c:v>36.808</c:v>
                </c:pt>
                <c:pt idx="143">
                  <c:v>36.808</c:v>
                </c:pt>
                <c:pt idx="144">
                  <c:v>36.808</c:v>
                </c:pt>
              </c:numCache>
            </c:numRef>
          </c:yVal>
        </c:ser>
        <c:axId val="160136192"/>
        <c:axId val="160146560"/>
      </c:scatterChart>
      <c:valAx>
        <c:axId val="160136192"/>
        <c:scaling>
          <c:orientation val="minMax"/>
          <c:max val="12"/>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60146560"/>
        <c:crosses val="autoZero"/>
        <c:crossBetween val="midCat"/>
        <c:majorUnit val="1"/>
      </c:valAx>
      <c:valAx>
        <c:axId val="160146560"/>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Freedom from CAV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60136192"/>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1418135786124078"/>
          <c:y val="0.56379121555118783"/>
          <c:w val="0.31857675423315601"/>
          <c:h val="0.22663426837270342"/>
        </c:manualLayout>
      </c:layout>
      <c:spPr>
        <a:solidFill>
          <a:srgbClr val="000000"/>
        </a:solidFill>
        <a:ln>
          <a:solidFill>
            <a:srgbClr val="FFFFFF"/>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7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8.7949736371449164E-2"/>
          <c:y val="3.3590508847684365E-2"/>
          <c:w val="0.88622918263535633"/>
          <c:h val="0.80980520013123369"/>
        </c:manualLayout>
      </c:layout>
      <c:scatterChart>
        <c:scatterStyle val="smoothMarker"/>
        <c:ser>
          <c:idx val="0"/>
          <c:order val="0"/>
          <c:tx>
            <c:strRef>
              <c:f>Sheet1!$B$1</c:f>
              <c:strCache>
                <c:ptCount val="1"/>
                <c:pt idx="0">
                  <c:v>18-29 (N = 1,710)</c:v>
                </c:pt>
              </c:strCache>
            </c:strRef>
          </c:tx>
          <c:spPr>
            <a:ln w="41275">
              <a:solidFill>
                <a:srgbClr val="00FFFF"/>
              </a:solidFill>
            </a:ln>
          </c:spPr>
          <c:marker>
            <c:symbol val="none"/>
          </c:marker>
          <c:xVal>
            <c:numRef>
              <c:f>Sheet1!$A$2:$A$134</c:f>
              <c:numCache>
                <c:formatCode>General</c:formatCode>
                <c:ptCount val="133"/>
                <c:pt idx="0">
                  <c:v>0</c:v>
                </c:pt>
                <c:pt idx="1">
                  <c:v>8.3300000000000041E-2</c:v>
                </c:pt>
                <c:pt idx="2">
                  <c:v>0.16669999999999999</c:v>
                </c:pt>
                <c:pt idx="3">
                  <c:v>0.25</c:v>
                </c:pt>
                <c:pt idx="4">
                  <c:v>0.33330000000000243</c:v>
                </c:pt>
                <c:pt idx="5">
                  <c:v>0.41670000000000001</c:v>
                </c:pt>
                <c:pt idx="6">
                  <c:v>0.5</c:v>
                </c:pt>
                <c:pt idx="7">
                  <c:v>0.58329999999999949</c:v>
                </c:pt>
                <c:pt idx="8">
                  <c:v>0.66670000000000418</c:v>
                </c:pt>
                <c:pt idx="9">
                  <c:v>0.75000000000000289</c:v>
                </c:pt>
                <c:pt idx="10">
                  <c:v>0.83330000000000004</c:v>
                </c:pt>
                <c:pt idx="11">
                  <c:v>0.91670000000000063</c:v>
                </c:pt>
                <c:pt idx="12">
                  <c:v>1</c:v>
                </c:pt>
                <c:pt idx="13">
                  <c:v>1.0832999999999944</c:v>
                </c:pt>
                <c:pt idx="14">
                  <c:v>1.1667000000000001</c:v>
                </c:pt>
                <c:pt idx="15">
                  <c:v>1.25</c:v>
                </c:pt>
                <c:pt idx="16">
                  <c:v>1.3332999999999944</c:v>
                </c:pt>
                <c:pt idx="17">
                  <c:v>1.4166999999999932</c:v>
                </c:pt>
                <c:pt idx="18">
                  <c:v>1.5</c:v>
                </c:pt>
                <c:pt idx="19">
                  <c:v>1.5832999999999944</c:v>
                </c:pt>
                <c:pt idx="20">
                  <c:v>1.6667000000000001</c:v>
                </c:pt>
                <c:pt idx="21">
                  <c:v>1.75</c:v>
                </c:pt>
                <c:pt idx="22">
                  <c:v>1.8332999999999944</c:v>
                </c:pt>
                <c:pt idx="23">
                  <c:v>1.9167000000000001</c:v>
                </c:pt>
                <c:pt idx="24">
                  <c:v>2</c:v>
                </c:pt>
                <c:pt idx="25">
                  <c:v>2.0832999999999999</c:v>
                </c:pt>
                <c:pt idx="26">
                  <c:v>2.1667000000000001</c:v>
                </c:pt>
                <c:pt idx="27">
                  <c:v>2.25</c:v>
                </c:pt>
                <c:pt idx="28">
                  <c:v>2.3332999999999977</c:v>
                </c:pt>
                <c:pt idx="29">
                  <c:v>2.4166999999999859</c:v>
                </c:pt>
                <c:pt idx="30">
                  <c:v>2.5</c:v>
                </c:pt>
                <c:pt idx="31">
                  <c:v>2.5832999999999999</c:v>
                </c:pt>
                <c:pt idx="32">
                  <c:v>2.6667000000000001</c:v>
                </c:pt>
                <c:pt idx="33">
                  <c:v>2.75</c:v>
                </c:pt>
                <c:pt idx="34">
                  <c:v>2.8332999999999977</c:v>
                </c:pt>
                <c:pt idx="35">
                  <c:v>2.9166999999999859</c:v>
                </c:pt>
                <c:pt idx="36">
                  <c:v>3</c:v>
                </c:pt>
                <c:pt idx="37">
                  <c:v>3.0832999999999999</c:v>
                </c:pt>
                <c:pt idx="38">
                  <c:v>3.1667000000000001</c:v>
                </c:pt>
                <c:pt idx="39">
                  <c:v>3.25</c:v>
                </c:pt>
                <c:pt idx="40">
                  <c:v>3.3332999999999977</c:v>
                </c:pt>
                <c:pt idx="41">
                  <c:v>3.4166999999999859</c:v>
                </c:pt>
                <c:pt idx="42">
                  <c:v>3.5</c:v>
                </c:pt>
                <c:pt idx="43">
                  <c:v>3.5832999999999999</c:v>
                </c:pt>
                <c:pt idx="44">
                  <c:v>3.6667000000000001</c:v>
                </c:pt>
                <c:pt idx="45">
                  <c:v>3.75</c:v>
                </c:pt>
                <c:pt idx="46">
                  <c:v>3.8332999999999977</c:v>
                </c:pt>
                <c:pt idx="47">
                  <c:v>3.9166999999999859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numCache>
            </c:numRef>
          </c:xVal>
          <c:yVal>
            <c:numRef>
              <c:f>Sheet1!$B$2:$B$134</c:f>
              <c:numCache>
                <c:formatCode>General</c:formatCode>
                <c:ptCount val="133"/>
                <c:pt idx="0">
                  <c:v>100</c:v>
                </c:pt>
                <c:pt idx="1">
                  <c:v>100</c:v>
                </c:pt>
                <c:pt idx="2">
                  <c:v>99.882999999999981</c:v>
                </c:pt>
                <c:pt idx="3">
                  <c:v>99.649000000000001</c:v>
                </c:pt>
                <c:pt idx="4">
                  <c:v>99.415000000000006</c:v>
                </c:pt>
                <c:pt idx="5">
                  <c:v>99.06</c:v>
                </c:pt>
                <c:pt idx="6">
                  <c:v>96.918000000000006</c:v>
                </c:pt>
                <c:pt idx="7">
                  <c:v>94.057000000000002</c:v>
                </c:pt>
                <c:pt idx="8">
                  <c:v>93.455000000000013</c:v>
                </c:pt>
                <c:pt idx="9">
                  <c:v>93.332999999999998</c:v>
                </c:pt>
                <c:pt idx="10">
                  <c:v>93.332999999999998</c:v>
                </c:pt>
                <c:pt idx="11">
                  <c:v>93.332999999999998</c:v>
                </c:pt>
                <c:pt idx="12">
                  <c:v>93.332999999999998</c:v>
                </c:pt>
                <c:pt idx="13">
                  <c:v>93.332999999999998</c:v>
                </c:pt>
                <c:pt idx="14">
                  <c:v>93.332999999999998</c:v>
                </c:pt>
                <c:pt idx="15">
                  <c:v>93.179999999999978</c:v>
                </c:pt>
                <c:pt idx="16">
                  <c:v>92.795000000000002</c:v>
                </c:pt>
                <c:pt idx="17">
                  <c:v>92.1</c:v>
                </c:pt>
                <c:pt idx="18">
                  <c:v>90.551999999999992</c:v>
                </c:pt>
                <c:pt idx="19">
                  <c:v>88.146000000000001</c:v>
                </c:pt>
                <c:pt idx="20">
                  <c:v>87.673999999999978</c:v>
                </c:pt>
                <c:pt idx="21">
                  <c:v>87.595000000000013</c:v>
                </c:pt>
                <c:pt idx="22">
                  <c:v>87.595000000000013</c:v>
                </c:pt>
                <c:pt idx="23">
                  <c:v>87.595000000000013</c:v>
                </c:pt>
                <c:pt idx="24">
                  <c:v>87.595000000000013</c:v>
                </c:pt>
                <c:pt idx="25">
                  <c:v>87.595000000000013</c:v>
                </c:pt>
                <c:pt idx="26">
                  <c:v>87.595000000000013</c:v>
                </c:pt>
                <c:pt idx="27">
                  <c:v>87.595000000000013</c:v>
                </c:pt>
                <c:pt idx="28">
                  <c:v>86.893000000000001</c:v>
                </c:pt>
                <c:pt idx="29">
                  <c:v>86.490000000000023</c:v>
                </c:pt>
                <c:pt idx="30">
                  <c:v>84.57</c:v>
                </c:pt>
                <c:pt idx="31">
                  <c:v>82.239000000000004</c:v>
                </c:pt>
                <c:pt idx="32">
                  <c:v>81.318000000000012</c:v>
                </c:pt>
                <c:pt idx="33">
                  <c:v>81.318000000000012</c:v>
                </c:pt>
                <c:pt idx="34">
                  <c:v>81.318000000000012</c:v>
                </c:pt>
                <c:pt idx="35">
                  <c:v>81.318000000000012</c:v>
                </c:pt>
                <c:pt idx="36">
                  <c:v>81.318000000000012</c:v>
                </c:pt>
                <c:pt idx="37">
                  <c:v>81.318000000000012</c:v>
                </c:pt>
                <c:pt idx="38">
                  <c:v>81.318000000000012</c:v>
                </c:pt>
                <c:pt idx="39">
                  <c:v>81.19</c:v>
                </c:pt>
                <c:pt idx="40">
                  <c:v>80.805999999999983</c:v>
                </c:pt>
                <c:pt idx="41">
                  <c:v>80.676999999999978</c:v>
                </c:pt>
                <c:pt idx="42">
                  <c:v>78.363</c:v>
                </c:pt>
                <c:pt idx="43">
                  <c:v>76.686999999999998</c:v>
                </c:pt>
                <c:pt idx="44">
                  <c:v>76.555999999999983</c:v>
                </c:pt>
                <c:pt idx="45">
                  <c:v>76.555999999999983</c:v>
                </c:pt>
                <c:pt idx="46">
                  <c:v>76.424000000000007</c:v>
                </c:pt>
                <c:pt idx="47">
                  <c:v>76.424000000000007</c:v>
                </c:pt>
                <c:pt idx="48">
                  <c:v>76.424000000000007</c:v>
                </c:pt>
                <c:pt idx="49">
                  <c:v>76.424000000000007</c:v>
                </c:pt>
                <c:pt idx="50">
                  <c:v>76.424000000000007</c:v>
                </c:pt>
                <c:pt idx="51">
                  <c:v>76.424000000000007</c:v>
                </c:pt>
                <c:pt idx="52">
                  <c:v>76.084999999999994</c:v>
                </c:pt>
                <c:pt idx="53">
                  <c:v>75.236000000000004</c:v>
                </c:pt>
                <c:pt idx="54">
                  <c:v>73.197999999999993</c:v>
                </c:pt>
                <c:pt idx="55">
                  <c:v>72.009</c:v>
                </c:pt>
                <c:pt idx="56">
                  <c:v>71.495000000000005</c:v>
                </c:pt>
                <c:pt idx="57">
                  <c:v>71.152999999999949</c:v>
                </c:pt>
                <c:pt idx="58">
                  <c:v>71.152999999999949</c:v>
                </c:pt>
                <c:pt idx="59">
                  <c:v>71.152999999999949</c:v>
                </c:pt>
                <c:pt idx="60">
                  <c:v>71.152999999999949</c:v>
                </c:pt>
                <c:pt idx="61">
                  <c:v>71.152999999999949</c:v>
                </c:pt>
                <c:pt idx="62">
                  <c:v>71.152999999999949</c:v>
                </c:pt>
                <c:pt idx="63">
                  <c:v>70.924000000000007</c:v>
                </c:pt>
                <c:pt idx="64">
                  <c:v>70.233000000000004</c:v>
                </c:pt>
                <c:pt idx="65">
                  <c:v>69.531000000000006</c:v>
                </c:pt>
                <c:pt idx="66">
                  <c:v>66.478999999999999</c:v>
                </c:pt>
                <c:pt idx="67">
                  <c:v>64.819000000000003</c:v>
                </c:pt>
                <c:pt idx="68">
                  <c:v>64.096000000000004</c:v>
                </c:pt>
                <c:pt idx="69">
                  <c:v>64.096000000000004</c:v>
                </c:pt>
                <c:pt idx="70">
                  <c:v>64.096000000000004</c:v>
                </c:pt>
                <c:pt idx="71">
                  <c:v>64.096000000000004</c:v>
                </c:pt>
                <c:pt idx="72">
                  <c:v>64.096000000000004</c:v>
                </c:pt>
                <c:pt idx="73">
                  <c:v>64.096000000000004</c:v>
                </c:pt>
                <c:pt idx="74">
                  <c:v>64.096000000000004</c:v>
                </c:pt>
                <c:pt idx="75">
                  <c:v>64.096000000000004</c:v>
                </c:pt>
                <c:pt idx="76">
                  <c:v>63.790000000000013</c:v>
                </c:pt>
                <c:pt idx="77">
                  <c:v>62.865000000000002</c:v>
                </c:pt>
                <c:pt idx="78">
                  <c:v>60.391000000000005</c:v>
                </c:pt>
                <c:pt idx="79">
                  <c:v>59.458999999999996</c:v>
                </c:pt>
                <c:pt idx="80">
                  <c:v>58.829000000000001</c:v>
                </c:pt>
                <c:pt idx="81">
                  <c:v>58.829000000000001</c:v>
                </c:pt>
                <c:pt idx="82">
                  <c:v>58.829000000000001</c:v>
                </c:pt>
                <c:pt idx="83">
                  <c:v>58.829000000000001</c:v>
                </c:pt>
                <c:pt idx="84">
                  <c:v>58.829000000000001</c:v>
                </c:pt>
                <c:pt idx="85">
                  <c:v>58.829000000000001</c:v>
                </c:pt>
                <c:pt idx="86">
                  <c:v>58.829000000000001</c:v>
                </c:pt>
                <c:pt idx="87">
                  <c:v>58.829000000000001</c:v>
                </c:pt>
                <c:pt idx="88">
                  <c:v>58.829000000000001</c:v>
                </c:pt>
                <c:pt idx="89">
                  <c:v>58.021000000000001</c:v>
                </c:pt>
                <c:pt idx="90">
                  <c:v>57.209000000000003</c:v>
                </c:pt>
                <c:pt idx="91">
                  <c:v>54.33</c:v>
                </c:pt>
                <c:pt idx="92">
                  <c:v>53.911999999999999</c:v>
                </c:pt>
                <c:pt idx="93">
                  <c:v>53.911999999999999</c:v>
                </c:pt>
                <c:pt idx="94">
                  <c:v>53.911999999999999</c:v>
                </c:pt>
                <c:pt idx="95">
                  <c:v>53.911999999999999</c:v>
                </c:pt>
                <c:pt idx="96">
                  <c:v>53.911999999999999</c:v>
                </c:pt>
                <c:pt idx="97">
                  <c:v>53.911999999999999</c:v>
                </c:pt>
                <c:pt idx="98">
                  <c:v>53.332000000000001</c:v>
                </c:pt>
                <c:pt idx="99">
                  <c:v>53.332000000000001</c:v>
                </c:pt>
                <c:pt idx="100">
                  <c:v>53.332000000000001</c:v>
                </c:pt>
                <c:pt idx="101">
                  <c:v>52.746000000000002</c:v>
                </c:pt>
                <c:pt idx="102">
                  <c:v>52.746000000000002</c:v>
                </c:pt>
                <c:pt idx="103">
                  <c:v>50.913000000000004</c:v>
                </c:pt>
                <c:pt idx="104">
                  <c:v>50.3</c:v>
                </c:pt>
                <c:pt idx="105">
                  <c:v>50.3</c:v>
                </c:pt>
                <c:pt idx="106">
                  <c:v>50.3</c:v>
                </c:pt>
                <c:pt idx="107">
                  <c:v>50.3</c:v>
                </c:pt>
                <c:pt idx="108">
                  <c:v>50.3</c:v>
                </c:pt>
                <c:pt idx="109">
                  <c:v>50.3</c:v>
                </c:pt>
                <c:pt idx="110">
                  <c:v>50.3</c:v>
                </c:pt>
                <c:pt idx="111">
                  <c:v>50.3</c:v>
                </c:pt>
                <c:pt idx="112">
                  <c:v>48.565000000000012</c:v>
                </c:pt>
                <c:pt idx="113">
                  <c:v>46.830999999999996</c:v>
                </c:pt>
                <c:pt idx="114">
                  <c:v>45.963000000000001</c:v>
                </c:pt>
                <c:pt idx="115">
                  <c:v>45.096000000000011</c:v>
                </c:pt>
                <c:pt idx="116">
                  <c:v>45.096000000000011</c:v>
                </c:pt>
                <c:pt idx="117">
                  <c:v>45.096000000000011</c:v>
                </c:pt>
                <c:pt idx="118">
                  <c:v>45.096000000000011</c:v>
                </c:pt>
                <c:pt idx="119">
                  <c:v>45.096000000000011</c:v>
                </c:pt>
                <c:pt idx="120">
                  <c:v>45.096000000000011</c:v>
                </c:pt>
                <c:pt idx="121">
                  <c:v>45.096000000000011</c:v>
                </c:pt>
                <c:pt idx="122">
                  <c:v>45.096000000000011</c:v>
                </c:pt>
                <c:pt idx="123">
                  <c:v>45.096000000000011</c:v>
                </c:pt>
                <c:pt idx="124">
                  <c:v>45.096000000000011</c:v>
                </c:pt>
                <c:pt idx="125">
                  <c:v>45.096000000000011</c:v>
                </c:pt>
                <c:pt idx="126">
                  <c:v>43.969000000000001</c:v>
                </c:pt>
                <c:pt idx="127">
                  <c:v>40.586999999999996</c:v>
                </c:pt>
                <c:pt idx="128">
                  <c:v>40.586999999999996</c:v>
                </c:pt>
                <c:pt idx="129">
                  <c:v>40.586999999999996</c:v>
                </c:pt>
                <c:pt idx="130">
                  <c:v>40.586999999999996</c:v>
                </c:pt>
                <c:pt idx="131">
                  <c:v>40.586999999999996</c:v>
                </c:pt>
                <c:pt idx="132">
                  <c:v>40.586999999999996</c:v>
                </c:pt>
              </c:numCache>
            </c:numRef>
          </c:yVal>
        </c:ser>
        <c:ser>
          <c:idx val="1"/>
          <c:order val="1"/>
          <c:tx>
            <c:strRef>
              <c:f>Sheet1!$C$1</c:f>
              <c:strCache>
                <c:ptCount val="1"/>
                <c:pt idx="0">
                  <c:v>30-39 (N = 2,117)</c:v>
                </c:pt>
              </c:strCache>
            </c:strRef>
          </c:tx>
          <c:spPr>
            <a:ln w="41275">
              <a:solidFill>
                <a:srgbClr val="00FF00"/>
              </a:solidFill>
            </a:ln>
          </c:spPr>
          <c:marker>
            <c:symbol val="none"/>
          </c:marker>
          <c:xVal>
            <c:numRef>
              <c:f>Sheet1!$A$2:$A$134</c:f>
              <c:numCache>
                <c:formatCode>General</c:formatCode>
                <c:ptCount val="133"/>
                <c:pt idx="0">
                  <c:v>0</c:v>
                </c:pt>
                <c:pt idx="1">
                  <c:v>8.3300000000000041E-2</c:v>
                </c:pt>
                <c:pt idx="2">
                  <c:v>0.16669999999999999</c:v>
                </c:pt>
                <c:pt idx="3">
                  <c:v>0.25</c:v>
                </c:pt>
                <c:pt idx="4">
                  <c:v>0.33330000000000243</c:v>
                </c:pt>
                <c:pt idx="5">
                  <c:v>0.41670000000000001</c:v>
                </c:pt>
                <c:pt idx="6">
                  <c:v>0.5</c:v>
                </c:pt>
                <c:pt idx="7">
                  <c:v>0.58329999999999949</c:v>
                </c:pt>
                <c:pt idx="8">
                  <c:v>0.66670000000000418</c:v>
                </c:pt>
                <c:pt idx="9">
                  <c:v>0.75000000000000289</c:v>
                </c:pt>
                <c:pt idx="10">
                  <c:v>0.83330000000000004</c:v>
                </c:pt>
                <c:pt idx="11">
                  <c:v>0.91670000000000063</c:v>
                </c:pt>
                <c:pt idx="12">
                  <c:v>1</c:v>
                </c:pt>
                <c:pt idx="13">
                  <c:v>1.0832999999999944</c:v>
                </c:pt>
                <c:pt idx="14">
                  <c:v>1.1667000000000001</c:v>
                </c:pt>
                <c:pt idx="15">
                  <c:v>1.25</c:v>
                </c:pt>
                <c:pt idx="16">
                  <c:v>1.3332999999999944</c:v>
                </c:pt>
                <c:pt idx="17">
                  <c:v>1.4166999999999932</c:v>
                </c:pt>
                <c:pt idx="18">
                  <c:v>1.5</c:v>
                </c:pt>
                <c:pt idx="19">
                  <c:v>1.5832999999999944</c:v>
                </c:pt>
                <c:pt idx="20">
                  <c:v>1.6667000000000001</c:v>
                </c:pt>
                <c:pt idx="21">
                  <c:v>1.75</c:v>
                </c:pt>
                <c:pt idx="22">
                  <c:v>1.8332999999999944</c:v>
                </c:pt>
                <c:pt idx="23">
                  <c:v>1.9167000000000001</c:v>
                </c:pt>
                <c:pt idx="24">
                  <c:v>2</c:v>
                </c:pt>
                <c:pt idx="25">
                  <c:v>2.0832999999999999</c:v>
                </c:pt>
                <c:pt idx="26">
                  <c:v>2.1667000000000001</c:v>
                </c:pt>
                <c:pt idx="27">
                  <c:v>2.25</c:v>
                </c:pt>
                <c:pt idx="28">
                  <c:v>2.3332999999999977</c:v>
                </c:pt>
                <c:pt idx="29">
                  <c:v>2.4166999999999859</c:v>
                </c:pt>
                <c:pt idx="30">
                  <c:v>2.5</c:v>
                </c:pt>
                <c:pt idx="31">
                  <c:v>2.5832999999999999</c:v>
                </c:pt>
                <c:pt idx="32">
                  <c:v>2.6667000000000001</c:v>
                </c:pt>
                <c:pt idx="33">
                  <c:v>2.75</c:v>
                </c:pt>
                <c:pt idx="34">
                  <c:v>2.8332999999999977</c:v>
                </c:pt>
                <c:pt idx="35">
                  <c:v>2.9166999999999859</c:v>
                </c:pt>
                <c:pt idx="36">
                  <c:v>3</c:v>
                </c:pt>
                <c:pt idx="37">
                  <c:v>3.0832999999999999</c:v>
                </c:pt>
                <c:pt idx="38">
                  <c:v>3.1667000000000001</c:v>
                </c:pt>
                <c:pt idx="39">
                  <c:v>3.25</c:v>
                </c:pt>
                <c:pt idx="40">
                  <c:v>3.3332999999999977</c:v>
                </c:pt>
                <c:pt idx="41">
                  <c:v>3.4166999999999859</c:v>
                </c:pt>
                <c:pt idx="42">
                  <c:v>3.5</c:v>
                </c:pt>
                <c:pt idx="43">
                  <c:v>3.5832999999999999</c:v>
                </c:pt>
                <c:pt idx="44">
                  <c:v>3.6667000000000001</c:v>
                </c:pt>
                <c:pt idx="45">
                  <c:v>3.75</c:v>
                </c:pt>
                <c:pt idx="46">
                  <c:v>3.8332999999999977</c:v>
                </c:pt>
                <c:pt idx="47">
                  <c:v>3.9166999999999859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numCache>
            </c:numRef>
          </c:xVal>
          <c:yVal>
            <c:numRef>
              <c:f>Sheet1!$C$2:$C$134</c:f>
              <c:numCache>
                <c:formatCode>General</c:formatCode>
                <c:ptCount val="133"/>
                <c:pt idx="0">
                  <c:v>100</c:v>
                </c:pt>
                <c:pt idx="1">
                  <c:v>100</c:v>
                </c:pt>
                <c:pt idx="2">
                  <c:v>100</c:v>
                </c:pt>
                <c:pt idx="3">
                  <c:v>99.85799999999999</c:v>
                </c:pt>
                <c:pt idx="4">
                  <c:v>99.668999999999983</c:v>
                </c:pt>
                <c:pt idx="5">
                  <c:v>99.478999999999999</c:v>
                </c:pt>
                <c:pt idx="6">
                  <c:v>97.096000000000004</c:v>
                </c:pt>
                <c:pt idx="7">
                  <c:v>93.467000000000027</c:v>
                </c:pt>
                <c:pt idx="8">
                  <c:v>93.274999999999991</c:v>
                </c:pt>
                <c:pt idx="9">
                  <c:v>93.225999999999999</c:v>
                </c:pt>
                <c:pt idx="10">
                  <c:v>93.225999999999999</c:v>
                </c:pt>
                <c:pt idx="11">
                  <c:v>93.225999999999999</c:v>
                </c:pt>
                <c:pt idx="12">
                  <c:v>93.225999999999999</c:v>
                </c:pt>
                <c:pt idx="13">
                  <c:v>93.225999999999999</c:v>
                </c:pt>
                <c:pt idx="14">
                  <c:v>93.225999999999999</c:v>
                </c:pt>
                <c:pt idx="15">
                  <c:v>93.167999999999992</c:v>
                </c:pt>
                <c:pt idx="16">
                  <c:v>92.933000000000007</c:v>
                </c:pt>
                <c:pt idx="17">
                  <c:v>92.227000000000004</c:v>
                </c:pt>
                <c:pt idx="18">
                  <c:v>90.989000000000004</c:v>
                </c:pt>
                <c:pt idx="19">
                  <c:v>87.324999999999989</c:v>
                </c:pt>
                <c:pt idx="20">
                  <c:v>86.732000000000014</c:v>
                </c:pt>
                <c:pt idx="21">
                  <c:v>86.494000000000227</c:v>
                </c:pt>
                <c:pt idx="22">
                  <c:v>86.433000000000007</c:v>
                </c:pt>
                <c:pt idx="23">
                  <c:v>86.433000000000007</c:v>
                </c:pt>
                <c:pt idx="24">
                  <c:v>86.433000000000007</c:v>
                </c:pt>
                <c:pt idx="25">
                  <c:v>86.364000000000004</c:v>
                </c:pt>
                <c:pt idx="26">
                  <c:v>86.222999999999999</c:v>
                </c:pt>
                <c:pt idx="27">
                  <c:v>86.151999999999987</c:v>
                </c:pt>
                <c:pt idx="28">
                  <c:v>85.792000000000002</c:v>
                </c:pt>
                <c:pt idx="29">
                  <c:v>85.287000000000006</c:v>
                </c:pt>
                <c:pt idx="30">
                  <c:v>83.331999999999994</c:v>
                </c:pt>
                <c:pt idx="31">
                  <c:v>80.715000000000003</c:v>
                </c:pt>
                <c:pt idx="32">
                  <c:v>79.982000000000014</c:v>
                </c:pt>
                <c:pt idx="33">
                  <c:v>79.908000000000001</c:v>
                </c:pt>
                <c:pt idx="34">
                  <c:v>79.908000000000001</c:v>
                </c:pt>
                <c:pt idx="35">
                  <c:v>79.908000000000001</c:v>
                </c:pt>
                <c:pt idx="36">
                  <c:v>79.908000000000001</c:v>
                </c:pt>
                <c:pt idx="37">
                  <c:v>79.822999999999979</c:v>
                </c:pt>
                <c:pt idx="38">
                  <c:v>79.822999999999979</c:v>
                </c:pt>
                <c:pt idx="39">
                  <c:v>79.733000000000004</c:v>
                </c:pt>
                <c:pt idx="40">
                  <c:v>79.372999999999948</c:v>
                </c:pt>
                <c:pt idx="41">
                  <c:v>78.739999999999995</c:v>
                </c:pt>
                <c:pt idx="42">
                  <c:v>77.200999999999993</c:v>
                </c:pt>
                <c:pt idx="43">
                  <c:v>75.477999999999994</c:v>
                </c:pt>
                <c:pt idx="44">
                  <c:v>75.385999999999981</c:v>
                </c:pt>
                <c:pt idx="45">
                  <c:v>75.385999999999981</c:v>
                </c:pt>
                <c:pt idx="46">
                  <c:v>75.292000000000002</c:v>
                </c:pt>
                <c:pt idx="47">
                  <c:v>75.292000000000002</c:v>
                </c:pt>
                <c:pt idx="48">
                  <c:v>75.292000000000002</c:v>
                </c:pt>
                <c:pt idx="49">
                  <c:v>75.292000000000002</c:v>
                </c:pt>
                <c:pt idx="50">
                  <c:v>75.292000000000002</c:v>
                </c:pt>
                <c:pt idx="51">
                  <c:v>75.174999999999983</c:v>
                </c:pt>
                <c:pt idx="52">
                  <c:v>74.705000000000013</c:v>
                </c:pt>
                <c:pt idx="53">
                  <c:v>73.641000000000005</c:v>
                </c:pt>
                <c:pt idx="54">
                  <c:v>71.497000000000227</c:v>
                </c:pt>
                <c:pt idx="55">
                  <c:v>68.86999999999999</c:v>
                </c:pt>
                <c:pt idx="56">
                  <c:v>68.271000000000001</c:v>
                </c:pt>
                <c:pt idx="57">
                  <c:v>68.271000000000001</c:v>
                </c:pt>
                <c:pt idx="58">
                  <c:v>68.271000000000001</c:v>
                </c:pt>
                <c:pt idx="59">
                  <c:v>68.271000000000001</c:v>
                </c:pt>
                <c:pt idx="60">
                  <c:v>68.137</c:v>
                </c:pt>
                <c:pt idx="61">
                  <c:v>68.137</c:v>
                </c:pt>
                <c:pt idx="62">
                  <c:v>67.989000000000004</c:v>
                </c:pt>
                <c:pt idx="63">
                  <c:v>67.989000000000004</c:v>
                </c:pt>
                <c:pt idx="64">
                  <c:v>67.681999999999988</c:v>
                </c:pt>
                <c:pt idx="65">
                  <c:v>66.911000000000385</c:v>
                </c:pt>
                <c:pt idx="66">
                  <c:v>65.675999999999988</c:v>
                </c:pt>
                <c:pt idx="67">
                  <c:v>63.649000000000001</c:v>
                </c:pt>
                <c:pt idx="68">
                  <c:v>62.705000000000013</c:v>
                </c:pt>
                <c:pt idx="69">
                  <c:v>62.705000000000013</c:v>
                </c:pt>
                <c:pt idx="70">
                  <c:v>62.543000000000006</c:v>
                </c:pt>
                <c:pt idx="71">
                  <c:v>62.376999999999995</c:v>
                </c:pt>
                <c:pt idx="72">
                  <c:v>62.376999999999995</c:v>
                </c:pt>
                <c:pt idx="73">
                  <c:v>62.376999999999995</c:v>
                </c:pt>
                <c:pt idx="74">
                  <c:v>62.376999999999995</c:v>
                </c:pt>
                <c:pt idx="75">
                  <c:v>62.376999999999995</c:v>
                </c:pt>
                <c:pt idx="76">
                  <c:v>61.759</c:v>
                </c:pt>
                <c:pt idx="77">
                  <c:v>61.343000000000004</c:v>
                </c:pt>
                <c:pt idx="78">
                  <c:v>60.088000000000001</c:v>
                </c:pt>
                <c:pt idx="79">
                  <c:v>58.605000000000011</c:v>
                </c:pt>
                <c:pt idx="80">
                  <c:v>57.963000000000001</c:v>
                </c:pt>
                <c:pt idx="81">
                  <c:v>57.747</c:v>
                </c:pt>
                <c:pt idx="82">
                  <c:v>57.747</c:v>
                </c:pt>
                <c:pt idx="83">
                  <c:v>57.747</c:v>
                </c:pt>
                <c:pt idx="84">
                  <c:v>57.747</c:v>
                </c:pt>
                <c:pt idx="85">
                  <c:v>57.747</c:v>
                </c:pt>
                <c:pt idx="86">
                  <c:v>57.747</c:v>
                </c:pt>
                <c:pt idx="87">
                  <c:v>57.48</c:v>
                </c:pt>
                <c:pt idx="88">
                  <c:v>56.668000000000013</c:v>
                </c:pt>
                <c:pt idx="89">
                  <c:v>56.668000000000013</c:v>
                </c:pt>
                <c:pt idx="90">
                  <c:v>55.847999999999999</c:v>
                </c:pt>
                <c:pt idx="91">
                  <c:v>54.193000000000012</c:v>
                </c:pt>
                <c:pt idx="92">
                  <c:v>53.914999999999999</c:v>
                </c:pt>
                <c:pt idx="93">
                  <c:v>53.634</c:v>
                </c:pt>
                <c:pt idx="94">
                  <c:v>53.634</c:v>
                </c:pt>
                <c:pt idx="95">
                  <c:v>53.634</c:v>
                </c:pt>
                <c:pt idx="96">
                  <c:v>53.634</c:v>
                </c:pt>
                <c:pt idx="97">
                  <c:v>53.634</c:v>
                </c:pt>
                <c:pt idx="98">
                  <c:v>53.286000000000001</c:v>
                </c:pt>
                <c:pt idx="99">
                  <c:v>52.59</c:v>
                </c:pt>
                <c:pt idx="100">
                  <c:v>52.59</c:v>
                </c:pt>
                <c:pt idx="101">
                  <c:v>52.59</c:v>
                </c:pt>
                <c:pt idx="102">
                  <c:v>51.187000000000005</c:v>
                </c:pt>
                <c:pt idx="103">
                  <c:v>50.126000000000012</c:v>
                </c:pt>
                <c:pt idx="104">
                  <c:v>50.126000000000012</c:v>
                </c:pt>
                <c:pt idx="105">
                  <c:v>50.126000000000012</c:v>
                </c:pt>
                <c:pt idx="106">
                  <c:v>50.126000000000012</c:v>
                </c:pt>
                <c:pt idx="107">
                  <c:v>50.126000000000012</c:v>
                </c:pt>
                <c:pt idx="108">
                  <c:v>50.126000000000012</c:v>
                </c:pt>
                <c:pt idx="109">
                  <c:v>50.126000000000012</c:v>
                </c:pt>
                <c:pt idx="110">
                  <c:v>50.126000000000012</c:v>
                </c:pt>
                <c:pt idx="111">
                  <c:v>50.126000000000012</c:v>
                </c:pt>
                <c:pt idx="112">
                  <c:v>49.171000000000006</c:v>
                </c:pt>
                <c:pt idx="113">
                  <c:v>48.693000000000012</c:v>
                </c:pt>
                <c:pt idx="114">
                  <c:v>47.233000000000011</c:v>
                </c:pt>
                <c:pt idx="115">
                  <c:v>45.772000000000013</c:v>
                </c:pt>
                <c:pt idx="116">
                  <c:v>44.793000000000013</c:v>
                </c:pt>
                <c:pt idx="117">
                  <c:v>44.793000000000013</c:v>
                </c:pt>
                <c:pt idx="118">
                  <c:v>44.793000000000013</c:v>
                </c:pt>
                <c:pt idx="119">
                  <c:v>44.793000000000013</c:v>
                </c:pt>
                <c:pt idx="120">
                  <c:v>44.793000000000013</c:v>
                </c:pt>
                <c:pt idx="121">
                  <c:v>44.793000000000013</c:v>
                </c:pt>
                <c:pt idx="122">
                  <c:v>44.793000000000013</c:v>
                </c:pt>
                <c:pt idx="123">
                  <c:v>44.793000000000013</c:v>
                </c:pt>
                <c:pt idx="124">
                  <c:v>44.793000000000013</c:v>
                </c:pt>
                <c:pt idx="125">
                  <c:v>42.815999999999995</c:v>
                </c:pt>
                <c:pt idx="126">
                  <c:v>42.147000000000006</c:v>
                </c:pt>
                <c:pt idx="127">
                  <c:v>40.809000000000005</c:v>
                </c:pt>
                <c:pt idx="128">
                  <c:v>40.118000000000002</c:v>
                </c:pt>
                <c:pt idx="129">
                  <c:v>40.118000000000002</c:v>
                </c:pt>
                <c:pt idx="130">
                  <c:v>40.118000000000002</c:v>
                </c:pt>
                <c:pt idx="131">
                  <c:v>40.118000000000002</c:v>
                </c:pt>
                <c:pt idx="132">
                  <c:v>40.118000000000002</c:v>
                </c:pt>
              </c:numCache>
            </c:numRef>
          </c:yVal>
        </c:ser>
        <c:ser>
          <c:idx val="2"/>
          <c:order val="2"/>
          <c:tx>
            <c:strRef>
              <c:f>Sheet1!$D$1</c:f>
              <c:strCache>
                <c:ptCount val="1"/>
                <c:pt idx="0">
                  <c:v>40-49 (N = 4,563)</c:v>
                </c:pt>
              </c:strCache>
            </c:strRef>
          </c:tx>
          <c:spPr>
            <a:ln w="41275">
              <a:solidFill>
                <a:srgbClr val="FF0000"/>
              </a:solidFill>
            </a:ln>
          </c:spPr>
          <c:marker>
            <c:symbol val="none"/>
          </c:marker>
          <c:xVal>
            <c:numRef>
              <c:f>Sheet1!$A$2:$A$134</c:f>
              <c:numCache>
                <c:formatCode>General</c:formatCode>
                <c:ptCount val="133"/>
                <c:pt idx="0">
                  <c:v>0</c:v>
                </c:pt>
                <c:pt idx="1">
                  <c:v>8.3300000000000041E-2</c:v>
                </c:pt>
                <c:pt idx="2">
                  <c:v>0.16669999999999999</c:v>
                </c:pt>
                <c:pt idx="3">
                  <c:v>0.25</c:v>
                </c:pt>
                <c:pt idx="4">
                  <c:v>0.33330000000000243</c:v>
                </c:pt>
                <c:pt idx="5">
                  <c:v>0.41670000000000001</c:v>
                </c:pt>
                <c:pt idx="6">
                  <c:v>0.5</c:v>
                </c:pt>
                <c:pt idx="7">
                  <c:v>0.58329999999999949</c:v>
                </c:pt>
                <c:pt idx="8">
                  <c:v>0.66670000000000418</c:v>
                </c:pt>
                <c:pt idx="9">
                  <c:v>0.75000000000000289</c:v>
                </c:pt>
                <c:pt idx="10">
                  <c:v>0.83330000000000004</c:v>
                </c:pt>
                <c:pt idx="11">
                  <c:v>0.91670000000000063</c:v>
                </c:pt>
                <c:pt idx="12">
                  <c:v>1</c:v>
                </c:pt>
                <c:pt idx="13">
                  <c:v>1.0832999999999944</c:v>
                </c:pt>
                <c:pt idx="14">
                  <c:v>1.1667000000000001</c:v>
                </c:pt>
                <c:pt idx="15">
                  <c:v>1.25</c:v>
                </c:pt>
                <c:pt idx="16">
                  <c:v>1.3332999999999944</c:v>
                </c:pt>
                <c:pt idx="17">
                  <c:v>1.4166999999999932</c:v>
                </c:pt>
                <c:pt idx="18">
                  <c:v>1.5</c:v>
                </c:pt>
                <c:pt idx="19">
                  <c:v>1.5832999999999944</c:v>
                </c:pt>
                <c:pt idx="20">
                  <c:v>1.6667000000000001</c:v>
                </c:pt>
                <c:pt idx="21">
                  <c:v>1.75</c:v>
                </c:pt>
                <c:pt idx="22">
                  <c:v>1.8332999999999944</c:v>
                </c:pt>
                <c:pt idx="23">
                  <c:v>1.9167000000000001</c:v>
                </c:pt>
                <c:pt idx="24">
                  <c:v>2</c:v>
                </c:pt>
                <c:pt idx="25">
                  <c:v>2.0832999999999999</c:v>
                </c:pt>
                <c:pt idx="26">
                  <c:v>2.1667000000000001</c:v>
                </c:pt>
                <c:pt idx="27">
                  <c:v>2.25</c:v>
                </c:pt>
                <c:pt idx="28">
                  <c:v>2.3332999999999977</c:v>
                </c:pt>
                <c:pt idx="29">
                  <c:v>2.4166999999999859</c:v>
                </c:pt>
                <c:pt idx="30">
                  <c:v>2.5</c:v>
                </c:pt>
                <c:pt idx="31">
                  <c:v>2.5832999999999999</c:v>
                </c:pt>
                <c:pt idx="32">
                  <c:v>2.6667000000000001</c:v>
                </c:pt>
                <c:pt idx="33">
                  <c:v>2.75</c:v>
                </c:pt>
                <c:pt idx="34">
                  <c:v>2.8332999999999977</c:v>
                </c:pt>
                <c:pt idx="35">
                  <c:v>2.9166999999999859</c:v>
                </c:pt>
                <c:pt idx="36">
                  <c:v>3</c:v>
                </c:pt>
                <c:pt idx="37">
                  <c:v>3.0832999999999999</c:v>
                </c:pt>
                <c:pt idx="38">
                  <c:v>3.1667000000000001</c:v>
                </c:pt>
                <c:pt idx="39">
                  <c:v>3.25</c:v>
                </c:pt>
                <c:pt idx="40">
                  <c:v>3.3332999999999977</c:v>
                </c:pt>
                <c:pt idx="41">
                  <c:v>3.4166999999999859</c:v>
                </c:pt>
                <c:pt idx="42">
                  <c:v>3.5</c:v>
                </c:pt>
                <c:pt idx="43">
                  <c:v>3.5832999999999999</c:v>
                </c:pt>
                <c:pt idx="44">
                  <c:v>3.6667000000000001</c:v>
                </c:pt>
                <c:pt idx="45">
                  <c:v>3.75</c:v>
                </c:pt>
                <c:pt idx="46">
                  <c:v>3.8332999999999977</c:v>
                </c:pt>
                <c:pt idx="47">
                  <c:v>3.9166999999999859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numCache>
            </c:numRef>
          </c:xVal>
          <c:yVal>
            <c:numRef>
              <c:f>Sheet1!$D$2:$D$134</c:f>
              <c:numCache>
                <c:formatCode>General</c:formatCode>
                <c:ptCount val="133"/>
                <c:pt idx="0">
                  <c:v>100</c:v>
                </c:pt>
                <c:pt idx="1">
                  <c:v>100</c:v>
                </c:pt>
                <c:pt idx="2">
                  <c:v>99.933999999999997</c:v>
                </c:pt>
                <c:pt idx="3">
                  <c:v>99.781000000000006</c:v>
                </c:pt>
                <c:pt idx="4">
                  <c:v>99.60499999999999</c:v>
                </c:pt>
                <c:pt idx="5">
                  <c:v>99.340999999999994</c:v>
                </c:pt>
                <c:pt idx="6">
                  <c:v>96.465000000000003</c:v>
                </c:pt>
                <c:pt idx="7">
                  <c:v>92.146000000000001</c:v>
                </c:pt>
                <c:pt idx="8">
                  <c:v>91.766999999999996</c:v>
                </c:pt>
                <c:pt idx="9">
                  <c:v>91.61</c:v>
                </c:pt>
                <c:pt idx="10">
                  <c:v>91.61</c:v>
                </c:pt>
                <c:pt idx="11">
                  <c:v>91.61</c:v>
                </c:pt>
                <c:pt idx="12">
                  <c:v>91.61</c:v>
                </c:pt>
                <c:pt idx="13">
                  <c:v>91.61</c:v>
                </c:pt>
                <c:pt idx="14">
                  <c:v>91.582999999999998</c:v>
                </c:pt>
                <c:pt idx="15">
                  <c:v>91.5</c:v>
                </c:pt>
                <c:pt idx="16">
                  <c:v>91.194000000000003</c:v>
                </c:pt>
                <c:pt idx="17">
                  <c:v>90.718999999999994</c:v>
                </c:pt>
                <c:pt idx="18">
                  <c:v>88.643000000000001</c:v>
                </c:pt>
                <c:pt idx="19">
                  <c:v>85.974000000000004</c:v>
                </c:pt>
                <c:pt idx="20">
                  <c:v>85.124999999999986</c:v>
                </c:pt>
                <c:pt idx="21">
                  <c:v>84.955000000000013</c:v>
                </c:pt>
                <c:pt idx="22">
                  <c:v>84.897999999999996</c:v>
                </c:pt>
                <c:pt idx="23">
                  <c:v>84.897999999999996</c:v>
                </c:pt>
                <c:pt idx="24">
                  <c:v>84.897999999999996</c:v>
                </c:pt>
                <c:pt idx="25">
                  <c:v>84.864000000000004</c:v>
                </c:pt>
                <c:pt idx="26">
                  <c:v>84.76</c:v>
                </c:pt>
                <c:pt idx="27">
                  <c:v>84.724999999999994</c:v>
                </c:pt>
                <c:pt idx="28">
                  <c:v>84.48</c:v>
                </c:pt>
                <c:pt idx="29">
                  <c:v>83.881999999999991</c:v>
                </c:pt>
                <c:pt idx="30">
                  <c:v>82.260999999999996</c:v>
                </c:pt>
                <c:pt idx="31">
                  <c:v>79.822999999999979</c:v>
                </c:pt>
                <c:pt idx="32">
                  <c:v>78.97</c:v>
                </c:pt>
                <c:pt idx="33">
                  <c:v>78.933999999999997</c:v>
                </c:pt>
                <c:pt idx="34">
                  <c:v>78.897999999999996</c:v>
                </c:pt>
                <c:pt idx="35">
                  <c:v>78.861000000000004</c:v>
                </c:pt>
                <c:pt idx="36">
                  <c:v>78.861000000000004</c:v>
                </c:pt>
                <c:pt idx="37">
                  <c:v>78.861000000000004</c:v>
                </c:pt>
                <c:pt idx="38">
                  <c:v>78.733000000000004</c:v>
                </c:pt>
                <c:pt idx="39">
                  <c:v>78.646000000000001</c:v>
                </c:pt>
                <c:pt idx="40">
                  <c:v>78.164999999999992</c:v>
                </c:pt>
                <c:pt idx="41">
                  <c:v>77.637</c:v>
                </c:pt>
                <c:pt idx="42">
                  <c:v>75.914000000000385</c:v>
                </c:pt>
                <c:pt idx="43">
                  <c:v>73.738</c:v>
                </c:pt>
                <c:pt idx="44">
                  <c:v>73.111999999999995</c:v>
                </c:pt>
                <c:pt idx="45">
                  <c:v>73.021000000000001</c:v>
                </c:pt>
                <c:pt idx="46">
                  <c:v>72.975999999999999</c:v>
                </c:pt>
                <c:pt idx="47">
                  <c:v>72.975999999999999</c:v>
                </c:pt>
                <c:pt idx="48">
                  <c:v>72.975999999999999</c:v>
                </c:pt>
                <c:pt idx="49">
                  <c:v>72.975999999999999</c:v>
                </c:pt>
                <c:pt idx="50">
                  <c:v>72.811000000000007</c:v>
                </c:pt>
                <c:pt idx="51">
                  <c:v>72.698999999999998</c:v>
                </c:pt>
                <c:pt idx="52">
                  <c:v>72.304000000000002</c:v>
                </c:pt>
                <c:pt idx="53">
                  <c:v>72.077999999999989</c:v>
                </c:pt>
                <c:pt idx="54">
                  <c:v>70.885999999999981</c:v>
                </c:pt>
                <c:pt idx="55">
                  <c:v>68.665999999999983</c:v>
                </c:pt>
                <c:pt idx="56">
                  <c:v>68.436000000000007</c:v>
                </c:pt>
                <c:pt idx="57">
                  <c:v>68.377999999999986</c:v>
                </c:pt>
                <c:pt idx="58">
                  <c:v>68.377999999999986</c:v>
                </c:pt>
                <c:pt idx="59">
                  <c:v>68.319000000000003</c:v>
                </c:pt>
                <c:pt idx="60">
                  <c:v>68.319000000000003</c:v>
                </c:pt>
                <c:pt idx="61">
                  <c:v>68.251000000000005</c:v>
                </c:pt>
                <c:pt idx="62">
                  <c:v>68.251000000000005</c:v>
                </c:pt>
                <c:pt idx="63">
                  <c:v>68.181999999999988</c:v>
                </c:pt>
                <c:pt idx="64">
                  <c:v>67.971000000000004</c:v>
                </c:pt>
                <c:pt idx="65">
                  <c:v>67.125999999999948</c:v>
                </c:pt>
                <c:pt idx="66">
                  <c:v>66.203999999999994</c:v>
                </c:pt>
                <c:pt idx="67">
                  <c:v>64.356999999999999</c:v>
                </c:pt>
                <c:pt idx="68">
                  <c:v>64.069999999999993</c:v>
                </c:pt>
                <c:pt idx="69">
                  <c:v>63.998000000000012</c:v>
                </c:pt>
                <c:pt idx="70">
                  <c:v>63.998000000000012</c:v>
                </c:pt>
                <c:pt idx="71">
                  <c:v>63.998000000000012</c:v>
                </c:pt>
                <c:pt idx="72">
                  <c:v>63.998000000000012</c:v>
                </c:pt>
                <c:pt idx="73">
                  <c:v>63.998000000000012</c:v>
                </c:pt>
                <c:pt idx="74">
                  <c:v>63.998000000000012</c:v>
                </c:pt>
                <c:pt idx="75">
                  <c:v>63.815999999999995</c:v>
                </c:pt>
                <c:pt idx="76">
                  <c:v>63.173000000000002</c:v>
                </c:pt>
                <c:pt idx="77">
                  <c:v>62.620000000000012</c:v>
                </c:pt>
                <c:pt idx="78">
                  <c:v>61.227000000000011</c:v>
                </c:pt>
                <c:pt idx="79">
                  <c:v>59.546000000000006</c:v>
                </c:pt>
                <c:pt idx="80">
                  <c:v>59.17</c:v>
                </c:pt>
                <c:pt idx="81">
                  <c:v>58.980999999999995</c:v>
                </c:pt>
                <c:pt idx="82">
                  <c:v>58.980999999999995</c:v>
                </c:pt>
                <c:pt idx="83">
                  <c:v>58.980999999999995</c:v>
                </c:pt>
                <c:pt idx="84">
                  <c:v>58.980999999999995</c:v>
                </c:pt>
                <c:pt idx="85">
                  <c:v>58.980999999999995</c:v>
                </c:pt>
                <c:pt idx="86">
                  <c:v>58.866</c:v>
                </c:pt>
                <c:pt idx="87">
                  <c:v>58.283000000000001</c:v>
                </c:pt>
                <c:pt idx="88">
                  <c:v>58.165000000000013</c:v>
                </c:pt>
                <c:pt idx="89">
                  <c:v>57.451999999999998</c:v>
                </c:pt>
                <c:pt idx="90">
                  <c:v>56.735000000000063</c:v>
                </c:pt>
                <c:pt idx="91">
                  <c:v>54.809000000000005</c:v>
                </c:pt>
                <c:pt idx="92">
                  <c:v>54.446999999999996</c:v>
                </c:pt>
                <c:pt idx="93">
                  <c:v>54.446999999999996</c:v>
                </c:pt>
                <c:pt idx="94">
                  <c:v>54.198000000000178</c:v>
                </c:pt>
                <c:pt idx="95">
                  <c:v>54.071000000000005</c:v>
                </c:pt>
                <c:pt idx="96">
                  <c:v>54.071000000000005</c:v>
                </c:pt>
                <c:pt idx="97">
                  <c:v>54.071000000000005</c:v>
                </c:pt>
                <c:pt idx="98">
                  <c:v>54.071000000000005</c:v>
                </c:pt>
                <c:pt idx="99">
                  <c:v>53.763000000000012</c:v>
                </c:pt>
                <c:pt idx="100">
                  <c:v>53.763000000000012</c:v>
                </c:pt>
                <c:pt idx="101">
                  <c:v>52.832000000000001</c:v>
                </c:pt>
                <c:pt idx="102">
                  <c:v>51.734000000000002</c:v>
                </c:pt>
                <c:pt idx="103">
                  <c:v>49.375</c:v>
                </c:pt>
                <c:pt idx="104">
                  <c:v>49.06</c:v>
                </c:pt>
                <c:pt idx="105">
                  <c:v>48.58</c:v>
                </c:pt>
                <c:pt idx="106">
                  <c:v>48.58</c:v>
                </c:pt>
                <c:pt idx="107">
                  <c:v>48.58</c:v>
                </c:pt>
                <c:pt idx="108">
                  <c:v>48.58</c:v>
                </c:pt>
                <c:pt idx="109">
                  <c:v>48.58</c:v>
                </c:pt>
                <c:pt idx="110">
                  <c:v>48.378</c:v>
                </c:pt>
                <c:pt idx="111">
                  <c:v>48.378</c:v>
                </c:pt>
                <c:pt idx="112">
                  <c:v>48.378</c:v>
                </c:pt>
                <c:pt idx="113">
                  <c:v>48.378</c:v>
                </c:pt>
                <c:pt idx="114">
                  <c:v>47.133000000000003</c:v>
                </c:pt>
                <c:pt idx="115">
                  <c:v>45.878</c:v>
                </c:pt>
                <c:pt idx="116">
                  <c:v>45.247</c:v>
                </c:pt>
                <c:pt idx="117">
                  <c:v>45.247</c:v>
                </c:pt>
                <c:pt idx="118">
                  <c:v>45.247</c:v>
                </c:pt>
                <c:pt idx="119">
                  <c:v>45.247</c:v>
                </c:pt>
                <c:pt idx="120">
                  <c:v>45.247</c:v>
                </c:pt>
                <c:pt idx="121">
                  <c:v>45.247</c:v>
                </c:pt>
                <c:pt idx="122">
                  <c:v>45.247</c:v>
                </c:pt>
                <c:pt idx="123">
                  <c:v>45.247</c:v>
                </c:pt>
                <c:pt idx="124">
                  <c:v>44.964000000000006</c:v>
                </c:pt>
                <c:pt idx="125">
                  <c:v>44.964000000000006</c:v>
                </c:pt>
                <c:pt idx="126">
                  <c:v>44.391000000000005</c:v>
                </c:pt>
                <c:pt idx="127">
                  <c:v>42.958999999999996</c:v>
                </c:pt>
                <c:pt idx="128">
                  <c:v>42.673000000000002</c:v>
                </c:pt>
                <c:pt idx="129">
                  <c:v>42.673000000000002</c:v>
                </c:pt>
                <c:pt idx="130">
                  <c:v>42.673000000000002</c:v>
                </c:pt>
                <c:pt idx="131">
                  <c:v>42.673000000000002</c:v>
                </c:pt>
                <c:pt idx="132">
                  <c:v>42.673000000000002</c:v>
                </c:pt>
              </c:numCache>
            </c:numRef>
          </c:yVal>
        </c:ser>
        <c:ser>
          <c:idx val="3"/>
          <c:order val="3"/>
          <c:tx>
            <c:strRef>
              <c:f>Sheet1!$E$1</c:f>
              <c:strCache>
                <c:ptCount val="1"/>
                <c:pt idx="0">
                  <c:v>50-59 (N = 9,101)</c:v>
                </c:pt>
              </c:strCache>
            </c:strRef>
          </c:tx>
          <c:spPr>
            <a:ln w="41275">
              <a:solidFill>
                <a:srgbClr val="FF00FF"/>
              </a:solidFill>
            </a:ln>
          </c:spPr>
          <c:marker>
            <c:symbol val="none"/>
          </c:marker>
          <c:xVal>
            <c:numRef>
              <c:f>Sheet1!$A$2:$A$134</c:f>
              <c:numCache>
                <c:formatCode>General</c:formatCode>
                <c:ptCount val="133"/>
                <c:pt idx="0">
                  <c:v>0</c:v>
                </c:pt>
                <c:pt idx="1">
                  <c:v>8.3300000000000041E-2</c:v>
                </c:pt>
                <c:pt idx="2">
                  <c:v>0.16669999999999999</c:v>
                </c:pt>
                <c:pt idx="3">
                  <c:v>0.25</c:v>
                </c:pt>
                <c:pt idx="4">
                  <c:v>0.33330000000000243</c:v>
                </c:pt>
                <c:pt idx="5">
                  <c:v>0.41670000000000001</c:v>
                </c:pt>
                <c:pt idx="6">
                  <c:v>0.5</c:v>
                </c:pt>
                <c:pt idx="7">
                  <c:v>0.58329999999999949</c:v>
                </c:pt>
                <c:pt idx="8">
                  <c:v>0.66670000000000418</c:v>
                </c:pt>
                <c:pt idx="9">
                  <c:v>0.75000000000000289</c:v>
                </c:pt>
                <c:pt idx="10">
                  <c:v>0.83330000000000004</c:v>
                </c:pt>
                <c:pt idx="11">
                  <c:v>0.91670000000000063</c:v>
                </c:pt>
                <c:pt idx="12">
                  <c:v>1</c:v>
                </c:pt>
                <c:pt idx="13">
                  <c:v>1.0832999999999944</c:v>
                </c:pt>
                <c:pt idx="14">
                  <c:v>1.1667000000000001</c:v>
                </c:pt>
                <c:pt idx="15">
                  <c:v>1.25</c:v>
                </c:pt>
                <c:pt idx="16">
                  <c:v>1.3332999999999944</c:v>
                </c:pt>
                <c:pt idx="17">
                  <c:v>1.4166999999999932</c:v>
                </c:pt>
                <c:pt idx="18">
                  <c:v>1.5</c:v>
                </c:pt>
                <c:pt idx="19">
                  <c:v>1.5832999999999944</c:v>
                </c:pt>
                <c:pt idx="20">
                  <c:v>1.6667000000000001</c:v>
                </c:pt>
                <c:pt idx="21">
                  <c:v>1.75</c:v>
                </c:pt>
                <c:pt idx="22">
                  <c:v>1.8332999999999944</c:v>
                </c:pt>
                <c:pt idx="23">
                  <c:v>1.9167000000000001</c:v>
                </c:pt>
                <c:pt idx="24">
                  <c:v>2</c:v>
                </c:pt>
                <c:pt idx="25">
                  <c:v>2.0832999999999999</c:v>
                </c:pt>
                <c:pt idx="26">
                  <c:v>2.1667000000000001</c:v>
                </c:pt>
                <c:pt idx="27">
                  <c:v>2.25</c:v>
                </c:pt>
                <c:pt idx="28">
                  <c:v>2.3332999999999977</c:v>
                </c:pt>
                <c:pt idx="29">
                  <c:v>2.4166999999999859</c:v>
                </c:pt>
                <c:pt idx="30">
                  <c:v>2.5</c:v>
                </c:pt>
                <c:pt idx="31">
                  <c:v>2.5832999999999999</c:v>
                </c:pt>
                <c:pt idx="32">
                  <c:v>2.6667000000000001</c:v>
                </c:pt>
                <c:pt idx="33">
                  <c:v>2.75</c:v>
                </c:pt>
                <c:pt idx="34">
                  <c:v>2.8332999999999977</c:v>
                </c:pt>
                <c:pt idx="35">
                  <c:v>2.9166999999999859</c:v>
                </c:pt>
                <c:pt idx="36">
                  <c:v>3</c:v>
                </c:pt>
                <c:pt idx="37">
                  <c:v>3.0832999999999999</c:v>
                </c:pt>
                <c:pt idx="38">
                  <c:v>3.1667000000000001</c:v>
                </c:pt>
                <c:pt idx="39">
                  <c:v>3.25</c:v>
                </c:pt>
                <c:pt idx="40">
                  <c:v>3.3332999999999977</c:v>
                </c:pt>
                <c:pt idx="41">
                  <c:v>3.4166999999999859</c:v>
                </c:pt>
                <c:pt idx="42">
                  <c:v>3.5</c:v>
                </c:pt>
                <c:pt idx="43">
                  <c:v>3.5832999999999999</c:v>
                </c:pt>
                <c:pt idx="44">
                  <c:v>3.6667000000000001</c:v>
                </c:pt>
                <c:pt idx="45">
                  <c:v>3.75</c:v>
                </c:pt>
                <c:pt idx="46">
                  <c:v>3.8332999999999977</c:v>
                </c:pt>
                <c:pt idx="47">
                  <c:v>3.9166999999999859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numCache>
            </c:numRef>
          </c:xVal>
          <c:yVal>
            <c:numRef>
              <c:f>Sheet1!$E$2:$E$134</c:f>
              <c:numCache>
                <c:formatCode>General</c:formatCode>
                <c:ptCount val="133"/>
                <c:pt idx="0">
                  <c:v>100</c:v>
                </c:pt>
                <c:pt idx="1">
                  <c:v>100</c:v>
                </c:pt>
                <c:pt idx="2">
                  <c:v>99.933999999999997</c:v>
                </c:pt>
                <c:pt idx="3">
                  <c:v>99.856999999999999</c:v>
                </c:pt>
                <c:pt idx="4">
                  <c:v>99.637</c:v>
                </c:pt>
                <c:pt idx="5">
                  <c:v>99.337999999999994</c:v>
                </c:pt>
                <c:pt idx="6">
                  <c:v>96.295000000000002</c:v>
                </c:pt>
                <c:pt idx="7">
                  <c:v>92.332999999999998</c:v>
                </c:pt>
                <c:pt idx="8">
                  <c:v>91.974999999999994</c:v>
                </c:pt>
                <c:pt idx="9">
                  <c:v>91.828999999999979</c:v>
                </c:pt>
                <c:pt idx="10">
                  <c:v>91.828999999999979</c:v>
                </c:pt>
                <c:pt idx="11">
                  <c:v>91.828999999999979</c:v>
                </c:pt>
                <c:pt idx="12">
                  <c:v>91.816999999999993</c:v>
                </c:pt>
                <c:pt idx="13">
                  <c:v>91.816999999999993</c:v>
                </c:pt>
                <c:pt idx="14">
                  <c:v>91.802999999999983</c:v>
                </c:pt>
                <c:pt idx="15">
                  <c:v>91.680999999999983</c:v>
                </c:pt>
                <c:pt idx="16">
                  <c:v>91.408000000000001</c:v>
                </c:pt>
                <c:pt idx="17">
                  <c:v>91.01</c:v>
                </c:pt>
                <c:pt idx="18">
                  <c:v>88.85299999999998</c:v>
                </c:pt>
                <c:pt idx="19">
                  <c:v>85.557999999999993</c:v>
                </c:pt>
                <c:pt idx="20">
                  <c:v>84.933000000000007</c:v>
                </c:pt>
                <c:pt idx="21">
                  <c:v>84.625999999999948</c:v>
                </c:pt>
                <c:pt idx="22">
                  <c:v>84.57</c:v>
                </c:pt>
                <c:pt idx="23">
                  <c:v>84.57</c:v>
                </c:pt>
                <c:pt idx="24">
                  <c:v>84.57</c:v>
                </c:pt>
                <c:pt idx="25">
                  <c:v>84.57</c:v>
                </c:pt>
                <c:pt idx="26">
                  <c:v>84.57</c:v>
                </c:pt>
                <c:pt idx="27">
                  <c:v>84.486000000000004</c:v>
                </c:pt>
                <c:pt idx="28">
                  <c:v>84.215999999999994</c:v>
                </c:pt>
                <c:pt idx="29">
                  <c:v>83.774999999999991</c:v>
                </c:pt>
                <c:pt idx="30">
                  <c:v>82.245999999999995</c:v>
                </c:pt>
                <c:pt idx="31">
                  <c:v>79.792000000000002</c:v>
                </c:pt>
                <c:pt idx="32">
                  <c:v>79.19</c:v>
                </c:pt>
                <c:pt idx="33">
                  <c:v>78.912999999999997</c:v>
                </c:pt>
                <c:pt idx="34">
                  <c:v>78.790999999999997</c:v>
                </c:pt>
                <c:pt idx="35">
                  <c:v>78.772999999999982</c:v>
                </c:pt>
                <c:pt idx="36">
                  <c:v>78.772999999999982</c:v>
                </c:pt>
                <c:pt idx="37">
                  <c:v>78.772999999999982</c:v>
                </c:pt>
                <c:pt idx="38">
                  <c:v>78.732000000000014</c:v>
                </c:pt>
                <c:pt idx="39">
                  <c:v>78.69</c:v>
                </c:pt>
                <c:pt idx="40">
                  <c:v>78.331999999999994</c:v>
                </c:pt>
                <c:pt idx="41">
                  <c:v>77.909000000000006</c:v>
                </c:pt>
                <c:pt idx="42">
                  <c:v>76.233999999999995</c:v>
                </c:pt>
                <c:pt idx="43">
                  <c:v>74.045000000000002</c:v>
                </c:pt>
                <c:pt idx="44">
                  <c:v>73.593999999999994</c:v>
                </c:pt>
                <c:pt idx="45">
                  <c:v>73.507000000000005</c:v>
                </c:pt>
                <c:pt idx="46">
                  <c:v>73.462999999999994</c:v>
                </c:pt>
                <c:pt idx="47">
                  <c:v>73.462999999999994</c:v>
                </c:pt>
                <c:pt idx="48">
                  <c:v>73.462999999999994</c:v>
                </c:pt>
                <c:pt idx="49">
                  <c:v>73.462999999999994</c:v>
                </c:pt>
                <c:pt idx="50">
                  <c:v>73.438000000000002</c:v>
                </c:pt>
                <c:pt idx="51">
                  <c:v>73.384999999999991</c:v>
                </c:pt>
                <c:pt idx="52">
                  <c:v>73.096000000000004</c:v>
                </c:pt>
                <c:pt idx="53">
                  <c:v>72.647999999999996</c:v>
                </c:pt>
                <c:pt idx="54">
                  <c:v>71.192999999999998</c:v>
                </c:pt>
                <c:pt idx="55">
                  <c:v>69.248000000000005</c:v>
                </c:pt>
                <c:pt idx="56">
                  <c:v>68.627999999999986</c:v>
                </c:pt>
                <c:pt idx="57">
                  <c:v>68.438000000000002</c:v>
                </c:pt>
                <c:pt idx="58">
                  <c:v>68.410000000000025</c:v>
                </c:pt>
                <c:pt idx="59">
                  <c:v>68.410000000000025</c:v>
                </c:pt>
                <c:pt idx="60">
                  <c:v>68.410000000000025</c:v>
                </c:pt>
                <c:pt idx="61">
                  <c:v>68.410000000000025</c:v>
                </c:pt>
                <c:pt idx="62">
                  <c:v>68.376999999999981</c:v>
                </c:pt>
                <c:pt idx="63">
                  <c:v>68.275999999999982</c:v>
                </c:pt>
                <c:pt idx="64">
                  <c:v>67.936000000000007</c:v>
                </c:pt>
                <c:pt idx="65">
                  <c:v>67.697000000000003</c:v>
                </c:pt>
                <c:pt idx="66">
                  <c:v>66.632999999999981</c:v>
                </c:pt>
                <c:pt idx="67">
                  <c:v>64.524999999999991</c:v>
                </c:pt>
                <c:pt idx="68">
                  <c:v>64.141000000000005</c:v>
                </c:pt>
                <c:pt idx="69">
                  <c:v>63.893000000000001</c:v>
                </c:pt>
                <c:pt idx="70">
                  <c:v>63.893000000000001</c:v>
                </c:pt>
                <c:pt idx="71">
                  <c:v>63.893000000000001</c:v>
                </c:pt>
                <c:pt idx="72">
                  <c:v>63.893000000000001</c:v>
                </c:pt>
                <c:pt idx="73">
                  <c:v>63.893000000000001</c:v>
                </c:pt>
                <c:pt idx="74">
                  <c:v>63.808</c:v>
                </c:pt>
                <c:pt idx="75">
                  <c:v>63.547000000000004</c:v>
                </c:pt>
                <c:pt idx="76">
                  <c:v>63.284000000000006</c:v>
                </c:pt>
                <c:pt idx="77">
                  <c:v>62.843999999999994</c:v>
                </c:pt>
                <c:pt idx="78">
                  <c:v>61.96</c:v>
                </c:pt>
                <c:pt idx="79">
                  <c:v>60.053000000000004</c:v>
                </c:pt>
                <c:pt idx="80">
                  <c:v>59.513000000000005</c:v>
                </c:pt>
                <c:pt idx="81">
                  <c:v>59.468000000000011</c:v>
                </c:pt>
                <c:pt idx="82">
                  <c:v>59.422000000000011</c:v>
                </c:pt>
                <c:pt idx="83">
                  <c:v>59.422000000000011</c:v>
                </c:pt>
                <c:pt idx="84">
                  <c:v>59.422000000000011</c:v>
                </c:pt>
                <c:pt idx="85">
                  <c:v>59.422000000000011</c:v>
                </c:pt>
                <c:pt idx="86">
                  <c:v>59.422000000000011</c:v>
                </c:pt>
                <c:pt idx="87">
                  <c:v>59.257000000000005</c:v>
                </c:pt>
                <c:pt idx="88">
                  <c:v>58.813999999999993</c:v>
                </c:pt>
                <c:pt idx="89">
                  <c:v>58.205000000000013</c:v>
                </c:pt>
                <c:pt idx="90">
                  <c:v>57.04</c:v>
                </c:pt>
                <c:pt idx="91">
                  <c:v>55.812999999999995</c:v>
                </c:pt>
                <c:pt idx="92">
                  <c:v>55.474000000000004</c:v>
                </c:pt>
                <c:pt idx="93">
                  <c:v>55.416999999999994</c:v>
                </c:pt>
                <c:pt idx="94">
                  <c:v>55.416999999999994</c:v>
                </c:pt>
                <c:pt idx="95">
                  <c:v>55.416999999999994</c:v>
                </c:pt>
                <c:pt idx="96">
                  <c:v>55.416999999999994</c:v>
                </c:pt>
                <c:pt idx="97">
                  <c:v>55.416999999999994</c:v>
                </c:pt>
                <c:pt idx="98">
                  <c:v>55.416999999999994</c:v>
                </c:pt>
                <c:pt idx="99">
                  <c:v>55.344999999999999</c:v>
                </c:pt>
                <c:pt idx="100">
                  <c:v>54.983999999999995</c:v>
                </c:pt>
                <c:pt idx="101">
                  <c:v>54.189</c:v>
                </c:pt>
                <c:pt idx="102">
                  <c:v>53.247</c:v>
                </c:pt>
                <c:pt idx="103">
                  <c:v>52.15</c:v>
                </c:pt>
                <c:pt idx="104">
                  <c:v>52.001000000000005</c:v>
                </c:pt>
                <c:pt idx="105">
                  <c:v>51.926000000000002</c:v>
                </c:pt>
                <c:pt idx="106">
                  <c:v>51.849999999999994</c:v>
                </c:pt>
                <c:pt idx="107">
                  <c:v>51.849999999999994</c:v>
                </c:pt>
                <c:pt idx="108">
                  <c:v>51.849999999999994</c:v>
                </c:pt>
                <c:pt idx="109">
                  <c:v>51.849999999999994</c:v>
                </c:pt>
                <c:pt idx="110">
                  <c:v>51.849999999999994</c:v>
                </c:pt>
                <c:pt idx="111">
                  <c:v>51.755000000000003</c:v>
                </c:pt>
                <c:pt idx="112">
                  <c:v>51.18</c:v>
                </c:pt>
                <c:pt idx="113">
                  <c:v>50.891000000000005</c:v>
                </c:pt>
                <c:pt idx="114">
                  <c:v>49.83</c:v>
                </c:pt>
                <c:pt idx="115">
                  <c:v>49.053000000000004</c:v>
                </c:pt>
                <c:pt idx="116">
                  <c:v>48.856999999999999</c:v>
                </c:pt>
                <c:pt idx="117">
                  <c:v>48.658000000000001</c:v>
                </c:pt>
                <c:pt idx="118">
                  <c:v>48.658000000000001</c:v>
                </c:pt>
                <c:pt idx="119">
                  <c:v>48.658000000000001</c:v>
                </c:pt>
                <c:pt idx="120">
                  <c:v>48.55</c:v>
                </c:pt>
                <c:pt idx="121">
                  <c:v>48.55</c:v>
                </c:pt>
                <c:pt idx="122">
                  <c:v>48.55</c:v>
                </c:pt>
                <c:pt idx="123">
                  <c:v>48.292000000000201</c:v>
                </c:pt>
                <c:pt idx="124">
                  <c:v>48.163000000000011</c:v>
                </c:pt>
                <c:pt idx="125">
                  <c:v>47.515000000000001</c:v>
                </c:pt>
                <c:pt idx="126">
                  <c:v>46.604000000000006</c:v>
                </c:pt>
                <c:pt idx="127">
                  <c:v>45.299000000000063</c:v>
                </c:pt>
                <c:pt idx="128">
                  <c:v>45.166000000000011</c:v>
                </c:pt>
                <c:pt idx="129">
                  <c:v>45.032000000000011</c:v>
                </c:pt>
                <c:pt idx="130">
                  <c:v>45.032000000000011</c:v>
                </c:pt>
                <c:pt idx="131">
                  <c:v>45.032000000000011</c:v>
                </c:pt>
                <c:pt idx="132">
                  <c:v>45.032000000000011</c:v>
                </c:pt>
              </c:numCache>
            </c:numRef>
          </c:yVal>
        </c:ser>
        <c:ser>
          <c:idx val="4"/>
          <c:order val="4"/>
          <c:tx>
            <c:strRef>
              <c:f>Sheet1!$F$1</c:f>
              <c:strCache>
                <c:ptCount val="1"/>
                <c:pt idx="0">
                  <c:v>60-69 (N = 6,637)</c:v>
                </c:pt>
              </c:strCache>
            </c:strRef>
          </c:tx>
          <c:spPr>
            <a:ln w="41275">
              <a:solidFill>
                <a:srgbClr val="FFFF00"/>
              </a:solidFill>
            </a:ln>
          </c:spPr>
          <c:marker>
            <c:symbol val="none"/>
          </c:marker>
          <c:xVal>
            <c:numRef>
              <c:f>Sheet1!$A$2:$A$134</c:f>
              <c:numCache>
                <c:formatCode>General</c:formatCode>
                <c:ptCount val="133"/>
                <c:pt idx="0">
                  <c:v>0</c:v>
                </c:pt>
                <c:pt idx="1">
                  <c:v>8.3300000000000041E-2</c:v>
                </c:pt>
                <c:pt idx="2">
                  <c:v>0.16669999999999999</c:v>
                </c:pt>
                <c:pt idx="3">
                  <c:v>0.25</c:v>
                </c:pt>
                <c:pt idx="4">
                  <c:v>0.33330000000000243</c:v>
                </c:pt>
                <c:pt idx="5">
                  <c:v>0.41670000000000001</c:v>
                </c:pt>
                <c:pt idx="6">
                  <c:v>0.5</c:v>
                </c:pt>
                <c:pt idx="7">
                  <c:v>0.58329999999999949</c:v>
                </c:pt>
                <c:pt idx="8">
                  <c:v>0.66670000000000418</c:v>
                </c:pt>
                <c:pt idx="9">
                  <c:v>0.75000000000000289</c:v>
                </c:pt>
                <c:pt idx="10">
                  <c:v>0.83330000000000004</c:v>
                </c:pt>
                <c:pt idx="11">
                  <c:v>0.91670000000000063</c:v>
                </c:pt>
                <c:pt idx="12">
                  <c:v>1</c:v>
                </c:pt>
                <c:pt idx="13">
                  <c:v>1.0832999999999944</c:v>
                </c:pt>
                <c:pt idx="14">
                  <c:v>1.1667000000000001</c:v>
                </c:pt>
                <c:pt idx="15">
                  <c:v>1.25</c:v>
                </c:pt>
                <c:pt idx="16">
                  <c:v>1.3332999999999944</c:v>
                </c:pt>
                <c:pt idx="17">
                  <c:v>1.4166999999999932</c:v>
                </c:pt>
                <c:pt idx="18">
                  <c:v>1.5</c:v>
                </c:pt>
                <c:pt idx="19">
                  <c:v>1.5832999999999944</c:v>
                </c:pt>
                <c:pt idx="20">
                  <c:v>1.6667000000000001</c:v>
                </c:pt>
                <c:pt idx="21">
                  <c:v>1.75</c:v>
                </c:pt>
                <c:pt idx="22">
                  <c:v>1.8332999999999944</c:v>
                </c:pt>
                <c:pt idx="23">
                  <c:v>1.9167000000000001</c:v>
                </c:pt>
                <c:pt idx="24">
                  <c:v>2</c:v>
                </c:pt>
                <c:pt idx="25">
                  <c:v>2.0832999999999999</c:v>
                </c:pt>
                <c:pt idx="26">
                  <c:v>2.1667000000000001</c:v>
                </c:pt>
                <c:pt idx="27">
                  <c:v>2.25</c:v>
                </c:pt>
                <c:pt idx="28">
                  <c:v>2.3332999999999977</c:v>
                </c:pt>
                <c:pt idx="29">
                  <c:v>2.4166999999999859</c:v>
                </c:pt>
                <c:pt idx="30">
                  <c:v>2.5</c:v>
                </c:pt>
                <c:pt idx="31">
                  <c:v>2.5832999999999999</c:v>
                </c:pt>
                <c:pt idx="32">
                  <c:v>2.6667000000000001</c:v>
                </c:pt>
                <c:pt idx="33">
                  <c:v>2.75</c:v>
                </c:pt>
                <c:pt idx="34">
                  <c:v>2.8332999999999977</c:v>
                </c:pt>
                <c:pt idx="35">
                  <c:v>2.9166999999999859</c:v>
                </c:pt>
                <c:pt idx="36">
                  <c:v>3</c:v>
                </c:pt>
                <c:pt idx="37">
                  <c:v>3.0832999999999999</c:v>
                </c:pt>
                <c:pt idx="38">
                  <c:v>3.1667000000000001</c:v>
                </c:pt>
                <c:pt idx="39">
                  <c:v>3.25</c:v>
                </c:pt>
                <c:pt idx="40">
                  <c:v>3.3332999999999977</c:v>
                </c:pt>
                <c:pt idx="41">
                  <c:v>3.4166999999999859</c:v>
                </c:pt>
                <c:pt idx="42">
                  <c:v>3.5</c:v>
                </c:pt>
                <c:pt idx="43">
                  <c:v>3.5832999999999999</c:v>
                </c:pt>
                <c:pt idx="44">
                  <c:v>3.6667000000000001</c:v>
                </c:pt>
                <c:pt idx="45">
                  <c:v>3.75</c:v>
                </c:pt>
                <c:pt idx="46">
                  <c:v>3.8332999999999977</c:v>
                </c:pt>
                <c:pt idx="47">
                  <c:v>3.9166999999999859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numCache>
            </c:numRef>
          </c:xVal>
          <c:yVal>
            <c:numRef>
              <c:f>Sheet1!$F$2:$F$134</c:f>
              <c:numCache>
                <c:formatCode>General</c:formatCode>
                <c:ptCount val="133"/>
                <c:pt idx="0">
                  <c:v>100</c:v>
                </c:pt>
                <c:pt idx="1">
                  <c:v>100</c:v>
                </c:pt>
                <c:pt idx="2">
                  <c:v>99.97</c:v>
                </c:pt>
                <c:pt idx="3">
                  <c:v>99.819000000000003</c:v>
                </c:pt>
                <c:pt idx="4">
                  <c:v>99.744000000000227</c:v>
                </c:pt>
                <c:pt idx="5">
                  <c:v>99.485000000000014</c:v>
                </c:pt>
                <c:pt idx="6">
                  <c:v>96.071999999999989</c:v>
                </c:pt>
                <c:pt idx="7">
                  <c:v>91.837999999999994</c:v>
                </c:pt>
                <c:pt idx="8">
                  <c:v>91.221000000000004</c:v>
                </c:pt>
                <c:pt idx="9">
                  <c:v>91.066000000000003</c:v>
                </c:pt>
                <c:pt idx="10">
                  <c:v>91.066000000000003</c:v>
                </c:pt>
                <c:pt idx="11">
                  <c:v>91.066000000000003</c:v>
                </c:pt>
                <c:pt idx="12">
                  <c:v>91.066000000000003</c:v>
                </c:pt>
                <c:pt idx="13">
                  <c:v>91.066000000000003</c:v>
                </c:pt>
                <c:pt idx="14">
                  <c:v>90.991000000000227</c:v>
                </c:pt>
                <c:pt idx="15">
                  <c:v>90.896000000000001</c:v>
                </c:pt>
                <c:pt idx="16">
                  <c:v>90.649000000000001</c:v>
                </c:pt>
                <c:pt idx="17">
                  <c:v>90.248000000000005</c:v>
                </c:pt>
                <c:pt idx="18">
                  <c:v>88.123999999999981</c:v>
                </c:pt>
                <c:pt idx="19">
                  <c:v>85.265000000000001</c:v>
                </c:pt>
                <c:pt idx="20">
                  <c:v>84.820999999999998</c:v>
                </c:pt>
                <c:pt idx="21">
                  <c:v>84.587999999999994</c:v>
                </c:pt>
                <c:pt idx="22">
                  <c:v>84.490000000000023</c:v>
                </c:pt>
                <c:pt idx="23">
                  <c:v>84.490000000000023</c:v>
                </c:pt>
                <c:pt idx="24">
                  <c:v>84.490000000000023</c:v>
                </c:pt>
                <c:pt idx="25">
                  <c:v>84.467000000000027</c:v>
                </c:pt>
                <c:pt idx="26">
                  <c:v>84.373999999999981</c:v>
                </c:pt>
                <c:pt idx="27">
                  <c:v>84.301999999999992</c:v>
                </c:pt>
                <c:pt idx="28">
                  <c:v>83.86999999999999</c:v>
                </c:pt>
                <c:pt idx="29">
                  <c:v>83.460000000000022</c:v>
                </c:pt>
                <c:pt idx="30">
                  <c:v>81.721999999999994</c:v>
                </c:pt>
                <c:pt idx="31">
                  <c:v>79.393000000000001</c:v>
                </c:pt>
                <c:pt idx="32">
                  <c:v>78.977000000000004</c:v>
                </c:pt>
                <c:pt idx="33">
                  <c:v>78.778999999999982</c:v>
                </c:pt>
                <c:pt idx="34">
                  <c:v>78.754000000000005</c:v>
                </c:pt>
                <c:pt idx="35">
                  <c:v>78.754000000000005</c:v>
                </c:pt>
                <c:pt idx="36">
                  <c:v>78.754000000000005</c:v>
                </c:pt>
                <c:pt idx="37">
                  <c:v>78.754000000000005</c:v>
                </c:pt>
                <c:pt idx="38">
                  <c:v>78.662999999999982</c:v>
                </c:pt>
                <c:pt idx="39">
                  <c:v>78.570999999999998</c:v>
                </c:pt>
                <c:pt idx="40">
                  <c:v>78.417000000000385</c:v>
                </c:pt>
                <c:pt idx="41">
                  <c:v>77.923000000000002</c:v>
                </c:pt>
                <c:pt idx="42">
                  <c:v>76.433999999999997</c:v>
                </c:pt>
                <c:pt idx="43">
                  <c:v>74.72</c:v>
                </c:pt>
                <c:pt idx="44">
                  <c:v>74.06</c:v>
                </c:pt>
                <c:pt idx="45">
                  <c:v>73.870999999999981</c:v>
                </c:pt>
                <c:pt idx="46">
                  <c:v>73.807000000000002</c:v>
                </c:pt>
                <c:pt idx="47">
                  <c:v>73.774000000000001</c:v>
                </c:pt>
                <c:pt idx="48">
                  <c:v>73.774000000000001</c:v>
                </c:pt>
                <c:pt idx="49">
                  <c:v>73.738</c:v>
                </c:pt>
                <c:pt idx="50">
                  <c:v>73.66</c:v>
                </c:pt>
                <c:pt idx="51">
                  <c:v>73.620999999999981</c:v>
                </c:pt>
                <c:pt idx="52">
                  <c:v>73.462999999999994</c:v>
                </c:pt>
                <c:pt idx="53">
                  <c:v>73.065000000000012</c:v>
                </c:pt>
                <c:pt idx="54">
                  <c:v>71.429000000000002</c:v>
                </c:pt>
                <c:pt idx="55">
                  <c:v>69.301999999999992</c:v>
                </c:pt>
                <c:pt idx="56">
                  <c:v>68.775999999999982</c:v>
                </c:pt>
                <c:pt idx="57">
                  <c:v>68.694000000000003</c:v>
                </c:pt>
                <c:pt idx="58">
                  <c:v>68.652999999999949</c:v>
                </c:pt>
                <c:pt idx="59">
                  <c:v>68.652999999999949</c:v>
                </c:pt>
                <c:pt idx="60">
                  <c:v>68.652999999999949</c:v>
                </c:pt>
                <c:pt idx="61">
                  <c:v>68.652999999999949</c:v>
                </c:pt>
                <c:pt idx="62">
                  <c:v>68.551999999999992</c:v>
                </c:pt>
                <c:pt idx="63">
                  <c:v>68.45</c:v>
                </c:pt>
                <c:pt idx="64">
                  <c:v>68.296000000000006</c:v>
                </c:pt>
                <c:pt idx="65">
                  <c:v>67.884</c:v>
                </c:pt>
                <c:pt idx="66">
                  <c:v>66.382999999999981</c:v>
                </c:pt>
                <c:pt idx="67">
                  <c:v>64.872999999999948</c:v>
                </c:pt>
                <c:pt idx="68">
                  <c:v>64.346999999999994</c:v>
                </c:pt>
                <c:pt idx="69">
                  <c:v>64.187999999999988</c:v>
                </c:pt>
                <c:pt idx="70">
                  <c:v>64.187999999999988</c:v>
                </c:pt>
                <c:pt idx="71">
                  <c:v>64.187999999999988</c:v>
                </c:pt>
                <c:pt idx="72">
                  <c:v>64.187999999999988</c:v>
                </c:pt>
                <c:pt idx="73">
                  <c:v>64.187999999999988</c:v>
                </c:pt>
                <c:pt idx="74">
                  <c:v>64.187999999999988</c:v>
                </c:pt>
                <c:pt idx="75">
                  <c:v>64.11999999999999</c:v>
                </c:pt>
                <c:pt idx="76">
                  <c:v>64.051999999999992</c:v>
                </c:pt>
                <c:pt idx="77">
                  <c:v>63.642000000000003</c:v>
                </c:pt>
                <c:pt idx="78">
                  <c:v>62.885999999999996</c:v>
                </c:pt>
                <c:pt idx="79">
                  <c:v>61.297000000000011</c:v>
                </c:pt>
                <c:pt idx="80">
                  <c:v>60.809999999999995</c:v>
                </c:pt>
                <c:pt idx="81">
                  <c:v>60.669000000000011</c:v>
                </c:pt>
                <c:pt idx="82">
                  <c:v>60.669000000000011</c:v>
                </c:pt>
                <c:pt idx="83">
                  <c:v>60.597000000000001</c:v>
                </c:pt>
                <c:pt idx="84">
                  <c:v>60.597000000000001</c:v>
                </c:pt>
                <c:pt idx="85">
                  <c:v>60.597000000000001</c:v>
                </c:pt>
                <c:pt idx="86">
                  <c:v>60.597000000000001</c:v>
                </c:pt>
                <c:pt idx="87">
                  <c:v>60.597000000000001</c:v>
                </c:pt>
                <c:pt idx="88">
                  <c:v>60.141000000000005</c:v>
                </c:pt>
                <c:pt idx="89">
                  <c:v>59.867000000000004</c:v>
                </c:pt>
                <c:pt idx="90">
                  <c:v>58.767000000000003</c:v>
                </c:pt>
                <c:pt idx="91">
                  <c:v>57.755000000000003</c:v>
                </c:pt>
                <c:pt idx="92">
                  <c:v>57.383999999999993</c:v>
                </c:pt>
                <c:pt idx="93">
                  <c:v>57.289000000000001</c:v>
                </c:pt>
                <c:pt idx="94">
                  <c:v>57.289000000000001</c:v>
                </c:pt>
                <c:pt idx="95">
                  <c:v>57.191000000000003</c:v>
                </c:pt>
                <c:pt idx="96">
                  <c:v>57.191000000000003</c:v>
                </c:pt>
                <c:pt idx="97">
                  <c:v>57.191000000000003</c:v>
                </c:pt>
                <c:pt idx="98">
                  <c:v>57.074000000000005</c:v>
                </c:pt>
                <c:pt idx="99">
                  <c:v>57.074000000000005</c:v>
                </c:pt>
                <c:pt idx="100">
                  <c:v>56.955999999999996</c:v>
                </c:pt>
                <c:pt idx="101">
                  <c:v>56.361000000000004</c:v>
                </c:pt>
                <c:pt idx="102">
                  <c:v>55.883999999999993</c:v>
                </c:pt>
                <c:pt idx="103">
                  <c:v>54.923000000000002</c:v>
                </c:pt>
                <c:pt idx="104">
                  <c:v>54.439</c:v>
                </c:pt>
                <c:pt idx="105">
                  <c:v>54.317999999999998</c:v>
                </c:pt>
                <c:pt idx="106">
                  <c:v>54.317999999999998</c:v>
                </c:pt>
                <c:pt idx="107">
                  <c:v>54.317999999999998</c:v>
                </c:pt>
                <c:pt idx="108">
                  <c:v>54.317999999999998</c:v>
                </c:pt>
                <c:pt idx="109">
                  <c:v>54.317999999999998</c:v>
                </c:pt>
                <c:pt idx="110">
                  <c:v>54.159000000000006</c:v>
                </c:pt>
                <c:pt idx="111">
                  <c:v>53.836999999999996</c:v>
                </c:pt>
                <c:pt idx="112">
                  <c:v>53.513999999999996</c:v>
                </c:pt>
                <c:pt idx="113">
                  <c:v>53.028000000000013</c:v>
                </c:pt>
                <c:pt idx="114">
                  <c:v>51.888999999999996</c:v>
                </c:pt>
                <c:pt idx="115">
                  <c:v>51.063000000000002</c:v>
                </c:pt>
                <c:pt idx="116">
                  <c:v>50.388999999999996</c:v>
                </c:pt>
                <c:pt idx="117">
                  <c:v>50.388999999999996</c:v>
                </c:pt>
                <c:pt idx="118">
                  <c:v>50.388999999999996</c:v>
                </c:pt>
                <c:pt idx="119">
                  <c:v>50.388999999999996</c:v>
                </c:pt>
                <c:pt idx="120">
                  <c:v>50.388999999999996</c:v>
                </c:pt>
                <c:pt idx="121">
                  <c:v>50.388999999999996</c:v>
                </c:pt>
                <c:pt idx="122">
                  <c:v>50.388999999999996</c:v>
                </c:pt>
                <c:pt idx="123">
                  <c:v>50.388999999999996</c:v>
                </c:pt>
                <c:pt idx="124">
                  <c:v>50.388999999999996</c:v>
                </c:pt>
                <c:pt idx="125">
                  <c:v>49.909000000000006</c:v>
                </c:pt>
                <c:pt idx="126">
                  <c:v>49.190000000000012</c:v>
                </c:pt>
                <c:pt idx="127">
                  <c:v>47.734000000000002</c:v>
                </c:pt>
                <c:pt idx="128">
                  <c:v>47.488</c:v>
                </c:pt>
                <c:pt idx="129">
                  <c:v>47.488</c:v>
                </c:pt>
                <c:pt idx="130">
                  <c:v>47.488</c:v>
                </c:pt>
                <c:pt idx="131">
                  <c:v>47.488</c:v>
                </c:pt>
                <c:pt idx="132">
                  <c:v>47.488</c:v>
                </c:pt>
              </c:numCache>
            </c:numRef>
          </c:yVal>
        </c:ser>
        <c:ser>
          <c:idx val="5"/>
          <c:order val="5"/>
          <c:tx>
            <c:strRef>
              <c:f>Sheet1!$G$1</c:f>
              <c:strCache>
                <c:ptCount val="1"/>
                <c:pt idx="0">
                  <c:v>70+ (N = 309)</c:v>
                </c:pt>
              </c:strCache>
            </c:strRef>
          </c:tx>
          <c:spPr>
            <a:ln w="41275">
              <a:solidFill>
                <a:schemeClr val="bg1">
                  <a:lumMod val="50000"/>
                  <a:lumOff val="50000"/>
                </a:schemeClr>
              </a:solidFill>
            </a:ln>
          </c:spPr>
          <c:marker>
            <c:symbol val="none"/>
          </c:marker>
          <c:xVal>
            <c:numRef>
              <c:f>Sheet1!$A$2:$A$134</c:f>
              <c:numCache>
                <c:formatCode>General</c:formatCode>
                <c:ptCount val="133"/>
                <c:pt idx="0">
                  <c:v>0</c:v>
                </c:pt>
                <c:pt idx="1">
                  <c:v>8.3300000000000041E-2</c:v>
                </c:pt>
                <c:pt idx="2">
                  <c:v>0.16669999999999999</c:v>
                </c:pt>
                <c:pt idx="3">
                  <c:v>0.25</c:v>
                </c:pt>
                <c:pt idx="4">
                  <c:v>0.33330000000000243</c:v>
                </c:pt>
                <c:pt idx="5">
                  <c:v>0.41670000000000001</c:v>
                </c:pt>
                <c:pt idx="6">
                  <c:v>0.5</c:v>
                </c:pt>
                <c:pt idx="7">
                  <c:v>0.58329999999999949</c:v>
                </c:pt>
                <c:pt idx="8">
                  <c:v>0.66670000000000418</c:v>
                </c:pt>
                <c:pt idx="9">
                  <c:v>0.75000000000000289</c:v>
                </c:pt>
                <c:pt idx="10">
                  <c:v>0.83330000000000004</c:v>
                </c:pt>
                <c:pt idx="11">
                  <c:v>0.91670000000000063</c:v>
                </c:pt>
                <c:pt idx="12">
                  <c:v>1</c:v>
                </c:pt>
                <c:pt idx="13">
                  <c:v>1.0832999999999944</c:v>
                </c:pt>
                <c:pt idx="14">
                  <c:v>1.1667000000000001</c:v>
                </c:pt>
                <c:pt idx="15">
                  <c:v>1.25</c:v>
                </c:pt>
                <c:pt idx="16">
                  <c:v>1.3332999999999944</c:v>
                </c:pt>
                <c:pt idx="17">
                  <c:v>1.4166999999999932</c:v>
                </c:pt>
                <c:pt idx="18">
                  <c:v>1.5</c:v>
                </c:pt>
                <c:pt idx="19">
                  <c:v>1.5832999999999944</c:v>
                </c:pt>
                <c:pt idx="20">
                  <c:v>1.6667000000000001</c:v>
                </c:pt>
                <c:pt idx="21">
                  <c:v>1.75</c:v>
                </c:pt>
                <c:pt idx="22">
                  <c:v>1.8332999999999944</c:v>
                </c:pt>
                <c:pt idx="23">
                  <c:v>1.9167000000000001</c:v>
                </c:pt>
                <c:pt idx="24">
                  <c:v>2</c:v>
                </c:pt>
                <c:pt idx="25">
                  <c:v>2.0832999999999999</c:v>
                </c:pt>
                <c:pt idx="26">
                  <c:v>2.1667000000000001</c:v>
                </c:pt>
                <c:pt idx="27">
                  <c:v>2.25</c:v>
                </c:pt>
                <c:pt idx="28">
                  <c:v>2.3332999999999977</c:v>
                </c:pt>
                <c:pt idx="29">
                  <c:v>2.4166999999999859</c:v>
                </c:pt>
                <c:pt idx="30">
                  <c:v>2.5</c:v>
                </c:pt>
                <c:pt idx="31">
                  <c:v>2.5832999999999999</c:v>
                </c:pt>
                <c:pt idx="32">
                  <c:v>2.6667000000000001</c:v>
                </c:pt>
                <c:pt idx="33">
                  <c:v>2.75</c:v>
                </c:pt>
                <c:pt idx="34">
                  <c:v>2.8332999999999977</c:v>
                </c:pt>
                <c:pt idx="35">
                  <c:v>2.9166999999999859</c:v>
                </c:pt>
                <c:pt idx="36">
                  <c:v>3</c:v>
                </c:pt>
                <c:pt idx="37">
                  <c:v>3.0832999999999999</c:v>
                </c:pt>
                <c:pt idx="38">
                  <c:v>3.1667000000000001</c:v>
                </c:pt>
                <c:pt idx="39">
                  <c:v>3.25</c:v>
                </c:pt>
                <c:pt idx="40">
                  <c:v>3.3332999999999977</c:v>
                </c:pt>
                <c:pt idx="41">
                  <c:v>3.4166999999999859</c:v>
                </c:pt>
                <c:pt idx="42">
                  <c:v>3.5</c:v>
                </c:pt>
                <c:pt idx="43">
                  <c:v>3.5832999999999999</c:v>
                </c:pt>
                <c:pt idx="44">
                  <c:v>3.6667000000000001</c:v>
                </c:pt>
                <c:pt idx="45">
                  <c:v>3.75</c:v>
                </c:pt>
                <c:pt idx="46">
                  <c:v>3.8332999999999977</c:v>
                </c:pt>
                <c:pt idx="47">
                  <c:v>3.9166999999999859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numCache>
            </c:numRef>
          </c:xVal>
          <c:yVal>
            <c:numRef>
              <c:f>Sheet1!$G$2:$G$134</c:f>
              <c:numCache>
                <c:formatCode>General</c:formatCode>
                <c:ptCount val="133"/>
                <c:pt idx="0">
                  <c:v>100</c:v>
                </c:pt>
                <c:pt idx="1">
                  <c:v>100</c:v>
                </c:pt>
                <c:pt idx="2">
                  <c:v>100</c:v>
                </c:pt>
                <c:pt idx="3">
                  <c:v>100</c:v>
                </c:pt>
                <c:pt idx="4">
                  <c:v>99.675999999999988</c:v>
                </c:pt>
                <c:pt idx="5">
                  <c:v>99.675999999999988</c:v>
                </c:pt>
                <c:pt idx="6">
                  <c:v>97.013999999999996</c:v>
                </c:pt>
                <c:pt idx="7">
                  <c:v>91.674999999999983</c:v>
                </c:pt>
                <c:pt idx="8">
                  <c:v>91.003</c:v>
                </c:pt>
                <c:pt idx="9">
                  <c:v>90.665999999999983</c:v>
                </c:pt>
                <c:pt idx="10">
                  <c:v>90.665999999999983</c:v>
                </c:pt>
                <c:pt idx="11">
                  <c:v>90.665999999999983</c:v>
                </c:pt>
                <c:pt idx="12">
                  <c:v>90.665999999999983</c:v>
                </c:pt>
                <c:pt idx="13">
                  <c:v>90.665999999999983</c:v>
                </c:pt>
                <c:pt idx="14">
                  <c:v>90.665999999999983</c:v>
                </c:pt>
                <c:pt idx="15">
                  <c:v>90.665999999999983</c:v>
                </c:pt>
                <c:pt idx="16">
                  <c:v>90.227999999999994</c:v>
                </c:pt>
                <c:pt idx="17">
                  <c:v>89.787999999999997</c:v>
                </c:pt>
                <c:pt idx="18">
                  <c:v>87.587000000000003</c:v>
                </c:pt>
                <c:pt idx="19">
                  <c:v>84.926000000000002</c:v>
                </c:pt>
                <c:pt idx="20">
                  <c:v>84.926000000000002</c:v>
                </c:pt>
                <c:pt idx="21">
                  <c:v>84.926000000000002</c:v>
                </c:pt>
                <c:pt idx="22">
                  <c:v>84.926000000000002</c:v>
                </c:pt>
                <c:pt idx="23">
                  <c:v>84.926000000000002</c:v>
                </c:pt>
                <c:pt idx="24">
                  <c:v>84.926000000000002</c:v>
                </c:pt>
                <c:pt idx="25">
                  <c:v>84.926000000000002</c:v>
                </c:pt>
                <c:pt idx="26">
                  <c:v>84.926000000000002</c:v>
                </c:pt>
                <c:pt idx="27">
                  <c:v>84.926000000000002</c:v>
                </c:pt>
                <c:pt idx="28">
                  <c:v>84.926000000000002</c:v>
                </c:pt>
                <c:pt idx="29">
                  <c:v>84.926000000000002</c:v>
                </c:pt>
                <c:pt idx="30">
                  <c:v>82.691000000000003</c:v>
                </c:pt>
                <c:pt idx="31">
                  <c:v>81.015000000000001</c:v>
                </c:pt>
                <c:pt idx="32">
                  <c:v>81.015000000000001</c:v>
                </c:pt>
                <c:pt idx="33">
                  <c:v>81.015000000000001</c:v>
                </c:pt>
                <c:pt idx="34">
                  <c:v>81.015000000000001</c:v>
                </c:pt>
                <c:pt idx="35">
                  <c:v>81.015000000000001</c:v>
                </c:pt>
                <c:pt idx="36">
                  <c:v>81.015000000000001</c:v>
                </c:pt>
                <c:pt idx="37">
                  <c:v>81.015000000000001</c:v>
                </c:pt>
                <c:pt idx="38">
                  <c:v>81.015000000000001</c:v>
                </c:pt>
                <c:pt idx="39">
                  <c:v>81.015000000000001</c:v>
                </c:pt>
                <c:pt idx="40">
                  <c:v>81.015000000000001</c:v>
                </c:pt>
                <c:pt idx="41">
                  <c:v>81.015000000000001</c:v>
                </c:pt>
                <c:pt idx="42">
                  <c:v>80.265000000000001</c:v>
                </c:pt>
                <c:pt idx="43">
                  <c:v>80.265000000000001</c:v>
                </c:pt>
                <c:pt idx="44">
                  <c:v>79.515000000000001</c:v>
                </c:pt>
                <c:pt idx="45">
                  <c:v>79.515000000000001</c:v>
                </c:pt>
                <c:pt idx="46">
                  <c:v>79.515000000000001</c:v>
                </c:pt>
                <c:pt idx="47">
                  <c:v>79.515000000000001</c:v>
                </c:pt>
                <c:pt idx="48">
                  <c:v>79.515000000000001</c:v>
                </c:pt>
                <c:pt idx="49">
                  <c:v>79.515000000000001</c:v>
                </c:pt>
                <c:pt idx="50">
                  <c:v>79.515000000000001</c:v>
                </c:pt>
                <c:pt idx="51">
                  <c:v>79.515000000000001</c:v>
                </c:pt>
                <c:pt idx="52">
                  <c:v>78.58</c:v>
                </c:pt>
                <c:pt idx="53">
                  <c:v>77.644000000000005</c:v>
                </c:pt>
                <c:pt idx="54">
                  <c:v>75.772999999999982</c:v>
                </c:pt>
                <c:pt idx="55">
                  <c:v>75.772999999999982</c:v>
                </c:pt>
                <c:pt idx="56">
                  <c:v>75.772999999999982</c:v>
                </c:pt>
                <c:pt idx="57">
                  <c:v>75.772999999999982</c:v>
                </c:pt>
                <c:pt idx="58">
                  <c:v>75.772999999999982</c:v>
                </c:pt>
                <c:pt idx="59">
                  <c:v>75.772999999999982</c:v>
                </c:pt>
                <c:pt idx="60">
                  <c:v>75.772999999999982</c:v>
                </c:pt>
                <c:pt idx="61">
                  <c:v>75.772999999999982</c:v>
                </c:pt>
                <c:pt idx="62">
                  <c:v>75.772999999999982</c:v>
                </c:pt>
                <c:pt idx="63">
                  <c:v>75.772999999999982</c:v>
                </c:pt>
                <c:pt idx="64">
                  <c:v>75.772999999999982</c:v>
                </c:pt>
                <c:pt idx="65">
                  <c:v>75.772999999999982</c:v>
                </c:pt>
                <c:pt idx="66">
                  <c:v>74.531000000000006</c:v>
                </c:pt>
                <c:pt idx="67">
                  <c:v>73.289000000000001</c:v>
                </c:pt>
                <c:pt idx="68">
                  <c:v>73.289000000000001</c:v>
                </c:pt>
                <c:pt idx="69">
                  <c:v>73.289000000000001</c:v>
                </c:pt>
                <c:pt idx="70">
                  <c:v>73.289000000000001</c:v>
                </c:pt>
                <c:pt idx="71">
                  <c:v>73.289000000000001</c:v>
                </c:pt>
                <c:pt idx="72">
                  <c:v>73.289000000000001</c:v>
                </c:pt>
                <c:pt idx="73">
                  <c:v>73.289000000000001</c:v>
                </c:pt>
                <c:pt idx="74">
                  <c:v>73.289000000000001</c:v>
                </c:pt>
                <c:pt idx="75">
                  <c:v>73.289000000000001</c:v>
                </c:pt>
                <c:pt idx="76">
                  <c:v>73.289000000000001</c:v>
                </c:pt>
                <c:pt idx="77">
                  <c:v>71.584000000000003</c:v>
                </c:pt>
                <c:pt idx="78">
                  <c:v>68.175999999999988</c:v>
                </c:pt>
                <c:pt idx="79">
                  <c:v>59.474000000000004</c:v>
                </c:pt>
                <c:pt idx="80">
                  <c:v>59.474000000000004</c:v>
                </c:pt>
                <c:pt idx="81">
                  <c:v>59.474000000000004</c:v>
                </c:pt>
                <c:pt idx="82">
                  <c:v>59.474000000000004</c:v>
                </c:pt>
                <c:pt idx="83">
                  <c:v>59.474000000000004</c:v>
                </c:pt>
                <c:pt idx="84">
                  <c:v>59.474000000000004</c:v>
                </c:pt>
                <c:pt idx="85">
                  <c:v>59.474000000000004</c:v>
                </c:pt>
                <c:pt idx="86">
                  <c:v>59.474000000000004</c:v>
                </c:pt>
                <c:pt idx="87">
                  <c:v>59.474000000000004</c:v>
                </c:pt>
                <c:pt idx="88">
                  <c:v>59.474000000000004</c:v>
                </c:pt>
                <c:pt idx="89">
                  <c:v>59.474000000000004</c:v>
                </c:pt>
                <c:pt idx="90">
                  <c:v>56.642000000000003</c:v>
                </c:pt>
                <c:pt idx="91">
                  <c:v>56.642000000000003</c:v>
                </c:pt>
                <c:pt idx="92">
                  <c:v>56.642000000000003</c:v>
                </c:pt>
                <c:pt idx="93">
                  <c:v>56.642000000000003</c:v>
                </c:pt>
                <c:pt idx="94">
                  <c:v>56.642000000000003</c:v>
                </c:pt>
                <c:pt idx="95">
                  <c:v>56.642000000000003</c:v>
                </c:pt>
                <c:pt idx="96">
                  <c:v>56.642000000000003</c:v>
                </c:pt>
              </c:numCache>
            </c:numRef>
          </c:yVal>
        </c:ser>
        <c:axId val="160377088"/>
        <c:axId val="160379264"/>
      </c:scatterChart>
      <c:valAx>
        <c:axId val="160377088"/>
        <c:scaling>
          <c:orientation val="minMax"/>
          <c:max val="11"/>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60379264"/>
        <c:crosses val="autoZero"/>
        <c:crossBetween val="midCat"/>
        <c:majorUnit val="1"/>
      </c:valAx>
      <c:valAx>
        <c:axId val="160379264"/>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Freedom from CAV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60377088"/>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2155598912967736"/>
          <c:y val="0.57681204888451443"/>
          <c:w val="0.42493368638654688"/>
          <c:h val="0.22630659448818888"/>
        </c:manualLayout>
      </c:layout>
      <c:spPr>
        <a:solidFill>
          <a:srgbClr val="000000"/>
        </a:solidFill>
        <a:ln>
          <a:solidFill>
            <a:srgbClr val="FFFFFF"/>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7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564885141569696"/>
          <c:y val="3.359046916010499E-2"/>
          <c:w val="0.86853006759110862"/>
          <c:h val="0.77074260114040016"/>
        </c:manualLayout>
      </c:layout>
      <c:scatterChart>
        <c:scatterStyle val="smoothMarker"/>
        <c:ser>
          <c:idx val="0"/>
          <c:order val="0"/>
          <c:tx>
            <c:strRef>
              <c:f>Sheet1!$B$1</c:f>
              <c:strCache>
                <c:ptCount val="1"/>
                <c:pt idx="0">
                  <c:v>Freedom from Severe Renal Dysfunction 4/1994-2002  (N = 14,469)</c:v>
                </c:pt>
              </c:strCache>
            </c:strRef>
          </c:tx>
          <c:spPr>
            <a:ln w="41275">
              <a:solidFill>
                <a:srgbClr val="00FF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0.33330000000000243</c:v>
                </c:pt>
                <c:pt idx="5">
                  <c:v>0.41670000000000001</c:v>
                </c:pt>
                <c:pt idx="6">
                  <c:v>0.5</c:v>
                </c:pt>
                <c:pt idx="7">
                  <c:v>0.58329999999999949</c:v>
                </c:pt>
                <c:pt idx="8">
                  <c:v>0.66670000000000418</c:v>
                </c:pt>
                <c:pt idx="9">
                  <c:v>0.75000000000000289</c:v>
                </c:pt>
                <c:pt idx="10">
                  <c:v>0.83330000000000004</c:v>
                </c:pt>
                <c:pt idx="11">
                  <c:v>0.91670000000000063</c:v>
                </c:pt>
                <c:pt idx="12">
                  <c:v>1</c:v>
                </c:pt>
                <c:pt idx="13">
                  <c:v>1.0832999999999944</c:v>
                </c:pt>
                <c:pt idx="14">
                  <c:v>1.1667000000000001</c:v>
                </c:pt>
                <c:pt idx="15">
                  <c:v>1.25</c:v>
                </c:pt>
                <c:pt idx="16">
                  <c:v>1.3332999999999944</c:v>
                </c:pt>
                <c:pt idx="17">
                  <c:v>1.4166999999999932</c:v>
                </c:pt>
                <c:pt idx="18">
                  <c:v>1.5</c:v>
                </c:pt>
                <c:pt idx="19">
                  <c:v>1.5832999999999944</c:v>
                </c:pt>
                <c:pt idx="20">
                  <c:v>1.6667000000000001</c:v>
                </c:pt>
                <c:pt idx="21">
                  <c:v>1.75</c:v>
                </c:pt>
                <c:pt idx="22">
                  <c:v>1.8332999999999944</c:v>
                </c:pt>
                <c:pt idx="23">
                  <c:v>1.9167000000000001</c:v>
                </c:pt>
                <c:pt idx="24">
                  <c:v>2</c:v>
                </c:pt>
                <c:pt idx="25">
                  <c:v>2.0832999999999999</c:v>
                </c:pt>
                <c:pt idx="26">
                  <c:v>2.1667000000000001</c:v>
                </c:pt>
                <c:pt idx="27">
                  <c:v>2.25</c:v>
                </c:pt>
                <c:pt idx="28">
                  <c:v>2.3332999999999977</c:v>
                </c:pt>
                <c:pt idx="29">
                  <c:v>2.4166999999999859</c:v>
                </c:pt>
                <c:pt idx="30">
                  <c:v>2.5</c:v>
                </c:pt>
                <c:pt idx="31">
                  <c:v>2.5832999999999999</c:v>
                </c:pt>
                <c:pt idx="32">
                  <c:v>2.6667000000000001</c:v>
                </c:pt>
                <c:pt idx="33">
                  <c:v>2.75</c:v>
                </c:pt>
                <c:pt idx="34">
                  <c:v>2.8332999999999977</c:v>
                </c:pt>
                <c:pt idx="35">
                  <c:v>2.9166999999999859</c:v>
                </c:pt>
                <c:pt idx="36">
                  <c:v>3</c:v>
                </c:pt>
                <c:pt idx="37">
                  <c:v>3.0832999999999999</c:v>
                </c:pt>
                <c:pt idx="38">
                  <c:v>3.1667000000000001</c:v>
                </c:pt>
                <c:pt idx="39">
                  <c:v>3.25</c:v>
                </c:pt>
                <c:pt idx="40">
                  <c:v>3.3332999999999977</c:v>
                </c:pt>
                <c:pt idx="41">
                  <c:v>3.4166999999999859</c:v>
                </c:pt>
                <c:pt idx="42">
                  <c:v>3.5</c:v>
                </c:pt>
                <c:pt idx="43">
                  <c:v>3.5832999999999999</c:v>
                </c:pt>
                <c:pt idx="44">
                  <c:v>3.6667000000000001</c:v>
                </c:pt>
                <c:pt idx="45">
                  <c:v>3.75</c:v>
                </c:pt>
                <c:pt idx="46">
                  <c:v>3.8332999999999977</c:v>
                </c:pt>
                <c:pt idx="47">
                  <c:v>3.9166999999999859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Sheet1!$B$2:$B$122</c:f>
              <c:numCache>
                <c:formatCode>General</c:formatCode>
                <c:ptCount val="121"/>
                <c:pt idx="0">
                  <c:v>100</c:v>
                </c:pt>
                <c:pt idx="1">
                  <c:v>100</c:v>
                </c:pt>
                <c:pt idx="2">
                  <c:v>99.82</c:v>
                </c:pt>
                <c:pt idx="3">
                  <c:v>99.474999999999994</c:v>
                </c:pt>
                <c:pt idx="4">
                  <c:v>99.106999999999999</c:v>
                </c:pt>
                <c:pt idx="5">
                  <c:v>98.522999999999982</c:v>
                </c:pt>
                <c:pt idx="6">
                  <c:v>95.170999999999978</c:v>
                </c:pt>
                <c:pt idx="7">
                  <c:v>90.338999999999999</c:v>
                </c:pt>
                <c:pt idx="8">
                  <c:v>89.697000000000003</c:v>
                </c:pt>
                <c:pt idx="9">
                  <c:v>89.534000000000006</c:v>
                </c:pt>
                <c:pt idx="10">
                  <c:v>89.534000000000006</c:v>
                </c:pt>
                <c:pt idx="11">
                  <c:v>89.534000000000006</c:v>
                </c:pt>
                <c:pt idx="12">
                  <c:v>89.534000000000006</c:v>
                </c:pt>
                <c:pt idx="13">
                  <c:v>89.534000000000006</c:v>
                </c:pt>
                <c:pt idx="14">
                  <c:v>89.527000000000001</c:v>
                </c:pt>
                <c:pt idx="15">
                  <c:v>89.440000000000026</c:v>
                </c:pt>
                <c:pt idx="16">
                  <c:v>89.251000000000005</c:v>
                </c:pt>
                <c:pt idx="17">
                  <c:v>88.943000000000026</c:v>
                </c:pt>
                <c:pt idx="18">
                  <c:v>87.565000000000012</c:v>
                </c:pt>
                <c:pt idx="19">
                  <c:v>85.674999999999983</c:v>
                </c:pt>
                <c:pt idx="20">
                  <c:v>85.075999999999979</c:v>
                </c:pt>
                <c:pt idx="21">
                  <c:v>84.884</c:v>
                </c:pt>
                <c:pt idx="22">
                  <c:v>84.787000000000006</c:v>
                </c:pt>
                <c:pt idx="23">
                  <c:v>84.763000000000005</c:v>
                </c:pt>
                <c:pt idx="24">
                  <c:v>84.763000000000005</c:v>
                </c:pt>
                <c:pt idx="25">
                  <c:v>84.763000000000005</c:v>
                </c:pt>
                <c:pt idx="26">
                  <c:v>84.754000000000005</c:v>
                </c:pt>
                <c:pt idx="27">
                  <c:v>84.692999999999998</c:v>
                </c:pt>
                <c:pt idx="28">
                  <c:v>84.552999999999983</c:v>
                </c:pt>
                <c:pt idx="29">
                  <c:v>84.218999999999994</c:v>
                </c:pt>
                <c:pt idx="30">
                  <c:v>83.181999999999988</c:v>
                </c:pt>
                <c:pt idx="31">
                  <c:v>81.921000000000006</c:v>
                </c:pt>
                <c:pt idx="32">
                  <c:v>81.346000000000004</c:v>
                </c:pt>
                <c:pt idx="33">
                  <c:v>81.176999999999978</c:v>
                </c:pt>
                <c:pt idx="34">
                  <c:v>81.114000000000004</c:v>
                </c:pt>
                <c:pt idx="35">
                  <c:v>81.10499999999999</c:v>
                </c:pt>
                <c:pt idx="36">
                  <c:v>81.10499999999999</c:v>
                </c:pt>
                <c:pt idx="37">
                  <c:v>81.10499999999999</c:v>
                </c:pt>
                <c:pt idx="38">
                  <c:v>81.095000000000013</c:v>
                </c:pt>
                <c:pt idx="39">
                  <c:v>81.027000000000001</c:v>
                </c:pt>
                <c:pt idx="40">
                  <c:v>80.870999999999981</c:v>
                </c:pt>
                <c:pt idx="41">
                  <c:v>80.519000000000005</c:v>
                </c:pt>
                <c:pt idx="42">
                  <c:v>79.667000000000002</c:v>
                </c:pt>
                <c:pt idx="43">
                  <c:v>78.516000000000005</c:v>
                </c:pt>
                <c:pt idx="44">
                  <c:v>78.031999999999996</c:v>
                </c:pt>
                <c:pt idx="45">
                  <c:v>77.871999999999986</c:v>
                </c:pt>
                <c:pt idx="46">
                  <c:v>77.821999999999989</c:v>
                </c:pt>
                <c:pt idx="47">
                  <c:v>77.801999999999992</c:v>
                </c:pt>
                <c:pt idx="48">
                  <c:v>77.801999999999992</c:v>
                </c:pt>
                <c:pt idx="49">
                  <c:v>77.801999999999992</c:v>
                </c:pt>
                <c:pt idx="50">
                  <c:v>77.792000000000002</c:v>
                </c:pt>
                <c:pt idx="51">
                  <c:v>77.683999999999983</c:v>
                </c:pt>
                <c:pt idx="52">
                  <c:v>77.521000000000001</c:v>
                </c:pt>
                <c:pt idx="53">
                  <c:v>77.087000000000003</c:v>
                </c:pt>
                <c:pt idx="54">
                  <c:v>76.377999999999986</c:v>
                </c:pt>
                <c:pt idx="55">
                  <c:v>75.349999999999994</c:v>
                </c:pt>
                <c:pt idx="56">
                  <c:v>75.031000000000006</c:v>
                </c:pt>
                <c:pt idx="57">
                  <c:v>74.864999999999995</c:v>
                </c:pt>
                <c:pt idx="58">
                  <c:v>74.853999999999999</c:v>
                </c:pt>
                <c:pt idx="59">
                  <c:v>74.831000000000003</c:v>
                </c:pt>
                <c:pt idx="60">
                  <c:v>74.819999999999993</c:v>
                </c:pt>
                <c:pt idx="61">
                  <c:v>74.796000000000006</c:v>
                </c:pt>
                <c:pt idx="62">
                  <c:v>74.796000000000006</c:v>
                </c:pt>
                <c:pt idx="63">
                  <c:v>74.7</c:v>
                </c:pt>
                <c:pt idx="64">
                  <c:v>74.47</c:v>
                </c:pt>
                <c:pt idx="65">
                  <c:v>74.154999999999987</c:v>
                </c:pt>
                <c:pt idx="66">
                  <c:v>73.301999999999992</c:v>
                </c:pt>
                <c:pt idx="67">
                  <c:v>72.263000000000005</c:v>
                </c:pt>
                <c:pt idx="68">
                  <c:v>71.85799999999999</c:v>
                </c:pt>
                <c:pt idx="69">
                  <c:v>71.784000000000006</c:v>
                </c:pt>
                <c:pt idx="70">
                  <c:v>71.759</c:v>
                </c:pt>
                <c:pt idx="71">
                  <c:v>71.733999999999995</c:v>
                </c:pt>
                <c:pt idx="72">
                  <c:v>71.733999999999995</c:v>
                </c:pt>
                <c:pt idx="73">
                  <c:v>71.733999999999995</c:v>
                </c:pt>
                <c:pt idx="74">
                  <c:v>71.694000000000003</c:v>
                </c:pt>
                <c:pt idx="75">
                  <c:v>71.587999999999994</c:v>
                </c:pt>
                <c:pt idx="76">
                  <c:v>71.320999999999998</c:v>
                </c:pt>
                <c:pt idx="77">
                  <c:v>70.998999999999995</c:v>
                </c:pt>
                <c:pt idx="78">
                  <c:v>70.218999999999994</c:v>
                </c:pt>
                <c:pt idx="79">
                  <c:v>69.421999999999997</c:v>
                </c:pt>
                <c:pt idx="80">
                  <c:v>69.149999999999991</c:v>
                </c:pt>
                <c:pt idx="81">
                  <c:v>69.10899999999998</c:v>
                </c:pt>
                <c:pt idx="82">
                  <c:v>69.095000000000013</c:v>
                </c:pt>
                <c:pt idx="83">
                  <c:v>69.081000000000003</c:v>
                </c:pt>
                <c:pt idx="84">
                  <c:v>69.081000000000003</c:v>
                </c:pt>
                <c:pt idx="85">
                  <c:v>69.081000000000003</c:v>
                </c:pt>
                <c:pt idx="86">
                  <c:v>69.037000000000006</c:v>
                </c:pt>
                <c:pt idx="87">
                  <c:v>68.918000000000006</c:v>
                </c:pt>
                <c:pt idx="88">
                  <c:v>68.753</c:v>
                </c:pt>
                <c:pt idx="89">
                  <c:v>68.346999999999994</c:v>
                </c:pt>
                <c:pt idx="90">
                  <c:v>67.548000000000002</c:v>
                </c:pt>
                <c:pt idx="91">
                  <c:v>66.745999999999995</c:v>
                </c:pt>
                <c:pt idx="92">
                  <c:v>66.60899999999998</c:v>
                </c:pt>
                <c:pt idx="93">
                  <c:v>66.501999999999995</c:v>
                </c:pt>
                <c:pt idx="94">
                  <c:v>66.501999999999995</c:v>
                </c:pt>
                <c:pt idx="95">
                  <c:v>66.47</c:v>
                </c:pt>
                <c:pt idx="96">
                  <c:v>66.47</c:v>
                </c:pt>
                <c:pt idx="97">
                  <c:v>66.453999999999994</c:v>
                </c:pt>
                <c:pt idx="98">
                  <c:v>66.453999999999994</c:v>
                </c:pt>
                <c:pt idx="99">
                  <c:v>66.369</c:v>
                </c:pt>
                <c:pt idx="100">
                  <c:v>66.116</c:v>
                </c:pt>
                <c:pt idx="101">
                  <c:v>65.673999999999978</c:v>
                </c:pt>
                <c:pt idx="102">
                  <c:v>65.025999999999982</c:v>
                </c:pt>
                <c:pt idx="103">
                  <c:v>64.117000000000004</c:v>
                </c:pt>
                <c:pt idx="104">
                  <c:v>63.875</c:v>
                </c:pt>
                <c:pt idx="105">
                  <c:v>63.839999999999996</c:v>
                </c:pt>
                <c:pt idx="106">
                  <c:v>63.787000000000006</c:v>
                </c:pt>
                <c:pt idx="107">
                  <c:v>63.769000000000013</c:v>
                </c:pt>
                <c:pt idx="108">
                  <c:v>63.769000000000013</c:v>
                </c:pt>
                <c:pt idx="109">
                  <c:v>63.769000000000013</c:v>
                </c:pt>
                <c:pt idx="110">
                  <c:v>63.706000000000003</c:v>
                </c:pt>
                <c:pt idx="111">
                  <c:v>63.621000000000002</c:v>
                </c:pt>
                <c:pt idx="112">
                  <c:v>63.384999999999998</c:v>
                </c:pt>
                <c:pt idx="113">
                  <c:v>62.953999999999994</c:v>
                </c:pt>
                <c:pt idx="114">
                  <c:v>62.261000000000003</c:v>
                </c:pt>
                <c:pt idx="115">
                  <c:v>61.41</c:v>
                </c:pt>
                <c:pt idx="116">
                  <c:v>61.124000000000002</c:v>
                </c:pt>
                <c:pt idx="117">
                  <c:v>61.079000000000001</c:v>
                </c:pt>
                <c:pt idx="118">
                  <c:v>61.079000000000001</c:v>
                </c:pt>
                <c:pt idx="119">
                  <c:v>61.079000000000001</c:v>
                </c:pt>
                <c:pt idx="120">
                  <c:v>61.079000000000001</c:v>
                </c:pt>
              </c:numCache>
            </c:numRef>
          </c:yVal>
        </c:ser>
        <c:ser>
          <c:idx val="1"/>
          <c:order val="1"/>
          <c:tx>
            <c:strRef>
              <c:f>Sheet1!$C$1</c:f>
              <c:strCache>
                <c:ptCount val="1"/>
                <c:pt idx="0">
                  <c:v>Freedom from Severe Renal Dysfunction 2003-6/2010 (N = 12,612)</c:v>
                </c:pt>
              </c:strCache>
            </c:strRef>
          </c:tx>
          <c:spPr>
            <a:ln w="41275">
              <a:solidFill>
                <a:srgbClr val="00FFFF"/>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0.33330000000000243</c:v>
                </c:pt>
                <c:pt idx="5">
                  <c:v>0.41670000000000001</c:v>
                </c:pt>
                <c:pt idx="6">
                  <c:v>0.5</c:v>
                </c:pt>
                <c:pt idx="7">
                  <c:v>0.58329999999999949</c:v>
                </c:pt>
                <c:pt idx="8">
                  <c:v>0.66670000000000418</c:v>
                </c:pt>
                <c:pt idx="9">
                  <c:v>0.75000000000000289</c:v>
                </c:pt>
                <c:pt idx="10">
                  <c:v>0.83330000000000004</c:v>
                </c:pt>
                <c:pt idx="11">
                  <c:v>0.91670000000000063</c:v>
                </c:pt>
                <c:pt idx="12">
                  <c:v>1</c:v>
                </c:pt>
                <c:pt idx="13">
                  <c:v>1.0832999999999944</c:v>
                </c:pt>
                <c:pt idx="14">
                  <c:v>1.1667000000000001</c:v>
                </c:pt>
                <c:pt idx="15">
                  <c:v>1.25</c:v>
                </c:pt>
                <c:pt idx="16">
                  <c:v>1.3332999999999944</c:v>
                </c:pt>
                <c:pt idx="17">
                  <c:v>1.4166999999999932</c:v>
                </c:pt>
                <c:pt idx="18">
                  <c:v>1.5</c:v>
                </c:pt>
                <c:pt idx="19">
                  <c:v>1.5832999999999944</c:v>
                </c:pt>
                <c:pt idx="20">
                  <c:v>1.6667000000000001</c:v>
                </c:pt>
                <c:pt idx="21">
                  <c:v>1.75</c:v>
                </c:pt>
                <c:pt idx="22">
                  <c:v>1.8332999999999944</c:v>
                </c:pt>
                <c:pt idx="23">
                  <c:v>1.9167000000000001</c:v>
                </c:pt>
                <c:pt idx="24">
                  <c:v>2</c:v>
                </c:pt>
                <c:pt idx="25">
                  <c:v>2.0832999999999999</c:v>
                </c:pt>
                <c:pt idx="26">
                  <c:v>2.1667000000000001</c:v>
                </c:pt>
                <c:pt idx="27">
                  <c:v>2.25</c:v>
                </c:pt>
                <c:pt idx="28">
                  <c:v>2.3332999999999977</c:v>
                </c:pt>
                <c:pt idx="29">
                  <c:v>2.4166999999999859</c:v>
                </c:pt>
                <c:pt idx="30">
                  <c:v>2.5</c:v>
                </c:pt>
                <c:pt idx="31">
                  <c:v>2.5832999999999999</c:v>
                </c:pt>
                <c:pt idx="32">
                  <c:v>2.6667000000000001</c:v>
                </c:pt>
                <c:pt idx="33">
                  <c:v>2.75</c:v>
                </c:pt>
                <c:pt idx="34">
                  <c:v>2.8332999999999977</c:v>
                </c:pt>
                <c:pt idx="35">
                  <c:v>2.9166999999999859</c:v>
                </c:pt>
                <c:pt idx="36">
                  <c:v>3</c:v>
                </c:pt>
                <c:pt idx="37">
                  <c:v>3.0832999999999999</c:v>
                </c:pt>
                <c:pt idx="38">
                  <c:v>3.1667000000000001</c:v>
                </c:pt>
                <c:pt idx="39">
                  <c:v>3.25</c:v>
                </c:pt>
                <c:pt idx="40">
                  <c:v>3.3332999999999977</c:v>
                </c:pt>
                <c:pt idx="41">
                  <c:v>3.4166999999999859</c:v>
                </c:pt>
                <c:pt idx="42">
                  <c:v>3.5</c:v>
                </c:pt>
                <c:pt idx="43">
                  <c:v>3.5832999999999999</c:v>
                </c:pt>
                <c:pt idx="44">
                  <c:v>3.6667000000000001</c:v>
                </c:pt>
                <c:pt idx="45">
                  <c:v>3.75</c:v>
                </c:pt>
                <c:pt idx="46">
                  <c:v>3.8332999999999977</c:v>
                </c:pt>
                <c:pt idx="47">
                  <c:v>3.9166999999999859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Sheet1!$C$2:$C$122</c:f>
              <c:numCache>
                <c:formatCode>General</c:formatCode>
                <c:ptCount val="121"/>
                <c:pt idx="0">
                  <c:v>100</c:v>
                </c:pt>
                <c:pt idx="1">
                  <c:v>100</c:v>
                </c:pt>
                <c:pt idx="2">
                  <c:v>99.872999999999948</c:v>
                </c:pt>
                <c:pt idx="3">
                  <c:v>99.563999999999993</c:v>
                </c:pt>
                <c:pt idx="4">
                  <c:v>99.182999999999979</c:v>
                </c:pt>
                <c:pt idx="5">
                  <c:v>98.775999999999982</c:v>
                </c:pt>
                <c:pt idx="6">
                  <c:v>96.6</c:v>
                </c:pt>
                <c:pt idx="7">
                  <c:v>93.986999999999995</c:v>
                </c:pt>
                <c:pt idx="8">
                  <c:v>93.786000000000001</c:v>
                </c:pt>
                <c:pt idx="9">
                  <c:v>93.721000000000004</c:v>
                </c:pt>
                <c:pt idx="10">
                  <c:v>93.721000000000004</c:v>
                </c:pt>
                <c:pt idx="11">
                  <c:v>93.721000000000004</c:v>
                </c:pt>
                <c:pt idx="12">
                  <c:v>93.721000000000004</c:v>
                </c:pt>
                <c:pt idx="13">
                  <c:v>93.721000000000004</c:v>
                </c:pt>
                <c:pt idx="14">
                  <c:v>93.702000000000012</c:v>
                </c:pt>
                <c:pt idx="15">
                  <c:v>93.644999999999996</c:v>
                </c:pt>
                <c:pt idx="16">
                  <c:v>93.452000000000012</c:v>
                </c:pt>
                <c:pt idx="17">
                  <c:v>93.132999999999981</c:v>
                </c:pt>
                <c:pt idx="18">
                  <c:v>92.272999999999982</c:v>
                </c:pt>
                <c:pt idx="19">
                  <c:v>91.313999999999993</c:v>
                </c:pt>
                <c:pt idx="20">
                  <c:v>91.07</c:v>
                </c:pt>
                <c:pt idx="21">
                  <c:v>91.010999999999996</c:v>
                </c:pt>
                <c:pt idx="22">
                  <c:v>91.010999999999996</c:v>
                </c:pt>
                <c:pt idx="23">
                  <c:v>91.010999999999996</c:v>
                </c:pt>
                <c:pt idx="24">
                  <c:v>91.010999999999996</c:v>
                </c:pt>
                <c:pt idx="25">
                  <c:v>91.010999999999996</c:v>
                </c:pt>
                <c:pt idx="26">
                  <c:v>90.974999999999994</c:v>
                </c:pt>
                <c:pt idx="27">
                  <c:v>90.826999999999998</c:v>
                </c:pt>
                <c:pt idx="28">
                  <c:v>90.590999999999994</c:v>
                </c:pt>
                <c:pt idx="29">
                  <c:v>90.391999999999996</c:v>
                </c:pt>
                <c:pt idx="30">
                  <c:v>89.631999999999991</c:v>
                </c:pt>
                <c:pt idx="31">
                  <c:v>88.878999999999948</c:v>
                </c:pt>
                <c:pt idx="32">
                  <c:v>88.662999999999982</c:v>
                </c:pt>
                <c:pt idx="33">
                  <c:v>88.624999999999986</c:v>
                </c:pt>
                <c:pt idx="34">
                  <c:v>88.611999999999995</c:v>
                </c:pt>
                <c:pt idx="35">
                  <c:v>88.611999999999995</c:v>
                </c:pt>
                <c:pt idx="36">
                  <c:v>88.611999999999995</c:v>
                </c:pt>
                <c:pt idx="37">
                  <c:v>88.611999999999995</c:v>
                </c:pt>
                <c:pt idx="38">
                  <c:v>88.546999999999997</c:v>
                </c:pt>
                <c:pt idx="39">
                  <c:v>88.449000000000026</c:v>
                </c:pt>
                <c:pt idx="40">
                  <c:v>88.149999999999991</c:v>
                </c:pt>
                <c:pt idx="41">
                  <c:v>87.884</c:v>
                </c:pt>
                <c:pt idx="42">
                  <c:v>87.100999999999999</c:v>
                </c:pt>
                <c:pt idx="43">
                  <c:v>86.414000000000385</c:v>
                </c:pt>
                <c:pt idx="44">
                  <c:v>86.277999999999992</c:v>
                </c:pt>
                <c:pt idx="45">
                  <c:v>86.225999999999999</c:v>
                </c:pt>
                <c:pt idx="46">
                  <c:v>86.225999999999999</c:v>
                </c:pt>
                <c:pt idx="47">
                  <c:v>86.225999999999999</c:v>
                </c:pt>
                <c:pt idx="48">
                  <c:v>86.225999999999999</c:v>
                </c:pt>
                <c:pt idx="49">
                  <c:v>86.225999999999999</c:v>
                </c:pt>
                <c:pt idx="50">
                  <c:v>86.203000000000003</c:v>
                </c:pt>
                <c:pt idx="51">
                  <c:v>86.203000000000003</c:v>
                </c:pt>
                <c:pt idx="52">
                  <c:v>85.894999999999996</c:v>
                </c:pt>
                <c:pt idx="53">
                  <c:v>85.465999999999994</c:v>
                </c:pt>
                <c:pt idx="54">
                  <c:v>84.893000000000001</c:v>
                </c:pt>
                <c:pt idx="55">
                  <c:v>84.099000000000004</c:v>
                </c:pt>
                <c:pt idx="56">
                  <c:v>84</c:v>
                </c:pt>
                <c:pt idx="57">
                  <c:v>83.900999999999996</c:v>
                </c:pt>
                <c:pt idx="58">
                  <c:v>83.875999999999948</c:v>
                </c:pt>
                <c:pt idx="59">
                  <c:v>83.875999999999948</c:v>
                </c:pt>
                <c:pt idx="60">
                  <c:v>83.875999999999948</c:v>
                </c:pt>
                <c:pt idx="61">
                  <c:v>83.875999999999948</c:v>
                </c:pt>
                <c:pt idx="62">
                  <c:v>83.77</c:v>
                </c:pt>
                <c:pt idx="63">
                  <c:v>83.661000000000001</c:v>
                </c:pt>
                <c:pt idx="64">
                  <c:v>83.442000000000007</c:v>
                </c:pt>
                <c:pt idx="65">
                  <c:v>83.034999999999997</c:v>
                </c:pt>
                <c:pt idx="66">
                  <c:v>82.367999999999995</c:v>
                </c:pt>
                <c:pt idx="67">
                  <c:v>81.956000000000003</c:v>
                </c:pt>
                <c:pt idx="68">
                  <c:v>81.802999999999983</c:v>
                </c:pt>
                <c:pt idx="69">
                  <c:v>81.60899999999998</c:v>
                </c:pt>
                <c:pt idx="70">
                  <c:v>81.60899999999998</c:v>
                </c:pt>
                <c:pt idx="71">
                  <c:v>81.60899999999998</c:v>
                </c:pt>
                <c:pt idx="72">
                  <c:v>81.60899999999998</c:v>
                </c:pt>
                <c:pt idx="73">
                  <c:v>81.552999999999983</c:v>
                </c:pt>
                <c:pt idx="74">
                  <c:v>81.489000000000004</c:v>
                </c:pt>
                <c:pt idx="75">
                  <c:v>81.356999999999999</c:v>
                </c:pt>
                <c:pt idx="76">
                  <c:v>80.958000000000013</c:v>
                </c:pt>
                <c:pt idx="77">
                  <c:v>80.424000000000007</c:v>
                </c:pt>
                <c:pt idx="78">
                  <c:v>79.751999999999995</c:v>
                </c:pt>
                <c:pt idx="79">
                  <c:v>79.073999999999998</c:v>
                </c:pt>
                <c:pt idx="80">
                  <c:v>78.935000000000002</c:v>
                </c:pt>
                <c:pt idx="81">
                  <c:v>78.935000000000002</c:v>
                </c:pt>
                <c:pt idx="82">
                  <c:v>78.861000000000004</c:v>
                </c:pt>
                <c:pt idx="83">
                  <c:v>78.861000000000004</c:v>
                </c:pt>
                <c:pt idx="84">
                  <c:v>78.861000000000004</c:v>
                </c:pt>
              </c:numCache>
            </c:numRef>
          </c:yVal>
        </c:ser>
        <c:axId val="160512256"/>
        <c:axId val="160530816"/>
      </c:scatterChart>
      <c:valAx>
        <c:axId val="160512256"/>
        <c:scaling>
          <c:orientation val="minMax"/>
          <c:max val="1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60530816"/>
        <c:crosses val="autoZero"/>
        <c:crossBetween val="midCat"/>
        <c:majorUnit val="1"/>
      </c:valAx>
      <c:valAx>
        <c:axId val="160530816"/>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Freedom from Severe Renal Dysfunction</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60512256"/>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1418135786124078"/>
          <c:y val="0.64191621555118517"/>
          <c:w val="0.7079572852066055"/>
          <c:h val="0.14850926837270423"/>
        </c:manualLayout>
      </c:layout>
      <c:spPr>
        <a:solidFill>
          <a:srgbClr val="000000"/>
        </a:solidFill>
        <a:ln>
          <a:solidFill>
            <a:srgbClr val="FFFFFF"/>
          </a:solidFill>
        </a:ln>
      </c:spPr>
    </c:legend>
    <c:plotVisOnly val="1"/>
    <c:dispBlanksAs val="gap"/>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3183617672790904"/>
          <c:y val="0.19367592208868409"/>
          <c:w val="0.53276771653543364"/>
          <c:h val="0.56080812266888735"/>
        </c:manualLayout>
      </c:layout>
      <c:pieChart>
        <c:varyColors val="1"/>
        <c:ser>
          <c:idx val="0"/>
          <c:order val="0"/>
          <c:tx>
            <c:strRef>
              <c:f>Sheet1!$B$1</c:f>
              <c:strCache>
                <c:ptCount val="1"/>
                <c:pt idx="0">
                  <c:v>%</c:v>
                </c:pt>
              </c:strCache>
            </c:strRef>
          </c:tx>
          <c:spPr>
            <a:ln>
              <a:solidFill>
                <a:srgbClr val="000000"/>
              </a:solidFill>
            </a:ln>
          </c:spPr>
          <c:dPt>
            <c:idx val="0"/>
            <c:spPr>
              <a:solidFill>
                <a:srgbClr val="FFFF00"/>
              </a:solidFill>
              <a:ln>
                <a:solidFill>
                  <a:srgbClr val="000000"/>
                </a:solidFill>
              </a:ln>
            </c:spPr>
          </c:dPt>
          <c:dPt>
            <c:idx val="1"/>
            <c:spPr>
              <a:solidFill>
                <a:schemeClr val="bg1">
                  <a:lumMod val="50000"/>
                  <a:lumOff val="50000"/>
                </a:schemeClr>
              </a:solidFill>
              <a:ln>
                <a:solidFill>
                  <a:srgbClr val="000000"/>
                </a:solidFill>
              </a:ln>
            </c:spPr>
          </c:dPt>
          <c:dPt>
            <c:idx val="2"/>
            <c:spPr>
              <a:solidFill>
                <a:srgbClr val="00FF00"/>
              </a:solidFill>
              <a:ln>
                <a:solidFill>
                  <a:srgbClr val="000000"/>
                </a:solidFill>
              </a:ln>
            </c:spPr>
          </c:dPt>
          <c:dPt>
            <c:idx val="3"/>
            <c:spPr>
              <a:solidFill>
                <a:srgbClr val="FF0000"/>
              </a:solidFill>
              <a:ln>
                <a:solidFill>
                  <a:srgbClr val="000000"/>
                </a:solidFill>
              </a:ln>
            </c:spPr>
          </c:dPt>
          <c:dPt>
            <c:idx val="4"/>
            <c:spPr>
              <a:solidFill>
                <a:srgbClr val="00FFFF"/>
              </a:solidFill>
              <a:ln>
                <a:solidFill>
                  <a:srgbClr val="000000"/>
                </a:solidFill>
              </a:ln>
            </c:spPr>
          </c:dPt>
          <c:dPt>
            <c:idx val="5"/>
            <c:spPr>
              <a:solidFill>
                <a:srgbClr val="FF00FF"/>
              </a:solidFill>
              <a:ln>
                <a:solidFill>
                  <a:srgbClr val="000000"/>
                </a:solidFill>
              </a:ln>
            </c:spPr>
          </c:dPt>
          <c:dPt>
            <c:idx val="6"/>
            <c:spPr>
              <a:solidFill>
                <a:srgbClr val="00FFFF"/>
              </a:solidFill>
              <a:ln>
                <a:solidFill>
                  <a:srgbClr val="000000"/>
                </a:solidFill>
              </a:ln>
            </c:spPr>
          </c:dPt>
          <c:dLbls>
            <c:dLbl>
              <c:idx val="1"/>
              <c:layout>
                <c:manualLayout>
                  <c:x val="0"/>
                  <c:y val="3.5087719298245591E-2"/>
                </c:manualLayout>
              </c:layout>
              <c:dLblPos val="bestFit"/>
              <c:showVal val="1"/>
              <c:showCatName val="1"/>
              <c:separator>
</c:separator>
            </c:dLbl>
            <c:dLbl>
              <c:idx val="2"/>
              <c:layout>
                <c:manualLayout>
                  <c:x val="2.7777777777778351E-3"/>
                  <c:y val="-6.4327485380117039E-2"/>
                </c:manualLayout>
              </c:layout>
              <c:dLblPos val="bestFit"/>
              <c:showVal val="1"/>
              <c:showCatName val="1"/>
              <c:separator>
</c:separator>
            </c:dLbl>
            <c:dLbl>
              <c:idx val="4"/>
              <c:layout>
                <c:manualLayout>
                  <c:x val="7.3530183727034118E-3"/>
                  <c:y val="-9.3567251461988327E-2"/>
                </c:manualLayout>
              </c:layout>
              <c:dLblPos val="bestFit"/>
              <c:showVal val="1"/>
              <c:showCatName val="1"/>
              <c:separator>
</c:separator>
            </c:dLbl>
            <c:numFmt formatCode="0%" sourceLinked="0"/>
            <c:txPr>
              <a:bodyPr/>
              <a:lstStyle/>
              <a:p>
                <a:pPr>
                  <a:defRPr sz="1400" b="1"/>
                </a:pPr>
                <a:endParaRPr lang="en-US"/>
              </a:p>
            </c:txPr>
            <c:dLblPos val="outEnd"/>
            <c:showVal val="1"/>
            <c:showCatName val="1"/>
            <c:separator>
</c:separator>
            <c:showLeaderLines val="1"/>
          </c:dLbls>
          <c:cat>
            <c:strRef>
              <c:f>Sheet1!$A$2:$A$7</c:f>
              <c:strCache>
                <c:ptCount val="6"/>
                <c:pt idx="0">
                  <c:v>Myopathy</c:v>
                </c:pt>
                <c:pt idx="1">
                  <c:v>Congenital</c:v>
                </c:pt>
                <c:pt idx="2">
                  <c:v>ReTX</c:v>
                </c:pt>
                <c:pt idx="3">
                  <c:v>CAD</c:v>
                </c:pt>
                <c:pt idx="4">
                  <c:v>Misc.</c:v>
                </c:pt>
                <c:pt idx="5">
                  <c:v>Valvular</c:v>
                </c:pt>
              </c:strCache>
            </c:strRef>
          </c:cat>
          <c:val>
            <c:numRef>
              <c:f>Sheet1!$B$2:$B$7</c:f>
              <c:numCache>
                <c:formatCode>0.00%</c:formatCode>
                <c:ptCount val="6"/>
                <c:pt idx="0">
                  <c:v>0.48089000000000032</c:v>
                </c:pt>
                <c:pt idx="1">
                  <c:v>2.0757999999999999E-2</c:v>
                </c:pt>
                <c:pt idx="2">
                  <c:v>2.0768999999999978E-2</c:v>
                </c:pt>
                <c:pt idx="3">
                  <c:v>0.43649000000000032</c:v>
                </c:pt>
                <c:pt idx="4">
                  <c:v>4.8479999999999999E-3</c:v>
                </c:pt>
                <c:pt idx="5">
                  <c:v>3.6239000000000347E-2</c:v>
                </c:pt>
              </c:numCache>
            </c:numRef>
          </c:val>
        </c:ser>
        <c:firstSliceAng val="70"/>
      </c:pieChart>
      <c:spPr>
        <a:noFill/>
        <a:ln w="25400">
          <a:noFill/>
        </a:ln>
      </c:spPr>
    </c:plotArea>
    <c:plotVisOnly val="1"/>
  </c:chart>
  <c:txPr>
    <a:bodyPr/>
    <a:lstStyle/>
    <a:p>
      <a:pPr>
        <a:defRPr sz="1800"/>
      </a:pPr>
      <a:endParaRPr lang="en-US"/>
    </a:p>
  </c:txPr>
  <c:externalData r:id="rId1"/>
  <c:userShapes r:id="rId2"/>
</c:chartSpace>
</file>

<file path=ppt/charts/chart80.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0564885141569696"/>
          <c:y val="3.359046916010499E-2"/>
          <c:w val="0.86853006759110862"/>
          <c:h val="0.77074260114040061"/>
        </c:manualLayout>
      </c:layout>
      <c:scatterChart>
        <c:scatterStyle val="smoothMarker"/>
        <c:ser>
          <c:idx val="0"/>
          <c:order val="0"/>
          <c:tx>
            <c:strRef>
              <c:f>Sheet1!$B$1</c:f>
              <c:strCache>
                <c:ptCount val="1"/>
                <c:pt idx="0">
                  <c:v>&lt;2 hours (N = 3,638)</c:v>
                </c:pt>
              </c:strCache>
            </c:strRef>
          </c:tx>
          <c:spPr>
            <a:ln w="41275">
              <a:solidFill>
                <a:srgbClr val="00FF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0.33330000000000243</c:v>
                </c:pt>
                <c:pt idx="5">
                  <c:v>0.41670000000000001</c:v>
                </c:pt>
                <c:pt idx="6">
                  <c:v>0.5</c:v>
                </c:pt>
                <c:pt idx="7">
                  <c:v>0.58329999999999949</c:v>
                </c:pt>
                <c:pt idx="8">
                  <c:v>0.66670000000000418</c:v>
                </c:pt>
                <c:pt idx="9">
                  <c:v>0.75000000000000289</c:v>
                </c:pt>
                <c:pt idx="10">
                  <c:v>0.83330000000000004</c:v>
                </c:pt>
                <c:pt idx="11">
                  <c:v>0.91670000000000063</c:v>
                </c:pt>
                <c:pt idx="12">
                  <c:v>1</c:v>
                </c:pt>
                <c:pt idx="13">
                  <c:v>1.0832999999999944</c:v>
                </c:pt>
                <c:pt idx="14">
                  <c:v>1.1667000000000001</c:v>
                </c:pt>
                <c:pt idx="15">
                  <c:v>1.25</c:v>
                </c:pt>
                <c:pt idx="16">
                  <c:v>1.3332999999999944</c:v>
                </c:pt>
                <c:pt idx="17">
                  <c:v>1.4166999999999932</c:v>
                </c:pt>
                <c:pt idx="18">
                  <c:v>1.5</c:v>
                </c:pt>
                <c:pt idx="19">
                  <c:v>1.5832999999999944</c:v>
                </c:pt>
                <c:pt idx="20">
                  <c:v>1.6667000000000001</c:v>
                </c:pt>
                <c:pt idx="21">
                  <c:v>1.75</c:v>
                </c:pt>
                <c:pt idx="22">
                  <c:v>1.8332999999999944</c:v>
                </c:pt>
                <c:pt idx="23">
                  <c:v>1.9167000000000001</c:v>
                </c:pt>
                <c:pt idx="24">
                  <c:v>2</c:v>
                </c:pt>
                <c:pt idx="25">
                  <c:v>2.0832999999999999</c:v>
                </c:pt>
                <c:pt idx="26">
                  <c:v>2.1667000000000001</c:v>
                </c:pt>
                <c:pt idx="27">
                  <c:v>2.25</c:v>
                </c:pt>
                <c:pt idx="28">
                  <c:v>2.3332999999999977</c:v>
                </c:pt>
                <c:pt idx="29">
                  <c:v>2.4166999999999859</c:v>
                </c:pt>
                <c:pt idx="30">
                  <c:v>2.5</c:v>
                </c:pt>
                <c:pt idx="31">
                  <c:v>2.5832999999999999</c:v>
                </c:pt>
                <c:pt idx="32">
                  <c:v>2.6667000000000001</c:v>
                </c:pt>
                <c:pt idx="33">
                  <c:v>2.75</c:v>
                </c:pt>
                <c:pt idx="34">
                  <c:v>2.8332999999999977</c:v>
                </c:pt>
                <c:pt idx="35">
                  <c:v>2.9166999999999859</c:v>
                </c:pt>
                <c:pt idx="36">
                  <c:v>3</c:v>
                </c:pt>
                <c:pt idx="37">
                  <c:v>3.0832999999999999</c:v>
                </c:pt>
                <c:pt idx="38">
                  <c:v>3.1667000000000001</c:v>
                </c:pt>
                <c:pt idx="39">
                  <c:v>3.25</c:v>
                </c:pt>
                <c:pt idx="40">
                  <c:v>3.3332999999999977</c:v>
                </c:pt>
                <c:pt idx="41">
                  <c:v>3.4166999999999859</c:v>
                </c:pt>
                <c:pt idx="42">
                  <c:v>3.5</c:v>
                </c:pt>
                <c:pt idx="43">
                  <c:v>3.5832999999999999</c:v>
                </c:pt>
                <c:pt idx="44">
                  <c:v>3.6667000000000001</c:v>
                </c:pt>
                <c:pt idx="45">
                  <c:v>3.75</c:v>
                </c:pt>
                <c:pt idx="46">
                  <c:v>3.8332999999999977</c:v>
                </c:pt>
                <c:pt idx="47">
                  <c:v>3.9166999999999859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Sheet1!$B$2:$B$146</c:f>
              <c:numCache>
                <c:formatCode>General</c:formatCode>
                <c:ptCount val="145"/>
                <c:pt idx="0">
                  <c:v>100</c:v>
                </c:pt>
                <c:pt idx="1">
                  <c:v>100</c:v>
                </c:pt>
                <c:pt idx="2">
                  <c:v>99.89</c:v>
                </c:pt>
                <c:pt idx="3">
                  <c:v>99.394999999999996</c:v>
                </c:pt>
                <c:pt idx="4">
                  <c:v>99.147999999999996</c:v>
                </c:pt>
                <c:pt idx="5">
                  <c:v>98.733000000000004</c:v>
                </c:pt>
                <c:pt idx="6">
                  <c:v>96.240000000000023</c:v>
                </c:pt>
                <c:pt idx="7">
                  <c:v>92.132999999999981</c:v>
                </c:pt>
                <c:pt idx="8">
                  <c:v>91.826999999999998</c:v>
                </c:pt>
                <c:pt idx="9">
                  <c:v>91.658999999999978</c:v>
                </c:pt>
                <c:pt idx="10">
                  <c:v>91.658999999999978</c:v>
                </c:pt>
                <c:pt idx="11">
                  <c:v>91.658999999999978</c:v>
                </c:pt>
                <c:pt idx="12">
                  <c:v>91.658999999999978</c:v>
                </c:pt>
                <c:pt idx="13">
                  <c:v>91.658999999999978</c:v>
                </c:pt>
                <c:pt idx="14">
                  <c:v>91.626999999999981</c:v>
                </c:pt>
                <c:pt idx="15">
                  <c:v>91.531000000000006</c:v>
                </c:pt>
                <c:pt idx="16">
                  <c:v>91.402000000000001</c:v>
                </c:pt>
                <c:pt idx="17">
                  <c:v>91.111000000000004</c:v>
                </c:pt>
                <c:pt idx="18">
                  <c:v>89.781999999999996</c:v>
                </c:pt>
                <c:pt idx="19">
                  <c:v>88.157999999999987</c:v>
                </c:pt>
                <c:pt idx="20">
                  <c:v>87.864999999999995</c:v>
                </c:pt>
                <c:pt idx="21">
                  <c:v>87.733999999999995</c:v>
                </c:pt>
                <c:pt idx="22">
                  <c:v>87.733999999999995</c:v>
                </c:pt>
                <c:pt idx="23">
                  <c:v>87.733999999999995</c:v>
                </c:pt>
                <c:pt idx="24">
                  <c:v>87.733999999999995</c:v>
                </c:pt>
                <c:pt idx="25">
                  <c:v>87.733999999999995</c:v>
                </c:pt>
                <c:pt idx="26">
                  <c:v>87.733999999999995</c:v>
                </c:pt>
                <c:pt idx="27">
                  <c:v>87.584999999999994</c:v>
                </c:pt>
                <c:pt idx="28">
                  <c:v>87.322999999999979</c:v>
                </c:pt>
                <c:pt idx="29">
                  <c:v>87.172999999999988</c:v>
                </c:pt>
                <c:pt idx="30">
                  <c:v>86.082999999999998</c:v>
                </c:pt>
                <c:pt idx="31">
                  <c:v>84.763000000000005</c:v>
                </c:pt>
                <c:pt idx="32">
                  <c:v>84.497000000000227</c:v>
                </c:pt>
                <c:pt idx="33">
                  <c:v>84.421000000000006</c:v>
                </c:pt>
                <c:pt idx="34">
                  <c:v>84.382999999999981</c:v>
                </c:pt>
                <c:pt idx="35">
                  <c:v>84.382999999999981</c:v>
                </c:pt>
                <c:pt idx="36">
                  <c:v>84.382999999999981</c:v>
                </c:pt>
                <c:pt idx="37">
                  <c:v>84.382999999999981</c:v>
                </c:pt>
                <c:pt idx="38">
                  <c:v>84.298000000000002</c:v>
                </c:pt>
                <c:pt idx="39">
                  <c:v>84.124999999999986</c:v>
                </c:pt>
                <c:pt idx="40">
                  <c:v>83.821999999999989</c:v>
                </c:pt>
                <c:pt idx="41">
                  <c:v>83.562000000000012</c:v>
                </c:pt>
                <c:pt idx="42">
                  <c:v>82.736000000000004</c:v>
                </c:pt>
                <c:pt idx="43">
                  <c:v>81.864000000000004</c:v>
                </c:pt>
                <c:pt idx="44">
                  <c:v>81.381</c:v>
                </c:pt>
                <c:pt idx="45">
                  <c:v>81.248000000000005</c:v>
                </c:pt>
                <c:pt idx="46">
                  <c:v>81.248000000000005</c:v>
                </c:pt>
                <c:pt idx="47">
                  <c:v>81.248000000000005</c:v>
                </c:pt>
                <c:pt idx="48">
                  <c:v>81.248000000000005</c:v>
                </c:pt>
                <c:pt idx="49">
                  <c:v>81.248000000000005</c:v>
                </c:pt>
                <c:pt idx="50">
                  <c:v>81.248000000000005</c:v>
                </c:pt>
                <c:pt idx="51">
                  <c:v>81.045000000000002</c:v>
                </c:pt>
                <c:pt idx="52">
                  <c:v>80.739000000000004</c:v>
                </c:pt>
                <c:pt idx="53">
                  <c:v>80.381</c:v>
                </c:pt>
                <c:pt idx="54">
                  <c:v>79.304000000000002</c:v>
                </c:pt>
                <c:pt idx="55">
                  <c:v>78.787999999999997</c:v>
                </c:pt>
                <c:pt idx="56">
                  <c:v>78.424000000000007</c:v>
                </c:pt>
                <c:pt idx="57">
                  <c:v>78.10799999999999</c:v>
                </c:pt>
                <c:pt idx="58">
                  <c:v>78.10799999999999</c:v>
                </c:pt>
                <c:pt idx="59">
                  <c:v>78.10799999999999</c:v>
                </c:pt>
                <c:pt idx="60">
                  <c:v>78.054000000000002</c:v>
                </c:pt>
                <c:pt idx="61">
                  <c:v>78.054000000000002</c:v>
                </c:pt>
                <c:pt idx="62">
                  <c:v>78.054000000000002</c:v>
                </c:pt>
                <c:pt idx="63">
                  <c:v>77.932000000000002</c:v>
                </c:pt>
                <c:pt idx="64">
                  <c:v>77.686999999999998</c:v>
                </c:pt>
                <c:pt idx="65">
                  <c:v>77.563000000000002</c:v>
                </c:pt>
                <c:pt idx="66">
                  <c:v>77.131</c:v>
                </c:pt>
                <c:pt idx="67">
                  <c:v>76.013000000000005</c:v>
                </c:pt>
                <c:pt idx="68">
                  <c:v>75.575999999999979</c:v>
                </c:pt>
                <c:pt idx="69">
                  <c:v>75.575999999999979</c:v>
                </c:pt>
                <c:pt idx="70">
                  <c:v>75.575999999999979</c:v>
                </c:pt>
                <c:pt idx="71">
                  <c:v>75.447000000000415</c:v>
                </c:pt>
                <c:pt idx="72">
                  <c:v>75.447000000000415</c:v>
                </c:pt>
                <c:pt idx="73">
                  <c:v>75.447000000000415</c:v>
                </c:pt>
                <c:pt idx="74">
                  <c:v>75.373999999999981</c:v>
                </c:pt>
                <c:pt idx="75">
                  <c:v>75.3</c:v>
                </c:pt>
                <c:pt idx="76">
                  <c:v>74.929000000000002</c:v>
                </c:pt>
                <c:pt idx="77">
                  <c:v>74.853999999999999</c:v>
                </c:pt>
                <c:pt idx="78">
                  <c:v>74.103999999999999</c:v>
                </c:pt>
                <c:pt idx="79">
                  <c:v>73.349999999999994</c:v>
                </c:pt>
                <c:pt idx="80">
                  <c:v>73.198999999999998</c:v>
                </c:pt>
                <c:pt idx="81">
                  <c:v>73.121999999999986</c:v>
                </c:pt>
                <c:pt idx="82">
                  <c:v>73.121999999999986</c:v>
                </c:pt>
                <c:pt idx="83">
                  <c:v>73.121999999999986</c:v>
                </c:pt>
                <c:pt idx="84">
                  <c:v>73.121999999999986</c:v>
                </c:pt>
                <c:pt idx="85">
                  <c:v>73.121999999999986</c:v>
                </c:pt>
                <c:pt idx="86">
                  <c:v>73.036000000000001</c:v>
                </c:pt>
                <c:pt idx="87">
                  <c:v>72.947000000000415</c:v>
                </c:pt>
                <c:pt idx="88">
                  <c:v>72.85799999999999</c:v>
                </c:pt>
                <c:pt idx="89">
                  <c:v>72.321999999999989</c:v>
                </c:pt>
                <c:pt idx="90">
                  <c:v>71.426000000000002</c:v>
                </c:pt>
                <c:pt idx="91">
                  <c:v>70.437000000000026</c:v>
                </c:pt>
                <c:pt idx="92">
                  <c:v>70.164999999999992</c:v>
                </c:pt>
                <c:pt idx="93">
                  <c:v>69.982000000000014</c:v>
                </c:pt>
                <c:pt idx="94">
                  <c:v>69.982000000000014</c:v>
                </c:pt>
                <c:pt idx="95">
                  <c:v>69.982000000000014</c:v>
                </c:pt>
                <c:pt idx="96">
                  <c:v>69.982000000000014</c:v>
                </c:pt>
                <c:pt idx="97">
                  <c:v>69.982000000000014</c:v>
                </c:pt>
                <c:pt idx="98">
                  <c:v>69.982000000000014</c:v>
                </c:pt>
                <c:pt idx="99">
                  <c:v>69.662999999999982</c:v>
                </c:pt>
                <c:pt idx="100">
                  <c:v>69.236999999999995</c:v>
                </c:pt>
                <c:pt idx="101">
                  <c:v>69.13</c:v>
                </c:pt>
                <c:pt idx="102">
                  <c:v>68.271999999999991</c:v>
                </c:pt>
                <c:pt idx="103">
                  <c:v>67.192999999999998</c:v>
                </c:pt>
                <c:pt idx="104">
                  <c:v>67.084000000000003</c:v>
                </c:pt>
                <c:pt idx="105">
                  <c:v>66.974000000000004</c:v>
                </c:pt>
                <c:pt idx="106">
                  <c:v>66.974000000000004</c:v>
                </c:pt>
                <c:pt idx="107">
                  <c:v>66.974000000000004</c:v>
                </c:pt>
                <c:pt idx="108">
                  <c:v>66.974000000000004</c:v>
                </c:pt>
                <c:pt idx="109">
                  <c:v>66.974000000000004</c:v>
                </c:pt>
                <c:pt idx="110">
                  <c:v>66.974000000000004</c:v>
                </c:pt>
                <c:pt idx="111">
                  <c:v>66.845000000000013</c:v>
                </c:pt>
                <c:pt idx="112">
                  <c:v>66.585999999999999</c:v>
                </c:pt>
                <c:pt idx="113">
                  <c:v>65.938000000000002</c:v>
                </c:pt>
                <c:pt idx="114">
                  <c:v>65.154999999999987</c:v>
                </c:pt>
                <c:pt idx="115">
                  <c:v>63.844999999999999</c:v>
                </c:pt>
                <c:pt idx="116">
                  <c:v>63.582000000000001</c:v>
                </c:pt>
                <c:pt idx="117">
                  <c:v>63.582000000000001</c:v>
                </c:pt>
                <c:pt idx="118">
                  <c:v>63.582000000000001</c:v>
                </c:pt>
                <c:pt idx="119">
                  <c:v>63.582000000000001</c:v>
                </c:pt>
                <c:pt idx="120">
                  <c:v>63.582000000000001</c:v>
                </c:pt>
                <c:pt idx="121">
                  <c:v>63.436</c:v>
                </c:pt>
                <c:pt idx="122">
                  <c:v>63.436</c:v>
                </c:pt>
                <c:pt idx="123">
                  <c:v>63.436</c:v>
                </c:pt>
                <c:pt idx="124">
                  <c:v>63.436</c:v>
                </c:pt>
                <c:pt idx="125">
                  <c:v>62.963000000000001</c:v>
                </c:pt>
                <c:pt idx="126">
                  <c:v>62.173000000000002</c:v>
                </c:pt>
                <c:pt idx="127">
                  <c:v>61.379000000000005</c:v>
                </c:pt>
                <c:pt idx="128">
                  <c:v>61.056999999999995</c:v>
                </c:pt>
                <c:pt idx="129">
                  <c:v>61.056999999999995</c:v>
                </c:pt>
                <c:pt idx="130">
                  <c:v>61.056999999999995</c:v>
                </c:pt>
                <c:pt idx="131">
                  <c:v>61.056999999999995</c:v>
                </c:pt>
                <c:pt idx="132">
                  <c:v>61.056999999999995</c:v>
                </c:pt>
                <c:pt idx="133">
                  <c:v>61.056999999999995</c:v>
                </c:pt>
                <c:pt idx="134">
                  <c:v>61.056999999999995</c:v>
                </c:pt>
                <c:pt idx="135">
                  <c:v>61.056999999999995</c:v>
                </c:pt>
                <c:pt idx="136">
                  <c:v>60.448</c:v>
                </c:pt>
                <c:pt idx="137">
                  <c:v>60.244</c:v>
                </c:pt>
                <c:pt idx="138">
                  <c:v>59.421000000000006</c:v>
                </c:pt>
                <c:pt idx="139">
                  <c:v>58.59</c:v>
                </c:pt>
                <c:pt idx="140">
                  <c:v>58.379999999999995</c:v>
                </c:pt>
                <c:pt idx="141">
                  <c:v>58.379999999999995</c:v>
                </c:pt>
                <c:pt idx="142">
                  <c:v>58.379999999999995</c:v>
                </c:pt>
                <c:pt idx="143">
                  <c:v>58.379999999999995</c:v>
                </c:pt>
                <c:pt idx="144">
                  <c:v>58.379999999999995</c:v>
                </c:pt>
              </c:numCache>
            </c:numRef>
          </c:yVal>
        </c:ser>
        <c:ser>
          <c:idx val="1"/>
          <c:order val="1"/>
          <c:tx>
            <c:strRef>
              <c:f>Sheet1!$C$1</c:f>
              <c:strCache>
                <c:ptCount val="1"/>
                <c:pt idx="0">
                  <c:v>2-&lt;4 hours (N = 17,436)</c:v>
                </c:pt>
              </c:strCache>
            </c:strRef>
          </c:tx>
          <c:spPr>
            <a:ln w="41275">
              <a:solidFill>
                <a:srgbClr val="00FFFF"/>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0.33330000000000243</c:v>
                </c:pt>
                <c:pt idx="5">
                  <c:v>0.41670000000000001</c:v>
                </c:pt>
                <c:pt idx="6">
                  <c:v>0.5</c:v>
                </c:pt>
                <c:pt idx="7">
                  <c:v>0.58329999999999949</c:v>
                </c:pt>
                <c:pt idx="8">
                  <c:v>0.66670000000000418</c:v>
                </c:pt>
                <c:pt idx="9">
                  <c:v>0.75000000000000289</c:v>
                </c:pt>
                <c:pt idx="10">
                  <c:v>0.83330000000000004</c:v>
                </c:pt>
                <c:pt idx="11">
                  <c:v>0.91670000000000063</c:v>
                </c:pt>
                <c:pt idx="12">
                  <c:v>1</c:v>
                </c:pt>
                <c:pt idx="13">
                  <c:v>1.0832999999999944</c:v>
                </c:pt>
                <c:pt idx="14">
                  <c:v>1.1667000000000001</c:v>
                </c:pt>
                <c:pt idx="15">
                  <c:v>1.25</c:v>
                </c:pt>
                <c:pt idx="16">
                  <c:v>1.3332999999999944</c:v>
                </c:pt>
                <c:pt idx="17">
                  <c:v>1.4166999999999932</c:v>
                </c:pt>
                <c:pt idx="18">
                  <c:v>1.5</c:v>
                </c:pt>
                <c:pt idx="19">
                  <c:v>1.5832999999999944</c:v>
                </c:pt>
                <c:pt idx="20">
                  <c:v>1.6667000000000001</c:v>
                </c:pt>
                <c:pt idx="21">
                  <c:v>1.75</c:v>
                </c:pt>
                <c:pt idx="22">
                  <c:v>1.8332999999999944</c:v>
                </c:pt>
                <c:pt idx="23">
                  <c:v>1.9167000000000001</c:v>
                </c:pt>
                <c:pt idx="24">
                  <c:v>2</c:v>
                </c:pt>
                <c:pt idx="25">
                  <c:v>2.0832999999999999</c:v>
                </c:pt>
                <c:pt idx="26">
                  <c:v>2.1667000000000001</c:v>
                </c:pt>
                <c:pt idx="27">
                  <c:v>2.25</c:v>
                </c:pt>
                <c:pt idx="28">
                  <c:v>2.3332999999999977</c:v>
                </c:pt>
                <c:pt idx="29">
                  <c:v>2.4166999999999859</c:v>
                </c:pt>
                <c:pt idx="30">
                  <c:v>2.5</c:v>
                </c:pt>
                <c:pt idx="31">
                  <c:v>2.5832999999999999</c:v>
                </c:pt>
                <c:pt idx="32">
                  <c:v>2.6667000000000001</c:v>
                </c:pt>
                <c:pt idx="33">
                  <c:v>2.75</c:v>
                </c:pt>
                <c:pt idx="34">
                  <c:v>2.8332999999999977</c:v>
                </c:pt>
                <c:pt idx="35">
                  <c:v>2.9166999999999859</c:v>
                </c:pt>
                <c:pt idx="36">
                  <c:v>3</c:v>
                </c:pt>
                <c:pt idx="37">
                  <c:v>3.0832999999999999</c:v>
                </c:pt>
                <c:pt idx="38">
                  <c:v>3.1667000000000001</c:v>
                </c:pt>
                <c:pt idx="39">
                  <c:v>3.25</c:v>
                </c:pt>
                <c:pt idx="40">
                  <c:v>3.3332999999999977</c:v>
                </c:pt>
                <c:pt idx="41">
                  <c:v>3.4166999999999859</c:v>
                </c:pt>
                <c:pt idx="42">
                  <c:v>3.5</c:v>
                </c:pt>
                <c:pt idx="43">
                  <c:v>3.5832999999999999</c:v>
                </c:pt>
                <c:pt idx="44">
                  <c:v>3.6667000000000001</c:v>
                </c:pt>
                <c:pt idx="45">
                  <c:v>3.75</c:v>
                </c:pt>
                <c:pt idx="46">
                  <c:v>3.8332999999999977</c:v>
                </c:pt>
                <c:pt idx="47">
                  <c:v>3.9166999999999859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Sheet1!$C$2:$C$146</c:f>
              <c:numCache>
                <c:formatCode>General</c:formatCode>
                <c:ptCount val="145"/>
                <c:pt idx="0">
                  <c:v>100</c:v>
                </c:pt>
                <c:pt idx="1">
                  <c:v>100</c:v>
                </c:pt>
                <c:pt idx="2">
                  <c:v>99.845000000000013</c:v>
                </c:pt>
                <c:pt idx="3">
                  <c:v>99.534999999999997</c:v>
                </c:pt>
                <c:pt idx="4">
                  <c:v>99.132999999999981</c:v>
                </c:pt>
                <c:pt idx="5">
                  <c:v>98.60799999999999</c:v>
                </c:pt>
                <c:pt idx="6">
                  <c:v>95.736000000000004</c:v>
                </c:pt>
                <c:pt idx="7">
                  <c:v>92.062000000000012</c:v>
                </c:pt>
                <c:pt idx="8">
                  <c:v>91.588999999999999</c:v>
                </c:pt>
                <c:pt idx="9">
                  <c:v>91.471000000000004</c:v>
                </c:pt>
                <c:pt idx="10">
                  <c:v>91.471000000000004</c:v>
                </c:pt>
                <c:pt idx="11">
                  <c:v>91.471000000000004</c:v>
                </c:pt>
                <c:pt idx="12">
                  <c:v>91.471000000000004</c:v>
                </c:pt>
                <c:pt idx="13">
                  <c:v>91.471000000000004</c:v>
                </c:pt>
                <c:pt idx="14">
                  <c:v>91.458000000000013</c:v>
                </c:pt>
                <c:pt idx="15">
                  <c:v>91.391000000000005</c:v>
                </c:pt>
                <c:pt idx="16">
                  <c:v>91.203999999999994</c:v>
                </c:pt>
                <c:pt idx="17">
                  <c:v>90.902000000000001</c:v>
                </c:pt>
                <c:pt idx="18">
                  <c:v>89.757999999999996</c:v>
                </c:pt>
                <c:pt idx="19">
                  <c:v>88.281000000000006</c:v>
                </c:pt>
                <c:pt idx="20">
                  <c:v>87.778999999999982</c:v>
                </c:pt>
                <c:pt idx="21">
                  <c:v>87.635999999999981</c:v>
                </c:pt>
                <c:pt idx="22">
                  <c:v>87.566999999999993</c:v>
                </c:pt>
                <c:pt idx="23">
                  <c:v>87.546000000000006</c:v>
                </c:pt>
                <c:pt idx="24">
                  <c:v>87.546000000000006</c:v>
                </c:pt>
                <c:pt idx="25">
                  <c:v>87.546000000000006</c:v>
                </c:pt>
                <c:pt idx="26">
                  <c:v>87.537999999999997</c:v>
                </c:pt>
                <c:pt idx="27">
                  <c:v>87.450999999999993</c:v>
                </c:pt>
                <c:pt idx="28">
                  <c:v>87.26</c:v>
                </c:pt>
                <c:pt idx="29">
                  <c:v>86.940000000000026</c:v>
                </c:pt>
                <c:pt idx="30">
                  <c:v>85.932000000000002</c:v>
                </c:pt>
                <c:pt idx="31">
                  <c:v>84.968999999999994</c:v>
                </c:pt>
                <c:pt idx="32">
                  <c:v>84.507999999999996</c:v>
                </c:pt>
                <c:pt idx="33">
                  <c:v>84.361000000000004</c:v>
                </c:pt>
                <c:pt idx="34">
                  <c:v>84.327999999999989</c:v>
                </c:pt>
                <c:pt idx="35">
                  <c:v>84.32</c:v>
                </c:pt>
                <c:pt idx="36">
                  <c:v>84.32</c:v>
                </c:pt>
                <c:pt idx="37">
                  <c:v>84.32</c:v>
                </c:pt>
                <c:pt idx="38">
                  <c:v>84.292000000000002</c:v>
                </c:pt>
                <c:pt idx="39">
                  <c:v>84.235000000000014</c:v>
                </c:pt>
                <c:pt idx="40">
                  <c:v>84.052999999999983</c:v>
                </c:pt>
                <c:pt idx="41">
                  <c:v>83.686999999999998</c:v>
                </c:pt>
                <c:pt idx="42">
                  <c:v>82.915999999999997</c:v>
                </c:pt>
                <c:pt idx="43">
                  <c:v>81.938999999999993</c:v>
                </c:pt>
                <c:pt idx="44">
                  <c:v>81.596999999999994</c:v>
                </c:pt>
                <c:pt idx="45">
                  <c:v>81.449000000000026</c:v>
                </c:pt>
                <c:pt idx="46">
                  <c:v>81.399000000000001</c:v>
                </c:pt>
                <c:pt idx="47">
                  <c:v>81.378999999999948</c:v>
                </c:pt>
                <c:pt idx="48">
                  <c:v>81.378999999999948</c:v>
                </c:pt>
                <c:pt idx="49">
                  <c:v>81.378999999999948</c:v>
                </c:pt>
                <c:pt idx="50">
                  <c:v>81.35599999999998</c:v>
                </c:pt>
                <c:pt idx="51">
                  <c:v>81.31</c:v>
                </c:pt>
                <c:pt idx="52">
                  <c:v>81.100999999999999</c:v>
                </c:pt>
                <c:pt idx="53">
                  <c:v>80.644999999999996</c:v>
                </c:pt>
                <c:pt idx="54">
                  <c:v>79.965000000000003</c:v>
                </c:pt>
                <c:pt idx="55">
                  <c:v>78.905000000000001</c:v>
                </c:pt>
                <c:pt idx="56">
                  <c:v>78.667000000000002</c:v>
                </c:pt>
                <c:pt idx="57">
                  <c:v>78.536000000000001</c:v>
                </c:pt>
                <c:pt idx="58">
                  <c:v>78.510999999999996</c:v>
                </c:pt>
                <c:pt idx="59">
                  <c:v>78.486999999999995</c:v>
                </c:pt>
                <c:pt idx="60">
                  <c:v>78.486999999999995</c:v>
                </c:pt>
                <c:pt idx="61">
                  <c:v>78.472999999999999</c:v>
                </c:pt>
                <c:pt idx="62">
                  <c:v>78.430999999999997</c:v>
                </c:pt>
                <c:pt idx="63">
                  <c:v>78.345000000000013</c:v>
                </c:pt>
                <c:pt idx="64">
                  <c:v>78.157999999999987</c:v>
                </c:pt>
                <c:pt idx="65">
                  <c:v>77.783000000000001</c:v>
                </c:pt>
                <c:pt idx="66">
                  <c:v>76.927000000000007</c:v>
                </c:pt>
                <c:pt idx="67">
                  <c:v>76.081999999999994</c:v>
                </c:pt>
                <c:pt idx="68">
                  <c:v>75.816999999999993</c:v>
                </c:pt>
                <c:pt idx="69">
                  <c:v>75.683999999999983</c:v>
                </c:pt>
                <c:pt idx="70">
                  <c:v>75.683999999999983</c:v>
                </c:pt>
                <c:pt idx="71">
                  <c:v>75.683999999999983</c:v>
                </c:pt>
                <c:pt idx="72">
                  <c:v>75.683999999999983</c:v>
                </c:pt>
                <c:pt idx="73">
                  <c:v>75.683999999999983</c:v>
                </c:pt>
                <c:pt idx="74">
                  <c:v>75.631</c:v>
                </c:pt>
                <c:pt idx="75">
                  <c:v>75.489999999999995</c:v>
                </c:pt>
                <c:pt idx="76">
                  <c:v>75.186999999999998</c:v>
                </c:pt>
                <c:pt idx="77">
                  <c:v>74.793999999999997</c:v>
                </c:pt>
                <c:pt idx="78">
                  <c:v>74.113</c:v>
                </c:pt>
                <c:pt idx="79">
                  <c:v>73.35599999999998</c:v>
                </c:pt>
                <c:pt idx="80">
                  <c:v>73.066000000000003</c:v>
                </c:pt>
                <c:pt idx="81">
                  <c:v>73.028999999999982</c:v>
                </c:pt>
                <c:pt idx="82">
                  <c:v>73.010000000000005</c:v>
                </c:pt>
                <c:pt idx="83">
                  <c:v>72.991000000000227</c:v>
                </c:pt>
                <c:pt idx="84">
                  <c:v>72.991000000000227</c:v>
                </c:pt>
                <c:pt idx="85">
                  <c:v>72.991000000000227</c:v>
                </c:pt>
                <c:pt idx="86">
                  <c:v>72.948000000000022</c:v>
                </c:pt>
                <c:pt idx="87">
                  <c:v>72.793000000000006</c:v>
                </c:pt>
                <c:pt idx="88">
                  <c:v>72.570999999999998</c:v>
                </c:pt>
                <c:pt idx="89">
                  <c:v>72.169999999999987</c:v>
                </c:pt>
                <c:pt idx="90">
                  <c:v>71.340999999999994</c:v>
                </c:pt>
                <c:pt idx="91">
                  <c:v>70.552999999999983</c:v>
                </c:pt>
                <c:pt idx="92">
                  <c:v>70.417000000000385</c:v>
                </c:pt>
                <c:pt idx="93">
                  <c:v>70.324999999999989</c:v>
                </c:pt>
                <c:pt idx="94">
                  <c:v>70.324999999999989</c:v>
                </c:pt>
                <c:pt idx="95">
                  <c:v>70.301999999999992</c:v>
                </c:pt>
                <c:pt idx="96">
                  <c:v>70.301999999999992</c:v>
                </c:pt>
                <c:pt idx="97">
                  <c:v>70.301999999999992</c:v>
                </c:pt>
                <c:pt idx="98">
                  <c:v>70.301999999999992</c:v>
                </c:pt>
                <c:pt idx="99">
                  <c:v>70.245999999999995</c:v>
                </c:pt>
                <c:pt idx="100">
                  <c:v>70.022999999999982</c:v>
                </c:pt>
                <c:pt idx="101">
                  <c:v>69.464000000000027</c:v>
                </c:pt>
                <c:pt idx="102">
                  <c:v>68.873999999999981</c:v>
                </c:pt>
                <c:pt idx="103">
                  <c:v>67.827999999999989</c:v>
                </c:pt>
                <c:pt idx="104">
                  <c:v>67.570999999999998</c:v>
                </c:pt>
                <c:pt idx="105">
                  <c:v>67.542000000000002</c:v>
                </c:pt>
                <c:pt idx="106">
                  <c:v>67.455000000000013</c:v>
                </c:pt>
                <c:pt idx="107">
                  <c:v>67.424999999999997</c:v>
                </c:pt>
                <c:pt idx="108">
                  <c:v>67.424999999999997</c:v>
                </c:pt>
                <c:pt idx="109">
                  <c:v>67.424999999999997</c:v>
                </c:pt>
                <c:pt idx="110">
                  <c:v>67.35599999999998</c:v>
                </c:pt>
                <c:pt idx="111">
                  <c:v>67.286000000000001</c:v>
                </c:pt>
                <c:pt idx="112">
                  <c:v>66.968999999999994</c:v>
                </c:pt>
                <c:pt idx="113">
                  <c:v>66.685999999999979</c:v>
                </c:pt>
                <c:pt idx="114">
                  <c:v>65.938000000000002</c:v>
                </c:pt>
                <c:pt idx="115">
                  <c:v>65.075999999999979</c:v>
                </c:pt>
                <c:pt idx="116">
                  <c:v>64.748999999999995</c:v>
                </c:pt>
                <c:pt idx="117">
                  <c:v>64.712999999999994</c:v>
                </c:pt>
                <c:pt idx="118">
                  <c:v>64.712999999999994</c:v>
                </c:pt>
                <c:pt idx="119">
                  <c:v>64.712999999999994</c:v>
                </c:pt>
                <c:pt idx="120">
                  <c:v>64.712999999999994</c:v>
                </c:pt>
                <c:pt idx="121">
                  <c:v>64.712999999999994</c:v>
                </c:pt>
                <c:pt idx="122">
                  <c:v>64.712999999999994</c:v>
                </c:pt>
                <c:pt idx="123">
                  <c:v>64.528999999999982</c:v>
                </c:pt>
                <c:pt idx="124">
                  <c:v>64.296999999999997</c:v>
                </c:pt>
                <c:pt idx="125">
                  <c:v>63.878</c:v>
                </c:pt>
                <c:pt idx="126">
                  <c:v>63.271000000000001</c:v>
                </c:pt>
                <c:pt idx="127">
                  <c:v>62.192000000000178</c:v>
                </c:pt>
                <c:pt idx="128">
                  <c:v>61.954999999999998</c:v>
                </c:pt>
                <c:pt idx="129">
                  <c:v>61.954999999999998</c:v>
                </c:pt>
                <c:pt idx="130">
                  <c:v>61.954999999999998</c:v>
                </c:pt>
                <c:pt idx="131">
                  <c:v>61.954999999999998</c:v>
                </c:pt>
                <c:pt idx="132">
                  <c:v>61.954999999999998</c:v>
                </c:pt>
                <c:pt idx="133">
                  <c:v>61.954999999999998</c:v>
                </c:pt>
                <c:pt idx="134">
                  <c:v>61.893000000000001</c:v>
                </c:pt>
                <c:pt idx="135">
                  <c:v>61.83</c:v>
                </c:pt>
                <c:pt idx="136">
                  <c:v>61.449000000000005</c:v>
                </c:pt>
                <c:pt idx="137">
                  <c:v>61.322000000000003</c:v>
                </c:pt>
                <c:pt idx="138">
                  <c:v>60.489000000000004</c:v>
                </c:pt>
                <c:pt idx="139">
                  <c:v>59.843999999999994</c:v>
                </c:pt>
                <c:pt idx="140">
                  <c:v>59.519000000000005</c:v>
                </c:pt>
                <c:pt idx="141">
                  <c:v>59.452999999999996</c:v>
                </c:pt>
                <c:pt idx="142">
                  <c:v>59.385999999999996</c:v>
                </c:pt>
                <c:pt idx="143">
                  <c:v>59.385999999999996</c:v>
                </c:pt>
                <c:pt idx="144">
                  <c:v>59.385999999999996</c:v>
                </c:pt>
              </c:numCache>
            </c:numRef>
          </c:yVal>
        </c:ser>
        <c:ser>
          <c:idx val="2"/>
          <c:order val="2"/>
          <c:tx>
            <c:strRef>
              <c:f>Sheet1!$D$1</c:f>
              <c:strCache>
                <c:ptCount val="1"/>
                <c:pt idx="0">
                  <c:v>4+ hours (N = 4,514)</c:v>
                </c:pt>
              </c:strCache>
            </c:strRef>
          </c:tx>
          <c:spPr>
            <a:ln w="41275">
              <a:solidFill>
                <a:srgbClr val="FFFF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0.33330000000000243</c:v>
                </c:pt>
                <c:pt idx="5">
                  <c:v>0.41670000000000001</c:v>
                </c:pt>
                <c:pt idx="6">
                  <c:v>0.5</c:v>
                </c:pt>
                <c:pt idx="7">
                  <c:v>0.58329999999999949</c:v>
                </c:pt>
                <c:pt idx="8">
                  <c:v>0.66670000000000418</c:v>
                </c:pt>
                <c:pt idx="9">
                  <c:v>0.75000000000000289</c:v>
                </c:pt>
                <c:pt idx="10">
                  <c:v>0.83330000000000004</c:v>
                </c:pt>
                <c:pt idx="11">
                  <c:v>0.91670000000000063</c:v>
                </c:pt>
                <c:pt idx="12">
                  <c:v>1</c:v>
                </c:pt>
                <c:pt idx="13">
                  <c:v>1.0832999999999944</c:v>
                </c:pt>
                <c:pt idx="14">
                  <c:v>1.1667000000000001</c:v>
                </c:pt>
                <c:pt idx="15">
                  <c:v>1.25</c:v>
                </c:pt>
                <c:pt idx="16">
                  <c:v>1.3332999999999944</c:v>
                </c:pt>
                <c:pt idx="17">
                  <c:v>1.4166999999999932</c:v>
                </c:pt>
                <c:pt idx="18">
                  <c:v>1.5</c:v>
                </c:pt>
                <c:pt idx="19">
                  <c:v>1.5832999999999944</c:v>
                </c:pt>
                <c:pt idx="20">
                  <c:v>1.6667000000000001</c:v>
                </c:pt>
                <c:pt idx="21">
                  <c:v>1.75</c:v>
                </c:pt>
                <c:pt idx="22">
                  <c:v>1.8332999999999944</c:v>
                </c:pt>
                <c:pt idx="23">
                  <c:v>1.9167000000000001</c:v>
                </c:pt>
                <c:pt idx="24">
                  <c:v>2</c:v>
                </c:pt>
                <c:pt idx="25">
                  <c:v>2.0832999999999999</c:v>
                </c:pt>
                <c:pt idx="26">
                  <c:v>2.1667000000000001</c:v>
                </c:pt>
                <c:pt idx="27">
                  <c:v>2.25</c:v>
                </c:pt>
                <c:pt idx="28">
                  <c:v>2.3332999999999977</c:v>
                </c:pt>
                <c:pt idx="29">
                  <c:v>2.4166999999999859</c:v>
                </c:pt>
                <c:pt idx="30">
                  <c:v>2.5</c:v>
                </c:pt>
                <c:pt idx="31">
                  <c:v>2.5832999999999999</c:v>
                </c:pt>
                <c:pt idx="32">
                  <c:v>2.6667000000000001</c:v>
                </c:pt>
                <c:pt idx="33">
                  <c:v>2.75</c:v>
                </c:pt>
                <c:pt idx="34">
                  <c:v>2.8332999999999977</c:v>
                </c:pt>
                <c:pt idx="35">
                  <c:v>2.9166999999999859</c:v>
                </c:pt>
                <c:pt idx="36">
                  <c:v>3</c:v>
                </c:pt>
                <c:pt idx="37">
                  <c:v>3.0832999999999999</c:v>
                </c:pt>
                <c:pt idx="38">
                  <c:v>3.1667000000000001</c:v>
                </c:pt>
                <c:pt idx="39">
                  <c:v>3.25</c:v>
                </c:pt>
                <c:pt idx="40">
                  <c:v>3.3332999999999977</c:v>
                </c:pt>
                <c:pt idx="41">
                  <c:v>3.4166999999999859</c:v>
                </c:pt>
                <c:pt idx="42">
                  <c:v>3.5</c:v>
                </c:pt>
                <c:pt idx="43">
                  <c:v>3.5832999999999999</c:v>
                </c:pt>
                <c:pt idx="44">
                  <c:v>3.6667000000000001</c:v>
                </c:pt>
                <c:pt idx="45">
                  <c:v>3.75</c:v>
                </c:pt>
                <c:pt idx="46">
                  <c:v>3.8332999999999977</c:v>
                </c:pt>
                <c:pt idx="47">
                  <c:v>3.9166999999999859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Sheet1!$D$2:$D$146</c:f>
              <c:numCache>
                <c:formatCode>General</c:formatCode>
                <c:ptCount val="145"/>
                <c:pt idx="0">
                  <c:v>100</c:v>
                </c:pt>
                <c:pt idx="1">
                  <c:v>100</c:v>
                </c:pt>
                <c:pt idx="2">
                  <c:v>99.822999999999979</c:v>
                </c:pt>
                <c:pt idx="3">
                  <c:v>99.513000000000005</c:v>
                </c:pt>
                <c:pt idx="4">
                  <c:v>99.202000000000012</c:v>
                </c:pt>
                <c:pt idx="5">
                  <c:v>98.733000000000004</c:v>
                </c:pt>
                <c:pt idx="6">
                  <c:v>95.866</c:v>
                </c:pt>
                <c:pt idx="7">
                  <c:v>92.206000000000003</c:v>
                </c:pt>
                <c:pt idx="8">
                  <c:v>91.775999999999982</c:v>
                </c:pt>
                <c:pt idx="9">
                  <c:v>91.708000000000013</c:v>
                </c:pt>
                <c:pt idx="10">
                  <c:v>91.708000000000013</c:v>
                </c:pt>
                <c:pt idx="11">
                  <c:v>91.708000000000013</c:v>
                </c:pt>
                <c:pt idx="12">
                  <c:v>91.708000000000013</c:v>
                </c:pt>
                <c:pt idx="13">
                  <c:v>91.708000000000013</c:v>
                </c:pt>
                <c:pt idx="14">
                  <c:v>91.708000000000013</c:v>
                </c:pt>
                <c:pt idx="15">
                  <c:v>91.60299999999998</c:v>
                </c:pt>
                <c:pt idx="16">
                  <c:v>91.394000000000005</c:v>
                </c:pt>
                <c:pt idx="17">
                  <c:v>91.027999999999992</c:v>
                </c:pt>
                <c:pt idx="18">
                  <c:v>89.955000000000013</c:v>
                </c:pt>
                <c:pt idx="19">
                  <c:v>88.537000000000006</c:v>
                </c:pt>
                <c:pt idx="20">
                  <c:v>88.192999999999998</c:v>
                </c:pt>
                <c:pt idx="21">
                  <c:v>88.087000000000003</c:v>
                </c:pt>
                <c:pt idx="22">
                  <c:v>88.087000000000003</c:v>
                </c:pt>
                <c:pt idx="23">
                  <c:v>88.087000000000003</c:v>
                </c:pt>
                <c:pt idx="24">
                  <c:v>88.087000000000003</c:v>
                </c:pt>
                <c:pt idx="25">
                  <c:v>88.087000000000003</c:v>
                </c:pt>
                <c:pt idx="26">
                  <c:v>87.994000000000227</c:v>
                </c:pt>
                <c:pt idx="27">
                  <c:v>87.930999999999997</c:v>
                </c:pt>
                <c:pt idx="28">
                  <c:v>87.837000000000003</c:v>
                </c:pt>
                <c:pt idx="29">
                  <c:v>87.678999999999988</c:v>
                </c:pt>
                <c:pt idx="30">
                  <c:v>86.985000000000014</c:v>
                </c:pt>
                <c:pt idx="31">
                  <c:v>85.843999999999994</c:v>
                </c:pt>
                <c:pt idx="32">
                  <c:v>85.427000000000007</c:v>
                </c:pt>
                <c:pt idx="33">
                  <c:v>85.394999999999996</c:v>
                </c:pt>
                <c:pt idx="34">
                  <c:v>85.296999999999997</c:v>
                </c:pt>
                <c:pt idx="35">
                  <c:v>85.296999999999997</c:v>
                </c:pt>
                <c:pt idx="36">
                  <c:v>85.296999999999997</c:v>
                </c:pt>
                <c:pt idx="37">
                  <c:v>85.296999999999997</c:v>
                </c:pt>
                <c:pt idx="38">
                  <c:v>85.296999999999997</c:v>
                </c:pt>
                <c:pt idx="39">
                  <c:v>85.22</c:v>
                </c:pt>
                <c:pt idx="40">
                  <c:v>84.988</c:v>
                </c:pt>
                <c:pt idx="41">
                  <c:v>84.717000000000027</c:v>
                </c:pt>
                <c:pt idx="42">
                  <c:v>83.63</c:v>
                </c:pt>
                <c:pt idx="43">
                  <c:v>82.694999999999993</c:v>
                </c:pt>
                <c:pt idx="44">
                  <c:v>82.38</c:v>
                </c:pt>
                <c:pt idx="45">
                  <c:v>82.34</c:v>
                </c:pt>
                <c:pt idx="46">
                  <c:v>82.34</c:v>
                </c:pt>
                <c:pt idx="47">
                  <c:v>82.34</c:v>
                </c:pt>
                <c:pt idx="48">
                  <c:v>82.34</c:v>
                </c:pt>
                <c:pt idx="49">
                  <c:v>82.34</c:v>
                </c:pt>
                <c:pt idx="50">
                  <c:v>82.34</c:v>
                </c:pt>
                <c:pt idx="51">
                  <c:v>82.242000000000004</c:v>
                </c:pt>
                <c:pt idx="52">
                  <c:v>82.093999999999994</c:v>
                </c:pt>
                <c:pt idx="53">
                  <c:v>81.697000000000003</c:v>
                </c:pt>
                <c:pt idx="54">
                  <c:v>81.448000000000022</c:v>
                </c:pt>
                <c:pt idx="55">
                  <c:v>80.248000000000005</c:v>
                </c:pt>
                <c:pt idx="56">
                  <c:v>79.995999999999995</c:v>
                </c:pt>
                <c:pt idx="57">
                  <c:v>79.894000000000005</c:v>
                </c:pt>
                <c:pt idx="58">
                  <c:v>79.894000000000005</c:v>
                </c:pt>
                <c:pt idx="59">
                  <c:v>79.894000000000005</c:v>
                </c:pt>
                <c:pt idx="60">
                  <c:v>79.894000000000005</c:v>
                </c:pt>
                <c:pt idx="61">
                  <c:v>79.894000000000005</c:v>
                </c:pt>
                <c:pt idx="62">
                  <c:v>79.894000000000005</c:v>
                </c:pt>
                <c:pt idx="63">
                  <c:v>79.769000000000005</c:v>
                </c:pt>
                <c:pt idx="64">
                  <c:v>79.391999999999996</c:v>
                </c:pt>
                <c:pt idx="65">
                  <c:v>78.950999999999993</c:v>
                </c:pt>
                <c:pt idx="66">
                  <c:v>77.938999999999993</c:v>
                </c:pt>
                <c:pt idx="67">
                  <c:v>77.174999999999983</c:v>
                </c:pt>
                <c:pt idx="68">
                  <c:v>76.531000000000006</c:v>
                </c:pt>
                <c:pt idx="69">
                  <c:v>76.531000000000006</c:v>
                </c:pt>
                <c:pt idx="70">
                  <c:v>76.397999999999996</c:v>
                </c:pt>
                <c:pt idx="71">
                  <c:v>76.397999999999996</c:v>
                </c:pt>
                <c:pt idx="72">
                  <c:v>76.397999999999996</c:v>
                </c:pt>
                <c:pt idx="73">
                  <c:v>76.320999999999998</c:v>
                </c:pt>
                <c:pt idx="74">
                  <c:v>76.320999999999998</c:v>
                </c:pt>
                <c:pt idx="75">
                  <c:v>76.241000000000227</c:v>
                </c:pt>
                <c:pt idx="76">
                  <c:v>75.917000000000385</c:v>
                </c:pt>
                <c:pt idx="77">
                  <c:v>75.430000000000007</c:v>
                </c:pt>
                <c:pt idx="78">
                  <c:v>74.206999999999994</c:v>
                </c:pt>
                <c:pt idx="79">
                  <c:v>73.058999999999983</c:v>
                </c:pt>
                <c:pt idx="80">
                  <c:v>72.893000000000001</c:v>
                </c:pt>
                <c:pt idx="81">
                  <c:v>72.893000000000001</c:v>
                </c:pt>
                <c:pt idx="82">
                  <c:v>72.808999999999983</c:v>
                </c:pt>
                <c:pt idx="83">
                  <c:v>72.808999999999983</c:v>
                </c:pt>
                <c:pt idx="84">
                  <c:v>72.808999999999983</c:v>
                </c:pt>
                <c:pt idx="85">
                  <c:v>72.808999999999983</c:v>
                </c:pt>
                <c:pt idx="86">
                  <c:v>72.808999999999983</c:v>
                </c:pt>
                <c:pt idx="87">
                  <c:v>72.808999999999983</c:v>
                </c:pt>
                <c:pt idx="88">
                  <c:v>72.705000000000013</c:v>
                </c:pt>
                <c:pt idx="89">
                  <c:v>72.292000000000002</c:v>
                </c:pt>
                <c:pt idx="90">
                  <c:v>71.669999999999987</c:v>
                </c:pt>
                <c:pt idx="91">
                  <c:v>70.837999999999994</c:v>
                </c:pt>
                <c:pt idx="92">
                  <c:v>70.627999999999986</c:v>
                </c:pt>
                <c:pt idx="93">
                  <c:v>70.627999999999986</c:v>
                </c:pt>
                <c:pt idx="94">
                  <c:v>70.627999999999986</c:v>
                </c:pt>
                <c:pt idx="95">
                  <c:v>70.516000000000005</c:v>
                </c:pt>
                <c:pt idx="96">
                  <c:v>70.516000000000005</c:v>
                </c:pt>
                <c:pt idx="97">
                  <c:v>70.384999999999991</c:v>
                </c:pt>
                <c:pt idx="98">
                  <c:v>70.384999999999991</c:v>
                </c:pt>
                <c:pt idx="99">
                  <c:v>70.384999999999991</c:v>
                </c:pt>
                <c:pt idx="100">
                  <c:v>70.113</c:v>
                </c:pt>
                <c:pt idx="101">
                  <c:v>69.568000000000012</c:v>
                </c:pt>
                <c:pt idx="102">
                  <c:v>68.884999999999991</c:v>
                </c:pt>
                <c:pt idx="103">
                  <c:v>68.474000000000004</c:v>
                </c:pt>
                <c:pt idx="104">
                  <c:v>68.057999999999993</c:v>
                </c:pt>
                <c:pt idx="105">
                  <c:v>68.057999999999993</c:v>
                </c:pt>
                <c:pt idx="106">
                  <c:v>68.057999999999993</c:v>
                </c:pt>
                <c:pt idx="107">
                  <c:v>68.057999999999993</c:v>
                </c:pt>
                <c:pt idx="108">
                  <c:v>68.057999999999993</c:v>
                </c:pt>
                <c:pt idx="109">
                  <c:v>68.057999999999993</c:v>
                </c:pt>
                <c:pt idx="110">
                  <c:v>67.884</c:v>
                </c:pt>
                <c:pt idx="111">
                  <c:v>67.708000000000013</c:v>
                </c:pt>
                <c:pt idx="112">
                  <c:v>67.708000000000013</c:v>
                </c:pt>
                <c:pt idx="113">
                  <c:v>66.813999999999993</c:v>
                </c:pt>
                <c:pt idx="114">
                  <c:v>66.096000000000004</c:v>
                </c:pt>
                <c:pt idx="115">
                  <c:v>65.555999999999983</c:v>
                </c:pt>
                <c:pt idx="116">
                  <c:v>65.192999999999998</c:v>
                </c:pt>
                <c:pt idx="117">
                  <c:v>65.007999999999996</c:v>
                </c:pt>
                <c:pt idx="118">
                  <c:v>65.007999999999996</c:v>
                </c:pt>
                <c:pt idx="119">
                  <c:v>65.007999999999996</c:v>
                </c:pt>
                <c:pt idx="120">
                  <c:v>65.007999999999996</c:v>
                </c:pt>
                <c:pt idx="121">
                  <c:v>65.007999999999996</c:v>
                </c:pt>
                <c:pt idx="122">
                  <c:v>65.007999999999996</c:v>
                </c:pt>
                <c:pt idx="123">
                  <c:v>65.007999999999996</c:v>
                </c:pt>
                <c:pt idx="124">
                  <c:v>65.007999999999996</c:v>
                </c:pt>
                <c:pt idx="125">
                  <c:v>64.760000000000005</c:v>
                </c:pt>
                <c:pt idx="126">
                  <c:v>64.013000000000005</c:v>
                </c:pt>
                <c:pt idx="127">
                  <c:v>62.763000000000012</c:v>
                </c:pt>
                <c:pt idx="128">
                  <c:v>62.763000000000012</c:v>
                </c:pt>
                <c:pt idx="129">
                  <c:v>62.247</c:v>
                </c:pt>
                <c:pt idx="130">
                  <c:v>62.247</c:v>
                </c:pt>
                <c:pt idx="131">
                  <c:v>62.247</c:v>
                </c:pt>
                <c:pt idx="132">
                  <c:v>62.247</c:v>
                </c:pt>
                <c:pt idx="133">
                  <c:v>62.247</c:v>
                </c:pt>
                <c:pt idx="134">
                  <c:v>61.906000000000006</c:v>
                </c:pt>
                <c:pt idx="135">
                  <c:v>61.906000000000006</c:v>
                </c:pt>
                <c:pt idx="136">
                  <c:v>61.561</c:v>
                </c:pt>
                <c:pt idx="137">
                  <c:v>61.561</c:v>
                </c:pt>
                <c:pt idx="138">
                  <c:v>61.215000000000003</c:v>
                </c:pt>
                <c:pt idx="139">
                  <c:v>60.519000000000005</c:v>
                </c:pt>
                <c:pt idx="140">
                  <c:v>60.161000000000001</c:v>
                </c:pt>
                <c:pt idx="141">
                  <c:v>60.161000000000001</c:v>
                </c:pt>
                <c:pt idx="142">
                  <c:v>60.161000000000001</c:v>
                </c:pt>
                <c:pt idx="143">
                  <c:v>60.161000000000001</c:v>
                </c:pt>
                <c:pt idx="144">
                  <c:v>60.161000000000001</c:v>
                </c:pt>
              </c:numCache>
            </c:numRef>
          </c:yVal>
        </c:ser>
        <c:axId val="161462144"/>
        <c:axId val="161472512"/>
      </c:scatterChart>
      <c:valAx>
        <c:axId val="161462144"/>
        <c:scaling>
          <c:orientation val="minMax"/>
          <c:max val="12"/>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61472512"/>
        <c:crosses val="autoZero"/>
        <c:crossBetween val="midCat"/>
        <c:majorUnit val="1"/>
      </c:valAx>
      <c:valAx>
        <c:axId val="161472512"/>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Freedom from Severe Renal Dysfunction</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61462144"/>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2303091538336468"/>
          <c:y val="0.57941621555118161"/>
          <c:w val="0.27030973451327434"/>
          <c:h val="0.16784079724409445"/>
        </c:manualLayout>
      </c:layout>
      <c:spPr>
        <a:solidFill>
          <a:srgbClr val="000000"/>
        </a:solidFill>
        <a:ln>
          <a:solidFill>
            <a:srgbClr val="FFFFFF"/>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8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898805"/>
          <c:h val="0.80980520013123369"/>
        </c:manualLayout>
      </c:layout>
      <c:scatterChart>
        <c:scatterStyle val="smoothMarker"/>
        <c:ser>
          <c:idx val="0"/>
          <c:order val="0"/>
          <c:tx>
            <c:strRef>
              <c:f>Sheet1!$B$1</c:f>
              <c:strCache>
                <c:ptCount val="1"/>
                <c:pt idx="0">
                  <c:v>18-29 (N = 1,884)</c:v>
                </c:pt>
              </c:strCache>
            </c:strRef>
          </c:tx>
          <c:spPr>
            <a:ln w="41275">
              <a:solidFill>
                <a:srgbClr val="00FFFF"/>
              </a:solidFill>
            </a:ln>
          </c:spPr>
          <c:marker>
            <c:symbol val="none"/>
          </c:marker>
          <c:xVal>
            <c:numRef>
              <c:f>Sheet1!$A$2:$A$134</c:f>
              <c:numCache>
                <c:formatCode>General</c:formatCode>
                <c:ptCount val="133"/>
                <c:pt idx="0">
                  <c:v>0</c:v>
                </c:pt>
                <c:pt idx="1">
                  <c:v>8.3300000000000041E-2</c:v>
                </c:pt>
                <c:pt idx="2">
                  <c:v>0.16669999999999999</c:v>
                </c:pt>
                <c:pt idx="3">
                  <c:v>0.25</c:v>
                </c:pt>
                <c:pt idx="4">
                  <c:v>0.33330000000000243</c:v>
                </c:pt>
                <c:pt idx="5">
                  <c:v>0.41670000000000001</c:v>
                </c:pt>
                <c:pt idx="6">
                  <c:v>0.5</c:v>
                </c:pt>
                <c:pt idx="7">
                  <c:v>0.58329999999999949</c:v>
                </c:pt>
                <c:pt idx="8">
                  <c:v>0.66670000000000418</c:v>
                </c:pt>
                <c:pt idx="9">
                  <c:v>0.75000000000000289</c:v>
                </c:pt>
                <c:pt idx="10">
                  <c:v>0.83330000000000004</c:v>
                </c:pt>
                <c:pt idx="11">
                  <c:v>0.91670000000000063</c:v>
                </c:pt>
                <c:pt idx="12">
                  <c:v>1</c:v>
                </c:pt>
                <c:pt idx="13">
                  <c:v>1.0832999999999944</c:v>
                </c:pt>
                <c:pt idx="14">
                  <c:v>1.1667000000000001</c:v>
                </c:pt>
                <c:pt idx="15">
                  <c:v>1.25</c:v>
                </c:pt>
                <c:pt idx="16">
                  <c:v>1.3332999999999944</c:v>
                </c:pt>
                <c:pt idx="17">
                  <c:v>1.4166999999999932</c:v>
                </c:pt>
                <c:pt idx="18">
                  <c:v>1.5</c:v>
                </c:pt>
                <c:pt idx="19">
                  <c:v>1.5832999999999944</c:v>
                </c:pt>
                <c:pt idx="20">
                  <c:v>1.6667000000000001</c:v>
                </c:pt>
                <c:pt idx="21">
                  <c:v>1.75</c:v>
                </c:pt>
                <c:pt idx="22">
                  <c:v>1.8332999999999944</c:v>
                </c:pt>
                <c:pt idx="23">
                  <c:v>1.9167000000000001</c:v>
                </c:pt>
                <c:pt idx="24">
                  <c:v>2</c:v>
                </c:pt>
                <c:pt idx="25">
                  <c:v>2.0832999999999999</c:v>
                </c:pt>
                <c:pt idx="26">
                  <c:v>2.1667000000000001</c:v>
                </c:pt>
                <c:pt idx="27">
                  <c:v>2.25</c:v>
                </c:pt>
                <c:pt idx="28">
                  <c:v>2.3332999999999977</c:v>
                </c:pt>
                <c:pt idx="29">
                  <c:v>2.4166999999999859</c:v>
                </c:pt>
                <c:pt idx="30">
                  <c:v>2.5</c:v>
                </c:pt>
                <c:pt idx="31">
                  <c:v>2.5832999999999999</c:v>
                </c:pt>
                <c:pt idx="32">
                  <c:v>2.6667000000000001</c:v>
                </c:pt>
                <c:pt idx="33">
                  <c:v>2.75</c:v>
                </c:pt>
                <c:pt idx="34">
                  <c:v>2.8332999999999977</c:v>
                </c:pt>
                <c:pt idx="35">
                  <c:v>2.9166999999999859</c:v>
                </c:pt>
                <c:pt idx="36">
                  <c:v>3</c:v>
                </c:pt>
                <c:pt idx="37">
                  <c:v>3.0832999999999999</c:v>
                </c:pt>
                <c:pt idx="38">
                  <c:v>3.1667000000000001</c:v>
                </c:pt>
                <c:pt idx="39">
                  <c:v>3.25</c:v>
                </c:pt>
                <c:pt idx="40">
                  <c:v>3.3332999999999977</c:v>
                </c:pt>
                <c:pt idx="41">
                  <c:v>3.4166999999999859</c:v>
                </c:pt>
                <c:pt idx="42">
                  <c:v>3.5</c:v>
                </c:pt>
                <c:pt idx="43">
                  <c:v>3.5832999999999999</c:v>
                </c:pt>
                <c:pt idx="44">
                  <c:v>3.6667000000000001</c:v>
                </c:pt>
                <c:pt idx="45">
                  <c:v>3.75</c:v>
                </c:pt>
                <c:pt idx="46">
                  <c:v>3.8332999999999977</c:v>
                </c:pt>
                <c:pt idx="47">
                  <c:v>3.9166999999999859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numCache>
            </c:numRef>
          </c:xVal>
          <c:yVal>
            <c:numRef>
              <c:f>Sheet1!$B$2:$B$134</c:f>
              <c:numCache>
                <c:formatCode>General</c:formatCode>
                <c:ptCount val="133"/>
                <c:pt idx="0">
                  <c:v>100</c:v>
                </c:pt>
                <c:pt idx="1">
                  <c:v>100</c:v>
                </c:pt>
                <c:pt idx="2">
                  <c:v>99.840999999999994</c:v>
                </c:pt>
                <c:pt idx="3">
                  <c:v>99.468999999999994</c:v>
                </c:pt>
                <c:pt idx="4">
                  <c:v>99.149000000000001</c:v>
                </c:pt>
                <c:pt idx="5">
                  <c:v>98.504999999999995</c:v>
                </c:pt>
                <c:pt idx="6">
                  <c:v>96.991000000000227</c:v>
                </c:pt>
                <c:pt idx="7">
                  <c:v>95.744000000000227</c:v>
                </c:pt>
                <c:pt idx="8">
                  <c:v>95.524999999999991</c:v>
                </c:pt>
                <c:pt idx="9">
                  <c:v>95.415000000000006</c:v>
                </c:pt>
                <c:pt idx="10">
                  <c:v>95.415000000000006</c:v>
                </c:pt>
                <c:pt idx="11">
                  <c:v>95.415000000000006</c:v>
                </c:pt>
                <c:pt idx="12">
                  <c:v>95.415000000000006</c:v>
                </c:pt>
                <c:pt idx="13">
                  <c:v>95.415000000000006</c:v>
                </c:pt>
                <c:pt idx="14">
                  <c:v>95.415000000000006</c:v>
                </c:pt>
                <c:pt idx="15">
                  <c:v>95.415000000000006</c:v>
                </c:pt>
                <c:pt idx="16">
                  <c:v>95.215000000000003</c:v>
                </c:pt>
                <c:pt idx="17">
                  <c:v>95.013000000000005</c:v>
                </c:pt>
                <c:pt idx="18">
                  <c:v>94.274000000000001</c:v>
                </c:pt>
                <c:pt idx="19">
                  <c:v>93.396000000000001</c:v>
                </c:pt>
                <c:pt idx="20">
                  <c:v>93.191999999999993</c:v>
                </c:pt>
                <c:pt idx="21">
                  <c:v>93.191999999999993</c:v>
                </c:pt>
                <c:pt idx="22">
                  <c:v>93.191999999999993</c:v>
                </c:pt>
                <c:pt idx="23">
                  <c:v>93.191999999999993</c:v>
                </c:pt>
                <c:pt idx="24">
                  <c:v>93.191999999999993</c:v>
                </c:pt>
                <c:pt idx="25">
                  <c:v>93.191999999999993</c:v>
                </c:pt>
                <c:pt idx="26">
                  <c:v>93.191999999999993</c:v>
                </c:pt>
                <c:pt idx="27">
                  <c:v>93.191999999999993</c:v>
                </c:pt>
                <c:pt idx="28">
                  <c:v>93.024000000000001</c:v>
                </c:pt>
                <c:pt idx="29">
                  <c:v>92.85499999999999</c:v>
                </c:pt>
                <c:pt idx="30">
                  <c:v>92.348000000000013</c:v>
                </c:pt>
                <c:pt idx="31">
                  <c:v>91.754000000000005</c:v>
                </c:pt>
                <c:pt idx="32">
                  <c:v>91.497000000000227</c:v>
                </c:pt>
                <c:pt idx="33">
                  <c:v>91.411000000000385</c:v>
                </c:pt>
                <c:pt idx="34">
                  <c:v>91.411000000000385</c:v>
                </c:pt>
                <c:pt idx="35">
                  <c:v>91.320999999999998</c:v>
                </c:pt>
                <c:pt idx="36">
                  <c:v>91.320999999999998</c:v>
                </c:pt>
                <c:pt idx="37">
                  <c:v>91.320999999999998</c:v>
                </c:pt>
                <c:pt idx="38">
                  <c:v>91.22</c:v>
                </c:pt>
                <c:pt idx="39">
                  <c:v>91.22</c:v>
                </c:pt>
                <c:pt idx="40">
                  <c:v>91.22</c:v>
                </c:pt>
                <c:pt idx="41">
                  <c:v>91.22</c:v>
                </c:pt>
                <c:pt idx="42">
                  <c:v>90.910000000000025</c:v>
                </c:pt>
                <c:pt idx="43">
                  <c:v>90.286000000000001</c:v>
                </c:pt>
                <c:pt idx="44">
                  <c:v>89.968000000000004</c:v>
                </c:pt>
                <c:pt idx="45">
                  <c:v>89.968000000000004</c:v>
                </c:pt>
                <c:pt idx="46">
                  <c:v>89.968000000000004</c:v>
                </c:pt>
                <c:pt idx="47">
                  <c:v>89.968000000000004</c:v>
                </c:pt>
                <c:pt idx="48">
                  <c:v>89.968000000000004</c:v>
                </c:pt>
                <c:pt idx="49">
                  <c:v>89.968000000000004</c:v>
                </c:pt>
                <c:pt idx="50">
                  <c:v>89.968000000000004</c:v>
                </c:pt>
                <c:pt idx="51">
                  <c:v>89.968000000000004</c:v>
                </c:pt>
                <c:pt idx="52">
                  <c:v>89.835999999999999</c:v>
                </c:pt>
                <c:pt idx="53">
                  <c:v>89.835999999999999</c:v>
                </c:pt>
                <c:pt idx="54">
                  <c:v>89.173999999999978</c:v>
                </c:pt>
                <c:pt idx="55">
                  <c:v>88.774999999999991</c:v>
                </c:pt>
                <c:pt idx="56">
                  <c:v>88.774999999999991</c:v>
                </c:pt>
                <c:pt idx="57">
                  <c:v>88.504999999999995</c:v>
                </c:pt>
                <c:pt idx="58">
                  <c:v>88.504999999999995</c:v>
                </c:pt>
                <c:pt idx="59">
                  <c:v>88.504999999999995</c:v>
                </c:pt>
                <c:pt idx="60">
                  <c:v>88.504999999999995</c:v>
                </c:pt>
                <c:pt idx="61">
                  <c:v>88.504999999999995</c:v>
                </c:pt>
                <c:pt idx="62">
                  <c:v>88.504999999999995</c:v>
                </c:pt>
                <c:pt idx="63">
                  <c:v>88.335999999999999</c:v>
                </c:pt>
                <c:pt idx="64">
                  <c:v>87.995000000000005</c:v>
                </c:pt>
                <c:pt idx="65">
                  <c:v>87.822999999999979</c:v>
                </c:pt>
                <c:pt idx="66">
                  <c:v>87.649999999999991</c:v>
                </c:pt>
                <c:pt idx="67">
                  <c:v>87.475999999999999</c:v>
                </c:pt>
                <c:pt idx="68">
                  <c:v>87.298000000000002</c:v>
                </c:pt>
                <c:pt idx="69">
                  <c:v>87.298000000000002</c:v>
                </c:pt>
                <c:pt idx="70">
                  <c:v>87.298000000000002</c:v>
                </c:pt>
                <c:pt idx="71">
                  <c:v>87.298000000000002</c:v>
                </c:pt>
                <c:pt idx="72">
                  <c:v>87.298000000000002</c:v>
                </c:pt>
                <c:pt idx="73">
                  <c:v>87.298000000000002</c:v>
                </c:pt>
                <c:pt idx="74">
                  <c:v>87.298000000000002</c:v>
                </c:pt>
                <c:pt idx="75">
                  <c:v>87.072999999999979</c:v>
                </c:pt>
                <c:pt idx="76">
                  <c:v>86.846000000000004</c:v>
                </c:pt>
                <c:pt idx="77">
                  <c:v>86.393000000000001</c:v>
                </c:pt>
                <c:pt idx="78">
                  <c:v>85.257999999999996</c:v>
                </c:pt>
                <c:pt idx="79">
                  <c:v>85.028999999999982</c:v>
                </c:pt>
                <c:pt idx="80">
                  <c:v>84.337999999999994</c:v>
                </c:pt>
                <c:pt idx="81">
                  <c:v>84.337999999999994</c:v>
                </c:pt>
                <c:pt idx="82">
                  <c:v>84.337999999999994</c:v>
                </c:pt>
                <c:pt idx="83">
                  <c:v>84.337999999999994</c:v>
                </c:pt>
                <c:pt idx="84">
                  <c:v>84.337999999999994</c:v>
                </c:pt>
                <c:pt idx="85">
                  <c:v>84.337999999999994</c:v>
                </c:pt>
                <c:pt idx="86">
                  <c:v>84.337999999999994</c:v>
                </c:pt>
                <c:pt idx="87">
                  <c:v>84.337999999999994</c:v>
                </c:pt>
                <c:pt idx="88">
                  <c:v>84.337999999999994</c:v>
                </c:pt>
                <c:pt idx="89">
                  <c:v>84.337999999999994</c:v>
                </c:pt>
                <c:pt idx="90">
                  <c:v>84.031000000000006</c:v>
                </c:pt>
                <c:pt idx="91">
                  <c:v>83.724000000000004</c:v>
                </c:pt>
                <c:pt idx="92">
                  <c:v>83.724000000000004</c:v>
                </c:pt>
                <c:pt idx="93">
                  <c:v>83.724000000000004</c:v>
                </c:pt>
                <c:pt idx="94">
                  <c:v>83.724000000000004</c:v>
                </c:pt>
                <c:pt idx="95">
                  <c:v>83.724000000000004</c:v>
                </c:pt>
                <c:pt idx="96">
                  <c:v>83.724000000000004</c:v>
                </c:pt>
                <c:pt idx="97">
                  <c:v>83.724000000000004</c:v>
                </c:pt>
                <c:pt idx="98">
                  <c:v>83.724000000000004</c:v>
                </c:pt>
                <c:pt idx="99">
                  <c:v>83.724000000000004</c:v>
                </c:pt>
                <c:pt idx="100">
                  <c:v>83.320999999999998</c:v>
                </c:pt>
                <c:pt idx="101">
                  <c:v>83.320999999999998</c:v>
                </c:pt>
                <c:pt idx="102">
                  <c:v>82.507999999999996</c:v>
                </c:pt>
                <c:pt idx="103">
                  <c:v>82.098000000000013</c:v>
                </c:pt>
                <c:pt idx="104">
                  <c:v>82.098000000000013</c:v>
                </c:pt>
                <c:pt idx="105">
                  <c:v>82.098000000000013</c:v>
                </c:pt>
                <c:pt idx="106">
                  <c:v>82.098000000000013</c:v>
                </c:pt>
                <c:pt idx="107">
                  <c:v>82.098000000000013</c:v>
                </c:pt>
                <c:pt idx="108">
                  <c:v>82.098000000000013</c:v>
                </c:pt>
                <c:pt idx="109">
                  <c:v>82.098000000000013</c:v>
                </c:pt>
                <c:pt idx="110">
                  <c:v>82.098000000000013</c:v>
                </c:pt>
                <c:pt idx="111">
                  <c:v>82.098000000000013</c:v>
                </c:pt>
                <c:pt idx="112">
                  <c:v>81.570999999999998</c:v>
                </c:pt>
                <c:pt idx="113">
                  <c:v>81.570999999999998</c:v>
                </c:pt>
                <c:pt idx="114">
                  <c:v>80.498000000000005</c:v>
                </c:pt>
                <c:pt idx="115">
                  <c:v>79.424999999999997</c:v>
                </c:pt>
                <c:pt idx="116">
                  <c:v>79.424999999999997</c:v>
                </c:pt>
                <c:pt idx="117">
                  <c:v>79.424999999999997</c:v>
                </c:pt>
                <c:pt idx="118">
                  <c:v>79.424999999999997</c:v>
                </c:pt>
                <c:pt idx="119">
                  <c:v>79.424999999999997</c:v>
                </c:pt>
                <c:pt idx="120">
                  <c:v>79.424999999999997</c:v>
                </c:pt>
                <c:pt idx="121">
                  <c:v>79.424999999999997</c:v>
                </c:pt>
                <c:pt idx="122">
                  <c:v>79.424999999999997</c:v>
                </c:pt>
                <c:pt idx="123">
                  <c:v>79.424999999999997</c:v>
                </c:pt>
                <c:pt idx="124">
                  <c:v>78.715999999999994</c:v>
                </c:pt>
                <c:pt idx="125">
                  <c:v>78.715999999999994</c:v>
                </c:pt>
                <c:pt idx="126">
                  <c:v>78.715999999999994</c:v>
                </c:pt>
                <c:pt idx="127">
                  <c:v>78.007000000000005</c:v>
                </c:pt>
                <c:pt idx="128">
                  <c:v>78.007000000000005</c:v>
                </c:pt>
                <c:pt idx="129">
                  <c:v>77.263999999999996</c:v>
                </c:pt>
                <c:pt idx="130">
                  <c:v>77.263999999999996</c:v>
                </c:pt>
                <c:pt idx="131">
                  <c:v>77.263999999999996</c:v>
                </c:pt>
                <c:pt idx="132">
                  <c:v>77.263999999999996</c:v>
                </c:pt>
              </c:numCache>
            </c:numRef>
          </c:yVal>
        </c:ser>
        <c:ser>
          <c:idx val="1"/>
          <c:order val="1"/>
          <c:tx>
            <c:strRef>
              <c:f>Sheet1!$C$1</c:f>
              <c:strCache>
                <c:ptCount val="1"/>
                <c:pt idx="0">
                  <c:v>30-39 (N = 2,322)</c:v>
                </c:pt>
              </c:strCache>
            </c:strRef>
          </c:tx>
          <c:spPr>
            <a:ln w="41275">
              <a:solidFill>
                <a:srgbClr val="00FF00"/>
              </a:solidFill>
            </a:ln>
          </c:spPr>
          <c:marker>
            <c:symbol val="none"/>
          </c:marker>
          <c:xVal>
            <c:numRef>
              <c:f>Sheet1!$A$2:$A$134</c:f>
              <c:numCache>
                <c:formatCode>General</c:formatCode>
                <c:ptCount val="133"/>
                <c:pt idx="0">
                  <c:v>0</c:v>
                </c:pt>
                <c:pt idx="1">
                  <c:v>8.3300000000000041E-2</c:v>
                </c:pt>
                <c:pt idx="2">
                  <c:v>0.16669999999999999</c:v>
                </c:pt>
                <c:pt idx="3">
                  <c:v>0.25</c:v>
                </c:pt>
                <c:pt idx="4">
                  <c:v>0.33330000000000243</c:v>
                </c:pt>
                <c:pt idx="5">
                  <c:v>0.41670000000000001</c:v>
                </c:pt>
                <c:pt idx="6">
                  <c:v>0.5</c:v>
                </c:pt>
                <c:pt idx="7">
                  <c:v>0.58329999999999949</c:v>
                </c:pt>
                <c:pt idx="8">
                  <c:v>0.66670000000000418</c:v>
                </c:pt>
                <c:pt idx="9">
                  <c:v>0.75000000000000289</c:v>
                </c:pt>
                <c:pt idx="10">
                  <c:v>0.83330000000000004</c:v>
                </c:pt>
                <c:pt idx="11">
                  <c:v>0.91670000000000063</c:v>
                </c:pt>
                <c:pt idx="12">
                  <c:v>1</c:v>
                </c:pt>
                <c:pt idx="13">
                  <c:v>1.0832999999999944</c:v>
                </c:pt>
                <c:pt idx="14">
                  <c:v>1.1667000000000001</c:v>
                </c:pt>
                <c:pt idx="15">
                  <c:v>1.25</c:v>
                </c:pt>
                <c:pt idx="16">
                  <c:v>1.3332999999999944</c:v>
                </c:pt>
                <c:pt idx="17">
                  <c:v>1.4166999999999932</c:v>
                </c:pt>
                <c:pt idx="18">
                  <c:v>1.5</c:v>
                </c:pt>
                <c:pt idx="19">
                  <c:v>1.5832999999999944</c:v>
                </c:pt>
                <c:pt idx="20">
                  <c:v>1.6667000000000001</c:v>
                </c:pt>
                <c:pt idx="21">
                  <c:v>1.75</c:v>
                </c:pt>
                <c:pt idx="22">
                  <c:v>1.8332999999999944</c:v>
                </c:pt>
                <c:pt idx="23">
                  <c:v>1.9167000000000001</c:v>
                </c:pt>
                <c:pt idx="24">
                  <c:v>2</c:v>
                </c:pt>
                <c:pt idx="25">
                  <c:v>2.0832999999999999</c:v>
                </c:pt>
                <c:pt idx="26">
                  <c:v>2.1667000000000001</c:v>
                </c:pt>
                <c:pt idx="27">
                  <c:v>2.25</c:v>
                </c:pt>
                <c:pt idx="28">
                  <c:v>2.3332999999999977</c:v>
                </c:pt>
                <c:pt idx="29">
                  <c:v>2.4166999999999859</c:v>
                </c:pt>
                <c:pt idx="30">
                  <c:v>2.5</c:v>
                </c:pt>
                <c:pt idx="31">
                  <c:v>2.5832999999999999</c:v>
                </c:pt>
                <c:pt idx="32">
                  <c:v>2.6667000000000001</c:v>
                </c:pt>
                <c:pt idx="33">
                  <c:v>2.75</c:v>
                </c:pt>
                <c:pt idx="34">
                  <c:v>2.8332999999999977</c:v>
                </c:pt>
                <c:pt idx="35">
                  <c:v>2.9166999999999859</c:v>
                </c:pt>
                <c:pt idx="36">
                  <c:v>3</c:v>
                </c:pt>
                <c:pt idx="37">
                  <c:v>3.0832999999999999</c:v>
                </c:pt>
                <c:pt idx="38">
                  <c:v>3.1667000000000001</c:v>
                </c:pt>
                <c:pt idx="39">
                  <c:v>3.25</c:v>
                </c:pt>
                <c:pt idx="40">
                  <c:v>3.3332999999999977</c:v>
                </c:pt>
                <c:pt idx="41">
                  <c:v>3.4166999999999859</c:v>
                </c:pt>
                <c:pt idx="42">
                  <c:v>3.5</c:v>
                </c:pt>
                <c:pt idx="43">
                  <c:v>3.5832999999999999</c:v>
                </c:pt>
                <c:pt idx="44">
                  <c:v>3.6667000000000001</c:v>
                </c:pt>
                <c:pt idx="45">
                  <c:v>3.75</c:v>
                </c:pt>
                <c:pt idx="46">
                  <c:v>3.8332999999999977</c:v>
                </c:pt>
                <c:pt idx="47">
                  <c:v>3.9166999999999859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numCache>
            </c:numRef>
          </c:xVal>
          <c:yVal>
            <c:numRef>
              <c:f>Sheet1!$C$2:$C$134</c:f>
              <c:numCache>
                <c:formatCode>General</c:formatCode>
                <c:ptCount val="133"/>
                <c:pt idx="0">
                  <c:v>100</c:v>
                </c:pt>
                <c:pt idx="1">
                  <c:v>100</c:v>
                </c:pt>
                <c:pt idx="2">
                  <c:v>99.956999999999994</c:v>
                </c:pt>
                <c:pt idx="3">
                  <c:v>99.654999999999987</c:v>
                </c:pt>
                <c:pt idx="4">
                  <c:v>99.440000000000026</c:v>
                </c:pt>
                <c:pt idx="5">
                  <c:v>98.921999999999997</c:v>
                </c:pt>
                <c:pt idx="6">
                  <c:v>96.929000000000002</c:v>
                </c:pt>
                <c:pt idx="7">
                  <c:v>94.233000000000004</c:v>
                </c:pt>
                <c:pt idx="8">
                  <c:v>93.838999999999999</c:v>
                </c:pt>
                <c:pt idx="9">
                  <c:v>93.751000000000005</c:v>
                </c:pt>
                <c:pt idx="10">
                  <c:v>93.751000000000005</c:v>
                </c:pt>
                <c:pt idx="11">
                  <c:v>93.751000000000005</c:v>
                </c:pt>
                <c:pt idx="12">
                  <c:v>93.751000000000005</c:v>
                </c:pt>
                <c:pt idx="13">
                  <c:v>93.751000000000005</c:v>
                </c:pt>
                <c:pt idx="14">
                  <c:v>93.751000000000005</c:v>
                </c:pt>
                <c:pt idx="15">
                  <c:v>93.700999999999993</c:v>
                </c:pt>
                <c:pt idx="16">
                  <c:v>93.298000000000002</c:v>
                </c:pt>
                <c:pt idx="17">
                  <c:v>92.995999999999995</c:v>
                </c:pt>
                <c:pt idx="18">
                  <c:v>92.287999999999997</c:v>
                </c:pt>
                <c:pt idx="19">
                  <c:v>91.122999999999948</c:v>
                </c:pt>
                <c:pt idx="20">
                  <c:v>90.410000000000025</c:v>
                </c:pt>
                <c:pt idx="21">
                  <c:v>90.205000000000013</c:v>
                </c:pt>
                <c:pt idx="22">
                  <c:v>90.205000000000013</c:v>
                </c:pt>
                <c:pt idx="23">
                  <c:v>90.205000000000013</c:v>
                </c:pt>
                <c:pt idx="24">
                  <c:v>90.205000000000013</c:v>
                </c:pt>
                <c:pt idx="25">
                  <c:v>90.205000000000013</c:v>
                </c:pt>
                <c:pt idx="26">
                  <c:v>90.205000000000013</c:v>
                </c:pt>
                <c:pt idx="27">
                  <c:v>90.205000000000013</c:v>
                </c:pt>
                <c:pt idx="28">
                  <c:v>90.144999999999996</c:v>
                </c:pt>
                <c:pt idx="29">
                  <c:v>89.967000000000027</c:v>
                </c:pt>
                <c:pt idx="30">
                  <c:v>89.131999999999991</c:v>
                </c:pt>
                <c:pt idx="31">
                  <c:v>88.293999999999997</c:v>
                </c:pt>
                <c:pt idx="32">
                  <c:v>87.812000000000012</c:v>
                </c:pt>
                <c:pt idx="33">
                  <c:v>87.812000000000012</c:v>
                </c:pt>
                <c:pt idx="34">
                  <c:v>87.812000000000012</c:v>
                </c:pt>
                <c:pt idx="35">
                  <c:v>87.812000000000012</c:v>
                </c:pt>
                <c:pt idx="36">
                  <c:v>87.812000000000012</c:v>
                </c:pt>
                <c:pt idx="37">
                  <c:v>87.812000000000012</c:v>
                </c:pt>
                <c:pt idx="38">
                  <c:v>87.741000000000227</c:v>
                </c:pt>
                <c:pt idx="39">
                  <c:v>87.741000000000227</c:v>
                </c:pt>
                <c:pt idx="40">
                  <c:v>87.596999999999994</c:v>
                </c:pt>
                <c:pt idx="41">
                  <c:v>87.090999999999994</c:v>
                </c:pt>
                <c:pt idx="42">
                  <c:v>86.295000000000002</c:v>
                </c:pt>
                <c:pt idx="43">
                  <c:v>85.643000000000001</c:v>
                </c:pt>
                <c:pt idx="44">
                  <c:v>85.569000000000003</c:v>
                </c:pt>
                <c:pt idx="45">
                  <c:v>85.495000000000005</c:v>
                </c:pt>
                <c:pt idx="46">
                  <c:v>85.495000000000005</c:v>
                </c:pt>
                <c:pt idx="47">
                  <c:v>85.495000000000005</c:v>
                </c:pt>
                <c:pt idx="48">
                  <c:v>85.495000000000005</c:v>
                </c:pt>
                <c:pt idx="49">
                  <c:v>85.495000000000005</c:v>
                </c:pt>
                <c:pt idx="50">
                  <c:v>85.495000000000005</c:v>
                </c:pt>
                <c:pt idx="51">
                  <c:v>85.316000000000003</c:v>
                </c:pt>
                <c:pt idx="52">
                  <c:v>85.316000000000003</c:v>
                </c:pt>
                <c:pt idx="53">
                  <c:v>84.771999999999991</c:v>
                </c:pt>
                <c:pt idx="54">
                  <c:v>84.316000000000003</c:v>
                </c:pt>
                <c:pt idx="55">
                  <c:v>83.393000000000001</c:v>
                </c:pt>
                <c:pt idx="56">
                  <c:v>83.206999999999994</c:v>
                </c:pt>
                <c:pt idx="57">
                  <c:v>83.114000000000004</c:v>
                </c:pt>
                <c:pt idx="58">
                  <c:v>83.114000000000004</c:v>
                </c:pt>
                <c:pt idx="59">
                  <c:v>83.114000000000004</c:v>
                </c:pt>
                <c:pt idx="60">
                  <c:v>83.114000000000004</c:v>
                </c:pt>
                <c:pt idx="61">
                  <c:v>83.114000000000004</c:v>
                </c:pt>
                <c:pt idx="62">
                  <c:v>83.114000000000004</c:v>
                </c:pt>
                <c:pt idx="63">
                  <c:v>83</c:v>
                </c:pt>
                <c:pt idx="64">
                  <c:v>82.656999999999982</c:v>
                </c:pt>
                <c:pt idx="65">
                  <c:v>82.313000000000002</c:v>
                </c:pt>
                <c:pt idx="66">
                  <c:v>81.85199999999999</c:v>
                </c:pt>
                <c:pt idx="67">
                  <c:v>81.156999999999982</c:v>
                </c:pt>
                <c:pt idx="68">
                  <c:v>80.691000000000003</c:v>
                </c:pt>
                <c:pt idx="69">
                  <c:v>80.571999999999989</c:v>
                </c:pt>
                <c:pt idx="70">
                  <c:v>80.571999999999989</c:v>
                </c:pt>
                <c:pt idx="71">
                  <c:v>80.571999999999989</c:v>
                </c:pt>
                <c:pt idx="72">
                  <c:v>80.571999999999989</c:v>
                </c:pt>
                <c:pt idx="73">
                  <c:v>80.571999999999989</c:v>
                </c:pt>
                <c:pt idx="74">
                  <c:v>80.571999999999989</c:v>
                </c:pt>
                <c:pt idx="75">
                  <c:v>80.430999999999997</c:v>
                </c:pt>
                <c:pt idx="76">
                  <c:v>80.146000000000001</c:v>
                </c:pt>
                <c:pt idx="77">
                  <c:v>80.146000000000001</c:v>
                </c:pt>
                <c:pt idx="78">
                  <c:v>79.424999999999997</c:v>
                </c:pt>
                <c:pt idx="79">
                  <c:v>78.403999999999996</c:v>
                </c:pt>
                <c:pt idx="80">
                  <c:v>78.106999999999999</c:v>
                </c:pt>
                <c:pt idx="81">
                  <c:v>78.106999999999999</c:v>
                </c:pt>
                <c:pt idx="82">
                  <c:v>77.955000000000013</c:v>
                </c:pt>
                <c:pt idx="83">
                  <c:v>77.955000000000013</c:v>
                </c:pt>
                <c:pt idx="84">
                  <c:v>77.955000000000013</c:v>
                </c:pt>
                <c:pt idx="85">
                  <c:v>77.955000000000013</c:v>
                </c:pt>
                <c:pt idx="86">
                  <c:v>77.955000000000013</c:v>
                </c:pt>
                <c:pt idx="87">
                  <c:v>77.955000000000013</c:v>
                </c:pt>
                <c:pt idx="88">
                  <c:v>77.771999999999991</c:v>
                </c:pt>
                <c:pt idx="89">
                  <c:v>77.221000000000004</c:v>
                </c:pt>
                <c:pt idx="90">
                  <c:v>76.667999999999992</c:v>
                </c:pt>
                <c:pt idx="91">
                  <c:v>76.483000000000004</c:v>
                </c:pt>
                <c:pt idx="92">
                  <c:v>76.296000000000006</c:v>
                </c:pt>
                <c:pt idx="93">
                  <c:v>76.296000000000006</c:v>
                </c:pt>
                <c:pt idx="94">
                  <c:v>76.296000000000006</c:v>
                </c:pt>
                <c:pt idx="95">
                  <c:v>76.296000000000006</c:v>
                </c:pt>
                <c:pt idx="96">
                  <c:v>76.296000000000006</c:v>
                </c:pt>
                <c:pt idx="97">
                  <c:v>76.296000000000006</c:v>
                </c:pt>
                <c:pt idx="98">
                  <c:v>76.296000000000006</c:v>
                </c:pt>
                <c:pt idx="99">
                  <c:v>76.296000000000006</c:v>
                </c:pt>
                <c:pt idx="100">
                  <c:v>76.296000000000006</c:v>
                </c:pt>
                <c:pt idx="101">
                  <c:v>76.066000000000003</c:v>
                </c:pt>
                <c:pt idx="102">
                  <c:v>76.066000000000003</c:v>
                </c:pt>
                <c:pt idx="103">
                  <c:v>75.370999999999981</c:v>
                </c:pt>
                <c:pt idx="104">
                  <c:v>74.903000000000006</c:v>
                </c:pt>
                <c:pt idx="105">
                  <c:v>74.903000000000006</c:v>
                </c:pt>
                <c:pt idx="106">
                  <c:v>74.903000000000006</c:v>
                </c:pt>
                <c:pt idx="107">
                  <c:v>74.903000000000006</c:v>
                </c:pt>
                <c:pt idx="108">
                  <c:v>74.903000000000006</c:v>
                </c:pt>
                <c:pt idx="109">
                  <c:v>74.903000000000006</c:v>
                </c:pt>
                <c:pt idx="110">
                  <c:v>74.903000000000006</c:v>
                </c:pt>
                <c:pt idx="111">
                  <c:v>74.903000000000006</c:v>
                </c:pt>
                <c:pt idx="112">
                  <c:v>74.903000000000006</c:v>
                </c:pt>
                <c:pt idx="113">
                  <c:v>74.290999999999997</c:v>
                </c:pt>
                <c:pt idx="114">
                  <c:v>73.982000000000014</c:v>
                </c:pt>
                <c:pt idx="115">
                  <c:v>73.669999999999987</c:v>
                </c:pt>
                <c:pt idx="116">
                  <c:v>73.040999999999997</c:v>
                </c:pt>
                <c:pt idx="117">
                  <c:v>73.040999999999997</c:v>
                </c:pt>
                <c:pt idx="118">
                  <c:v>73.040999999999997</c:v>
                </c:pt>
                <c:pt idx="119">
                  <c:v>73.040999999999997</c:v>
                </c:pt>
                <c:pt idx="120">
                  <c:v>73.040999999999997</c:v>
                </c:pt>
                <c:pt idx="121">
                  <c:v>73.040999999999997</c:v>
                </c:pt>
                <c:pt idx="122">
                  <c:v>73.040999999999997</c:v>
                </c:pt>
                <c:pt idx="123">
                  <c:v>73.040999999999997</c:v>
                </c:pt>
                <c:pt idx="124">
                  <c:v>73.040999999999997</c:v>
                </c:pt>
                <c:pt idx="125">
                  <c:v>72.215000000000003</c:v>
                </c:pt>
                <c:pt idx="126">
                  <c:v>71.8</c:v>
                </c:pt>
                <c:pt idx="127">
                  <c:v>71.8</c:v>
                </c:pt>
                <c:pt idx="128">
                  <c:v>71.8</c:v>
                </c:pt>
                <c:pt idx="129">
                  <c:v>71.8</c:v>
                </c:pt>
                <c:pt idx="130">
                  <c:v>71.8</c:v>
                </c:pt>
                <c:pt idx="131">
                  <c:v>71.8</c:v>
                </c:pt>
                <c:pt idx="132">
                  <c:v>71.8</c:v>
                </c:pt>
              </c:numCache>
            </c:numRef>
          </c:yVal>
        </c:ser>
        <c:ser>
          <c:idx val="2"/>
          <c:order val="2"/>
          <c:tx>
            <c:strRef>
              <c:f>Sheet1!$D$1</c:f>
              <c:strCache>
                <c:ptCount val="1"/>
                <c:pt idx="0">
                  <c:v>40-49 (N = 5,031)</c:v>
                </c:pt>
              </c:strCache>
            </c:strRef>
          </c:tx>
          <c:spPr>
            <a:ln w="41275">
              <a:solidFill>
                <a:srgbClr val="FF0000"/>
              </a:solidFill>
            </a:ln>
          </c:spPr>
          <c:marker>
            <c:symbol val="none"/>
          </c:marker>
          <c:xVal>
            <c:numRef>
              <c:f>Sheet1!$A$2:$A$134</c:f>
              <c:numCache>
                <c:formatCode>General</c:formatCode>
                <c:ptCount val="133"/>
                <c:pt idx="0">
                  <c:v>0</c:v>
                </c:pt>
                <c:pt idx="1">
                  <c:v>8.3300000000000041E-2</c:v>
                </c:pt>
                <c:pt idx="2">
                  <c:v>0.16669999999999999</c:v>
                </c:pt>
                <c:pt idx="3">
                  <c:v>0.25</c:v>
                </c:pt>
                <c:pt idx="4">
                  <c:v>0.33330000000000243</c:v>
                </c:pt>
                <c:pt idx="5">
                  <c:v>0.41670000000000001</c:v>
                </c:pt>
                <c:pt idx="6">
                  <c:v>0.5</c:v>
                </c:pt>
                <c:pt idx="7">
                  <c:v>0.58329999999999949</c:v>
                </c:pt>
                <c:pt idx="8">
                  <c:v>0.66670000000000418</c:v>
                </c:pt>
                <c:pt idx="9">
                  <c:v>0.75000000000000289</c:v>
                </c:pt>
                <c:pt idx="10">
                  <c:v>0.83330000000000004</c:v>
                </c:pt>
                <c:pt idx="11">
                  <c:v>0.91670000000000063</c:v>
                </c:pt>
                <c:pt idx="12">
                  <c:v>1</c:v>
                </c:pt>
                <c:pt idx="13">
                  <c:v>1.0832999999999944</c:v>
                </c:pt>
                <c:pt idx="14">
                  <c:v>1.1667000000000001</c:v>
                </c:pt>
                <c:pt idx="15">
                  <c:v>1.25</c:v>
                </c:pt>
                <c:pt idx="16">
                  <c:v>1.3332999999999944</c:v>
                </c:pt>
                <c:pt idx="17">
                  <c:v>1.4166999999999932</c:v>
                </c:pt>
                <c:pt idx="18">
                  <c:v>1.5</c:v>
                </c:pt>
                <c:pt idx="19">
                  <c:v>1.5832999999999944</c:v>
                </c:pt>
                <c:pt idx="20">
                  <c:v>1.6667000000000001</c:v>
                </c:pt>
                <c:pt idx="21">
                  <c:v>1.75</c:v>
                </c:pt>
                <c:pt idx="22">
                  <c:v>1.8332999999999944</c:v>
                </c:pt>
                <c:pt idx="23">
                  <c:v>1.9167000000000001</c:v>
                </c:pt>
                <c:pt idx="24">
                  <c:v>2</c:v>
                </c:pt>
                <c:pt idx="25">
                  <c:v>2.0832999999999999</c:v>
                </c:pt>
                <c:pt idx="26">
                  <c:v>2.1667000000000001</c:v>
                </c:pt>
                <c:pt idx="27">
                  <c:v>2.25</c:v>
                </c:pt>
                <c:pt idx="28">
                  <c:v>2.3332999999999977</c:v>
                </c:pt>
                <c:pt idx="29">
                  <c:v>2.4166999999999859</c:v>
                </c:pt>
                <c:pt idx="30">
                  <c:v>2.5</c:v>
                </c:pt>
                <c:pt idx="31">
                  <c:v>2.5832999999999999</c:v>
                </c:pt>
                <c:pt idx="32">
                  <c:v>2.6667000000000001</c:v>
                </c:pt>
                <c:pt idx="33">
                  <c:v>2.75</c:v>
                </c:pt>
                <c:pt idx="34">
                  <c:v>2.8332999999999977</c:v>
                </c:pt>
                <c:pt idx="35">
                  <c:v>2.9166999999999859</c:v>
                </c:pt>
                <c:pt idx="36">
                  <c:v>3</c:v>
                </c:pt>
                <c:pt idx="37">
                  <c:v>3.0832999999999999</c:v>
                </c:pt>
                <c:pt idx="38">
                  <c:v>3.1667000000000001</c:v>
                </c:pt>
                <c:pt idx="39">
                  <c:v>3.25</c:v>
                </c:pt>
                <c:pt idx="40">
                  <c:v>3.3332999999999977</c:v>
                </c:pt>
                <c:pt idx="41">
                  <c:v>3.4166999999999859</c:v>
                </c:pt>
                <c:pt idx="42">
                  <c:v>3.5</c:v>
                </c:pt>
                <c:pt idx="43">
                  <c:v>3.5832999999999999</c:v>
                </c:pt>
                <c:pt idx="44">
                  <c:v>3.6667000000000001</c:v>
                </c:pt>
                <c:pt idx="45">
                  <c:v>3.75</c:v>
                </c:pt>
                <c:pt idx="46">
                  <c:v>3.8332999999999977</c:v>
                </c:pt>
                <c:pt idx="47">
                  <c:v>3.9166999999999859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numCache>
            </c:numRef>
          </c:xVal>
          <c:yVal>
            <c:numRef>
              <c:f>Sheet1!$D$2:$D$134</c:f>
              <c:numCache>
                <c:formatCode>General</c:formatCode>
                <c:ptCount val="133"/>
                <c:pt idx="0">
                  <c:v>100</c:v>
                </c:pt>
                <c:pt idx="1">
                  <c:v>100</c:v>
                </c:pt>
                <c:pt idx="2">
                  <c:v>99.881</c:v>
                </c:pt>
                <c:pt idx="3">
                  <c:v>99.681999999999988</c:v>
                </c:pt>
                <c:pt idx="4">
                  <c:v>99.322999999999979</c:v>
                </c:pt>
                <c:pt idx="5">
                  <c:v>98.823999999999998</c:v>
                </c:pt>
                <c:pt idx="6">
                  <c:v>96.277999999999992</c:v>
                </c:pt>
                <c:pt idx="7">
                  <c:v>92.582999999999998</c:v>
                </c:pt>
                <c:pt idx="8">
                  <c:v>92.057000000000002</c:v>
                </c:pt>
                <c:pt idx="9">
                  <c:v>91.975999999999999</c:v>
                </c:pt>
                <c:pt idx="10">
                  <c:v>91.975999999999999</c:v>
                </c:pt>
                <c:pt idx="11">
                  <c:v>91.975999999999999</c:v>
                </c:pt>
                <c:pt idx="12">
                  <c:v>91.975999999999999</c:v>
                </c:pt>
                <c:pt idx="13">
                  <c:v>91.975999999999999</c:v>
                </c:pt>
                <c:pt idx="14">
                  <c:v>91.975999999999999</c:v>
                </c:pt>
                <c:pt idx="15">
                  <c:v>91.93</c:v>
                </c:pt>
                <c:pt idx="16">
                  <c:v>91.813000000000002</c:v>
                </c:pt>
                <c:pt idx="17">
                  <c:v>91.649000000000001</c:v>
                </c:pt>
                <c:pt idx="18">
                  <c:v>90.686999999999998</c:v>
                </c:pt>
                <c:pt idx="19">
                  <c:v>89.581000000000003</c:v>
                </c:pt>
                <c:pt idx="20">
                  <c:v>89.274000000000001</c:v>
                </c:pt>
                <c:pt idx="21">
                  <c:v>89.154999999999987</c:v>
                </c:pt>
                <c:pt idx="22">
                  <c:v>89.154999999999987</c:v>
                </c:pt>
                <c:pt idx="23">
                  <c:v>89.131</c:v>
                </c:pt>
                <c:pt idx="24">
                  <c:v>89.131</c:v>
                </c:pt>
                <c:pt idx="25">
                  <c:v>89.131</c:v>
                </c:pt>
                <c:pt idx="26">
                  <c:v>89.131</c:v>
                </c:pt>
                <c:pt idx="27">
                  <c:v>88.992999999999995</c:v>
                </c:pt>
                <c:pt idx="28">
                  <c:v>88.661999999999992</c:v>
                </c:pt>
                <c:pt idx="29">
                  <c:v>88.384</c:v>
                </c:pt>
                <c:pt idx="30">
                  <c:v>87.606999999999999</c:v>
                </c:pt>
                <c:pt idx="31">
                  <c:v>86.658999999999978</c:v>
                </c:pt>
                <c:pt idx="32">
                  <c:v>86.322999999999979</c:v>
                </c:pt>
                <c:pt idx="33">
                  <c:v>86.152999999999949</c:v>
                </c:pt>
                <c:pt idx="34">
                  <c:v>86.124999999999986</c:v>
                </c:pt>
                <c:pt idx="35">
                  <c:v>86.124999999999986</c:v>
                </c:pt>
                <c:pt idx="36">
                  <c:v>86.124999999999986</c:v>
                </c:pt>
                <c:pt idx="37">
                  <c:v>86.124999999999986</c:v>
                </c:pt>
                <c:pt idx="38">
                  <c:v>86.092000000000013</c:v>
                </c:pt>
                <c:pt idx="39">
                  <c:v>85.994000000000227</c:v>
                </c:pt>
                <c:pt idx="40">
                  <c:v>85.795000000000002</c:v>
                </c:pt>
                <c:pt idx="41">
                  <c:v>85.528999999999982</c:v>
                </c:pt>
                <c:pt idx="42">
                  <c:v>85.062000000000012</c:v>
                </c:pt>
                <c:pt idx="43">
                  <c:v>84.259</c:v>
                </c:pt>
                <c:pt idx="44">
                  <c:v>83.787000000000006</c:v>
                </c:pt>
                <c:pt idx="45">
                  <c:v>83.617000000000004</c:v>
                </c:pt>
                <c:pt idx="46">
                  <c:v>83.548000000000002</c:v>
                </c:pt>
                <c:pt idx="47">
                  <c:v>83.513000000000005</c:v>
                </c:pt>
                <c:pt idx="48">
                  <c:v>83.513000000000005</c:v>
                </c:pt>
                <c:pt idx="49">
                  <c:v>83.513000000000005</c:v>
                </c:pt>
                <c:pt idx="50">
                  <c:v>83.474000000000004</c:v>
                </c:pt>
                <c:pt idx="51">
                  <c:v>83.353999999999999</c:v>
                </c:pt>
                <c:pt idx="52">
                  <c:v>83.192999999999998</c:v>
                </c:pt>
                <c:pt idx="53">
                  <c:v>82.990000000000023</c:v>
                </c:pt>
                <c:pt idx="54">
                  <c:v>82.135999999999981</c:v>
                </c:pt>
                <c:pt idx="55">
                  <c:v>80.828999999999979</c:v>
                </c:pt>
                <c:pt idx="56">
                  <c:v>80.622999999999948</c:v>
                </c:pt>
                <c:pt idx="57">
                  <c:v>80.581000000000003</c:v>
                </c:pt>
                <c:pt idx="58">
                  <c:v>80.581000000000003</c:v>
                </c:pt>
                <c:pt idx="59">
                  <c:v>80.581000000000003</c:v>
                </c:pt>
                <c:pt idx="60">
                  <c:v>80.581000000000003</c:v>
                </c:pt>
                <c:pt idx="61">
                  <c:v>80.534000000000006</c:v>
                </c:pt>
                <c:pt idx="62">
                  <c:v>80.486000000000004</c:v>
                </c:pt>
                <c:pt idx="63">
                  <c:v>80.437000000000026</c:v>
                </c:pt>
                <c:pt idx="64">
                  <c:v>80.338999999999999</c:v>
                </c:pt>
                <c:pt idx="65">
                  <c:v>80.043000000000006</c:v>
                </c:pt>
                <c:pt idx="66">
                  <c:v>79.198999999999998</c:v>
                </c:pt>
                <c:pt idx="67">
                  <c:v>78.253</c:v>
                </c:pt>
                <c:pt idx="68">
                  <c:v>77.953000000000003</c:v>
                </c:pt>
                <c:pt idx="69">
                  <c:v>77.903000000000006</c:v>
                </c:pt>
                <c:pt idx="70">
                  <c:v>77.850999999999999</c:v>
                </c:pt>
                <c:pt idx="71">
                  <c:v>77.850999999999999</c:v>
                </c:pt>
                <c:pt idx="72">
                  <c:v>77.850999999999999</c:v>
                </c:pt>
                <c:pt idx="73">
                  <c:v>77.793999999999997</c:v>
                </c:pt>
                <c:pt idx="74">
                  <c:v>77.736000000000004</c:v>
                </c:pt>
                <c:pt idx="75">
                  <c:v>77.675999999999988</c:v>
                </c:pt>
                <c:pt idx="76">
                  <c:v>77.497000000000227</c:v>
                </c:pt>
                <c:pt idx="77">
                  <c:v>76.956999999999994</c:v>
                </c:pt>
                <c:pt idx="78">
                  <c:v>76.236000000000004</c:v>
                </c:pt>
                <c:pt idx="79">
                  <c:v>75.571999999999989</c:v>
                </c:pt>
                <c:pt idx="80">
                  <c:v>75.206999999999994</c:v>
                </c:pt>
                <c:pt idx="81">
                  <c:v>75.146000000000001</c:v>
                </c:pt>
                <c:pt idx="82">
                  <c:v>75.146000000000001</c:v>
                </c:pt>
                <c:pt idx="83">
                  <c:v>75.081999999999994</c:v>
                </c:pt>
                <c:pt idx="84">
                  <c:v>75.081999999999994</c:v>
                </c:pt>
                <c:pt idx="85">
                  <c:v>75.081999999999994</c:v>
                </c:pt>
                <c:pt idx="86">
                  <c:v>75.010000000000005</c:v>
                </c:pt>
                <c:pt idx="87">
                  <c:v>74.790999999999997</c:v>
                </c:pt>
                <c:pt idx="88">
                  <c:v>74.718000000000004</c:v>
                </c:pt>
                <c:pt idx="89">
                  <c:v>74.421999999999997</c:v>
                </c:pt>
                <c:pt idx="90">
                  <c:v>73.977999999999994</c:v>
                </c:pt>
                <c:pt idx="91">
                  <c:v>73.081999999999994</c:v>
                </c:pt>
                <c:pt idx="92">
                  <c:v>72.853999999999999</c:v>
                </c:pt>
                <c:pt idx="93">
                  <c:v>72.702000000000012</c:v>
                </c:pt>
                <c:pt idx="94">
                  <c:v>72.702000000000012</c:v>
                </c:pt>
                <c:pt idx="95">
                  <c:v>72.621999999999986</c:v>
                </c:pt>
                <c:pt idx="96">
                  <c:v>72.621999999999986</c:v>
                </c:pt>
                <c:pt idx="97">
                  <c:v>72.621999999999986</c:v>
                </c:pt>
                <c:pt idx="98">
                  <c:v>72.621999999999986</c:v>
                </c:pt>
                <c:pt idx="99">
                  <c:v>72.437000000000026</c:v>
                </c:pt>
                <c:pt idx="100">
                  <c:v>72.157999999999987</c:v>
                </c:pt>
                <c:pt idx="101">
                  <c:v>71.691999999999993</c:v>
                </c:pt>
                <c:pt idx="102">
                  <c:v>71.222999999999999</c:v>
                </c:pt>
                <c:pt idx="103">
                  <c:v>69.903999999999996</c:v>
                </c:pt>
                <c:pt idx="104">
                  <c:v>69.524999999999991</c:v>
                </c:pt>
                <c:pt idx="105">
                  <c:v>69.427999999999997</c:v>
                </c:pt>
                <c:pt idx="106">
                  <c:v>69.427999999999997</c:v>
                </c:pt>
                <c:pt idx="107">
                  <c:v>69.427999999999997</c:v>
                </c:pt>
                <c:pt idx="108">
                  <c:v>69.427999999999997</c:v>
                </c:pt>
                <c:pt idx="109">
                  <c:v>69.427999999999997</c:v>
                </c:pt>
                <c:pt idx="110">
                  <c:v>69.427999999999997</c:v>
                </c:pt>
                <c:pt idx="111">
                  <c:v>69.427999999999997</c:v>
                </c:pt>
                <c:pt idx="112">
                  <c:v>69.197000000000003</c:v>
                </c:pt>
                <c:pt idx="113">
                  <c:v>68.733000000000004</c:v>
                </c:pt>
                <c:pt idx="114">
                  <c:v>67.676999999999978</c:v>
                </c:pt>
                <c:pt idx="115">
                  <c:v>67.087999999999994</c:v>
                </c:pt>
                <c:pt idx="116">
                  <c:v>66.85199999999999</c:v>
                </c:pt>
                <c:pt idx="117">
                  <c:v>66.730999999999995</c:v>
                </c:pt>
                <c:pt idx="118">
                  <c:v>66.730999999999995</c:v>
                </c:pt>
                <c:pt idx="119">
                  <c:v>66.730999999999995</c:v>
                </c:pt>
                <c:pt idx="120">
                  <c:v>66.730999999999995</c:v>
                </c:pt>
                <c:pt idx="121">
                  <c:v>66.730999999999995</c:v>
                </c:pt>
                <c:pt idx="122">
                  <c:v>66.730999999999995</c:v>
                </c:pt>
                <c:pt idx="123">
                  <c:v>66.584000000000003</c:v>
                </c:pt>
                <c:pt idx="124">
                  <c:v>66.435000000000002</c:v>
                </c:pt>
                <c:pt idx="125">
                  <c:v>66.134999999999991</c:v>
                </c:pt>
                <c:pt idx="126">
                  <c:v>65.983999999999995</c:v>
                </c:pt>
                <c:pt idx="127">
                  <c:v>64.170999999999978</c:v>
                </c:pt>
                <c:pt idx="128">
                  <c:v>64.019000000000005</c:v>
                </c:pt>
                <c:pt idx="129">
                  <c:v>64.019000000000005</c:v>
                </c:pt>
                <c:pt idx="130">
                  <c:v>64.019000000000005</c:v>
                </c:pt>
                <c:pt idx="131">
                  <c:v>64.019000000000005</c:v>
                </c:pt>
                <c:pt idx="132">
                  <c:v>64.019000000000005</c:v>
                </c:pt>
              </c:numCache>
            </c:numRef>
          </c:yVal>
        </c:ser>
        <c:ser>
          <c:idx val="3"/>
          <c:order val="3"/>
          <c:tx>
            <c:strRef>
              <c:f>Sheet1!$E$1</c:f>
              <c:strCache>
                <c:ptCount val="1"/>
                <c:pt idx="0">
                  <c:v>50-59 (N = 10,040)</c:v>
                </c:pt>
              </c:strCache>
            </c:strRef>
          </c:tx>
          <c:spPr>
            <a:ln w="41275">
              <a:solidFill>
                <a:srgbClr val="FF00FF"/>
              </a:solidFill>
            </a:ln>
          </c:spPr>
          <c:marker>
            <c:symbol val="none"/>
          </c:marker>
          <c:xVal>
            <c:numRef>
              <c:f>Sheet1!$A$2:$A$134</c:f>
              <c:numCache>
                <c:formatCode>General</c:formatCode>
                <c:ptCount val="133"/>
                <c:pt idx="0">
                  <c:v>0</c:v>
                </c:pt>
                <c:pt idx="1">
                  <c:v>8.3300000000000041E-2</c:v>
                </c:pt>
                <c:pt idx="2">
                  <c:v>0.16669999999999999</c:v>
                </c:pt>
                <c:pt idx="3">
                  <c:v>0.25</c:v>
                </c:pt>
                <c:pt idx="4">
                  <c:v>0.33330000000000243</c:v>
                </c:pt>
                <c:pt idx="5">
                  <c:v>0.41670000000000001</c:v>
                </c:pt>
                <c:pt idx="6">
                  <c:v>0.5</c:v>
                </c:pt>
                <c:pt idx="7">
                  <c:v>0.58329999999999949</c:v>
                </c:pt>
                <c:pt idx="8">
                  <c:v>0.66670000000000418</c:v>
                </c:pt>
                <c:pt idx="9">
                  <c:v>0.75000000000000289</c:v>
                </c:pt>
                <c:pt idx="10">
                  <c:v>0.83330000000000004</c:v>
                </c:pt>
                <c:pt idx="11">
                  <c:v>0.91670000000000063</c:v>
                </c:pt>
                <c:pt idx="12">
                  <c:v>1</c:v>
                </c:pt>
                <c:pt idx="13">
                  <c:v>1.0832999999999944</c:v>
                </c:pt>
                <c:pt idx="14">
                  <c:v>1.1667000000000001</c:v>
                </c:pt>
                <c:pt idx="15">
                  <c:v>1.25</c:v>
                </c:pt>
                <c:pt idx="16">
                  <c:v>1.3332999999999944</c:v>
                </c:pt>
                <c:pt idx="17">
                  <c:v>1.4166999999999932</c:v>
                </c:pt>
                <c:pt idx="18">
                  <c:v>1.5</c:v>
                </c:pt>
                <c:pt idx="19">
                  <c:v>1.5832999999999944</c:v>
                </c:pt>
                <c:pt idx="20">
                  <c:v>1.6667000000000001</c:v>
                </c:pt>
                <c:pt idx="21">
                  <c:v>1.75</c:v>
                </c:pt>
                <c:pt idx="22">
                  <c:v>1.8332999999999944</c:v>
                </c:pt>
                <c:pt idx="23">
                  <c:v>1.9167000000000001</c:v>
                </c:pt>
                <c:pt idx="24">
                  <c:v>2</c:v>
                </c:pt>
                <c:pt idx="25">
                  <c:v>2.0832999999999999</c:v>
                </c:pt>
                <c:pt idx="26">
                  <c:v>2.1667000000000001</c:v>
                </c:pt>
                <c:pt idx="27">
                  <c:v>2.25</c:v>
                </c:pt>
                <c:pt idx="28">
                  <c:v>2.3332999999999977</c:v>
                </c:pt>
                <c:pt idx="29">
                  <c:v>2.4166999999999859</c:v>
                </c:pt>
                <c:pt idx="30">
                  <c:v>2.5</c:v>
                </c:pt>
                <c:pt idx="31">
                  <c:v>2.5832999999999999</c:v>
                </c:pt>
                <c:pt idx="32">
                  <c:v>2.6667000000000001</c:v>
                </c:pt>
                <c:pt idx="33">
                  <c:v>2.75</c:v>
                </c:pt>
                <c:pt idx="34">
                  <c:v>2.8332999999999977</c:v>
                </c:pt>
                <c:pt idx="35">
                  <c:v>2.9166999999999859</c:v>
                </c:pt>
                <c:pt idx="36">
                  <c:v>3</c:v>
                </c:pt>
                <c:pt idx="37">
                  <c:v>3.0832999999999999</c:v>
                </c:pt>
                <c:pt idx="38">
                  <c:v>3.1667000000000001</c:v>
                </c:pt>
                <c:pt idx="39">
                  <c:v>3.25</c:v>
                </c:pt>
                <c:pt idx="40">
                  <c:v>3.3332999999999977</c:v>
                </c:pt>
                <c:pt idx="41">
                  <c:v>3.4166999999999859</c:v>
                </c:pt>
                <c:pt idx="42">
                  <c:v>3.5</c:v>
                </c:pt>
                <c:pt idx="43">
                  <c:v>3.5832999999999999</c:v>
                </c:pt>
                <c:pt idx="44">
                  <c:v>3.6667000000000001</c:v>
                </c:pt>
                <c:pt idx="45">
                  <c:v>3.75</c:v>
                </c:pt>
                <c:pt idx="46">
                  <c:v>3.8332999999999977</c:v>
                </c:pt>
                <c:pt idx="47">
                  <c:v>3.9166999999999859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numCache>
            </c:numRef>
          </c:xVal>
          <c:yVal>
            <c:numRef>
              <c:f>Sheet1!$E$2:$E$134</c:f>
              <c:numCache>
                <c:formatCode>General</c:formatCode>
                <c:ptCount val="133"/>
                <c:pt idx="0">
                  <c:v>100</c:v>
                </c:pt>
                <c:pt idx="1">
                  <c:v>100</c:v>
                </c:pt>
                <c:pt idx="2">
                  <c:v>99.840999999999994</c:v>
                </c:pt>
                <c:pt idx="3">
                  <c:v>99.571999999999989</c:v>
                </c:pt>
                <c:pt idx="4">
                  <c:v>99.171999999999983</c:v>
                </c:pt>
                <c:pt idx="5">
                  <c:v>98.821999999999989</c:v>
                </c:pt>
                <c:pt idx="6">
                  <c:v>95.756</c:v>
                </c:pt>
                <c:pt idx="7">
                  <c:v>91.272999999999982</c:v>
                </c:pt>
                <c:pt idx="8">
                  <c:v>90.818000000000012</c:v>
                </c:pt>
                <c:pt idx="9">
                  <c:v>90.697000000000003</c:v>
                </c:pt>
                <c:pt idx="10">
                  <c:v>90.697000000000003</c:v>
                </c:pt>
                <c:pt idx="11">
                  <c:v>90.697000000000003</c:v>
                </c:pt>
                <c:pt idx="12">
                  <c:v>90.697000000000003</c:v>
                </c:pt>
                <c:pt idx="13">
                  <c:v>90.697000000000003</c:v>
                </c:pt>
                <c:pt idx="14">
                  <c:v>90.661999999999992</c:v>
                </c:pt>
                <c:pt idx="15">
                  <c:v>90.558999999999983</c:v>
                </c:pt>
                <c:pt idx="16">
                  <c:v>90.373999999999981</c:v>
                </c:pt>
                <c:pt idx="17">
                  <c:v>89.98</c:v>
                </c:pt>
                <c:pt idx="18">
                  <c:v>88.635999999999981</c:v>
                </c:pt>
                <c:pt idx="19">
                  <c:v>87.019000000000005</c:v>
                </c:pt>
                <c:pt idx="20">
                  <c:v>86.527999999999992</c:v>
                </c:pt>
                <c:pt idx="21">
                  <c:v>86.411000000000385</c:v>
                </c:pt>
                <c:pt idx="22">
                  <c:v>86.304000000000002</c:v>
                </c:pt>
                <c:pt idx="23">
                  <c:v>86.28</c:v>
                </c:pt>
                <c:pt idx="24">
                  <c:v>86.28</c:v>
                </c:pt>
                <c:pt idx="25">
                  <c:v>86.28</c:v>
                </c:pt>
                <c:pt idx="26">
                  <c:v>86.266999999999996</c:v>
                </c:pt>
                <c:pt idx="27">
                  <c:v>86.144999999999996</c:v>
                </c:pt>
                <c:pt idx="28">
                  <c:v>85.997000000000227</c:v>
                </c:pt>
                <c:pt idx="29">
                  <c:v>85.697999999999993</c:v>
                </c:pt>
                <c:pt idx="30">
                  <c:v>84.664999999999992</c:v>
                </c:pt>
                <c:pt idx="31">
                  <c:v>83.492000000000004</c:v>
                </c:pt>
                <c:pt idx="32">
                  <c:v>82.968999999999994</c:v>
                </c:pt>
                <c:pt idx="33">
                  <c:v>82.899000000000001</c:v>
                </c:pt>
                <c:pt idx="34">
                  <c:v>82.801000000000002</c:v>
                </c:pt>
                <c:pt idx="35">
                  <c:v>82.801000000000002</c:v>
                </c:pt>
                <c:pt idx="36">
                  <c:v>82.801000000000002</c:v>
                </c:pt>
                <c:pt idx="37">
                  <c:v>82.801000000000002</c:v>
                </c:pt>
                <c:pt idx="38">
                  <c:v>82.786000000000001</c:v>
                </c:pt>
                <c:pt idx="39">
                  <c:v>82.721999999999994</c:v>
                </c:pt>
                <c:pt idx="40">
                  <c:v>82.497000000000227</c:v>
                </c:pt>
                <c:pt idx="41">
                  <c:v>82.111000000000004</c:v>
                </c:pt>
                <c:pt idx="42">
                  <c:v>81.095000000000013</c:v>
                </c:pt>
                <c:pt idx="43">
                  <c:v>80.06</c:v>
                </c:pt>
                <c:pt idx="44">
                  <c:v>79.733000000000004</c:v>
                </c:pt>
                <c:pt idx="45">
                  <c:v>79.60199999999999</c:v>
                </c:pt>
                <c:pt idx="46">
                  <c:v>79.551999999999992</c:v>
                </c:pt>
                <c:pt idx="47">
                  <c:v>79.534999999999997</c:v>
                </c:pt>
                <c:pt idx="48">
                  <c:v>79.534999999999997</c:v>
                </c:pt>
                <c:pt idx="49">
                  <c:v>79.534999999999997</c:v>
                </c:pt>
                <c:pt idx="50">
                  <c:v>79.534999999999997</c:v>
                </c:pt>
                <c:pt idx="51">
                  <c:v>79.497000000000227</c:v>
                </c:pt>
                <c:pt idx="52">
                  <c:v>79.322999999999979</c:v>
                </c:pt>
                <c:pt idx="53">
                  <c:v>78.783000000000001</c:v>
                </c:pt>
                <c:pt idx="54">
                  <c:v>78.144000000000005</c:v>
                </c:pt>
                <c:pt idx="55">
                  <c:v>77.093999999999994</c:v>
                </c:pt>
                <c:pt idx="56">
                  <c:v>76.838999999999999</c:v>
                </c:pt>
                <c:pt idx="57">
                  <c:v>76.620999999999981</c:v>
                </c:pt>
                <c:pt idx="58">
                  <c:v>76.581000000000003</c:v>
                </c:pt>
                <c:pt idx="59">
                  <c:v>76.581000000000003</c:v>
                </c:pt>
                <c:pt idx="60">
                  <c:v>76.561000000000007</c:v>
                </c:pt>
                <c:pt idx="61">
                  <c:v>76.537999999999997</c:v>
                </c:pt>
                <c:pt idx="62">
                  <c:v>76.537999999999997</c:v>
                </c:pt>
                <c:pt idx="63">
                  <c:v>76.421999999999997</c:v>
                </c:pt>
                <c:pt idx="64">
                  <c:v>76.117999999999995</c:v>
                </c:pt>
                <c:pt idx="65">
                  <c:v>75.86</c:v>
                </c:pt>
                <c:pt idx="66">
                  <c:v>74.940000000000026</c:v>
                </c:pt>
                <c:pt idx="67">
                  <c:v>74.11</c:v>
                </c:pt>
                <c:pt idx="68">
                  <c:v>73.8</c:v>
                </c:pt>
                <c:pt idx="69">
                  <c:v>73.727000000000004</c:v>
                </c:pt>
                <c:pt idx="70">
                  <c:v>73.703000000000003</c:v>
                </c:pt>
                <c:pt idx="71">
                  <c:v>73.677999999999983</c:v>
                </c:pt>
                <c:pt idx="72">
                  <c:v>73.677999999999983</c:v>
                </c:pt>
                <c:pt idx="73">
                  <c:v>73.677999999999983</c:v>
                </c:pt>
                <c:pt idx="74">
                  <c:v>73.621999999999986</c:v>
                </c:pt>
                <c:pt idx="75">
                  <c:v>73.480999999999995</c:v>
                </c:pt>
                <c:pt idx="76">
                  <c:v>73.054000000000002</c:v>
                </c:pt>
                <c:pt idx="77">
                  <c:v>72.681999999999988</c:v>
                </c:pt>
                <c:pt idx="78">
                  <c:v>71.793000000000006</c:v>
                </c:pt>
                <c:pt idx="79">
                  <c:v>70.955000000000013</c:v>
                </c:pt>
                <c:pt idx="80">
                  <c:v>70.808999999999983</c:v>
                </c:pt>
                <c:pt idx="81">
                  <c:v>70.78</c:v>
                </c:pt>
                <c:pt idx="82">
                  <c:v>70.78</c:v>
                </c:pt>
                <c:pt idx="83">
                  <c:v>70.78</c:v>
                </c:pt>
                <c:pt idx="84">
                  <c:v>70.78</c:v>
                </c:pt>
                <c:pt idx="85">
                  <c:v>70.78</c:v>
                </c:pt>
                <c:pt idx="86">
                  <c:v>70.712000000000003</c:v>
                </c:pt>
                <c:pt idx="87">
                  <c:v>70.60799999999999</c:v>
                </c:pt>
                <c:pt idx="88">
                  <c:v>70.399000000000001</c:v>
                </c:pt>
                <c:pt idx="89">
                  <c:v>69.910000000000025</c:v>
                </c:pt>
                <c:pt idx="90">
                  <c:v>68.789000000000001</c:v>
                </c:pt>
                <c:pt idx="91">
                  <c:v>67.838999999999999</c:v>
                </c:pt>
                <c:pt idx="92">
                  <c:v>67.732000000000014</c:v>
                </c:pt>
                <c:pt idx="93">
                  <c:v>67.552999999999983</c:v>
                </c:pt>
                <c:pt idx="94">
                  <c:v>67.552999999999983</c:v>
                </c:pt>
                <c:pt idx="95">
                  <c:v>67.552999999999983</c:v>
                </c:pt>
                <c:pt idx="96">
                  <c:v>67.552999999999983</c:v>
                </c:pt>
                <c:pt idx="97">
                  <c:v>67.510999999999996</c:v>
                </c:pt>
                <c:pt idx="98">
                  <c:v>67.510999999999996</c:v>
                </c:pt>
                <c:pt idx="99">
                  <c:v>67.381999999999991</c:v>
                </c:pt>
                <c:pt idx="100">
                  <c:v>67.123999999999981</c:v>
                </c:pt>
                <c:pt idx="101">
                  <c:v>66.647000000000006</c:v>
                </c:pt>
                <c:pt idx="102">
                  <c:v>65.736000000000004</c:v>
                </c:pt>
                <c:pt idx="103">
                  <c:v>64.687999999999988</c:v>
                </c:pt>
                <c:pt idx="104">
                  <c:v>64.510999999999996</c:v>
                </c:pt>
                <c:pt idx="105">
                  <c:v>64.465999999999994</c:v>
                </c:pt>
                <c:pt idx="106">
                  <c:v>64.465999999999994</c:v>
                </c:pt>
                <c:pt idx="107">
                  <c:v>64.465999999999994</c:v>
                </c:pt>
                <c:pt idx="108">
                  <c:v>64.465999999999994</c:v>
                </c:pt>
                <c:pt idx="109">
                  <c:v>64.465999999999994</c:v>
                </c:pt>
                <c:pt idx="110">
                  <c:v>64.35899999999998</c:v>
                </c:pt>
                <c:pt idx="111">
                  <c:v>64.251000000000005</c:v>
                </c:pt>
                <c:pt idx="112">
                  <c:v>64.034000000000006</c:v>
                </c:pt>
                <c:pt idx="113">
                  <c:v>63.650999999999996</c:v>
                </c:pt>
                <c:pt idx="114">
                  <c:v>63.045000000000002</c:v>
                </c:pt>
                <c:pt idx="115">
                  <c:v>62.159000000000006</c:v>
                </c:pt>
                <c:pt idx="116">
                  <c:v>61.935000000000002</c:v>
                </c:pt>
                <c:pt idx="117">
                  <c:v>61.878</c:v>
                </c:pt>
                <c:pt idx="118">
                  <c:v>61.878</c:v>
                </c:pt>
                <c:pt idx="119">
                  <c:v>61.878</c:v>
                </c:pt>
                <c:pt idx="120">
                  <c:v>61.878</c:v>
                </c:pt>
                <c:pt idx="121">
                  <c:v>61.813999999999993</c:v>
                </c:pt>
                <c:pt idx="122">
                  <c:v>61.745000000000012</c:v>
                </c:pt>
                <c:pt idx="123">
                  <c:v>61.675000000000011</c:v>
                </c:pt>
                <c:pt idx="124">
                  <c:v>61.533000000000001</c:v>
                </c:pt>
                <c:pt idx="125">
                  <c:v>61.036000000000001</c:v>
                </c:pt>
                <c:pt idx="126">
                  <c:v>60.252000000000002</c:v>
                </c:pt>
                <c:pt idx="127">
                  <c:v>59.175000000000011</c:v>
                </c:pt>
                <c:pt idx="128">
                  <c:v>58.739000000000011</c:v>
                </c:pt>
                <c:pt idx="129">
                  <c:v>58.739000000000011</c:v>
                </c:pt>
                <c:pt idx="130">
                  <c:v>58.739000000000011</c:v>
                </c:pt>
                <c:pt idx="131">
                  <c:v>58.739000000000011</c:v>
                </c:pt>
                <c:pt idx="132">
                  <c:v>58.739000000000011</c:v>
                </c:pt>
              </c:numCache>
            </c:numRef>
          </c:yVal>
        </c:ser>
        <c:ser>
          <c:idx val="4"/>
          <c:order val="4"/>
          <c:tx>
            <c:strRef>
              <c:f>Sheet1!$F$1</c:f>
              <c:strCache>
                <c:ptCount val="1"/>
                <c:pt idx="0">
                  <c:v>60-69 (N = 7,460)</c:v>
                </c:pt>
              </c:strCache>
            </c:strRef>
          </c:tx>
          <c:spPr>
            <a:ln w="41275">
              <a:solidFill>
                <a:srgbClr val="FFFF00"/>
              </a:solidFill>
            </a:ln>
          </c:spPr>
          <c:marker>
            <c:symbol val="none"/>
          </c:marker>
          <c:xVal>
            <c:numRef>
              <c:f>Sheet1!$A$2:$A$134</c:f>
              <c:numCache>
                <c:formatCode>General</c:formatCode>
                <c:ptCount val="133"/>
                <c:pt idx="0">
                  <c:v>0</c:v>
                </c:pt>
                <c:pt idx="1">
                  <c:v>8.3300000000000041E-2</c:v>
                </c:pt>
                <c:pt idx="2">
                  <c:v>0.16669999999999999</c:v>
                </c:pt>
                <c:pt idx="3">
                  <c:v>0.25</c:v>
                </c:pt>
                <c:pt idx="4">
                  <c:v>0.33330000000000243</c:v>
                </c:pt>
                <c:pt idx="5">
                  <c:v>0.41670000000000001</c:v>
                </c:pt>
                <c:pt idx="6">
                  <c:v>0.5</c:v>
                </c:pt>
                <c:pt idx="7">
                  <c:v>0.58329999999999949</c:v>
                </c:pt>
                <c:pt idx="8">
                  <c:v>0.66670000000000418</c:v>
                </c:pt>
                <c:pt idx="9">
                  <c:v>0.75000000000000289</c:v>
                </c:pt>
                <c:pt idx="10">
                  <c:v>0.83330000000000004</c:v>
                </c:pt>
                <c:pt idx="11">
                  <c:v>0.91670000000000063</c:v>
                </c:pt>
                <c:pt idx="12">
                  <c:v>1</c:v>
                </c:pt>
                <c:pt idx="13">
                  <c:v>1.0832999999999944</c:v>
                </c:pt>
                <c:pt idx="14">
                  <c:v>1.1667000000000001</c:v>
                </c:pt>
                <c:pt idx="15">
                  <c:v>1.25</c:v>
                </c:pt>
                <c:pt idx="16">
                  <c:v>1.3332999999999944</c:v>
                </c:pt>
                <c:pt idx="17">
                  <c:v>1.4166999999999932</c:v>
                </c:pt>
                <c:pt idx="18">
                  <c:v>1.5</c:v>
                </c:pt>
                <c:pt idx="19">
                  <c:v>1.5832999999999944</c:v>
                </c:pt>
                <c:pt idx="20">
                  <c:v>1.6667000000000001</c:v>
                </c:pt>
                <c:pt idx="21">
                  <c:v>1.75</c:v>
                </c:pt>
                <c:pt idx="22">
                  <c:v>1.8332999999999944</c:v>
                </c:pt>
                <c:pt idx="23">
                  <c:v>1.9167000000000001</c:v>
                </c:pt>
                <c:pt idx="24">
                  <c:v>2</c:v>
                </c:pt>
                <c:pt idx="25">
                  <c:v>2.0832999999999999</c:v>
                </c:pt>
                <c:pt idx="26">
                  <c:v>2.1667000000000001</c:v>
                </c:pt>
                <c:pt idx="27">
                  <c:v>2.25</c:v>
                </c:pt>
                <c:pt idx="28">
                  <c:v>2.3332999999999977</c:v>
                </c:pt>
                <c:pt idx="29">
                  <c:v>2.4166999999999859</c:v>
                </c:pt>
                <c:pt idx="30">
                  <c:v>2.5</c:v>
                </c:pt>
                <c:pt idx="31">
                  <c:v>2.5832999999999999</c:v>
                </c:pt>
                <c:pt idx="32">
                  <c:v>2.6667000000000001</c:v>
                </c:pt>
                <c:pt idx="33">
                  <c:v>2.75</c:v>
                </c:pt>
                <c:pt idx="34">
                  <c:v>2.8332999999999977</c:v>
                </c:pt>
                <c:pt idx="35">
                  <c:v>2.9166999999999859</c:v>
                </c:pt>
                <c:pt idx="36">
                  <c:v>3</c:v>
                </c:pt>
                <c:pt idx="37">
                  <c:v>3.0832999999999999</c:v>
                </c:pt>
                <c:pt idx="38">
                  <c:v>3.1667000000000001</c:v>
                </c:pt>
                <c:pt idx="39">
                  <c:v>3.25</c:v>
                </c:pt>
                <c:pt idx="40">
                  <c:v>3.3332999999999977</c:v>
                </c:pt>
                <c:pt idx="41">
                  <c:v>3.4166999999999859</c:v>
                </c:pt>
                <c:pt idx="42">
                  <c:v>3.5</c:v>
                </c:pt>
                <c:pt idx="43">
                  <c:v>3.5832999999999999</c:v>
                </c:pt>
                <c:pt idx="44">
                  <c:v>3.6667000000000001</c:v>
                </c:pt>
                <c:pt idx="45">
                  <c:v>3.75</c:v>
                </c:pt>
                <c:pt idx="46">
                  <c:v>3.8332999999999977</c:v>
                </c:pt>
                <c:pt idx="47">
                  <c:v>3.9166999999999859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numCache>
            </c:numRef>
          </c:xVal>
          <c:yVal>
            <c:numRef>
              <c:f>Sheet1!$F$2:$F$134</c:f>
              <c:numCache>
                <c:formatCode>General</c:formatCode>
                <c:ptCount val="133"/>
                <c:pt idx="0">
                  <c:v>100</c:v>
                </c:pt>
                <c:pt idx="1">
                  <c:v>100</c:v>
                </c:pt>
                <c:pt idx="2">
                  <c:v>99.799000000000007</c:v>
                </c:pt>
                <c:pt idx="3">
                  <c:v>99.316000000000003</c:v>
                </c:pt>
                <c:pt idx="4">
                  <c:v>98.899000000000001</c:v>
                </c:pt>
                <c:pt idx="5">
                  <c:v>98.251000000000005</c:v>
                </c:pt>
                <c:pt idx="6">
                  <c:v>95.004999999999995</c:v>
                </c:pt>
                <c:pt idx="7">
                  <c:v>91.194000000000003</c:v>
                </c:pt>
                <c:pt idx="8">
                  <c:v>90.754999999999995</c:v>
                </c:pt>
                <c:pt idx="9">
                  <c:v>90.617999999999995</c:v>
                </c:pt>
                <c:pt idx="10">
                  <c:v>90.617999999999995</c:v>
                </c:pt>
                <c:pt idx="11">
                  <c:v>90.617999999999995</c:v>
                </c:pt>
                <c:pt idx="12">
                  <c:v>90.617999999999995</c:v>
                </c:pt>
                <c:pt idx="13">
                  <c:v>90.617999999999995</c:v>
                </c:pt>
                <c:pt idx="14">
                  <c:v>90.617999999999995</c:v>
                </c:pt>
                <c:pt idx="15">
                  <c:v>90.54</c:v>
                </c:pt>
                <c:pt idx="16">
                  <c:v>90.366</c:v>
                </c:pt>
                <c:pt idx="17">
                  <c:v>90.019000000000005</c:v>
                </c:pt>
                <c:pt idx="18">
                  <c:v>88.754999999999995</c:v>
                </c:pt>
                <c:pt idx="19">
                  <c:v>87.028999999999982</c:v>
                </c:pt>
                <c:pt idx="20">
                  <c:v>86.599000000000004</c:v>
                </c:pt>
                <c:pt idx="21">
                  <c:v>86.423000000000002</c:v>
                </c:pt>
                <c:pt idx="22">
                  <c:v>86.374999999999986</c:v>
                </c:pt>
                <c:pt idx="23">
                  <c:v>86.374999999999986</c:v>
                </c:pt>
                <c:pt idx="24">
                  <c:v>86.374999999999986</c:v>
                </c:pt>
                <c:pt idx="25">
                  <c:v>86.374999999999986</c:v>
                </c:pt>
                <c:pt idx="26">
                  <c:v>86.337999999999994</c:v>
                </c:pt>
                <c:pt idx="27">
                  <c:v>86.244000000000227</c:v>
                </c:pt>
                <c:pt idx="28">
                  <c:v>86.073999999999998</c:v>
                </c:pt>
                <c:pt idx="29">
                  <c:v>85.753</c:v>
                </c:pt>
                <c:pt idx="30">
                  <c:v>84.732000000000014</c:v>
                </c:pt>
                <c:pt idx="31">
                  <c:v>83.593000000000004</c:v>
                </c:pt>
                <c:pt idx="32">
                  <c:v>83.211000000000027</c:v>
                </c:pt>
                <c:pt idx="33">
                  <c:v>83.018000000000001</c:v>
                </c:pt>
                <c:pt idx="34">
                  <c:v>83.018000000000001</c:v>
                </c:pt>
                <c:pt idx="35">
                  <c:v>83.018000000000001</c:v>
                </c:pt>
                <c:pt idx="36">
                  <c:v>83.018000000000001</c:v>
                </c:pt>
                <c:pt idx="37">
                  <c:v>83.018000000000001</c:v>
                </c:pt>
                <c:pt idx="38">
                  <c:v>82.995999999999995</c:v>
                </c:pt>
                <c:pt idx="39">
                  <c:v>82.86</c:v>
                </c:pt>
                <c:pt idx="40">
                  <c:v>82.61</c:v>
                </c:pt>
                <c:pt idx="41">
                  <c:v>82.313000000000002</c:v>
                </c:pt>
                <c:pt idx="42">
                  <c:v>81.326999999999998</c:v>
                </c:pt>
                <c:pt idx="43">
                  <c:v>80.175999999999988</c:v>
                </c:pt>
                <c:pt idx="44">
                  <c:v>79.736000000000004</c:v>
                </c:pt>
                <c:pt idx="45">
                  <c:v>79.619</c:v>
                </c:pt>
                <c:pt idx="46">
                  <c:v>79.619</c:v>
                </c:pt>
                <c:pt idx="47">
                  <c:v>79.619</c:v>
                </c:pt>
                <c:pt idx="48">
                  <c:v>79.619</c:v>
                </c:pt>
                <c:pt idx="49">
                  <c:v>79.619</c:v>
                </c:pt>
                <c:pt idx="50">
                  <c:v>79.592000000000013</c:v>
                </c:pt>
                <c:pt idx="51">
                  <c:v>79.509</c:v>
                </c:pt>
                <c:pt idx="52">
                  <c:v>79.149000000000001</c:v>
                </c:pt>
                <c:pt idx="53">
                  <c:v>78.674999999999983</c:v>
                </c:pt>
                <c:pt idx="54">
                  <c:v>78.033000000000001</c:v>
                </c:pt>
                <c:pt idx="55">
                  <c:v>77.274999999999991</c:v>
                </c:pt>
                <c:pt idx="56">
                  <c:v>76.962999999999994</c:v>
                </c:pt>
                <c:pt idx="57">
                  <c:v>76.849000000000004</c:v>
                </c:pt>
                <c:pt idx="58">
                  <c:v>76.849000000000004</c:v>
                </c:pt>
                <c:pt idx="59">
                  <c:v>76.790999999999997</c:v>
                </c:pt>
                <c:pt idx="60">
                  <c:v>76.790999999999997</c:v>
                </c:pt>
                <c:pt idx="61">
                  <c:v>76.790999999999997</c:v>
                </c:pt>
                <c:pt idx="62">
                  <c:v>76.722999999999999</c:v>
                </c:pt>
                <c:pt idx="63">
                  <c:v>76.620999999999981</c:v>
                </c:pt>
                <c:pt idx="64">
                  <c:v>76.449000000000026</c:v>
                </c:pt>
                <c:pt idx="65">
                  <c:v>75.930999999999997</c:v>
                </c:pt>
                <c:pt idx="66">
                  <c:v>75.031999999999996</c:v>
                </c:pt>
                <c:pt idx="67">
                  <c:v>73.815000000000012</c:v>
                </c:pt>
                <c:pt idx="68">
                  <c:v>73.35899999999998</c:v>
                </c:pt>
                <c:pt idx="69">
                  <c:v>73.181999999999988</c:v>
                </c:pt>
                <c:pt idx="70">
                  <c:v>73.181999999999988</c:v>
                </c:pt>
                <c:pt idx="71">
                  <c:v>73.144999999999996</c:v>
                </c:pt>
                <c:pt idx="72">
                  <c:v>73.144999999999996</c:v>
                </c:pt>
                <c:pt idx="73">
                  <c:v>73.144999999999996</c:v>
                </c:pt>
                <c:pt idx="74">
                  <c:v>73.10299999999998</c:v>
                </c:pt>
                <c:pt idx="75">
                  <c:v>73.016999999999996</c:v>
                </c:pt>
                <c:pt idx="76">
                  <c:v>72.801000000000002</c:v>
                </c:pt>
                <c:pt idx="77">
                  <c:v>72.453999999999994</c:v>
                </c:pt>
                <c:pt idx="78">
                  <c:v>71.845000000000013</c:v>
                </c:pt>
                <c:pt idx="79">
                  <c:v>70.927999999999997</c:v>
                </c:pt>
                <c:pt idx="80">
                  <c:v>70.662999999999982</c:v>
                </c:pt>
                <c:pt idx="81">
                  <c:v>70.619</c:v>
                </c:pt>
                <c:pt idx="82">
                  <c:v>70.573999999999998</c:v>
                </c:pt>
                <c:pt idx="83">
                  <c:v>70.573999999999998</c:v>
                </c:pt>
                <c:pt idx="84">
                  <c:v>70.573999999999998</c:v>
                </c:pt>
                <c:pt idx="85">
                  <c:v>70.573999999999998</c:v>
                </c:pt>
                <c:pt idx="86">
                  <c:v>70.573999999999998</c:v>
                </c:pt>
                <c:pt idx="87">
                  <c:v>70.467000000000027</c:v>
                </c:pt>
                <c:pt idx="88">
                  <c:v>70.090999999999994</c:v>
                </c:pt>
                <c:pt idx="89">
                  <c:v>69.603999999999999</c:v>
                </c:pt>
                <c:pt idx="90">
                  <c:v>68.899000000000001</c:v>
                </c:pt>
                <c:pt idx="91">
                  <c:v>68.137</c:v>
                </c:pt>
                <c:pt idx="92">
                  <c:v>67.918000000000006</c:v>
                </c:pt>
                <c:pt idx="93">
                  <c:v>67.918000000000006</c:v>
                </c:pt>
                <c:pt idx="94">
                  <c:v>67.918000000000006</c:v>
                </c:pt>
                <c:pt idx="95">
                  <c:v>67.86</c:v>
                </c:pt>
                <c:pt idx="96">
                  <c:v>67.86</c:v>
                </c:pt>
                <c:pt idx="97">
                  <c:v>67.86</c:v>
                </c:pt>
                <c:pt idx="98">
                  <c:v>67.86</c:v>
                </c:pt>
                <c:pt idx="99">
                  <c:v>67.86</c:v>
                </c:pt>
                <c:pt idx="100">
                  <c:v>67.524999999999991</c:v>
                </c:pt>
                <c:pt idx="101">
                  <c:v>66.917000000000385</c:v>
                </c:pt>
                <c:pt idx="102">
                  <c:v>66.307000000000002</c:v>
                </c:pt>
                <c:pt idx="103">
                  <c:v>65.623999999999981</c:v>
                </c:pt>
                <c:pt idx="104">
                  <c:v>65.349000000000004</c:v>
                </c:pt>
                <c:pt idx="105">
                  <c:v>65.349000000000004</c:v>
                </c:pt>
                <c:pt idx="106">
                  <c:v>65.138999999999982</c:v>
                </c:pt>
                <c:pt idx="107">
                  <c:v>65.068000000000012</c:v>
                </c:pt>
                <c:pt idx="108">
                  <c:v>65.068000000000012</c:v>
                </c:pt>
                <c:pt idx="109">
                  <c:v>65.068000000000012</c:v>
                </c:pt>
                <c:pt idx="110">
                  <c:v>64.983999999999995</c:v>
                </c:pt>
                <c:pt idx="111">
                  <c:v>64.815000000000012</c:v>
                </c:pt>
                <c:pt idx="112">
                  <c:v>64.474999999999994</c:v>
                </c:pt>
                <c:pt idx="113">
                  <c:v>63.963000000000001</c:v>
                </c:pt>
                <c:pt idx="114">
                  <c:v>63.193000000000012</c:v>
                </c:pt>
                <c:pt idx="115">
                  <c:v>61.9</c:v>
                </c:pt>
                <c:pt idx="116">
                  <c:v>61.464000000000006</c:v>
                </c:pt>
                <c:pt idx="117">
                  <c:v>61.464000000000006</c:v>
                </c:pt>
                <c:pt idx="118">
                  <c:v>61.464000000000006</c:v>
                </c:pt>
                <c:pt idx="119">
                  <c:v>61.464000000000006</c:v>
                </c:pt>
                <c:pt idx="120">
                  <c:v>61.464000000000006</c:v>
                </c:pt>
                <c:pt idx="121">
                  <c:v>61.464000000000006</c:v>
                </c:pt>
                <c:pt idx="122">
                  <c:v>61.464000000000006</c:v>
                </c:pt>
                <c:pt idx="123">
                  <c:v>61.242000000000012</c:v>
                </c:pt>
                <c:pt idx="124">
                  <c:v>61.13</c:v>
                </c:pt>
                <c:pt idx="125">
                  <c:v>60.905000000000001</c:v>
                </c:pt>
                <c:pt idx="126">
                  <c:v>59.775000000000013</c:v>
                </c:pt>
                <c:pt idx="127">
                  <c:v>58.979000000000006</c:v>
                </c:pt>
                <c:pt idx="128">
                  <c:v>58.979000000000006</c:v>
                </c:pt>
                <c:pt idx="129">
                  <c:v>58.861000000000004</c:v>
                </c:pt>
                <c:pt idx="130">
                  <c:v>58.861000000000004</c:v>
                </c:pt>
                <c:pt idx="131">
                  <c:v>58.861000000000004</c:v>
                </c:pt>
                <c:pt idx="132">
                  <c:v>58.861000000000004</c:v>
                </c:pt>
              </c:numCache>
            </c:numRef>
          </c:yVal>
        </c:ser>
        <c:ser>
          <c:idx val="5"/>
          <c:order val="5"/>
          <c:tx>
            <c:strRef>
              <c:f>Sheet1!$G$1</c:f>
              <c:strCache>
                <c:ptCount val="1"/>
                <c:pt idx="0">
                  <c:v>70+ (N = 344)</c:v>
                </c:pt>
              </c:strCache>
            </c:strRef>
          </c:tx>
          <c:spPr>
            <a:ln w="41275">
              <a:solidFill>
                <a:schemeClr val="bg1">
                  <a:lumMod val="50000"/>
                  <a:lumOff val="50000"/>
                </a:schemeClr>
              </a:solidFill>
            </a:ln>
          </c:spPr>
          <c:marker>
            <c:symbol val="none"/>
          </c:marker>
          <c:xVal>
            <c:numRef>
              <c:f>Sheet1!$A$2:$A$134</c:f>
              <c:numCache>
                <c:formatCode>General</c:formatCode>
                <c:ptCount val="133"/>
                <c:pt idx="0">
                  <c:v>0</c:v>
                </c:pt>
                <c:pt idx="1">
                  <c:v>8.3300000000000041E-2</c:v>
                </c:pt>
                <c:pt idx="2">
                  <c:v>0.16669999999999999</c:v>
                </c:pt>
                <c:pt idx="3">
                  <c:v>0.25</c:v>
                </c:pt>
                <c:pt idx="4">
                  <c:v>0.33330000000000243</c:v>
                </c:pt>
                <c:pt idx="5">
                  <c:v>0.41670000000000001</c:v>
                </c:pt>
                <c:pt idx="6">
                  <c:v>0.5</c:v>
                </c:pt>
                <c:pt idx="7">
                  <c:v>0.58329999999999949</c:v>
                </c:pt>
                <c:pt idx="8">
                  <c:v>0.66670000000000418</c:v>
                </c:pt>
                <c:pt idx="9">
                  <c:v>0.75000000000000289</c:v>
                </c:pt>
                <c:pt idx="10">
                  <c:v>0.83330000000000004</c:v>
                </c:pt>
                <c:pt idx="11">
                  <c:v>0.91670000000000063</c:v>
                </c:pt>
                <c:pt idx="12">
                  <c:v>1</c:v>
                </c:pt>
                <c:pt idx="13">
                  <c:v>1.0832999999999944</c:v>
                </c:pt>
                <c:pt idx="14">
                  <c:v>1.1667000000000001</c:v>
                </c:pt>
                <c:pt idx="15">
                  <c:v>1.25</c:v>
                </c:pt>
                <c:pt idx="16">
                  <c:v>1.3332999999999944</c:v>
                </c:pt>
                <c:pt idx="17">
                  <c:v>1.4166999999999932</c:v>
                </c:pt>
                <c:pt idx="18">
                  <c:v>1.5</c:v>
                </c:pt>
                <c:pt idx="19">
                  <c:v>1.5832999999999944</c:v>
                </c:pt>
                <c:pt idx="20">
                  <c:v>1.6667000000000001</c:v>
                </c:pt>
                <c:pt idx="21">
                  <c:v>1.75</c:v>
                </c:pt>
                <c:pt idx="22">
                  <c:v>1.8332999999999944</c:v>
                </c:pt>
                <c:pt idx="23">
                  <c:v>1.9167000000000001</c:v>
                </c:pt>
                <c:pt idx="24">
                  <c:v>2</c:v>
                </c:pt>
                <c:pt idx="25">
                  <c:v>2.0832999999999999</c:v>
                </c:pt>
                <c:pt idx="26">
                  <c:v>2.1667000000000001</c:v>
                </c:pt>
                <c:pt idx="27">
                  <c:v>2.25</c:v>
                </c:pt>
                <c:pt idx="28">
                  <c:v>2.3332999999999977</c:v>
                </c:pt>
                <c:pt idx="29">
                  <c:v>2.4166999999999859</c:v>
                </c:pt>
                <c:pt idx="30">
                  <c:v>2.5</c:v>
                </c:pt>
                <c:pt idx="31">
                  <c:v>2.5832999999999999</c:v>
                </c:pt>
                <c:pt idx="32">
                  <c:v>2.6667000000000001</c:v>
                </c:pt>
                <c:pt idx="33">
                  <c:v>2.75</c:v>
                </c:pt>
                <c:pt idx="34">
                  <c:v>2.8332999999999977</c:v>
                </c:pt>
                <c:pt idx="35">
                  <c:v>2.9166999999999859</c:v>
                </c:pt>
                <c:pt idx="36">
                  <c:v>3</c:v>
                </c:pt>
                <c:pt idx="37">
                  <c:v>3.0832999999999999</c:v>
                </c:pt>
                <c:pt idx="38">
                  <c:v>3.1667000000000001</c:v>
                </c:pt>
                <c:pt idx="39">
                  <c:v>3.25</c:v>
                </c:pt>
                <c:pt idx="40">
                  <c:v>3.3332999999999977</c:v>
                </c:pt>
                <c:pt idx="41">
                  <c:v>3.4166999999999859</c:v>
                </c:pt>
                <c:pt idx="42">
                  <c:v>3.5</c:v>
                </c:pt>
                <c:pt idx="43">
                  <c:v>3.5832999999999999</c:v>
                </c:pt>
                <c:pt idx="44">
                  <c:v>3.6667000000000001</c:v>
                </c:pt>
                <c:pt idx="45">
                  <c:v>3.75</c:v>
                </c:pt>
                <c:pt idx="46">
                  <c:v>3.8332999999999977</c:v>
                </c:pt>
                <c:pt idx="47">
                  <c:v>3.9166999999999859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numCache>
            </c:numRef>
          </c:xVal>
          <c:yVal>
            <c:numRef>
              <c:f>Sheet1!$G$2:$G$134</c:f>
              <c:numCache>
                <c:formatCode>General</c:formatCode>
                <c:ptCount val="133"/>
                <c:pt idx="0">
                  <c:v>100</c:v>
                </c:pt>
                <c:pt idx="1">
                  <c:v>100</c:v>
                </c:pt>
                <c:pt idx="2">
                  <c:v>99.709000000000003</c:v>
                </c:pt>
                <c:pt idx="3">
                  <c:v>99.127999999999986</c:v>
                </c:pt>
                <c:pt idx="4">
                  <c:v>98.837000000000003</c:v>
                </c:pt>
                <c:pt idx="5">
                  <c:v>97.958000000000013</c:v>
                </c:pt>
                <c:pt idx="6">
                  <c:v>96.175999999999988</c:v>
                </c:pt>
                <c:pt idx="7">
                  <c:v>89.92</c:v>
                </c:pt>
                <c:pt idx="8">
                  <c:v>89.92</c:v>
                </c:pt>
                <c:pt idx="9">
                  <c:v>89.61999999999999</c:v>
                </c:pt>
                <c:pt idx="10">
                  <c:v>89.61999999999999</c:v>
                </c:pt>
                <c:pt idx="11">
                  <c:v>89.61999999999999</c:v>
                </c:pt>
                <c:pt idx="12">
                  <c:v>89.61999999999999</c:v>
                </c:pt>
                <c:pt idx="13">
                  <c:v>89.61999999999999</c:v>
                </c:pt>
                <c:pt idx="14">
                  <c:v>89.61999999999999</c:v>
                </c:pt>
                <c:pt idx="15">
                  <c:v>89.61999999999999</c:v>
                </c:pt>
                <c:pt idx="16">
                  <c:v>89.269000000000005</c:v>
                </c:pt>
                <c:pt idx="17">
                  <c:v>89.269000000000005</c:v>
                </c:pt>
                <c:pt idx="18">
                  <c:v>88.917000000000385</c:v>
                </c:pt>
                <c:pt idx="19">
                  <c:v>86.787000000000006</c:v>
                </c:pt>
                <c:pt idx="20">
                  <c:v>86.43</c:v>
                </c:pt>
                <c:pt idx="21">
                  <c:v>86.43</c:v>
                </c:pt>
                <c:pt idx="22">
                  <c:v>86.43</c:v>
                </c:pt>
                <c:pt idx="23">
                  <c:v>86.43</c:v>
                </c:pt>
                <c:pt idx="24">
                  <c:v>86.43</c:v>
                </c:pt>
                <c:pt idx="25">
                  <c:v>86.43</c:v>
                </c:pt>
                <c:pt idx="26">
                  <c:v>86</c:v>
                </c:pt>
                <c:pt idx="27">
                  <c:v>86</c:v>
                </c:pt>
                <c:pt idx="28">
                  <c:v>86</c:v>
                </c:pt>
                <c:pt idx="29">
                  <c:v>86</c:v>
                </c:pt>
                <c:pt idx="30">
                  <c:v>85.561000000000007</c:v>
                </c:pt>
                <c:pt idx="31">
                  <c:v>84.680999999999983</c:v>
                </c:pt>
                <c:pt idx="32">
                  <c:v>84.235000000000014</c:v>
                </c:pt>
                <c:pt idx="33">
                  <c:v>84.235000000000014</c:v>
                </c:pt>
                <c:pt idx="34">
                  <c:v>84.235000000000014</c:v>
                </c:pt>
                <c:pt idx="35">
                  <c:v>84.235000000000014</c:v>
                </c:pt>
                <c:pt idx="36">
                  <c:v>84.235000000000014</c:v>
                </c:pt>
                <c:pt idx="37">
                  <c:v>84.235000000000014</c:v>
                </c:pt>
                <c:pt idx="38">
                  <c:v>84.235000000000014</c:v>
                </c:pt>
                <c:pt idx="39">
                  <c:v>84.235000000000014</c:v>
                </c:pt>
                <c:pt idx="40">
                  <c:v>83.676999999999978</c:v>
                </c:pt>
                <c:pt idx="41">
                  <c:v>83.676999999999978</c:v>
                </c:pt>
                <c:pt idx="42">
                  <c:v>83.676999999999978</c:v>
                </c:pt>
                <c:pt idx="43">
                  <c:v>80.849999999999994</c:v>
                </c:pt>
                <c:pt idx="44">
                  <c:v>80.849999999999994</c:v>
                </c:pt>
                <c:pt idx="45">
                  <c:v>80.849999999999994</c:v>
                </c:pt>
                <c:pt idx="46">
                  <c:v>80.849999999999994</c:v>
                </c:pt>
                <c:pt idx="47">
                  <c:v>80.849999999999994</c:v>
                </c:pt>
                <c:pt idx="48">
                  <c:v>80.849999999999994</c:v>
                </c:pt>
                <c:pt idx="49">
                  <c:v>80.849999999999994</c:v>
                </c:pt>
                <c:pt idx="50">
                  <c:v>80.849999999999994</c:v>
                </c:pt>
                <c:pt idx="51">
                  <c:v>80.849999999999994</c:v>
                </c:pt>
                <c:pt idx="52">
                  <c:v>80.176999999999978</c:v>
                </c:pt>
                <c:pt idx="53">
                  <c:v>78.828999999999979</c:v>
                </c:pt>
                <c:pt idx="54">
                  <c:v>77.482000000000014</c:v>
                </c:pt>
                <c:pt idx="55">
                  <c:v>76.807999999999993</c:v>
                </c:pt>
                <c:pt idx="56">
                  <c:v>75.459999999999994</c:v>
                </c:pt>
                <c:pt idx="57">
                  <c:v>75.459999999999994</c:v>
                </c:pt>
                <c:pt idx="58">
                  <c:v>75.459999999999994</c:v>
                </c:pt>
                <c:pt idx="59">
                  <c:v>75.459999999999994</c:v>
                </c:pt>
                <c:pt idx="60">
                  <c:v>75.459999999999994</c:v>
                </c:pt>
                <c:pt idx="61">
                  <c:v>75.459999999999994</c:v>
                </c:pt>
                <c:pt idx="62">
                  <c:v>75.459999999999994</c:v>
                </c:pt>
                <c:pt idx="63">
                  <c:v>75.459999999999994</c:v>
                </c:pt>
                <c:pt idx="64">
                  <c:v>75.459999999999994</c:v>
                </c:pt>
                <c:pt idx="65">
                  <c:v>74.528999999999982</c:v>
                </c:pt>
                <c:pt idx="66">
                  <c:v>73.596999999999994</c:v>
                </c:pt>
                <c:pt idx="67">
                  <c:v>73.596999999999994</c:v>
                </c:pt>
                <c:pt idx="68">
                  <c:v>73.596999999999994</c:v>
                </c:pt>
                <c:pt idx="69">
                  <c:v>72.641000000000005</c:v>
                </c:pt>
                <c:pt idx="70">
                  <c:v>72.641000000000005</c:v>
                </c:pt>
                <c:pt idx="71">
                  <c:v>72.641000000000005</c:v>
                </c:pt>
                <c:pt idx="72">
                  <c:v>72.641000000000005</c:v>
                </c:pt>
                <c:pt idx="73">
                  <c:v>72.641000000000005</c:v>
                </c:pt>
                <c:pt idx="74">
                  <c:v>72.641000000000005</c:v>
                </c:pt>
                <c:pt idx="75">
                  <c:v>72.641000000000005</c:v>
                </c:pt>
                <c:pt idx="76">
                  <c:v>72.641000000000005</c:v>
                </c:pt>
                <c:pt idx="77">
                  <c:v>72.641000000000005</c:v>
                </c:pt>
                <c:pt idx="78">
                  <c:v>71.450999999999993</c:v>
                </c:pt>
                <c:pt idx="79">
                  <c:v>71.450999999999993</c:v>
                </c:pt>
                <c:pt idx="80">
                  <c:v>71.450999999999993</c:v>
                </c:pt>
                <c:pt idx="81">
                  <c:v>71.450999999999993</c:v>
                </c:pt>
                <c:pt idx="82">
                  <c:v>71.450999999999993</c:v>
                </c:pt>
                <c:pt idx="83">
                  <c:v>71.450999999999993</c:v>
                </c:pt>
                <c:pt idx="84">
                  <c:v>71.450999999999993</c:v>
                </c:pt>
                <c:pt idx="85">
                  <c:v>71.450999999999993</c:v>
                </c:pt>
                <c:pt idx="86">
                  <c:v>71.450999999999993</c:v>
                </c:pt>
                <c:pt idx="87">
                  <c:v>71.450999999999993</c:v>
                </c:pt>
                <c:pt idx="88">
                  <c:v>71.450999999999993</c:v>
                </c:pt>
                <c:pt idx="89">
                  <c:v>71.450999999999993</c:v>
                </c:pt>
                <c:pt idx="90">
                  <c:v>71.450999999999993</c:v>
                </c:pt>
                <c:pt idx="91">
                  <c:v>71.450999999999993</c:v>
                </c:pt>
                <c:pt idx="92">
                  <c:v>71.450999999999993</c:v>
                </c:pt>
                <c:pt idx="93">
                  <c:v>71.450999999999993</c:v>
                </c:pt>
                <c:pt idx="94">
                  <c:v>71.450999999999993</c:v>
                </c:pt>
                <c:pt idx="95">
                  <c:v>71.450999999999993</c:v>
                </c:pt>
                <c:pt idx="96">
                  <c:v>71.450999999999993</c:v>
                </c:pt>
                <c:pt idx="97">
                  <c:v>71.450999999999993</c:v>
                </c:pt>
                <c:pt idx="98">
                  <c:v>71.450999999999993</c:v>
                </c:pt>
                <c:pt idx="99">
                  <c:v>71.450999999999993</c:v>
                </c:pt>
                <c:pt idx="100">
                  <c:v>71.450999999999993</c:v>
                </c:pt>
                <c:pt idx="101">
                  <c:v>71.450999999999993</c:v>
                </c:pt>
                <c:pt idx="102">
                  <c:v>69.218000000000004</c:v>
                </c:pt>
                <c:pt idx="103">
                  <c:v>66.985000000000014</c:v>
                </c:pt>
                <c:pt idx="104">
                  <c:v>66.985000000000014</c:v>
                </c:pt>
                <c:pt idx="105">
                  <c:v>66.985000000000014</c:v>
                </c:pt>
                <c:pt idx="106">
                  <c:v>66.985000000000014</c:v>
                </c:pt>
                <c:pt idx="107">
                  <c:v>66.985000000000014</c:v>
                </c:pt>
                <c:pt idx="108">
                  <c:v>66.985000000000014</c:v>
                </c:pt>
                <c:pt idx="109">
                  <c:v>66.985000000000014</c:v>
                </c:pt>
                <c:pt idx="110">
                  <c:v>66.985000000000014</c:v>
                </c:pt>
                <c:pt idx="111">
                  <c:v>66.985000000000014</c:v>
                </c:pt>
                <c:pt idx="112">
                  <c:v>66.985000000000014</c:v>
                </c:pt>
                <c:pt idx="113">
                  <c:v>63.94</c:v>
                </c:pt>
                <c:pt idx="114">
                  <c:v>63.94</c:v>
                </c:pt>
                <c:pt idx="115">
                  <c:v>63.94</c:v>
                </c:pt>
                <c:pt idx="116">
                  <c:v>63.94</c:v>
                </c:pt>
                <c:pt idx="117">
                  <c:v>63.94</c:v>
                </c:pt>
                <c:pt idx="118">
                  <c:v>63.94</c:v>
                </c:pt>
                <c:pt idx="119">
                  <c:v>63.94</c:v>
                </c:pt>
                <c:pt idx="120">
                  <c:v>63.94</c:v>
                </c:pt>
                <c:pt idx="121">
                  <c:v>63.94</c:v>
                </c:pt>
                <c:pt idx="122">
                  <c:v>63.94</c:v>
                </c:pt>
                <c:pt idx="123">
                  <c:v>63.94</c:v>
                </c:pt>
                <c:pt idx="124">
                  <c:v>63.94</c:v>
                </c:pt>
                <c:pt idx="125">
                  <c:v>63.94</c:v>
                </c:pt>
                <c:pt idx="126">
                  <c:v>63.94</c:v>
                </c:pt>
                <c:pt idx="127">
                  <c:v>60.179000000000002</c:v>
                </c:pt>
                <c:pt idx="128">
                  <c:v>60.179000000000002</c:v>
                </c:pt>
                <c:pt idx="129">
                  <c:v>60.179000000000002</c:v>
                </c:pt>
                <c:pt idx="130">
                  <c:v>60.179000000000002</c:v>
                </c:pt>
                <c:pt idx="131">
                  <c:v>60.179000000000002</c:v>
                </c:pt>
                <c:pt idx="132">
                  <c:v>60.179000000000002</c:v>
                </c:pt>
              </c:numCache>
            </c:numRef>
          </c:yVal>
        </c:ser>
        <c:axId val="161641600"/>
        <c:axId val="161643520"/>
      </c:scatterChart>
      <c:valAx>
        <c:axId val="161641600"/>
        <c:scaling>
          <c:orientation val="minMax"/>
          <c:max val="11"/>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61643520"/>
        <c:crosses val="autoZero"/>
        <c:crossBetween val="midCat"/>
        <c:majorUnit val="1"/>
      </c:valAx>
      <c:valAx>
        <c:axId val="161643520"/>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t>%  Freedom from Severe Renal Dysfunction</a:t>
                </a:r>
                <a:endParaRPr lang="en-US" sz="1700" b="1" i="0" baseline="0" dirty="0"/>
              </a:p>
            </c:rich>
          </c:tx>
        </c:title>
        <c:numFmt formatCode="General" sourceLinked="1"/>
        <c:tickLblPos val="nextTo"/>
        <c:txPr>
          <a:bodyPr/>
          <a:lstStyle/>
          <a:p>
            <a:pPr>
              <a:defRPr sz="1500" b="1"/>
            </a:pPr>
            <a:endParaRPr lang="en-US"/>
          </a:p>
        </c:txPr>
        <c:crossAx val="161641600"/>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2155598912967736"/>
          <c:y val="0.57681204888451443"/>
          <c:w val="0.52375374538359765"/>
          <c:h val="0.22630659448818888"/>
        </c:manualLayout>
      </c:layout>
      <c:spPr>
        <a:solidFill>
          <a:srgbClr val="000000"/>
        </a:solidFill>
        <a:ln>
          <a:solidFill>
            <a:srgbClr val="FFFFFF"/>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8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8.7949736371449164E-2"/>
          <c:y val="3.3590508847684365E-2"/>
          <c:w val="0.88622918263535633"/>
          <c:h val="0.71605520013123369"/>
        </c:manualLayout>
      </c:layout>
      <c:scatterChart>
        <c:scatterStyle val="smoothMarker"/>
        <c:ser>
          <c:idx val="0"/>
          <c:order val="0"/>
          <c:tx>
            <c:strRef>
              <c:f>Sheet1!$B$1</c:f>
              <c:strCache>
                <c:ptCount val="1"/>
                <c:pt idx="0">
                  <c:v>No CAV (N = 17,865)</c:v>
                </c:pt>
              </c:strCache>
            </c:strRef>
          </c:tx>
          <c:spPr>
            <a:ln w="41275">
              <a:solidFill>
                <a:srgbClr val="00FF00"/>
              </a:solidFill>
            </a:ln>
          </c:spPr>
          <c:marker>
            <c:symbol val="none"/>
          </c:marker>
          <c:xVal>
            <c:numRef>
              <c:f>Sheet1!$A$2:$A$170</c:f>
              <c:numCache>
                <c:formatCode>General</c:formatCode>
                <c:ptCount val="169"/>
                <c:pt idx="0">
                  <c:v>0</c:v>
                </c:pt>
                <c:pt idx="1">
                  <c:v>8.3300000000000041E-2</c:v>
                </c:pt>
                <c:pt idx="2">
                  <c:v>0.16669999999999999</c:v>
                </c:pt>
                <c:pt idx="3">
                  <c:v>0.25</c:v>
                </c:pt>
                <c:pt idx="4">
                  <c:v>0.33330000000000243</c:v>
                </c:pt>
                <c:pt idx="5">
                  <c:v>0.41670000000000001</c:v>
                </c:pt>
                <c:pt idx="6">
                  <c:v>0.5</c:v>
                </c:pt>
                <c:pt idx="7">
                  <c:v>0.58329999999999949</c:v>
                </c:pt>
                <c:pt idx="8">
                  <c:v>0.66670000000000418</c:v>
                </c:pt>
                <c:pt idx="9">
                  <c:v>0.75000000000000289</c:v>
                </c:pt>
                <c:pt idx="10">
                  <c:v>0.83330000000000004</c:v>
                </c:pt>
                <c:pt idx="11">
                  <c:v>0.91670000000000063</c:v>
                </c:pt>
                <c:pt idx="12">
                  <c:v>1</c:v>
                </c:pt>
                <c:pt idx="13">
                  <c:v>1.0832999999999944</c:v>
                </c:pt>
                <c:pt idx="14">
                  <c:v>1.1667000000000001</c:v>
                </c:pt>
                <c:pt idx="15">
                  <c:v>1.25</c:v>
                </c:pt>
                <c:pt idx="16">
                  <c:v>1.3332999999999944</c:v>
                </c:pt>
                <c:pt idx="17">
                  <c:v>1.4166999999999932</c:v>
                </c:pt>
                <c:pt idx="18">
                  <c:v>1.5</c:v>
                </c:pt>
                <c:pt idx="19">
                  <c:v>1.5832999999999944</c:v>
                </c:pt>
                <c:pt idx="20">
                  <c:v>1.6667000000000001</c:v>
                </c:pt>
                <c:pt idx="21">
                  <c:v>1.75</c:v>
                </c:pt>
                <c:pt idx="22">
                  <c:v>1.8332999999999944</c:v>
                </c:pt>
                <c:pt idx="23">
                  <c:v>1.9167000000000001</c:v>
                </c:pt>
                <c:pt idx="24">
                  <c:v>2</c:v>
                </c:pt>
                <c:pt idx="25">
                  <c:v>2.0832999999999999</c:v>
                </c:pt>
                <c:pt idx="26">
                  <c:v>2.1667000000000001</c:v>
                </c:pt>
                <c:pt idx="27">
                  <c:v>2.25</c:v>
                </c:pt>
                <c:pt idx="28">
                  <c:v>2.3332999999999977</c:v>
                </c:pt>
                <c:pt idx="29">
                  <c:v>2.4166999999999859</c:v>
                </c:pt>
                <c:pt idx="30">
                  <c:v>2.5</c:v>
                </c:pt>
                <c:pt idx="31">
                  <c:v>2.5832999999999999</c:v>
                </c:pt>
                <c:pt idx="32">
                  <c:v>2.6667000000000001</c:v>
                </c:pt>
                <c:pt idx="33">
                  <c:v>2.75</c:v>
                </c:pt>
                <c:pt idx="34">
                  <c:v>2.8332999999999977</c:v>
                </c:pt>
                <c:pt idx="35">
                  <c:v>2.9166999999999859</c:v>
                </c:pt>
                <c:pt idx="36">
                  <c:v>3</c:v>
                </c:pt>
                <c:pt idx="37">
                  <c:v>3.0832999999999999</c:v>
                </c:pt>
                <c:pt idx="38">
                  <c:v>3.1667000000000001</c:v>
                </c:pt>
                <c:pt idx="39">
                  <c:v>3.25</c:v>
                </c:pt>
                <c:pt idx="40">
                  <c:v>3.3332999999999977</c:v>
                </c:pt>
                <c:pt idx="41">
                  <c:v>3.4166999999999859</c:v>
                </c:pt>
                <c:pt idx="42">
                  <c:v>3.5</c:v>
                </c:pt>
                <c:pt idx="43">
                  <c:v>3.5832999999999999</c:v>
                </c:pt>
                <c:pt idx="44">
                  <c:v>3.6667000000000001</c:v>
                </c:pt>
                <c:pt idx="45">
                  <c:v>3.75</c:v>
                </c:pt>
                <c:pt idx="46">
                  <c:v>3.8332999999999977</c:v>
                </c:pt>
                <c:pt idx="47">
                  <c:v>3.9166999999999859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numCache>
            </c:numRef>
          </c:xVal>
          <c:yVal>
            <c:numRef>
              <c:f>Sheet1!$B$2:$B$170</c:f>
              <c:numCache>
                <c:formatCode>General</c:formatCode>
                <c:ptCount val="169"/>
                <c:pt idx="0">
                  <c:v>100</c:v>
                </c:pt>
                <c:pt idx="1">
                  <c:v>99.647000000000006</c:v>
                </c:pt>
                <c:pt idx="2">
                  <c:v>99.289000000000001</c:v>
                </c:pt>
                <c:pt idx="3">
                  <c:v>98.952000000000012</c:v>
                </c:pt>
                <c:pt idx="4">
                  <c:v>98.643000000000001</c:v>
                </c:pt>
                <c:pt idx="5">
                  <c:v>98.394999999999996</c:v>
                </c:pt>
                <c:pt idx="6">
                  <c:v>98.117999999999995</c:v>
                </c:pt>
                <c:pt idx="7">
                  <c:v>97.867999999999995</c:v>
                </c:pt>
                <c:pt idx="8">
                  <c:v>97.557999999999993</c:v>
                </c:pt>
                <c:pt idx="9">
                  <c:v>97.269000000000005</c:v>
                </c:pt>
                <c:pt idx="10">
                  <c:v>97.007999999999996</c:v>
                </c:pt>
                <c:pt idx="11">
                  <c:v>96.715999999999994</c:v>
                </c:pt>
                <c:pt idx="12">
                  <c:v>96.367999999999995</c:v>
                </c:pt>
                <c:pt idx="13">
                  <c:v>96.093000000000004</c:v>
                </c:pt>
                <c:pt idx="14">
                  <c:v>95.793999999999997</c:v>
                </c:pt>
                <c:pt idx="15">
                  <c:v>95.548000000000002</c:v>
                </c:pt>
                <c:pt idx="16">
                  <c:v>95.338999999999999</c:v>
                </c:pt>
                <c:pt idx="17">
                  <c:v>95.049000000000007</c:v>
                </c:pt>
                <c:pt idx="18">
                  <c:v>94.801000000000002</c:v>
                </c:pt>
                <c:pt idx="19">
                  <c:v>94.593999999999994</c:v>
                </c:pt>
                <c:pt idx="20">
                  <c:v>94.36999999999999</c:v>
                </c:pt>
                <c:pt idx="21">
                  <c:v>94.093999999999994</c:v>
                </c:pt>
                <c:pt idx="22">
                  <c:v>93.887999999999991</c:v>
                </c:pt>
                <c:pt idx="23">
                  <c:v>93.542000000000002</c:v>
                </c:pt>
                <c:pt idx="24">
                  <c:v>93.307999999999993</c:v>
                </c:pt>
                <c:pt idx="25">
                  <c:v>93.093999999999994</c:v>
                </c:pt>
                <c:pt idx="26">
                  <c:v>92.745000000000005</c:v>
                </c:pt>
                <c:pt idx="27">
                  <c:v>92.436000000000007</c:v>
                </c:pt>
                <c:pt idx="28">
                  <c:v>92.192999999999998</c:v>
                </c:pt>
                <c:pt idx="29">
                  <c:v>91.915000000000006</c:v>
                </c:pt>
                <c:pt idx="30">
                  <c:v>91.655999999999949</c:v>
                </c:pt>
                <c:pt idx="31">
                  <c:v>91.277999999999992</c:v>
                </c:pt>
                <c:pt idx="32">
                  <c:v>90.975999999999999</c:v>
                </c:pt>
                <c:pt idx="33">
                  <c:v>90.728999999999999</c:v>
                </c:pt>
                <c:pt idx="34">
                  <c:v>90.444000000000429</c:v>
                </c:pt>
                <c:pt idx="35">
                  <c:v>90.113</c:v>
                </c:pt>
                <c:pt idx="36">
                  <c:v>89.789000000000001</c:v>
                </c:pt>
                <c:pt idx="37">
                  <c:v>89.442000000000007</c:v>
                </c:pt>
                <c:pt idx="38">
                  <c:v>89.138999999999982</c:v>
                </c:pt>
                <c:pt idx="39">
                  <c:v>88.812000000000012</c:v>
                </c:pt>
                <c:pt idx="40">
                  <c:v>88.537000000000006</c:v>
                </c:pt>
                <c:pt idx="41">
                  <c:v>88.222999999999999</c:v>
                </c:pt>
                <c:pt idx="42">
                  <c:v>87.823999999999998</c:v>
                </c:pt>
                <c:pt idx="43">
                  <c:v>87.581000000000003</c:v>
                </c:pt>
                <c:pt idx="44">
                  <c:v>87.176999999999978</c:v>
                </c:pt>
                <c:pt idx="45">
                  <c:v>86.918999999999997</c:v>
                </c:pt>
                <c:pt idx="46">
                  <c:v>86.576999999999998</c:v>
                </c:pt>
                <c:pt idx="47">
                  <c:v>86.225999999999999</c:v>
                </c:pt>
                <c:pt idx="48">
                  <c:v>85.897999999999996</c:v>
                </c:pt>
                <c:pt idx="49">
                  <c:v>85.61</c:v>
                </c:pt>
                <c:pt idx="50">
                  <c:v>85.363</c:v>
                </c:pt>
                <c:pt idx="51">
                  <c:v>85.114000000000004</c:v>
                </c:pt>
                <c:pt idx="52">
                  <c:v>84.64</c:v>
                </c:pt>
                <c:pt idx="53">
                  <c:v>84.247000000000227</c:v>
                </c:pt>
                <c:pt idx="54">
                  <c:v>83.968999999999994</c:v>
                </c:pt>
                <c:pt idx="55">
                  <c:v>83.576999999999998</c:v>
                </c:pt>
                <c:pt idx="56">
                  <c:v>83.191999999999993</c:v>
                </c:pt>
                <c:pt idx="57">
                  <c:v>82.92</c:v>
                </c:pt>
                <c:pt idx="58">
                  <c:v>82.554000000000002</c:v>
                </c:pt>
                <c:pt idx="59">
                  <c:v>82.251000000000005</c:v>
                </c:pt>
                <c:pt idx="60">
                  <c:v>81.881999999999991</c:v>
                </c:pt>
                <c:pt idx="61">
                  <c:v>81.513000000000005</c:v>
                </c:pt>
                <c:pt idx="62">
                  <c:v>81.215999999999994</c:v>
                </c:pt>
                <c:pt idx="63">
                  <c:v>80.955000000000013</c:v>
                </c:pt>
                <c:pt idx="64">
                  <c:v>80.477999999999994</c:v>
                </c:pt>
                <c:pt idx="65">
                  <c:v>80.027000000000001</c:v>
                </c:pt>
                <c:pt idx="66">
                  <c:v>79.78</c:v>
                </c:pt>
                <c:pt idx="67">
                  <c:v>79.387</c:v>
                </c:pt>
                <c:pt idx="68">
                  <c:v>78.964000000000027</c:v>
                </c:pt>
                <c:pt idx="69">
                  <c:v>78.66</c:v>
                </c:pt>
                <c:pt idx="70">
                  <c:v>78.25</c:v>
                </c:pt>
                <c:pt idx="71">
                  <c:v>77.92</c:v>
                </c:pt>
                <c:pt idx="72">
                  <c:v>77.578999999999979</c:v>
                </c:pt>
                <c:pt idx="73">
                  <c:v>77.319000000000003</c:v>
                </c:pt>
                <c:pt idx="74">
                  <c:v>76.903000000000006</c:v>
                </c:pt>
                <c:pt idx="75">
                  <c:v>76.536000000000001</c:v>
                </c:pt>
                <c:pt idx="76">
                  <c:v>76.188999999999979</c:v>
                </c:pt>
                <c:pt idx="77">
                  <c:v>75.786000000000001</c:v>
                </c:pt>
                <c:pt idx="78">
                  <c:v>75.36999999999999</c:v>
                </c:pt>
                <c:pt idx="79">
                  <c:v>75.013000000000005</c:v>
                </c:pt>
                <c:pt idx="80">
                  <c:v>74.665999999999983</c:v>
                </c:pt>
                <c:pt idx="81">
                  <c:v>74.225999999999999</c:v>
                </c:pt>
                <c:pt idx="82">
                  <c:v>73.804000000000002</c:v>
                </c:pt>
                <c:pt idx="83">
                  <c:v>73.343999999999994</c:v>
                </c:pt>
                <c:pt idx="84">
                  <c:v>73.084000000000003</c:v>
                </c:pt>
                <c:pt idx="85">
                  <c:v>72.765000000000001</c:v>
                </c:pt>
                <c:pt idx="86">
                  <c:v>72.301000000000002</c:v>
                </c:pt>
                <c:pt idx="87">
                  <c:v>71.943000000000026</c:v>
                </c:pt>
                <c:pt idx="88">
                  <c:v>71.63</c:v>
                </c:pt>
                <c:pt idx="89">
                  <c:v>71.326999999999998</c:v>
                </c:pt>
                <c:pt idx="90">
                  <c:v>71.009</c:v>
                </c:pt>
                <c:pt idx="91">
                  <c:v>70.599000000000004</c:v>
                </c:pt>
                <c:pt idx="92">
                  <c:v>70.342000000000013</c:v>
                </c:pt>
                <c:pt idx="93">
                  <c:v>69.887</c:v>
                </c:pt>
                <c:pt idx="94">
                  <c:v>69.546999999999997</c:v>
                </c:pt>
                <c:pt idx="95">
                  <c:v>69.162999999999982</c:v>
                </c:pt>
                <c:pt idx="96">
                  <c:v>68.516000000000005</c:v>
                </c:pt>
                <c:pt idx="97">
                  <c:v>68.227000000000004</c:v>
                </c:pt>
                <c:pt idx="98">
                  <c:v>67.824999999999989</c:v>
                </c:pt>
                <c:pt idx="99">
                  <c:v>67.435000000000002</c:v>
                </c:pt>
                <c:pt idx="100">
                  <c:v>67.013000000000005</c:v>
                </c:pt>
                <c:pt idx="101">
                  <c:v>66.63</c:v>
                </c:pt>
                <c:pt idx="102">
                  <c:v>66.257000000000005</c:v>
                </c:pt>
                <c:pt idx="103">
                  <c:v>65.964000000000027</c:v>
                </c:pt>
                <c:pt idx="104">
                  <c:v>65.691000000000003</c:v>
                </c:pt>
                <c:pt idx="105">
                  <c:v>65.295000000000002</c:v>
                </c:pt>
                <c:pt idx="106">
                  <c:v>64.842000000000013</c:v>
                </c:pt>
                <c:pt idx="107">
                  <c:v>64.45</c:v>
                </c:pt>
                <c:pt idx="108">
                  <c:v>64.138999999999982</c:v>
                </c:pt>
                <c:pt idx="109">
                  <c:v>63.646000000000001</c:v>
                </c:pt>
                <c:pt idx="110">
                  <c:v>63.233000000000011</c:v>
                </c:pt>
                <c:pt idx="111">
                  <c:v>62.934000000000005</c:v>
                </c:pt>
                <c:pt idx="112">
                  <c:v>62.480999999999995</c:v>
                </c:pt>
                <c:pt idx="113">
                  <c:v>61.953999999999994</c:v>
                </c:pt>
                <c:pt idx="114">
                  <c:v>61.611000000000004</c:v>
                </c:pt>
                <c:pt idx="115">
                  <c:v>61.366</c:v>
                </c:pt>
                <c:pt idx="116">
                  <c:v>60.876000000000005</c:v>
                </c:pt>
                <c:pt idx="117">
                  <c:v>60.53</c:v>
                </c:pt>
                <c:pt idx="118">
                  <c:v>60.198000000000178</c:v>
                </c:pt>
                <c:pt idx="119">
                  <c:v>59.921000000000006</c:v>
                </c:pt>
                <c:pt idx="120">
                  <c:v>59.663000000000011</c:v>
                </c:pt>
                <c:pt idx="121">
                  <c:v>59.243000000000002</c:v>
                </c:pt>
                <c:pt idx="122">
                  <c:v>58.821000000000005</c:v>
                </c:pt>
                <c:pt idx="123">
                  <c:v>58.639000000000003</c:v>
                </c:pt>
                <c:pt idx="124">
                  <c:v>58.149000000000001</c:v>
                </c:pt>
                <c:pt idx="125">
                  <c:v>57.861000000000004</c:v>
                </c:pt>
                <c:pt idx="126">
                  <c:v>57.545000000000002</c:v>
                </c:pt>
                <c:pt idx="127">
                  <c:v>57.052</c:v>
                </c:pt>
                <c:pt idx="128">
                  <c:v>56.648000000000003</c:v>
                </c:pt>
                <c:pt idx="129">
                  <c:v>56.386999999999993</c:v>
                </c:pt>
                <c:pt idx="130">
                  <c:v>55.850999999999999</c:v>
                </c:pt>
                <c:pt idx="131">
                  <c:v>55.432000000000002</c:v>
                </c:pt>
                <c:pt idx="132">
                  <c:v>55.184000000000005</c:v>
                </c:pt>
                <c:pt idx="133">
                  <c:v>54.71</c:v>
                </c:pt>
                <c:pt idx="134">
                  <c:v>54.483999999999995</c:v>
                </c:pt>
                <c:pt idx="135">
                  <c:v>54.281000000000006</c:v>
                </c:pt>
                <c:pt idx="136">
                  <c:v>53.921000000000006</c:v>
                </c:pt>
                <c:pt idx="137">
                  <c:v>53.53</c:v>
                </c:pt>
                <c:pt idx="138">
                  <c:v>53.157000000000004</c:v>
                </c:pt>
                <c:pt idx="139">
                  <c:v>52.776000000000003</c:v>
                </c:pt>
                <c:pt idx="140">
                  <c:v>52.165000000000013</c:v>
                </c:pt>
                <c:pt idx="141">
                  <c:v>51.54</c:v>
                </c:pt>
                <c:pt idx="142">
                  <c:v>51.218000000000011</c:v>
                </c:pt>
                <c:pt idx="143">
                  <c:v>50.793000000000013</c:v>
                </c:pt>
                <c:pt idx="144">
                  <c:v>50.43</c:v>
                </c:pt>
                <c:pt idx="145">
                  <c:v>50.132000000000012</c:v>
                </c:pt>
                <c:pt idx="146">
                  <c:v>49.63</c:v>
                </c:pt>
                <c:pt idx="147">
                  <c:v>49.361000000000004</c:v>
                </c:pt>
                <c:pt idx="148">
                  <c:v>49.02</c:v>
                </c:pt>
                <c:pt idx="149">
                  <c:v>48.674000000000007</c:v>
                </c:pt>
                <c:pt idx="150">
                  <c:v>48.287000000000006</c:v>
                </c:pt>
                <c:pt idx="151">
                  <c:v>47.887999999999998</c:v>
                </c:pt>
                <c:pt idx="152">
                  <c:v>47.499000000000002</c:v>
                </c:pt>
                <c:pt idx="153">
                  <c:v>47.114000000000004</c:v>
                </c:pt>
                <c:pt idx="154">
                  <c:v>46.803000000000004</c:v>
                </c:pt>
                <c:pt idx="155">
                  <c:v>46.445</c:v>
                </c:pt>
                <c:pt idx="156">
                  <c:v>45.994</c:v>
                </c:pt>
                <c:pt idx="157">
                  <c:v>45.766000000000012</c:v>
                </c:pt>
                <c:pt idx="158">
                  <c:v>45.442</c:v>
                </c:pt>
                <c:pt idx="159">
                  <c:v>44.971000000000004</c:v>
                </c:pt>
                <c:pt idx="160">
                  <c:v>44.586999999999996</c:v>
                </c:pt>
                <c:pt idx="161">
                  <c:v>43.943999999999996</c:v>
                </c:pt>
                <c:pt idx="162">
                  <c:v>43.586000000000006</c:v>
                </c:pt>
                <c:pt idx="163">
                  <c:v>43.262000000000178</c:v>
                </c:pt>
                <c:pt idx="164">
                  <c:v>42.715000000000003</c:v>
                </c:pt>
                <c:pt idx="165">
                  <c:v>42.008000000000003</c:v>
                </c:pt>
                <c:pt idx="166">
                  <c:v>41.78</c:v>
                </c:pt>
                <c:pt idx="167">
                  <c:v>41.313999999999993</c:v>
                </c:pt>
                <c:pt idx="168">
                  <c:v>41.078000000000003</c:v>
                </c:pt>
              </c:numCache>
            </c:numRef>
          </c:yVal>
        </c:ser>
        <c:ser>
          <c:idx val="1"/>
          <c:order val="1"/>
          <c:tx>
            <c:strRef>
              <c:f>Sheet1!$C$1</c:f>
              <c:strCache>
                <c:ptCount val="1"/>
                <c:pt idx="0">
                  <c:v>CAV (N = 4,235)</c:v>
                </c:pt>
              </c:strCache>
            </c:strRef>
          </c:tx>
          <c:spPr>
            <a:ln w="41275">
              <a:solidFill>
                <a:srgbClr val="FF0000"/>
              </a:solidFill>
            </a:ln>
          </c:spPr>
          <c:marker>
            <c:symbol val="none"/>
          </c:marker>
          <c:xVal>
            <c:numRef>
              <c:f>Sheet1!$A$2:$A$170</c:f>
              <c:numCache>
                <c:formatCode>General</c:formatCode>
                <c:ptCount val="169"/>
                <c:pt idx="0">
                  <c:v>0</c:v>
                </c:pt>
                <c:pt idx="1">
                  <c:v>8.3300000000000041E-2</c:v>
                </c:pt>
                <c:pt idx="2">
                  <c:v>0.16669999999999999</c:v>
                </c:pt>
                <c:pt idx="3">
                  <c:v>0.25</c:v>
                </c:pt>
                <c:pt idx="4">
                  <c:v>0.33330000000000243</c:v>
                </c:pt>
                <c:pt idx="5">
                  <c:v>0.41670000000000001</c:v>
                </c:pt>
                <c:pt idx="6">
                  <c:v>0.5</c:v>
                </c:pt>
                <c:pt idx="7">
                  <c:v>0.58329999999999949</c:v>
                </c:pt>
                <c:pt idx="8">
                  <c:v>0.66670000000000418</c:v>
                </c:pt>
                <c:pt idx="9">
                  <c:v>0.75000000000000289</c:v>
                </c:pt>
                <c:pt idx="10">
                  <c:v>0.83330000000000004</c:v>
                </c:pt>
                <c:pt idx="11">
                  <c:v>0.91670000000000063</c:v>
                </c:pt>
                <c:pt idx="12">
                  <c:v>1</c:v>
                </c:pt>
                <c:pt idx="13">
                  <c:v>1.0832999999999944</c:v>
                </c:pt>
                <c:pt idx="14">
                  <c:v>1.1667000000000001</c:v>
                </c:pt>
                <c:pt idx="15">
                  <c:v>1.25</c:v>
                </c:pt>
                <c:pt idx="16">
                  <c:v>1.3332999999999944</c:v>
                </c:pt>
                <c:pt idx="17">
                  <c:v>1.4166999999999932</c:v>
                </c:pt>
                <c:pt idx="18">
                  <c:v>1.5</c:v>
                </c:pt>
                <c:pt idx="19">
                  <c:v>1.5832999999999944</c:v>
                </c:pt>
                <c:pt idx="20">
                  <c:v>1.6667000000000001</c:v>
                </c:pt>
                <c:pt idx="21">
                  <c:v>1.75</c:v>
                </c:pt>
                <c:pt idx="22">
                  <c:v>1.8332999999999944</c:v>
                </c:pt>
                <c:pt idx="23">
                  <c:v>1.9167000000000001</c:v>
                </c:pt>
                <c:pt idx="24">
                  <c:v>2</c:v>
                </c:pt>
                <c:pt idx="25">
                  <c:v>2.0832999999999999</c:v>
                </c:pt>
                <c:pt idx="26">
                  <c:v>2.1667000000000001</c:v>
                </c:pt>
                <c:pt idx="27">
                  <c:v>2.25</c:v>
                </c:pt>
                <c:pt idx="28">
                  <c:v>2.3332999999999977</c:v>
                </c:pt>
                <c:pt idx="29">
                  <c:v>2.4166999999999859</c:v>
                </c:pt>
                <c:pt idx="30">
                  <c:v>2.5</c:v>
                </c:pt>
                <c:pt idx="31">
                  <c:v>2.5832999999999999</c:v>
                </c:pt>
                <c:pt idx="32">
                  <c:v>2.6667000000000001</c:v>
                </c:pt>
                <c:pt idx="33">
                  <c:v>2.75</c:v>
                </c:pt>
                <c:pt idx="34">
                  <c:v>2.8332999999999977</c:v>
                </c:pt>
                <c:pt idx="35">
                  <c:v>2.9166999999999859</c:v>
                </c:pt>
                <c:pt idx="36">
                  <c:v>3</c:v>
                </c:pt>
                <c:pt idx="37">
                  <c:v>3.0832999999999999</c:v>
                </c:pt>
                <c:pt idx="38">
                  <c:v>3.1667000000000001</c:v>
                </c:pt>
                <c:pt idx="39">
                  <c:v>3.25</c:v>
                </c:pt>
                <c:pt idx="40">
                  <c:v>3.3332999999999977</c:v>
                </c:pt>
                <c:pt idx="41">
                  <c:v>3.4166999999999859</c:v>
                </c:pt>
                <c:pt idx="42">
                  <c:v>3.5</c:v>
                </c:pt>
                <c:pt idx="43">
                  <c:v>3.5832999999999999</c:v>
                </c:pt>
                <c:pt idx="44">
                  <c:v>3.6667000000000001</c:v>
                </c:pt>
                <c:pt idx="45">
                  <c:v>3.75</c:v>
                </c:pt>
                <c:pt idx="46">
                  <c:v>3.8332999999999977</c:v>
                </c:pt>
                <c:pt idx="47">
                  <c:v>3.9166999999999859</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numCache>
            </c:numRef>
          </c:xVal>
          <c:yVal>
            <c:numRef>
              <c:f>Sheet1!$C$2:$C$170</c:f>
              <c:numCache>
                <c:formatCode>General</c:formatCode>
                <c:ptCount val="169"/>
                <c:pt idx="0">
                  <c:v>100</c:v>
                </c:pt>
                <c:pt idx="1">
                  <c:v>100</c:v>
                </c:pt>
                <c:pt idx="2">
                  <c:v>99.717000000000027</c:v>
                </c:pt>
                <c:pt idx="3">
                  <c:v>98.961000000000027</c:v>
                </c:pt>
                <c:pt idx="4">
                  <c:v>97.519000000000005</c:v>
                </c:pt>
                <c:pt idx="5">
                  <c:v>96.05</c:v>
                </c:pt>
                <c:pt idx="6">
                  <c:v>94.424000000000007</c:v>
                </c:pt>
                <c:pt idx="7">
                  <c:v>92.507999999999996</c:v>
                </c:pt>
                <c:pt idx="8">
                  <c:v>90.918999999999997</c:v>
                </c:pt>
                <c:pt idx="9">
                  <c:v>89.728999999999999</c:v>
                </c:pt>
                <c:pt idx="10">
                  <c:v>89.60199999999999</c:v>
                </c:pt>
                <c:pt idx="11">
                  <c:v>89.474999999999994</c:v>
                </c:pt>
                <c:pt idx="12">
                  <c:v>89.348000000000013</c:v>
                </c:pt>
                <c:pt idx="13">
                  <c:v>88.992000000000004</c:v>
                </c:pt>
                <c:pt idx="14">
                  <c:v>88.661000000000001</c:v>
                </c:pt>
                <c:pt idx="15">
                  <c:v>88.328999999999979</c:v>
                </c:pt>
                <c:pt idx="16">
                  <c:v>87.995999999999995</c:v>
                </c:pt>
                <c:pt idx="17">
                  <c:v>87.661000000000001</c:v>
                </c:pt>
                <c:pt idx="18">
                  <c:v>87.346000000000004</c:v>
                </c:pt>
                <c:pt idx="19">
                  <c:v>86.915000000000006</c:v>
                </c:pt>
                <c:pt idx="20">
                  <c:v>86.531000000000006</c:v>
                </c:pt>
                <c:pt idx="21">
                  <c:v>86.172999999999988</c:v>
                </c:pt>
                <c:pt idx="22">
                  <c:v>85.952000000000012</c:v>
                </c:pt>
                <c:pt idx="23">
                  <c:v>85.784999999999997</c:v>
                </c:pt>
                <c:pt idx="24">
                  <c:v>85.424999999999997</c:v>
                </c:pt>
                <c:pt idx="25">
                  <c:v>84.978999999999999</c:v>
                </c:pt>
                <c:pt idx="26">
                  <c:v>84.587999999999994</c:v>
                </c:pt>
                <c:pt idx="27">
                  <c:v>84.278999999999982</c:v>
                </c:pt>
                <c:pt idx="28">
                  <c:v>83.940000000000026</c:v>
                </c:pt>
                <c:pt idx="29">
                  <c:v>83.626999999999981</c:v>
                </c:pt>
                <c:pt idx="30">
                  <c:v>83.367000000000004</c:v>
                </c:pt>
                <c:pt idx="31">
                  <c:v>83.187999999999988</c:v>
                </c:pt>
                <c:pt idx="32">
                  <c:v>82.944000000000429</c:v>
                </c:pt>
                <c:pt idx="33">
                  <c:v>82.515000000000001</c:v>
                </c:pt>
                <c:pt idx="34">
                  <c:v>82.114999999999995</c:v>
                </c:pt>
                <c:pt idx="35">
                  <c:v>81.620999999999981</c:v>
                </c:pt>
                <c:pt idx="36">
                  <c:v>81.25</c:v>
                </c:pt>
                <c:pt idx="37">
                  <c:v>80.816000000000003</c:v>
                </c:pt>
                <c:pt idx="38">
                  <c:v>80.66</c:v>
                </c:pt>
                <c:pt idx="39">
                  <c:v>80.221999999999994</c:v>
                </c:pt>
                <c:pt idx="40">
                  <c:v>80.001999999999995</c:v>
                </c:pt>
                <c:pt idx="41">
                  <c:v>79.61999999999999</c:v>
                </c:pt>
                <c:pt idx="42">
                  <c:v>79.394000000000005</c:v>
                </c:pt>
                <c:pt idx="43">
                  <c:v>78.861000000000004</c:v>
                </c:pt>
                <c:pt idx="44">
                  <c:v>78.623999999999981</c:v>
                </c:pt>
                <c:pt idx="45">
                  <c:v>78.147999999999996</c:v>
                </c:pt>
                <c:pt idx="46">
                  <c:v>77.738</c:v>
                </c:pt>
                <c:pt idx="47">
                  <c:v>77.498000000000005</c:v>
                </c:pt>
                <c:pt idx="48">
                  <c:v>77.224000000000004</c:v>
                </c:pt>
                <c:pt idx="49">
                  <c:v>76.845000000000013</c:v>
                </c:pt>
                <c:pt idx="50">
                  <c:v>76.327999999999989</c:v>
                </c:pt>
                <c:pt idx="51">
                  <c:v>75.876999999999981</c:v>
                </c:pt>
                <c:pt idx="52">
                  <c:v>75.563999999999993</c:v>
                </c:pt>
                <c:pt idx="53">
                  <c:v>75.001999999999995</c:v>
                </c:pt>
                <c:pt idx="54">
                  <c:v>74.539000000000001</c:v>
                </c:pt>
                <c:pt idx="55">
                  <c:v>73.909000000000006</c:v>
                </c:pt>
                <c:pt idx="56">
                  <c:v>73.384</c:v>
                </c:pt>
                <c:pt idx="57">
                  <c:v>72.894000000000005</c:v>
                </c:pt>
                <c:pt idx="58">
                  <c:v>72.477999999999994</c:v>
                </c:pt>
                <c:pt idx="59">
                  <c:v>72.096999999999994</c:v>
                </c:pt>
                <c:pt idx="60">
                  <c:v>71.792000000000002</c:v>
                </c:pt>
                <c:pt idx="61">
                  <c:v>71.409000000000006</c:v>
                </c:pt>
                <c:pt idx="62">
                  <c:v>70.985000000000014</c:v>
                </c:pt>
                <c:pt idx="63">
                  <c:v>70.521000000000001</c:v>
                </c:pt>
                <c:pt idx="64">
                  <c:v>70.131999999999991</c:v>
                </c:pt>
                <c:pt idx="65">
                  <c:v>69.739999999999995</c:v>
                </c:pt>
                <c:pt idx="66">
                  <c:v>69.222999999999999</c:v>
                </c:pt>
                <c:pt idx="67">
                  <c:v>68.811000000000007</c:v>
                </c:pt>
                <c:pt idx="68">
                  <c:v>68.391999999999996</c:v>
                </c:pt>
                <c:pt idx="69">
                  <c:v>67.971000000000004</c:v>
                </c:pt>
                <c:pt idx="70">
                  <c:v>67.549000000000007</c:v>
                </c:pt>
                <c:pt idx="71">
                  <c:v>67.125999999999948</c:v>
                </c:pt>
                <c:pt idx="72">
                  <c:v>66.784999999999997</c:v>
                </c:pt>
                <c:pt idx="73">
                  <c:v>66.100999999999999</c:v>
                </c:pt>
                <c:pt idx="74">
                  <c:v>65.582999999999998</c:v>
                </c:pt>
                <c:pt idx="75">
                  <c:v>65.062000000000012</c:v>
                </c:pt>
                <c:pt idx="76">
                  <c:v>64.712999999999994</c:v>
                </c:pt>
                <c:pt idx="77">
                  <c:v>64.58</c:v>
                </c:pt>
                <c:pt idx="78">
                  <c:v>64.173999999999978</c:v>
                </c:pt>
                <c:pt idx="79">
                  <c:v>63.895000000000003</c:v>
                </c:pt>
                <c:pt idx="80">
                  <c:v>63.467000000000006</c:v>
                </c:pt>
                <c:pt idx="81">
                  <c:v>63.179000000000002</c:v>
                </c:pt>
                <c:pt idx="82">
                  <c:v>62.6</c:v>
                </c:pt>
                <c:pt idx="83">
                  <c:v>62.309000000000005</c:v>
                </c:pt>
                <c:pt idx="84">
                  <c:v>62.065000000000012</c:v>
                </c:pt>
                <c:pt idx="85">
                  <c:v>61.427</c:v>
                </c:pt>
                <c:pt idx="86">
                  <c:v>61.181000000000004</c:v>
                </c:pt>
                <c:pt idx="87">
                  <c:v>60.784000000000006</c:v>
                </c:pt>
                <c:pt idx="88">
                  <c:v>60.582000000000001</c:v>
                </c:pt>
                <c:pt idx="89">
                  <c:v>60.226000000000013</c:v>
                </c:pt>
                <c:pt idx="90">
                  <c:v>60.123000000000012</c:v>
                </c:pt>
                <c:pt idx="91">
                  <c:v>59.849999999999994</c:v>
                </c:pt>
                <c:pt idx="92">
                  <c:v>59.57</c:v>
                </c:pt>
                <c:pt idx="93">
                  <c:v>59.343000000000004</c:v>
                </c:pt>
                <c:pt idx="94">
                  <c:v>58.772000000000013</c:v>
                </c:pt>
                <c:pt idx="95">
                  <c:v>58.6</c:v>
                </c:pt>
                <c:pt idx="96">
                  <c:v>58.255000000000003</c:v>
                </c:pt>
                <c:pt idx="97">
                  <c:v>57.849999999999994</c:v>
                </c:pt>
                <c:pt idx="98">
                  <c:v>57.5</c:v>
                </c:pt>
                <c:pt idx="99">
                  <c:v>57.149000000000001</c:v>
                </c:pt>
                <c:pt idx="100">
                  <c:v>56.793000000000013</c:v>
                </c:pt>
                <c:pt idx="101">
                  <c:v>56.552</c:v>
                </c:pt>
                <c:pt idx="102">
                  <c:v>56.248000000000012</c:v>
                </c:pt>
                <c:pt idx="103">
                  <c:v>55.992000000000012</c:v>
                </c:pt>
                <c:pt idx="104">
                  <c:v>55.795000000000208</c:v>
                </c:pt>
                <c:pt idx="105">
                  <c:v>55.132000000000012</c:v>
                </c:pt>
                <c:pt idx="106">
                  <c:v>54.798000000000208</c:v>
                </c:pt>
                <c:pt idx="107">
                  <c:v>54.531000000000006</c:v>
                </c:pt>
                <c:pt idx="108">
                  <c:v>53.727000000000011</c:v>
                </c:pt>
                <c:pt idx="109">
                  <c:v>53.187000000000005</c:v>
                </c:pt>
                <c:pt idx="110">
                  <c:v>52.849000000000004</c:v>
                </c:pt>
                <c:pt idx="111">
                  <c:v>52.438000000000002</c:v>
                </c:pt>
                <c:pt idx="112">
                  <c:v>51.812999999999995</c:v>
                </c:pt>
                <c:pt idx="113">
                  <c:v>51.672000000000011</c:v>
                </c:pt>
                <c:pt idx="114">
                  <c:v>51.453999999999994</c:v>
                </c:pt>
                <c:pt idx="115">
                  <c:v>51.15</c:v>
                </c:pt>
                <c:pt idx="116">
                  <c:v>51.071000000000005</c:v>
                </c:pt>
                <c:pt idx="117">
                  <c:v>50.758000000000003</c:v>
                </c:pt>
                <c:pt idx="118">
                  <c:v>50.52</c:v>
                </c:pt>
                <c:pt idx="119">
                  <c:v>50.282000000000011</c:v>
                </c:pt>
                <c:pt idx="120">
                  <c:v>49.882999999999996</c:v>
                </c:pt>
                <c:pt idx="121">
                  <c:v>49.318999999999996</c:v>
                </c:pt>
                <c:pt idx="122">
                  <c:v>49.074000000000005</c:v>
                </c:pt>
                <c:pt idx="123">
                  <c:v>48.828000000000003</c:v>
                </c:pt>
                <c:pt idx="124">
                  <c:v>48.163000000000011</c:v>
                </c:pt>
                <c:pt idx="125">
                  <c:v>47.739000000000011</c:v>
                </c:pt>
                <c:pt idx="126">
                  <c:v>47.56</c:v>
                </c:pt>
                <c:pt idx="127">
                  <c:v>47.093000000000011</c:v>
                </c:pt>
                <c:pt idx="128">
                  <c:v>46.998000000000012</c:v>
                </c:pt>
                <c:pt idx="129">
                  <c:v>46.612000000000002</c:v>
                </c:pt>
                <c:pt idx="130">
                  <c:v>46.515000000000001</c:v>
                </c:pt>
                <c:pt idx="131">
                  <c:v>46.127000000000002</c:v>
                </c:pt>
                <c:pt idx="132">
                  <c:v>45.932000000000002</c:v>
                </c:pt>
                <c:pt idx="133">
                  <c:v>45.735000000000063</c:v>
                </c:pt>
                <c:pt idx="134">
                  <c:v>45.634</c:v>
                </c:pt>
                <c:pt idx="135">
                  <c:v>45.126000000000012</c:v>
                </c:pt>
                <c:pt idx="136">
                  <c:v>44.816999999999993</c:v>
                </c:pt>
                <c:pt idx="137">
                  <c:v>44.498000000000012</c:v>
                </c:pt>
                <c:pt idx="138">
                  <c:v>44.162000000000013</c:v>
                </c:pt>
                <c:pt idx="139">
                  <c:v>43.805</c:v>
                </c:pt>
                <c:pt idx="140">
                  <c:v>43.073</c:v>
                </c:pt>
                <c:pt idx="141">
                  <c:v>43.073</c:v>
                </c:pt>
                <c:pt idx="142">
                  <c:v>42.946999999999996</c:v>
                </c:pt>
                <c:pt idx="143">
                  <c:v>42.82</c:v>
                </c:pt>
                <c:pt idx="144">
                  <c:v>42.82</c:v>
                </c:pt>
                <c:pt idx="145">
                  <c:v>42.431000000000004</c:v>
                </c:pt>
                <c:pt idx="146">
                  <c:v>41.771000000000001</c:v>
                </c:pt>
                <c:pt idx="147">
                  <c:v>41.369</c:v>
                </c:pt>
                <c:pt idx="148">
                  <c:v>40.82</c:v>
                </c:pt>
                <c:pt idx="149">
                  <c:v>40.248000000000012</c:v>
                </c:pt>
                <c:pt idx="150">
                  <c:v>40.094000000000001</c:v>
                </c:pt>
                <c:pt idx="151">
                  <c:v>39.922000000000011</c:v>
                </c:pt>
                <c:pt idx="152">
                  <c:v>39.922000000000011</c:v>
                </c:pt>
                <c:pt idx="153">
                  <c:v>39.922000000000011</c:v>
                </c:pt>
                <c:pt idx="154">
                  <c:v>39.553000000000004</c:v>
                </c:pt>
                <c:pt idx="155">
                  <c:v>38.992000000000012</c:v>
                </c:pt>
                <c:pt idx="156">
                  <c:v>38.615000000000002</c:v>
                </c:pt>
                <c:pt idx="157">
                  <c:v>38.615000000000002</c:v>
                </c:pt>
                <c:pt idx="158">
                  <c:v>38.414999999999999</c:v>
                </c:pt>
                <c:pt idx="159">
                  <c:v>38.208000000000013</c:v>
                </c:pt>
                <c:pt idx="160">
                  <c:v>37.790000000000013</c:v>
                </c:pt>
                <c:pt idx="161">
                  <c:v>37.790000000000013</c:v>
                </c:pt>
                <c:pt idx="162">
                  <c:v>37.305</c:v>
                </c:pt>
                <c:pt idx="163">
                  <c:v>36.547000000000004</c:v>
                </c:pt>
                <c:pt idx="164">
                  <c:v>35.913999999999994</c:v>
                </c:pt>
                <c:pt idx="165">
                  <c:v>35.913999999999994</c:v>
                </c:pt>
                <c:pt idx="166">
                  <c:v>35.582000000000001</c:v>
                </c:pt>
                <c:pt idx="167">
                  <c:v>35.249000000000002</c:v>
                </c:pt>
                <c:pt idx="168">
                  <c:v>34.916999999999994</c:v>
                </c:pt>
              </c:numCache>
            </c:numRef>
          </c:yVal>
        </c:ser>
        <c:axId val="161911936"/>
        <c:axId val="161913856"/>
      </c:scatterChart>
      <c:valAx>
        <c:axId val="161911936"/>
        <c:scaling>
          <c:orientation val="minMax"/>
          <c:max val="14"/>
          <c:min val="0"/>
        </c:scaling>
        <c:axPos val="b"/>
        <c:title>
          <c:tx>
            <c:rich>
              <a:bodyPr/>
              <a:lstStyle/>
              <a:p>
                <a:pPr>
                  <a:defRPr sz="1700"/>
                </a:pPr>
                <a:r>
                  <a:rPr lang="en-US" sz="1700" dirty="0" smtClean="0"/>
                  <a:t>Time after Report of CAV* (Years)</a:t>
                </a:r>
                <a:endParaRPr lang="en-US" sz="1700" dirty="0"/>
              </a:p>
            </c:rich>
          </c:tx>
        </c:title>
        <c:numFmt formatCode="#,##0" sourceLinked="0"/>
        <c:tickLblPos val="nextTo"/>
        <c:txPr>
          <a:bodyPr rot="0"/>
          <a:lstStyle/>
          <a:p>
            <a:pPr>
              <a:defRPr sz="1500" b="1"/>
            </a:pPr>
            <a:endParaRPr lang="en-US"/>
          </a:p>
        </c:txPr>
        <c:crossAx val="161913856"/>
        <c:crosses val="autoZero"/>
        <c:crossBetween val="midCat"/>
        <c:majorUnit val="1"/>
      </c:valAx>
      <c:valAx>
        <c:axId val="161913856"/>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61911936"/>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0533180033911689"/>
          <c:y val="0.56379121555118783"/>
          <c:w val="0.52211657724200256"/>
          <c:h val="0.1328842683727034"/>
        </c:manualLayout>
      </c:layout>
      <c:spPr>
        <a:solidFill>
          <a:srgbClr val="000000"/>
        </a:solidFill>
        <a:ln>
          <a:solidFill>
            <a:srgbClr val="FFFFFF"/>
          </a:solidFill>
        </a:ln>
      </c:spPr>
    </c:legend>
    <c:plotVisOnly val="1"/>
    <c:dispBlanksAs val="gap"/>
  </c:chart>
  <c:txPr>
    <a:bodyPr/>
    <a:lstStyle/>
    <a:p>
      <a:pPr>
        <a:defRPr sz="1800"/>
      </a:pPr>
      <a:endParaRPr lang="en-US"/>
    </a:p>
  </c:txPr>
  <c:externalData r:id="rId1"/>
</c:chartSpace>
</file>

<file path=ppt/charts/chart83.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8.7949736371449164E-2"/>
          <c:y val="3.3590508847684365E-2"/>
          <c:w val="0.88622918263535633"/>
          <c:h val="0.71605520013123369"/>
        </c:manualLayout>
      </c:layout>
      <c:scatterChart>
        <c:scatterStyle val="smoothMarker"/>
        <c:ser>
          <c:idx val="0"/>
          <c:order val="0"/>
          <c:tx>
            <c:strRef>
              <c:f>Sheet1!$B$1</c:f>
              <c:strCache>
                <c:ptCount val="1"/>
                <c:pt idx="0">
                  <c:v>No CAV 4/1994-2002 (N = 9,862)</c:v>
                </c:pt>
              </c:strCache>
            </c:strRef>
          </c:tx>
          <c:spPr>
            <a:ln w="41275">
              <a:solidFill>
                <a:srgbClr val="00FF00"/>
              </a:solidFill>
            </a:ln>
          </c:spPr>
          <c:marker>
            <c:symbol val="none"/>
          </c:marker>
          <c:xVal>
            <c:numRef>
              <c:f>Sheet1!$A$2:$A$170</c:f>
              <c:numCache>
                <c:formatCode>General</c:formatCode>
                <c:ptCount val="169"/>
                <c:pt idx="0">
                  <c:v>0</c:v>
                </c:pt>
                <c:pt idx="1">
                  <c:v>8.3300000000000041E-2</c:v>
                </c:pt>
                <c:pt idx="2">
                  <c:v>0.16669999999999999</c:v>
                </c:pt>
                <c:pt idx="3">
                  <c:v>0.25</c:v>
                </c:pt>
                <c:pt idx="4">
                  <c:v>0.33330000000000237</c:v>
                </c:pt>
                <c:pt idx="5">
                  <c:v>0.41670000000000001</c:v>
                </c:pt>
                <c:pt idx="6">
                  <c:v>0.5</c:v>
                </c:pt>
                <c:pt idx="7">
                  <c:v>0.58329999999999949</c:v>
                </c:pt>
                <c:pt idx="8">
                  <c:v>0.66670000000000396</c:v>
                </c:pt>
                <c:pt idx="9">
                  <c:v>0.75000000000000278</c:v>
                </c:pt>
                <c:pt idx="10">
                  <c:v>0.83330000000000004</c:v>
                </c:pt>
                <c:pt idx="11">
                  <c:v>0.91670000000000063</c:v>
                </c:pt>
                <c:pt idx="12">
                  <c:v>1</c:v>
                </c:pt>
                <c:pt idx="13">
                  <c:v>1.0832999999999946</c:v>
                </c:pt>
                <c:pt idx="14">
                  <c:v>1.1667000000000001</c:v>
                </c:pt>
                <c:pt idx="15">
                  <c:v>1.25</c:v>
                </c:pt>
                <c:pt idx="16">
                  <c:v>1.3332999999999946</c:v>
                </c:pt>
                <c:pt idx="17">
                  <c:v>1.4166999999999934</c:v>
                </c:pt>
                <c:pt idx="18">
                  <c:v>1.5</c:v>
                </c:pt>
                <c:pt idx="19">
                  <c:v>1.5832999999999946</c:v>
                </c:pt>
                <c:pt idx="20">
                  <c:v>1.6667000000000001</c:v>
                </c:pt>
                <c:pt idx="21">
                  <c:v>1.75</c:v>
                </c:pt>
                <c:pt idx="22">
                  <c:v>1.8332999999999946</c:v>
                </c:pt>
                <c:pt idx="23">
                  <c:v>1.9167000000000001</c:v>
                </c:pt>
                <c:pt idx="24">
                  <c:v>2</c:v>
                </c:pt>
                <c:pt idx="25">
                  <c:v>2.0832999999999999</c:v>
                </c:pt>
                <c:pt idx="26">
                  <c:v>2.1667000000000001</c:v>
                </c:pt>
                <c:pt idx="27">
                  <c:v>2.25</c:v>
                </c:pt>
                <c:pt idx="28">
                  <c:v>2.3332999999999977</c:v>
                </c:pt>
                <c:pt idx="29">
                  <c:v>2.4166999999999863</c:v>
                </c:pt>
                <c:pt idx="30">
                  <c:v>2.5</c:v>
                </c:pt>
                <c:pt idx="31">
                  <c:v>2.5832999999999999</c:v>
                </c:pt>
                <c:pt idx="32">
                  <c:v>2.6667000000000001</c:v>
                </c:pt>
                <c:pt idx="33">
                  <c:v>2.75</c:v>
                </c:pt>
                <c:pt idx="34">
                  <c:v>2.8332999999999977</c:v>
                </c:pt>
                <c:pt idx="35">
                  <c:v>2.9166999999999863</c:v>
                </c:pt>
                <c:pt idx="36">
                  <c:v>3</c:v>
                </c:pt>
                <c:pt idx="37">
                  <c:v>3.0832999999999999</c:v>
                </c:pt>
                <c:pt idx="38">
                  <c:v>3.1667000000000001</c:v>
                </c:pt>
                <c:pt idx="39">
                  <c:v>3.25</c:v>
                </c:pt>
                <c:pt idx="40">
                  <c:v>3.3332999999999977</c:v>
                </c:pt>
                <c:pt idx="41">
                  <c:v>3.4166999999999863</c:v>
                </c:pt>
                <c:pt idx="42">
                  <c:v>3.5</c:v>
                </c:pt>
                <c:pt idx="43">
                  <c:v>3.5832999999999999</c:v>
                </c:pt>
                <c:pt idx="44">
                  <c:v>3.6667000000000001</c:v>
                </c:pt>
                <c:pt idx="45">
                  <c:v>3.75</c:v>
                </c:pt>
                <c:pt idx="46">
                  <c:v>3.8332999999999977</c:v>
                </c:pt>
                <c:pt idx="47">
                  <c:v>3.9166999999999863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numCache>
            </c:numRef>
          </c:xVal>
          <c:yVal>
            <c:numRef>
              <c:f>Sheet1!$B$2:$B$170</c:f>
              <c:numCache>
                <c:formatCode>General</c:formatCode>
                <c:ptCount val="169"/>
                <c:pt idx="0">
                  <c:v>100</c:v>
                </c:pt>
                <c:pt idx="1">
                  <c:v>99.634999999999991</c:v>
                </c:pt>
                <c:pt idx="2">
                  <c:v>99.228999999999999</c:v>
                </c:pt>
                <c:pt idx="3">
                  <c:v>98.905000000000001</c:v>
                </c:pt>
                <c:pt idx="4">
                  <c:v>98.6</c:v>
                </c:pt>
                <c:pt idx="5">
                  <c:v>98.335999999999999</c:v>
                </c:pt>
                <c:pt idx="6">
                  <c:v>98.051999999999992</c:v>
                </c:pt>
                <c:pt idx="7">
                  <c:v>97.787999999999997</c:v>
                </c:pt>
                <c:pt idx="8">
                  <c:v>97.471000000000004</c:v>
                </c:pt>
                <c:pt idx="9">
                  <c:v>97.173999999999978</c:v>
                </c:pt>
                <c:pt idx="10">
                  <c:v>96.897000000000006</c:v>
                </c:pt>
                <c:pt idx="11">
                  <c:v>96.61999999999999</c:v>
                </c:pt>
                <c:pt idx="12">
                  <c:v>96.322000000000003</c:v>
                </c:pt>
                <c:pt idx="13">
                  <c:v>96.10599999999998</c:v>
                </c:pt>
                <c:pt idx="14">
                  <c:v>95.878999999999948</c:v>
                </c:pt>
                <c:pt idx="15">
                  <c:v>95.600999999999999</c:v>
                </c:pt>
                <c:pt idx="16">
                  <c:v>95.384999999999991</c:v>
                </c:pt>
                <c:pt idx="17">
                  <c:v>95.116</c:v>
                </c:pt>
                <c:pt idx="18">
                  <c:v>94.848000000000013</c:v>
                </c:pt>
                <c:pt idx="19">
                  <c:v>94.61</c:v>
                </c:pt>
                <c:pt idx="20">
                  <c:v>94.403000000000006</c:v>
                </c:pt>
                <c:pt idx="21">
                  <c:v>94.111999999999995</c:v>
                </c:pt>
                <c:pt idx="22">
                  <c:v>93.945000000000007</c:v>
                </c:pt>
                <c:pt idx="23">
                  <c:v>93.600999999999999</c:v>
                </c:pt>
                <c:pt idx="24">
                  <c:v>93.402000000000001</c:v>
                </c:pt>
                <c:pt idx="25">
                  <c:v>93.192999999999998</c:v>
                </c:pt>
                <c:pt idx="26">
                  <c:v>92.816999999999993</c:v>
                </c:pt>
                <c:pt idx="27">
                  <c:v>92.513000000000005</c:v>
                </c:pt>
                <c:pt idx="28">
                  <c:v>92.302999999999983</c:v>
                </c:pt>
                <c:pt idx="29">
                  <c:v>91.989000000000004</c:v>
                </c:pt>
                <c:pt idx="30">
                  <c:v>91.725999999999999</c:v>
                </c:pt>
                <c:pt idx="31">
                  <c:v>91.346999999999994</c:v>
                </c:pt>
                <c:pt idx="32">
                  <c:v>91.031000000000006</c:v>
                </c:pt>
                <c:pt idx="33">
                  <c:v>90.808999999999983</c:v>
                </c:pt>
                <c:pt idx="34">
                  <c:v>90.533000000000001</c:v>
                </c:pt>
                <c:pt idx="35">
                  <c:v>90.214000000000027</c:v>
                </c:pt>
                <c:pt idx="36">
                  <c:v>89.906000000000006</c:v>
                </c:pt>
                <c:pt idx="37">
                  <c:v>89.554999999999993</c:v>
                </c:pt>
                <c:pt idx="38">
                  <c:v>89.170999999999978</c:v>
                </c:pt>
                <c:pt idx="39">
                  <c:v>88.798000000000002</c:v>
                </c:pt>
                <c:pt idx="40">
                  <c:v>88.477000000000004</c:v>
                </c:pt>
                <c:pt idx="41">
                  <c:v>88.156999999999982</c:v>
                </c:pt>
                <c:pt idx="42">
                  <c:v>87.771000000000001</c:v>
                </c:pt>
                <c:pt idx="43">
                  <c:v>87.568000000000012</c:v>
                </c:pt>
                <c:pt idx="44">
                  <c:v>87.126999999999981</c:v>
                </c:pt>
                <c:pt idx="45">
                  <c:v>86.900999999999996</c:v>
                </c:pt>
                <c:pt idx="46">
                  <c:v>86.575999999999979</c:v>
                </c:pt>
                <c:pt idx="47">
                  <c:v>86.251000000000005</c:v>
                </c:pt>
                <c:pt idx="48">
                  <c:v>85.861000000000004</c:v>
                </c:pt>
                <c:pt idx="49">
                  <c:v>85.546000000000006</c:v>
                </c:pt>
                <c:pt idx="50">
                  <c:v>85.263999999999996</c:v>
                </c:pt>
                <c:pt idx="51">
                  <c:v>85.024000000000001</c:v>
                </c:pt>
                <c:pt idx="52">
                  <c:v>84.643000000000001</c:v>
                </c:pt>
                <c:pt idx="53">
                  <c:v>84.272999999999982</c:v>
                </c:pt>
                <c:pt idx="54">
                  <c:v>84</c:v>
                </c:pt>
                <c:pt idx="55">
                  <c:v>83.596000000000004</c:v>
                </c:pt>
                <c:pt idx="56">
                  <c:v>83.256</c:v>
                </c:pt>
                <c:pt idx="57">
                  <c:v>82.948000000000022</c:v>
                </c:pt>
                <c:pt idx="58">
                  <c:v>82.593999999999994</c:v>
                </c:pt>
                <c:pt idx="59">
                  <c:v>82.284999999999997</c:v>
                </c:pt>
                <c:pt idx="60">
                  <c:v>81.909000000000006</c:v>
                </c:pt>
                <c:pt idx="61">
                  <c:v>81.543999999999997</c:v>
                </c:pt>
                <c:pt idx="62">
                  <c:v>81.254999999999995</c:v>
                </c:pt>
                <c:pt idx="63">
                  <c:v>81</c:v>
                </c:pt>
                <c:pt idx="64">
                  <c:v>80.510999999999996</c:v>
                </c:pt>
                <c:pt idx="65">
                  <c:v>80.043000000000006</c:v>
                </c:pt>
                <c:pt idx="66">
                  <c:v>79.798000000000002</c:v>
                </c:pt>
                <c:pt idx="67">
                  <c:v>79.384999999999991</c:v>
                </c:pt>
                <c:pt idx="68">
                  <c:v>78.938000000000002</c:v>
                </c:pt>
                <c:pt idx="69">
                  <c:v>78.656999999999982</c:v>
                </c:pt>
                <c:pt idx="70">
                  <c:v>78.239999999999995</c:v>
                </c:pt>
                <c:pt idx="71">
                  <c:v>77.89</c:v>
                </c:pt>
                <c:pt idx="72">
                  <c:v>77.562000000000012</c:v>
                </c:pt>
                <c:pt idx="73">
                  <c:v>77.290999999999997</c:v>
                </c:pt>
                <c:pt idx="74">
                  <c:v>76.881999999999991</c:v>
                </c:pt>
                <c:pt idx="75">
                  <c:v>76.507000000000005</c:v>
                </c:pt>
                <c:pt idx="76">
                  <c:v>76.164999999999992</c:v>
                </c:pt>
                <c:pt idx="77">
                  <c:v>75.787999999999997</c:v>
                </c:pt>
                <c:pt idx="78">
                  <c:v>75.387</c:v>
                </c:pt>
                <c:pt idx="79">
                  <c:v>75.031000000000006</c:v>
                </c:pt>
                <c:pt idx="80">
                  <c:v>74.718000000000004</c:v>
                </c:pt>
                <c:pt idx="81">
                  <c:v>74.296000000000006</c:v>
                </c:pt>
                <c:pt idx="82">
                  <c:v>73.894999999999996</c:v>
                </c:pt>
                <c:pt idx="83">
                  <c:v>73.468999999999994</c:v>
                </c:pt>
                <c:pt idx="84">
                  <c:v>73.22</c:v>
                </c:pt>
                <c:pt idx="85">
                  <c:v>72.912000000000006</c:v>
                </c:pt>
                <c:pt idx="86">
                  <c:v>72.459000000000003</c:v>
                </c:pt>
                <c:pt idx="87">
                  <c:v>72.122999999999948</c:v>
                </c:pt>
                <c:pt idx="88">
                  <c:v>71.81</c:v>
                </c:pt>
                <c:pt idx="89">
                  <c:v>71.506</c:v>
                </c:pt>
                <c:pt idx="90">
                  <c:v>71.188000000000002</c:v>
                </c:pt>
                <c:pt idx="91">
                  <c:v>70.777000000000001</c:v>
                </c:pt>
                <c:pt idx="92">
                  <c:v>70.519000000000005</c:v>
                </c:pt>
                <c:pt idx="93">
                  <c:v>70.063000000000002</c:v>
                </c:pt>
                <c:pt idx="94">
                  <c:v>69.721000000000004</c:v>
                </c:pt>
                <c:pt idx="95">
                  <c:v>69.337000000000003</c:v>
                </c:pt>
                <c:pt idx="96">
                  <c:v>68.688000000000002</c:v>
                </c:pt>
                <c:pt idx="97">
                  <c:v>68.397999999999996</c:v>
                </c:pt>
                <c:pt idx="98">
                  <c:v>67.995000000000005</c:v>
                </c:pt>
                <c:pt idx="99">
                  <c:v>67.603999999999999</c:v>
                </c:pt>
                <c:pt idx="100">
                  <c:v>67.180999999999983</c:v>
                </c:pt>
                <c:pt idx="101">
                  <c:v>66.796999999999997</c:v>
                </c:pt>
                <c:pt idx="102">
                  <c:v>66.423000000000002</c:v>
                </c:pt>
                <c:pt idx="103">
                  <c:v>66.128999999999948</c:v>
                </c:pt>
                <c:pt idx="104">
                  <c:v>65.85599999999998</c:v>
                </c:pt>
                <c:pt idx="105">
                  <c:v>65.459000000000003</c:v>
                </c:pt>
                <c:pt idx="106">
                  <c:v>65.004999999999995</c:v>
                </c:pt>
                <c:pt idx="107">
                  <c:v>64.611999999999995</c:v>
                </c:pt>
                <c:pt idx="108">
                  <c:v>64.3</c:v>
                </c:pt>
                <c:pt idx="109">
                  <c:v>63.806000000000004</c:v>
                </c:pt>
                <c:pt idx="110">
                  <c:v>63.392000000000003</c:v>
                </c:pt>
                <c:pt idx="111">
                  <c:v>63.092000000000013</c:v>
                </c:pt>
                <c:pt idx="112">
                  <c:v>62.637</c:v>
                </c:pt>
                <c:pt idx="113">
                  <c:v>62.11</c:v>
                </c:pt>
                <c:pt idx="114">
                  <c:v>61.765000000000171</c:v>
                </c:pt>
                <c:pt idx="115">
                  <c:v>61.52</c:v>
                </c:pt>
                <c:pt idx="116">
                  <c:v>61.028000000000013</c:v>
                </c:pt>
                <c:pt idx="117">
                  <c:v>60.682000000000002</c:v>
                </c:pt>
                <c:pt idx="118">
                  <c:v>60.349000000000004</c:v>
                </c:pt>
                <c:pt idx="119">
                  <c:v>60.072000000000003</c:v>
                </c:pt>
                <c:pt idx="120">
                  <c:v>59.811999999999998</c:v>
                </c:pt>
                <c:pt idx="121">
                  <c:v>59.392000000000003</c:v>
                </c:pt>
                <c:pt idx="122">
                  <c:v>58.969000000000001</c:v>
                </c:pt>
                <c:pt idx="123">
                  <c:v>58.786000000000001</c:v>
                </c:pt>
                <c:pt idx="124">
                  <c:v>58.295000000000194</c:v>
                </c:pt>
                <c:pt idx="125">
                  <c:v>58.006</c:v>
                </c:pt>
                <c:pt idx="126">
                  <c:v>57.689</c:v>
                </c:pt>
                <c:pt idx="127">
                  <c:v>57.195000000000171</c:v>
                </c:pt>
                <c:pt idx="128">
                  <c:v>56.790000000000013</c:v>
                </c:pt>
                <c:pt idx="129">
                  <c:v>56.529000000000003</c:v>
                </c:pt>
                <c:pt idx="130">
                  <c:v>55.991</c:v>
                </c:pt>
                <c:pt idx="131">
                  <c:v>55.571000000000005</c:v>
                </c:pt>
                <c:pt idx="132">
                  <c:v>55.322000000000003</c:v>
                </c:pt>
                <c:pt idx="133">
                  <c:v>54.847000000000001</c:v>
                </c:pt>
                <c:pt idx="134">
                  <c:v>54.620000000000012</c:v>
                </c:pt>
                <c:pt idx="135">
                  <c:v>54.417000000000002</c:v>
                </c:pt>
                <c:pt idx="136">
                  <c:v>54.056000000000004</c:v>
                </c:pt>
                <c:pt idx="137">
                  <c:v>53.664000000000001</c:v>
                </c:pt>
                <c:pt idx="138">
                  <c:v>53.291000000000011</c:v>
                </c:pt>
                <c:pt idx="139">
                  <c:v>52.909000000000006</c:v>
                </c:pt>
                <c:pt idx="140">
                  <c:v>52.296000000000063</c:v>
                </c:pt>
                <c:pt idx="141">
                  <c:v>51.669000000000011</c:v>
                </c:pt>
                <c:pt idx="142">
                  <c:v>51.346000000000004</c:v>
                </c:pt>
                <c:pt idx="143">
                  <c:v>50.921000000000006</c:v>
                </c:pt>
                <c:pt idx="144">
                  <c:v>50.557000000000002</c:v>
                </c:pt>
                <c:pt idx="145">
                  <c:v>50.132000000000012</c:v>
                </c:pt>
                <c:pt idx="146">
                  <c:v>49.63</c:v>
                </c:pt>
                <c:pt idx="147">
                  <c:v>49.361000000000004</c:v>
                </c:pt>
                <c:pt idx="148">
                  <c:v>49.02</c:v>
                </c:pt>
                <c:pt idx="149">
                  <c:v>48.674000000000007</c:v>
                </c:pt>
                <c:pt idx="150">
                  <c:v>48.287000000000006</c:v>
                </c:pt>
                <c:pt idx="151">
                  <c:v>47.887999999999998</c:v>
                </c:pt>
                <c:pt idx="152">
                  <c:v>47.499000000000002</c:v>
                </c:pt>
                <c:pt idx="153">
                  <c:v>47.114000000000004</c:v>
                </c:pt>
                <c:pt idx="154">
                  <c:v>46.803000000000004</c:v>
                </c:pt>
                <c:pt idx="155">
                  <c:v>46.445</c:v>
                </c:pt>
                <c:pt idx="156">
                  <c:v>45.994</c:v>
                </c:pt>
                <c:pt idx="157">
                  <c:v>45.766000000000012</c:v>
                </c:pt>
                <c:pt idx="158">
                  <c:v>45.442</c:v>
                </c:pt>
                <c:pt idx="159">
                  <c:v>44.971000000000004</c:v>
                </c:pt>
                <c:pt idx="160">
                  <c:v>44.587000000000003</c:v>
                </c:pt>
                <c:pt idx="161">
                  <c:v>43.944000000000003</c:v>
                </c:pt>
                <c:pt idx="162">
                  <c:v>43.586000000000006</c:v>
                </c:pt>
                <c:pt idx="163">
                  <c:v>43.262000000000171</c:v>
                </c:pt>
                <c:pt idx="164">
                  <c:v>42.715000000000003</c:v>
                </c:pt>
                <c:pt idx="165">
                  <c:v>42.008000000000003</c:v>
                </c:pt>
                <c:pt idx="166">
                  <c:v>41.78</c:v>
                </c:pt>
                <c:pt idx="167">
                  <c:v>41.313999999999993</c:v>
                </c:pt>
                <c:pt idx="168">
                  <c:v>41.078000000000003</c:v>
                </c:pt>
              </c:numCache>
            </c:numRef>
          </c:yVal>
        </c:ser>
        <c:ser>
          <c:idx val="1"/>
          <c:order val="1"/>
          <c:tx>
            <c:strRef>
              <c:f>Sheet1!$C$1</c:f>
              <c:strCache>
                <c:ptCount val="1"/>
                <c:pt idx="0">
                  <c:v>CAV 4/1994-2002 (N = 2,434)</c:v>
                </c:pt>
              </c:strCache>
            </c:strRef>
          </c:tx>
          <c:spPr>
            <a:ln w="41275">
              <a:solidFill>
                <a:srgbClr val="FF0000"/>
              </a:solidFill>
            </a:ln>
          </c:spPr>
          <c:marker>
            <c:symbol val="none"/>
          </c:marker>
          <c:xVal>
            <c:numRef>
              <c:f>Sheet1!$A$2:$A$170</c:f>
              <c:numCache>
                <c:formatCode>General</c:formatCode>
                <c:ptCount val="169"/>
                <c:pt idx="0">
                  <c:v>0</c:v>
                </c:pt>
                <c:pt idx="1">
                  <c:v>8.3300000000000041E-2</c:v>
                </c:pt>
                <c:pt idx="2">
                  <c:v>0.16669999999999999</c:v>
                </c:pt>
                <c:pt idx="3">
                  <c:v>0.25</c:v>
                </c:pt>
                <c:pt idx="4">
                  <c:v>0.33330000000000237</c:v>
                </c:pt>
                <c:pt idx="5">
                  <c:v>0.41670000000000001</c:v>
                </c:pt>
                <c:pt idx="6">
                  <c:v>0.5</c:v>
                </c:pt>
                <c:pt idx="7">
                  <c:v>0.58329999999999949</c:v>
                </c:pt>
                <c:pt idx="8">
                  <c:v>0.66670000000000396</c:v>
                </c:pt>
                <c:pt idx="9">
                  <c:v>0.75000000000000278</c:v>
                </c:pt>
                <c:pt idx="10">
                  <c:v>0.83330000000000004</c:v>
                </c:pt>
                <c:pt idx="11">
                  <c:v>0.91670000000000063</c:v>
                </c:pt>
                <c:pt idx="12">
                  <c:v>1</c:v>
                </c:pt>
                <c:pt idx="13">
                  <c:v>1.0832999999999946</c:v>
                </c:pt>
                <c:pt idx="14">
                  <c:v>1.1667000000000001</c:v>
                </c:pt>
                <c:pt idx="15">
                  <c:v>1.25</c:v>
                </c:pt>
                <c:pt idx="16">
                  <c:v>1.3332999999999946</c:v>
                </c:pt>
                <c:pt idx="17">
                  <c:v>1.4166999999999934</c:v>
                </c:pt>
                <c:pt idx="18">
                  <c:v>1.5</c:v>
                </c:pt>
                <c:pt idx="19">
                  <c:v>1.5832999999999946</c:v>
                </c:pt>
                <c:pt idx="20">
                  <c:v>1.6667000000000001</c:v>
                </c:pt>
                <c:pt idx="21">
                  <c:v>1.75</c:v>
                </c:pt>
                <c:pt idx="22">
                  <c:v>1.8332999999999946</c:v>
                </c:pt>
                <c:pt idx="23">
                  <c:v>1.9167000000000001</c:v>
                </c:pt>
                <c:pt idx="24">
                  <c:v>2</c:v>
                </c:pt>
                <c:pt idx="25">
                  <c:v>2.0832999999999999</c:v>
                </c:pt>
                <c:pt idx="26">
                  <c:v>2.1667000000000001</c:v>
                </c:pt>
                <c:pt idx="27">
                  <c:v>2.25</c:v>
                </c:pt>
                <c:pt idx="28">
                  <c:v>2.3332999999999977</c:v>
                </c:pt>
                <c:pt idx="29">
                  <c:v>2.4166999999999863</c:v>
                </c:pt>
                <c:pt idx="30">
                  <c:v>2.5</c:v>
                </c:pt>
                <c:pt idx="31">
                  <c:v>2.5832999999999999</c:v>
                </c:pt>
                <c:pt idx="32">
                  <c:v>2.6667000000000001</c:v>
                </c:pt>
                <c:pt idx="33">
                  <c:v>2.75</c:v>
                </c:pt>
                <c:pt idx="34">
                  <c:v>2.8332999999999977</c:v>
                </c:pt>
                <c:pt idx="35">
                  <c:v>2.9166999999999863</c:v>
                </c:pt>
                <c:pt idx="36">
                  <c:v>3</c:v>
                </c:pt>
                <c:pt idx="37">
                  <c:v>3.0832999999999999</c:v>
                </c:pt>
                <c:pt idx="38">
                  <c:v>3.1667000000000001</c:v>
                </c:pt>
                <c:pt idx="39">
                  <c:v>3.25</c:v>
                </c:pt>
                <c:pt idx="40">
                  <c:v>3.3332999999999977</c:v>
                </c:pt>
                <c:pt idx="41">
                  <c:v>3.4166999999999863</c:v>
                </c:pt>
                <c:pt idx="42">
                  <c:v>3.5</c:v>
                </c:pt>
                <c:pt idx="43">
                  <c:v>3.5832999999999999</c:v>
                </c:pt>
                <c:pt idx="44">
                  <c:v>3.6667000000000001</c:v>
                </c:pt>
                <c:pt idx="45">
                  <c:v>3.75</c:v>
                </c:pt>
                <c:pt idx="46">
                  <c:v>3.8332999999999977</c:v>
                </c:pt>
                <c:pt idx="47">
                  <c:v>3.9166999999999863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numCache>
            </c:numRef>
          </c:xVal>
          <c:yVal>
            <c:numRef>
              <c:f>Sheet1!$C$2:$C$170</c:f>
              <c:numCache>
                <c:formatCode>General</c:formatCode>
                <c:ptCount val="169"/>
                <c:pt idx="0">
                  <c:v>100</c:v>
                </c:pt>
                <c:pt idx="1">
                  <c:v>100</c:v>
                </c:pt>
                <c:pt idx="2">
                  <c:v>99.670999999999978</c:v>
                </c:pt>
                <c:pt idx="3">
                  <c:v>98.85</c:v>
                </c:pt>
                <c:pt idx="4">
                  <c:v>97.453000000000003</c:v>
                </c:pt>
                <c:pt idx="5">
                  <c:v>95.891000000000005</c:v>
                </c:pt>
                <c:pt idx="6">
                  <c:v>94.245999999999995</c:v>
                </c:pt>
                <c:pt idx="7">
                  <c:v>92.39</c:v>
                </c:pt>
                <c:pt idx="8">
                  <c:v>90.651999999999987</c:v>
                </c:pt>
                <c:pt idx="9">
                  <c:v>89.283000000000001</c:v>
                </c:pt>
                <c:pt idx="10">
                  <c:v>89.2</c:v>
                </c:pt>
                <c:pt idx="11">
                  <c:v>89.075999999999979</c:v>
                </c:pt>
                <c:pt idx="12">
                  <c:v>88.910000000000025</c:v>
                </c:pt>
                <c:pt idx="13">
                  <c:v>88.576999999999998</c:v>
                </c:pt>
                <c:pt idx="14">
                  <c:v>88.161000000000001</c:v>
                </c:pt>
                <c:pt idx="15">
                  <c:v>87.828000000000003</c:v>
                </c:pt>
                <c:pt idx="16">
                  <c:v>87.495000000000005</c:v>
                </c:pt>
                <c:pt idx="17">
                  <c:v>87.161000000000001</c:v>
                </c:pt>
                <c:pt idx="18">
                  <c:v>86.910000000000025</c:v>
                </c:pt>
                <c:pt idx="19">
                  <c:v>86.403999999999996</c:v>
                </c:pt>
                <c:pt idx="20">
                  <c:v>85.983000000000004</c:v>
                </c:pt>
                <c:pt idx="21">
                  <c:v>85.561000000000007</c:v>
                </c:pt>
                <c:pt idx="22">
                  <c:v>85.307000000000002</c:v>
                </c:pt>
                <c:pt idx="23">
                  <c:v>85.137999999999991</c:v>
                </c:pt>
                <c:pt idx="24">
                  <c:v>84.63</c:v>
                </c:pt>
                <c:pt idx="25">
                  <c:v>84.036000000000001</c:v>
                </c:pt>
                <c:pt idx="26">
                  <c:v>83.653999999999982</c:v>
                </c:pt>
                <c:pt idx="27">
                  <c:v>83.313000000000002</c:v>
                </c:pt>
                <c:pt idx="28">
                  <c:v>82.971999999999994</c:v>
                </c:pt>
                <c:pt idx="29">
                  <c:v>82.672999999999988</c:v>
                </c:pt>
                <c:pt idx="30">
                  <c:v>82.372999999999948</c:v>
                </c:pt>
                <c:pt idx="31">
                  <c:v>82.114999999999995</c:v>
                </c:pt>
                <c:pt idx="32">
                  <c:v>81.856999999999999</c:v>
                </c:pt>
                <c:pt idx="33">
                  <c:v>81.554000000000002</c:v>
                </c:pt>
                <c:pt idx="34">
                  <c:v>81.078000000000003</c:v>
                </c:pt>
                <c:pt idx="35">
                  <c:v>80.557999999999993</c:v>
                </c:pt>
                <c:pt idx="36">
                  <c:v>80.123999999999981</c:v>
                </c:pt>
                <c:pt idx="37">
                  <c:v>79.646000000000001</c:v>
                </c:pt>
                <c:pt idx="38">
                  <c:v>79.471999999999994</c:v>
                </c:pt>
                <c:pt idx="39">
                  <c:v>78.992999999999995</c:v>
                </c:pt>
                <c:pt idx="40">
                  <c:v>78.863</c:v>
                </c:pt>
                <c:pt idx="41">
                  <c:v>78.338999999999999</c:v>
                </c:pt>
                <c:pt idx="42">
                  <c:v>78.206999999999994</c:v>
                </c:pt>
                <c:pt idx="43">
                  <c:v>77.592000000000013</c:v>
                </c:pt>
                <c:pt idx="44">
                  <c:v>77.415999999999997</c:v>
                </c:pt>
                <c:pt idx="45">
                  <c:v>76.974999999999994</c:v>
                </c:pt>
                <c:pt idx="46">
                  <c:v>76.664999999999992</c:v>
                </c:pt>
                <c:pt idx="47">
                  <c:v>76.488</c:v>
                </c:pt>
                <c:pt idx="48">
                  <c:v>76.221999999999994</c:v>
                </c:pt>
                <c:pt idx="49">
                  <c:v>75.733999999999995</c:v>
                </c:pt>
                <c:pt idx="50">
                  <c:v>75.245999999999995</c:v>
                </c:pt>
                <c:pt idx="51">
                  <c:v>74.757000000000005</c:v>
                </c:pt>
                <c:pt idx="52">
                  <c:v>74.400999999999996</c:v>
                </c:pt>
                <c:pt idx="53">
                  <c:v>73.733000000000004</c:v>
                </c:pt>
                <c:pt idx="54">
                  <c:v>73.287000000000006</c:v>
                </c:pt>
                <c:pt idx="55">
                  <c:v>72.614000000000004</c:v>
                </c:pt>
                <c:pt idx="56">
                  <c:v>72.075000000000003</c:v>
                </c:pt>
                <c:pt idx="57">
                  <c:v>71.668999999999983</c:v>
                </c:pt>
                <c:pt idx="58">
                  <c:v>71.218000000000004</c:v>
                </c:pt>
                <c:pt idx="59">
                  <c:v>70.856999999999999</c:v>
                </c:pt>
                <c:pt idx="60">
                  <c:v>70.540999999999997</c:v>
                </c:pt>
                <c:pt idx="61">
                  <c:v>70.087000000000003</c:v>
                </c:pt>
                <c:pt idx="62">
                  <c:v>69.587000000000003</c:v>
                </c:pt>
                <c:pt idx="63">
                  <c:v>69.131</c:v>
                </c:pt>
                <c:pt idx="64">
                  <c:v>68.765000000000001</c:v>
                </c:pt>
                <c:pt idx="65">
                  <c:v>68.399000000000001</c:v>
                </c:pt>
                <c:pt idx="66">
                  <c:v>67.940000000000026</c:v>
                </c:pt>
                <c:pt idx="67">
                  <c:v>67.477000000000004</c:v>
                </c:pt>
                <c:pt idx="68">
                  <c:v>67.150999999999982</c:v>
                </c:pt>
                <c:pt idx="69">
                  <c:v>66.733000000000004</c:v>
                </c:pt>
                <c:pt idx="70">
                  <c:v>66.266999999999996</c:v>
                </c:pt>
                <c:pt idx="71">
                  <c:v>65.8</c:v>
                </c:pt>
                <c:pt idx="72">
                  <c:v>65.426000000000002</c:v>
                </c:pt>
                <c:pt idx="73">
                  <c:v>64.813999999999993</c:v>
                </c:pt>
                <c:pt idx="74">
                  <c:v>64.295000000000002</c:v>
                </c:pt>
                <c:pt idx="75">
                  <c:v>63.774000000000001</c:v>
                </c:pt>
                <c:pt idx="76">
                  <c:v>63.489000000000004</c:v>
                </c:pt>
                <c:pt idx="77">
                  <c:v>63.394000000000005</c:v>
                </c:pt>
                <c:pt idx="78">
                  <c:v>62.962000000000003</c:v>
                </c:pt>
                <c:pt idx="79">
                  <c:v>62.720000000000013</c:v>
                </c:pt>
                <c:pt idx="80">
                  <c:v>62.28</c:v>
                </c:pt>
                <c:pt idx="81">
                  <c:v>62.034000000000006</c:v>
                </c:pt>
                <c:pt idx="82">
                  <c:v>61.443000000000005</c:v>
                </c:pt>
                <c:pt idx="83">
                  <c:v>61.146000000000001</c:v>
                </c:pt>
                <c:pt idx="84">
                  <c:v>60.898000000000003</c:v>
                </c:pt>
                <c:pt idx="85">
                  <c:v>60.25</c:v>
                </c:pt>
                <c:pt idx="86">
                  <c:v>60</c:v>
                </c:pt>
                <c:pt idx="87">
                  <c:v>59.598000000000013</c:v>
                </c:pt>
                <c:pt idx="88">
                  <c:v>59.445</c:v>
                </c:pt>
                <c:pt idx="89">
                  <c:v>59.086000000000006</c:v>
                </c:pt>
                <c:pt idx="90">
                  <c:v>58.981999999999999</c:v>
                </c:pt>
                <c:pt idx="91">
                  <c:v>58.712000000000003</c:v>
                </c:pt>
                <c:pt idx="92">
                  <c:v>58.436</c:v>
                </c:pt>
                <c:pt idx="93">
                  <c:v>58.214000000000006</c:v>
                </c:pt>
                <c:pt idx="94">
                  <c:v>57.654000000000003</c:v>
                </c:pt>
                <c:pt idx="95">
                  <c:v>57.484999999999999</c:v>
                </c:pt>
                <c:pt idx="96">
                  <c:v>57.147000000000006</c:v>
                </c:pt>
                <c:pt idx="97">
                  <c:v>56.749000000000002</c:v>
                </c:pt>
                <c:pt idx="98">
                  <c:v>56.406000000000006</c:v>
                </c:pt>
                <c:pt idx="99">
                  <c:v>56.061</c:v>
                </c:pt>
                <c:pt idx="100">
                  <c:v>55.713000000000001</c:v>
                </c:pt>
                <c:pt idx="101">
                  <c:v>55.476000000000006</c:v>
                </c:pt>
                <c:pt idx="102">
                  <c:v>55.178000000000011</c:v>
                </c:pt>
                <c:pt idx="103">
                  <c:v>54.927</c:v>
                </c:pt>
                <c:pt idx="104">
                  <c:v>54.733000000000011</c:v>
                </c:pt>
                <c:pt idx="105">
                  <c:v>54.083000000000006</c:v>
                </c:pt>
                <c:pt idx="106">
                  <c:v>53.756</c:v>
                </c:pt>
                <c:pt idx="107">
                  <c:v>53.493000000000002</c:v>
                </c:pt>
                <c:pt idx="108">
                  <c:v>52.705000000000013</c:v>
                </c:pt>
                <c:pt idx="109">
                  <c:v>52.175000000000011</c:v>
                </c:pt>
                <c:pt idx="110">
                  <c:v>51.843000000000004</c:v>
                </c:pt>
                <c:pt idx="111">
                  <c:v>51.441000000000003</c:v>
                </c:pt>
                <c:pt idx="112">
                  <c:v>50.827000000000005</c:v>
                </c:pt>
                <c:pt idx="113">
                  <c:v>50.689</c:v>
                </c:pt>
                <c:pt idx="114">
                  <c:v>50.475000000000001</c:v>
                </c:pt>
                <c:pt idx="115">
                  <c:v>50.176000000000002</c:v>
                </c:pt>
                <c:pt idx="116">
                  <c:v>50.1</c:v>
                </c:pt>
                <c:pt idx="117">
                  <c:v>49.792000000000193</c:v>
                </c:pt>
                <c:pt idx="118">
                  <c:v>49.559000000000005</c:v>
                </c:pt>
                <c:pt idx="119">
                  <c:v>49.325000000000003</c:v>
                </c:pt>
                <c:pt idx="120">
                  <c:v>48.934000000000005</c:v>
                </c:pt>
                <c:pt idx="121">
                  <c:v>48.38</c:v>
                </c:pt>
                <c:pt idx="122">
                  <c:v>48.14</c:v>
                </c:pt>
                <c:pt idx="123">
                  <c:v>47.898000000000003</c:v>
                </c:pt>
                <c:pt idx="124">
                  <c:v>47.247</c:v>
                </c:pt>
                <c:pt idx="125">
                  <c:v>46.831000000000003</c:v>
                </c:pt>
                <c:pt idx="126">
                  <c:v>46.655000000000001</c:v>
                </c:pt>
                <c:pt idx="127">
                  <c:v>46.197000000000003</c:v>
                </c:pt>
                <c:pt idx="128">
                  <c:v>46.103000000000002</c:v>
                </c:pt>
                <c:pt idx="129">
                  <c:v>45.725000000000193</c:v>
                </c:pt>
                <c:pt idx="130">
                  <c:v>45.63</c:v>
                </c:pt>
                <c:pt idx="131">
                  <c:v>45.25</c:v>
                </c:pt>
                <c:pt idx="132">
                  <c:v>45.058</c:v>
                </c:pt>
                <c:pt idx="133">
                  <c:v>44.864000000000004</c:v>
                </c:pt>
                <c:pt idx="134">
                  <c:v>44.766000000000012</c:v>
                </c:pt>
                <c:pt idx="135">
                  <c:v>44.267000000000003</c:v>
                </c:pt>
                <c:pt idx="136">
                  <c:v>43.964000000000006</c:v>
                </c:pt>
                <c:pt idx="137">
                  <c:v>43.652000000000001</c:v>
                </c:pt>
                <c:pt idx="138">
                  <c:v>43.322000000000003</c:v>
                </c:pt>
                <c:pt idx="139">
                  <c:v>42.971000000000004</c:v>
                </c:pt>
                <c:pt idx="140">
                  <c:v>42.254000000000005</c:v>
                </c:pt>
                <c:pt idx="141">
                  <c:v>42.254000000000005</c:v>
                </c:pt>
                <c:pt idx="142">
                  <c:v>42.129000000000012</c:v>
                </c:pt>
                <c:pt idx="143">
                  <c:v>42.005000000000003</c:v>
                </c:pt>
                <c:pt idx="144">
                  <c:v>42.005000000000003</c:v>
                </c:pt>
                <c:pt idx="145">
                  <c:v>42.431000000000004</c:v>
                </c:pt>
                <c:pt idx="146">
                  <c:v>41.771000000000001</c:v>
                </c:pt>
                <c:pt idx="147">
                  <c:v>41.369</c:v>
                </c:pt>
                <c:pt idx="148">
                  <c:v>40.82</c:v>
                </c:pt>
                <c:pt idx="149">
                  <c:v>40.248000000000012</c:v>
                </c:pt>
                <c:pt idx="150">
                  <c:v>40.094000000000001</c:v>
                </c:pt>
                <c:pt idx="151">
                  <c:v>39.922000000000011</c:v>
                </c:pt>
                <c:pt idx="152">
                  <c:v>39.922000000000011</c:v>
                </c:pt>
                <c:pt idx="153">
                  <c:v>39.922000000000011</c:v>
                </c:pt>
                <c:pt idx="154">
                  <c:v>39.553000000000004</c:v>
                </c:pt>
                <c:pt idx="155">
                  <c:v>38.992000000000012</c:v>
                </c:pt>
                <c:pt idx="156">
                  <c:v>38.615000000000002</c:v>
                </c:pt>
                <c:pt idx="157">
                  <c:v>38.615000000000002</c:v>
                </c:pt>
                <c:pt idx="158">
                  <c:v>38.414999999999999</c:v>
                </c:pt>
                <c:pt idx="159">
                  <c:v>38.208000000000013</c:v>
                </c:pt>
                <c:pt idx="160">
                  <c:v>37.790000000000013</c:v>
                </c:pt>
                <c:pt idx="161">
                  <c:v>37.790000000000013</c:v>
                </c:pt>
                <c:pt idx="162">
                  <c:v>37.305</c:v>
                </c:pt>
                <c:pt idx="163">
                  <c:v>36.547000000000004</c:v>
                </c:pt>
                <c:pt idx="164">
                  <c:v>35.914000000000001</c:v>
                </c:pt>
                <c:pt idx="165">
                  <c:v>35.914000000000001</c:v>
                </c:pt>
                <c:pt idx="166">
                  <c:v>35.582000000000001</c:v>
                </c:pt>
                <c:pt idx="167">
                  <c:v>35.249000000000002</c:v>
                </c:pt>
                <c:pt idx="168">
                  <c:v>34.917000000000002</c:v>
                </c:pt>
              </c:numCache>
            </c:numRef>
          </c:yVal>
        </c:ser>
        <c:ser>
          <c:idx val="2"/>
          <c:order val="2"/>
          <c:tx>
            <c:strRef>
              <c:f>Sheet1!$D$1</c:f>
              <c:strCache>
                <c:ptCount val="1"/>
                <c:pt idx="0">
                  <c:v>No CAV 2003-6/2010 (N = 8,003)</c:v>
                </c:pt>
              </c:strCache>
            </c:strRef>
          </c:tx>
          <c:spPr>
            <a:ln w="41275">
              <a:solidFill>
                <a:srgbClr val="FFFF00"/>
              </a:solidFill>
            </a:ln>
          </c:spPr>
          <c:marker>
            <c:symbol val="none"/>
          </c:marker>
          <c:xVal>
            <c:numRef>
              <c:f>Sheet1!$A$2:$A$170</c:f>
              <c:numCache>
                <c:formatCode>General</c:formatCode>
                <c:ptCount val="169"/>
                <c:pt idx="0">
                  <c:v>0</c:v>
                </c:pt>
                <c:pt idx="1">
                  <c:v>8.3300000000000041E-2</c:v>
                </c:pt>
                <c:pt idx="2">
                  <c:v>0.16669999999999999</c:v>
                </c:pt>
                <c:pt idx="3">
                  <c:v>0.25</c:v>
                </c:pt>
                <c:pt idx="4">
                  <c:v>0.33330000000000237</c:v>
                </c:pt>
                <c:pt idx="5">
                  <c:v>0.41670000000000001</c:v>
                </c:pt>
                <c:pt idx="6">
                  <c:v>0.5</c:v>
                </c:pt>
                <c:pt idx="7">
                  <c:v>0.58329999999999949</c:v>
                </c:pt>
                <c:pt idx="8">
                  <c:v>0.66670000000000396</c:v>
                </c:pt>
                <c:pt idx="9">
                  <c:v>0.75000000000000278</c:v>
                </c:pt>
                <c:pt idx="10">
                  <c:v>0.83330000000000004</c:v>
                </c:pt>
                <c:pt idx="11">
                  <c:v>0.91670000000000063</c:v>
                </c:pt>
                <c:pt idx="12">
                  <c:v>1</c:v>
                </c:pt>
                <c:pt idx="13">
                  <c:v>1.0832999999999946</c:v>
                </c:pt>
                <c:pt idx="14">
                  <c:v>1.1667000000000001</c:v>
                </c:pt>
                <c:pt idx="15">
                  <c:v>1.25</c:v>
                </c:pt>
                <c:pt idx="16">
                  <c:v>1.3332999999999946</c:v>
                </c:pt>
                <c:pt idx="17">
                  <c:v>1.4166999999999934</c:v>
                </c:pt>
                <c:pt idx="18">
                  <c:v>1.5</c:v>
                </c:pt>
                <c:pt idx="19">
                  <c:v>1.5832999999999946</c:v>
                </c:pt>
                <c:pt idx="20">
                  <c:v>1.6667000000000001</c:v>
                </c:pt>
                <c:pt idx="21">
                  <c:v>1.75</c:v>
                </c:pt>
                <c:pt idx="22">
                  <c:v>1.8332999999999946</c:v>
                </c:pt>
                <c:pt idx="23">
                  <c:v>1.9167000000000001</c:v>
                </c:pt>
                <c:pt idx="24">
                  <c:v>2</c:v>
                </c:pt>
                <c:pt idx="25">
                  <c:v>2.0832999999999999</c:v>
                </c:pt>
                <c:pt idx="26">
                  <c:v>2.1667000000000001</c:v>
                </c:pt>
                <c:pt idx="27">
                  <c:v>2.25</c:v>
                </c:pt>
                <c:pt idx="28">
                  <c:v>2.3332999999999977</c:v>
                </c:pt>
                <c:pt idx="29">
                  <c:v>2.4166999999999863</c:v>
                </c:pt>
                <c:pt idx="30">
                  <c:v>2.5</c:v>
                </c:pt>
                <c:pt idx="31">
                  <c:v>2.5832999999999999</c:v>
                </c:pt>
                <c:pt idx="32">
                  <c:v>2.6667000000000001</c:v>
                </c:pt>
                <c:pt idx="33">
                  <c:v>2.75</c:v>
                </c:pt>
                <c:pt idx="34">
                  <c:v>2.8332999999999977</c:v>
                </c:pt>
                <c:pt idx="35">
                  <c:v>2.9166999999999863</c:v>
                </c:pt>
                <c:pt idx="36">
                  <c:v>3</c:v>
                </c:pt>
                <c:pt idx="37">
                  <c:v>3.0832999999999999</c:v>
                </c:pt>
                <c:pt idx="38">
                  <c:v>3.1667000000000001</c:v>
                </c:pt>
                <c:pt idx="39">
                  <c:v>3.25</c:v>
                </c:pt>
                <c:pt idx="40">
                  <c:v>3.3332999999999977</c:v>
                </c:pt>
                <c:pt idx="41">
                  <c:v>3.4166999999999863</c:v>
                </c:pt>
                <c:pt idx="42">
                  <c:v>3.5</c:v>
                </c:pt>
                <c:pt idx="43">
                  <c:v>3.5832999999999999</c:v>
                </c:pt>
                <c:pt idx="44">
                  <c:v>3.6667000000000001</c:v>
                </c:pt>
                <c:pt idx="45">
                  <c:v>3.75</c:v>
                </c:pt>
                <c:pt idx="46">
                  <c:v>3.8332999999999977</c:v>
                </c:pt>
                <c:pt idx="47">
                  <c:v>3.9166999999999863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numCache>
            </c:numRef>
          </c:xVal>
          <c:yVal>
            <c:numRef>
              <c:f>Sheet1!$D$2:$D$170</c:f>
              <c:numCache>
                <c:formatCode>General</c:formatCode>
                <c:ptCount val="169"/>
                <c:pt idx="0">
                  <c:v>100</c:v>
                </c:pt>
                <c:pt idx="1">
                  <c:v>99.661999999999992</c:v>
                </c:pt>
                <c:pt idx="2">
                  <c:v>99.361999999999995</c:v>
                </c:pt>
                <c:pt idx="3">
                  <c:v>99.01</c:v>
                </c:pt>
                <c:pt idx="4">
                  <c:v>98.695999999999998</c:v>
                </c:pt>
                <c:pt idx="5">
                  <c:v>98.468000000000004</c:v>
                </c:pt>
                <c:pt idx="6">
                  <c:v>98.200999999999993</c:v>
                </c:pt>
                <c:pt idx="7">
                  <c:v>97.968000000000004</c:v>
                </c:pt>
                <c:pt idx="8">
                  <c:v>97.667999999999992</c:v>
                </c:pt>
                <c:pt idx="9">
                  <c:v>97.39</c:v>
                </c:pt>
                <c:pt idx="10">
                  <c:v>97.152999999999949</c:v>
                </c:pt>
                <c:pt idx="11">
                  <c:v>96.838999999999999</c:v>
                </c:pt>
                <c:pt idx="12">
                  <c:v>96.418999999999997</c:v>
                </c:pt>
                <c:pt idx="13">
                  <c:v>96.057999999999993</c:v>
                </c:pt>
                <c:pt idx="14">
                  <c:v>95.650999999999982</c:v>
                </c:pt>
                <c:pt idx="15">
                  <c:v>95.453999999999994</c:v>
                </c:pt>
                <c:pt idx="16">
                  <c:v>95.254999999999995</c:v>
                </c:pt>
                <c:pt idx="17">
                  <c:v>94.932000000000002</c:v>
                </c:pt>
                <c:pt idx="18">
                  <c:v>94.714000000000027</c:v>
                </c:pt>
                <c:pt idx="19">
                  <c:v>94.555999999999983</c:v>
                </c:pt>
                <c:pt idx="20">
                  <c:v>94.304000000000002</c:v>
                </c:pt>
                <c:pt idx="21">
                  <c:v>94.054000000000002</c:v>
                </c:pt>
                <c:pt idx="22">
                  <c:v>93.78</c:v>
                </c:pt>
                <c:pt idx="23">
                  <c:v>93.43</c:v>
                </c:pt>
                <c:pt idx="24">
                  <c:v>93.134</c:v>
                </c:pt>
                <c:pt idx="25">
                  <c:v>92.911000000000371</c:v>
                </c:pt>
                <c:pt idx="26">
                  <c:v>92.611999999999995</c:v>
                </c:pt>
                <c:pt idx="27">
                  <c:v>92.293000000000006</c:v>
                </c:pt>
                <c:pt idx="28">
                  <c:v>91.990000000000023</c:v>
                </c:pt>
                <c:pt idx="29">
                  <c:v>91.778999999999982</c:v>
                </c:pt>
                <c:pt idx="30">
                  <c:v>91.525999999999982</c:v>
                </c:pt>
                <c:pt idx="31">
                  <c:v>91.149000000000001</c:v>
                </c:pt>
                <c:pt idx="32">
                  <c:v>90.871999999999986</c:v>
                </c:pt>
                <c:pt idx="33">
                  <c:v>90.573999999999998</c:v>
                </c:pt>
                <c:pt idx="34">
                  <c:v>90.266000000000005</c:v>
                </c:pt>
                <c:pt idx="35">
                  <c:v>89.909000000000006</c:v>
                </c:pt>
                <c:pt idx="36">
                  <c:v>89.55</c:v>
                </c:pt>
                <c:pt idx="37">
                  <c:v>89.212999999999994</c:v>
                </c:pt>
                <c:pt idx="38">
                  <c:v>89.092000000000013</c:v>
                </c:pt>
                <c:pt idx="39">
                  <c:v>88.872999999999948</c:v>
                </c:pt>
                <c:pt idx="40">
                  <c:v>88.700999999999993</c:v>
                </c:pt>
                <c:pt idx="41">
                  <c:v>88.402000000000001</c:v>
                </c:pt>
                <c:pt idx="42">
                  <c:v>87.971000000000004</c:v>
                </c:pt>
                <c:pt idx="43">
                  <c:v>87.632999999999981</c:v>
                </c:pt>
                <c:pt idx="44">
                  <c:v>87.323999999999998</c:v>
                </c:pt>
                <c:pt idx="45">
                  <c:v>86.977999999999994</c:v>
                </c:pt>
                <c:pt idx="46">
                  <c:v>86.581999999999994</c:v>
                </c:pt>
                <c:pt idx="47">
                  <c:v>86.147999999999996</c:v>
                </c:pt>
                <c:pt idx="48">
                  <c:v>86.013999999999996</c:v>
                </c:pt>
                <c:pt idx="49">
                  <c:v>85.811000000000007</c:v>
                </c:pt>
                <c:pt idx="50">
                  <c:v>85.673999999999978</c:v>
                </c:pt>
                <c:pt idx="51">
                  <c:v>85.397000000000006</c:v>
                </c:pt>
                <c:pt idx="52">
                  <c:v>84.621999999999986</c:v>
                </c:pt>
                <c:pt idx="53">
                  <c:v>84.154999999999987</c:v>
                </c:pt>
                <c:pt idx="54">
                  <c:v>83.85799999999999</c:v>
                </c:pt>
                <c:pt idx="55">
                  <c:v>83.507999999999996</c:v>
                </c:pt>
                <c:pt idx="56">
                  <c:v>82.943000000000026</c:v>
                </c:pt>
                <c:pt idx="57">
                  <c:v>82.840999999999994</c:v>
                </c:pt>
                <c:pt idx="58">
                  <c:v>82.415000000000006</c:v>
                </c:pt>
                <c:pt idx="59">
                  <c:v>82.141000000000005</c:v>
                </c:pt>
                <c:pt idx="60">
                  <c:v>81.807999999999993</c:v>
                </c:pt>
                <c:pt idx="61">
                  <c:v>81.415999999999997</c:v>
                </c:pt>
                <c:pt idx="62">
                  <c:v>81.076999999999998</c:v>
                </c:pt>
                <c:pt idx="63">
                  <c:v>80.787999999999997</c:v>
                </c:pt>
                <c:pt idx="64">
                  <c:v>80.375999999999948</c:v>
                </c:pt>
                <c:pt idx="65">
                  <c:v>80.010999999999996</c:v>
                </c:pt>
                <c:pt idx="66">
                  <c:v>79.754000000000005</c:v>
                </c:pt>
                <c:pt idx="67">
                  <c:v>79.482000000000014</c:v>
                </c:pt>
                <c:pt idx="68">
                  <c:v>79.227999999999994</c:v>
                </c:pt>
                <c:pt idx="69">
                  <c:v>78.703000000000003</c:v>
                </c:pt>
                <c:pt idx="70">
                  <c:v>78.364000000000004</c:v>
                </c:pt>
                <c:pt idx="71">
                  <c:v>78.244000000000227</c:v>
                </c:pt>
                <c:pt idx="72">
                  <c:v>77.756</c:v>
                </c:pt>
              </c:numCache>
            </c:numRef>
          </c:yVal>
        </c:ser>
        <c:ser>
          <c:idx val="3"/>
          <c:order val="3"/>
          <c:tx>
            <c:strRef>
              <c:f>Sheet1!$E$1</c:f>
              <c:strCache>
                <c:ptCount val="1"/>
                <c:pt idx="0">
                  <c:v>CAV 2003-6/2010 (N = 1,801)</c:v>
                </c:pt>
              </c:strCache>
            </c:strRef>
          </c:tx>
          <c:spPr>
            <a:ln w="41275">
              <a:solidFill>
                <a:srgbClr val="00FFFF"/>
              </a:solidFill>
            </a:ln>
          </c:spPr>
          <c:marker>
            <c:symbol val="none"/>
          </c:marker>
          <c:xVal>
            <c:numRef>
              <c:f>Sheet1!$A$2:$A$170</c:f>
              <c:numCache>
                <c:formatCode>General</c:formatCode>
                <c:ptCount val="169"/>
                <c:pt idx="0">
                  <c:v>0</c:v>
                </c:pt>
                <c:pt idx="1">
                  <c:v>8.3300000000000041E-2</c:v>
                </c:pt>
                <c:pt idx="2">
                  <c:v>0.16669999999999999</c:v>
                </c:pt>
                <c:pt idx="3">
                  <c:v>0.25</c:v>
                </c:pt>
                <c:pt idx="4">
                  <c:v>0.33330000000000237</c:v>
                </c:pt>
                <c:pt idx="5">
                  <c:v>0.41670000000000001</c:v>
                </c:pt>
                <c:pt idx="6">
                  <c:v>0.5</c:v>
                </c:pt>
                <c:pt idx="7">
                  <c:v>0.58329999999999949</c:v>
                </c:pt>
                <c:pt idx="8">
                  <c:v>0.66670000000000396</c:v>
                </c:pt>
                <c:pt idx="9">
                  <c:v>0.75000000000000278</c:v>
                </c:pt>
                <c:pt idx="10">
                  <c:v>0.83330000000000004</c:v>
                </c:pt>
                <c:pt idx="11">
                  <c:v>0.91670000000000063</c:v>
                </c:pt>
                <c:pt idx="12">
                  <c:v>1</c:v>
                </c:pt>
                <c:pt idx="13">
                  <c:v>1.0832999999999946</c:v>
                </c:pt>
                <c:pt idx="14">
                  <c:v>1.1667000000000001</c:v>
                </c:pt>
                <c:pt idx="15">
                  <c:v>1.25</c:v>
                </c:pt>
                <c:pt idx="16">
                  <c:v>1.3332999999999946</c:v>
                </c:pt>
                <c:pt idx="17">
                  <c:v>1.4166999999999934</c:v>
                </c:pt>
                <c:pt idx="18">
                  <c:v>1.5</c:v>
                </c:pt>
                <c:pt idx="19">
                  <c:v>1.5832999999999946</c:v>
                </c:pt>
                <c:pt idx="20">
                  <c:v>1.6667000000000001</c:v>
                </c:pt>
                <c:pt idx="21">
                  <c:v>1.75</c:v>
                </c:pt>
                <c:pt idx="22">
                  <c:v>1.8332999999999946</c:v>
                </c:pt>
                <c:pt idx="23">
                  <c:v>1.9167000000000001</c:v>
                </c:pt>
                <c:pt idx="24">
                  <c:v>2</c:v>
                </c:pt>
                <c:pt idx="25">
                  <c:v>2.0832999999999999</c:v>
                </c:pt>
                <c:pt idx="26">
                  <c:v>2.1667000000000001</c:v>
                </c:pt>
                <c:pt idx="27">
                  <c:v>2.25</c:v>
                </c:pt>
                <c:pt idx="28">
                  <c:v>2.3332999999999977</c:v>
                </c:pt>
                <c:pt idx="29">
                  <c:v>2.4166999999999863</c:v>
                </c:pt>
                <c:pt idx="30">
                  <c:v>2.5</c:v>
                </c:pt>
                <c:pt idx="31">
                  <c:v>2.5832999999999999</c:v>
                </c:pt>
                <c:pt idx="32">
                  <c:v>2.6667000000000001</c:v>
                </c:pt>
                <c:pt idx="33">
                  <c:v>2.75</c:v>
                </c:pt>
                <c:pt idx="34">
                  <c:v>2.8332999999999977</c:v>
                </c:pt>
                <c:pt idx="35">
                  <c:v>2.9166999999999863</c:v>
                </c:pt>
                <c:pt idx="36">
                  <c:v>3</c:v>
                </c:pt>
                <c:pt idx="37">
                  <c:v>3.0832999999999999</c:v>
                </c:pt>
                <c:pt idx="38">
                  <c:v>3.1667000000000001</c:v>
                </c:pt>
                <c:pt idx="39">
                  <c:v>3.25</c:v>
                </c:pt>
                <c:pt idx="40">
                  <c:v>3.3332999999999977</c:v>
                </c:pt>
                <c:pt idx="41">
                  <c:v>3.4166999999999863</c:v>
                </c:pt>
                <c:pt idx="42">
                  <c:v>3.5</c:v>
                </c:pt>
                <c:pt idx="43">
                  <c:v>3.5832999999999999</c:v>
                </c:pt>
                <c:pt idx="44">
                  <c:v>3.6667000000000001</c:v>
                </c:pt>
                <c:pt idx="45">
                  <c:v>3.75</c:v>
                </c:pt>
                <c:pt idx="46">
                  <c:v>3.8332999999999977</c:v>
                </c:pt>
                <c:pt idx="47">
                  <c:v>3.9166999999999863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numCache>
            </c:numRef>
          </c:xVal>
          <c:yVal>
            <c:numRef>
              <c:f>Sheet1!$E$2:$E$170</c:f>
              <c:numCache>
                <c:formatCode>General</c:formatCode>
                <c:ptCount val="169"/>
                <c:pt idx="0">
                  <c:v>100</c:v>
                </c:pt>
                <c:pt idx="1">
                  <c:v>100</c:v>
                </c:pt>
                <c:pt idx="2">
                  <c:v>99.777999999999992</c:v>
                </c:pt>
                <c:pt idx="3">
                  <c:v>99.111000000000004</c:v>
                </c:pt>
                <c:pt idx="4">
                  <c:v>97.60899999999998</c:v>
                </c:pt>
                <c:pt idx="5">
                  <c:v>96.265000000000001</c:v>
                </c:pt>
                <c:pt idx="6">
                  <c:v>94.664999999999992</c:v>
                </c:pt>
                <c:pt idx="7">
                  <c:v>92.651999999999987</c:v>
                </c:pt>
                <c:pt idx="8">
                  <c:v>91.296000000000006</c:v>
                </c:pt>
                <c:pt idx="9">
                  <c:v>90.385999999999981</c:v>
                </c:pt>
                <c:pt idx="10">
                  <c:v>90.191000000000003</c:v>
                </c:pt>
                <c:pt idx="11">
                  <c:v>90.06</c:v>
                </c:pt>
                <c:pt idx="12">
                  <c:v>89.995000000000005</c:v>
                </c:pt>
                <c:pt idx="13">
                  <c:v>89.60199999999999</c:v>
                </c:pt>
                <c:pt idx="14">
                  <c:v>89.405000000000001</c:v>
                </c:pt>
                <c:pt idx="15">
                  <c:v>89.073999999999998</c:v>
                </c:pt>
                <c:pt idx="16">
                  <c:v>88.741000000000227</c:v>
                </c:pt>
                <c:pt idx="17">
                  <c:v>88.403999999999996</c:v>
                </c:pt>
                <c:pt idx="18">
                  <c:v>87.983999999999995</c:v>
                </c:pt>
                <c:pt idx="19">
                  <c:v>87.691000000000003</c:v>
                </c:pt>
                <c:pt idx="20">
                  <c:v>87.378999999999948</c:v>
                </c:pt>
                <c:pt idx="21">
                  <c:v>87.141999999999996</c:v>
                </c:pt>
                <c:pt idx="22">
                  <c:v>86.982000000000014</c:v>
                </c:pt>
                <c:pt idx="23">
                  <c:v>86.822000000000003</c:v>
                </c:pt>
                <c:pt idx="24">
                  <c:v>86.742000000000004</c:v>
                </c:pt>
                <c:pt idx="25">
                  <c:v>86.581000000000003</c:v>
                </c:pt>
                <c:pt idx="26">
                  <c:v>86.172999999999988</c:v>
                </c:pt>
                <c:pt idx="27">
                  <c:v>85.926000000000002</c:v>
                </c:pt>
                <c:pt idx="28">
                  <c:v>85.592000000000013</c:v>
                </c:pt>
                <c:pt idx="29">
                  <c:v>85.253</c:v>
                </c:pt>
                <c:pt idx="30">
                  <c:v>85.075000000000003</c:v>
                </c:pt>
                <c:pt idx="31">
                  <c:v>85.075000000000003</c:v>
                </c:pt>
                <c:pt idx="32">
                  <c:v>84.869</c:v>
                </c:pt>
                <c:pt idx="33">
                  <c:v>84.138999999999982</c:v>
                </c:pt>
                <c:pt idx="34">
                  <c:v>83.927000000000007</c:v>
                </c:pt>
                <c:pt idx="35">
                  <c:v>83.501000000000005</c:v>
                </c:pt>
                <c:pt idx="36">
                  <c:v>83.287000000000006</c:v>
                </c:pt>
                <c:pt idx="37">
                  <c:v>82.965000000000003</c:v>
                </c:pt>
                <c:pt idx="38">
                  <c:v>82.85599999999998</c:v>
                </c:pt>
                <c:pt idx="39">
                  <c:v>82.527000000000001</c:v>
                </c:pt>
                <c:pt idx="40">
                  <c:v>82.078999999999979</c:v>
                </c:pt>
                <c:pt idx="41">
                  <c:v>82.078999999999979</c:v>
                </c:pt>
                <c:pt idx="42">
                  <c:v>81.587999999999994</c:v>
                </c:pt>
                <c:pt idx="43">
                  <c:v>81.316999999999993</c:v>
                </c:pt>
                <c:pt idx="44">
                  <c:v>80.887999999999991</c:v>
                </c:pt>
                <c:pt idx="45">
                  <c:v>80.305999999999983</c:v>
                </c:pt>
                <c:pt idx="46">
                  <c:v>79.572999999999979</c:v>
                </c:pt>
                <c:pt idx="47">
                  <c:v>79.131999999999991</c:v>
                </c:pt>
                <c:pt idx="48">
                  <c:v>78.834999999999994</c:v>
                </c:pt>
                <c:pt idx="49">
                  <c:v>78.834999999999994</c:v>
                </c:pt>
                <c:pt idx="50">
                  <c:v>78.232000000000014</c:v>
                </c:pt>
                <c:pt idx="51">
                  <c:v>77.926000000000002</c:v>
                </c:pt>
                <c:pt idx="52">
                  <c:v>77.77</c:v>
                </c:pt>
                <c:pt idx="53">
                  <c:v>77.606999999999999</c:v>
                </c:pt>
                <c:pt idx="54">
                  <c:v>77.085999999999999</c:v>
                </c:pt>
                <c:pt idx="55">
                  <c:v>76.676999999999978</c:v>
                </c:pt>
                <c:pt idx="56">
                  <c:v>76.245000000000005</c:v>
                </c:pt>
                <c:pt idx="57">
                  <c:v>75.364999999999995</c:v>
                </c:pt>
                <c:pt idx="58">
                  <c:v>75.14</c:v>
                </c:pt>
                <c:pt idx="59">
                  <c:v>74.683999999999983</c:v>
                </c:pt>
                <c:pt idx="60">
                  <c:v>74.452000000000012</c:v>
                </c:pt>
                <c:pt idx="61">
                  <c:v>74.452000000000012</c:v>
                </c:pt>
                <c:pt idx="62">
                  <c:v>74.452000000000012</c:v>
                </c:pt>
                <c:pt idx="63">
                  <c:v>73.972999999999999</c:v>
                </c:pt>
                <c:pt idx="64">
                  <c:v>73.472999999999999</c:v>
                </c:pt>
                <c:pt idx="65">
                  <c:v>72.959999999999994</c:v>
                </c:pt>
                <c:pt idx="66">
                  <c:v>72.128999999999948</c:v>
                </c:pt>
                <c:pt idx="67">
                  <c:v>72.128999999999948</c:v>
                </c:pt>
                <c:pt idx="68">
                  <c:v>71</c:v>
                </c:pt>
                <c:pt idx="69">
                  <c:v>70.611999999999995</c:v>
                </c:pt>
                <c:pt idx="70">
                  <c:v>70.611999999999995</c:v>
                </c:pt>
                <c:pt idx="71">
                  <c:v>70.611999999999995</c:v>
                </c:pt>
                <c:pt idx="72">
                  <c:v>70.611999999999995</c:v>
                </c:pt>
              </c:numCache>
            </c:numRef>
          </c:yVal>
        </c:ser>
        <c:axId val="162216576"/>
        <c:axId val="162226944"/>
      </c:scatterChart>
      <c:valAx>
        <c:axId val="162216576"/>
        <c:scaling>
          <c:orientation val="minMax"/>
          <c:max val="14"/>
          <c:min val="0"/>
        </c:scaling>
        <c:axPos val="b"/>
        <c:title>
          <c:tx>
            <c:rich>
              <a:bodyPr/>
              <a:lstStyle/>
              <a:p>
                <a:pPr>
                  <a:defRPr sz="1700"/>
                </a:pPr>
                <a:r>
                  <a:rPr lang="en-US" sz="1700" dirty="0" smtClean="0"/>
                  <a:t>Time after Report of CAV* (Years)</a:t>
                </a:r>
                <a:endParaRPr lang="en-US" sz="1700" dirty="0"/>
              </a:p>
            </c:rich>
          </c:tx>
          <c:layout>
            <c:manualLayout>
              <c:xMode val="edge"/>
              <c:yMode val="edge"/>
              <c:x val="0.32854957842659049"/>
              <c:y val="0.8298624097769024"/>
            </c:manualLayout>
          </c:layout>
        </c:title>
        <c:numFmt formatCode="#,##0" sourceLinked="0"/>
        <c:tickLblPos val="nextTo"/>
        <c:txPr>
          <a:bodyPr rot="0"/>
          <a:lstStyle/>
          <a:p>
            <a:pPr>
              <a:defRPr sz="1500" b="1"/>
            </a:pPr>
            <a:endParaRPr lang="en-US"/>
          </a:p>
        </c:txPr>
        <c:crossAx val="162226944"/>
        <c:crosses val="autoZero"/>
        <c:crossBetween val="midCat"/>
        <c:majorUnit val="1"/>
      </c:valAx>
      <c:valAx>
        <c:axId val="162226944"/>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62216576"/>
        <c:crosses val="autoZero"/>
        <c:crossBetween val="midCat"/>
        <c:majorUnit val="20"/>
      </c:valAx>
      <c:spPr>
        <a:solidFill>
          <a:schemeClr val="bg2"/>
        </a:solidFill>
        <a:ln>
          <a:solidFill>
            <a:schemeClr val="tx1"/>
          </a:solidFill>
        </a:ln>
      </c:spPr>
    </c:plotArea>
    <c:legend>
      <c:legendPos val="r"/>
      <c:legendEntry>
        <c:idx val="0"/>
        <c:txPr>
          <a:bodyPr/>
          <a:lstStyle/>
          <a:p>
            <a:pPr>
              <a:defRPr sz="1400" b="1"/>
            </a:pPr>
            <a:endParaRPr lang="en-US"/>
          </a:p>
        </c:txPr>
      </c:legendEntry>
      <c:legendEntry>
        <c:idx val="1"/>
        <c:txPr>
          <a:bodyPr/>
          <a:lstStyle/>
          <a:p>
            <a:pPr>
              <a:defRPr sz="1400" b="1"/>
            </a:pPr>
            <a:endParaRPr lang="en-US"/>
          </a:p>
        </c:txPr>
      </c:legendEntry>
      <c:layout>
        <c:manualLayout>
          <c:xMode val="edge"/>
          <c:yMode val="edge"/>
          <c:x val="0.12155598912967736"/>
          <c:y val="0.57941621555118161"/>
          <c:w val="0.78072271386430669"/>
          <c:h val="0.15070045931758541"/>
        </c:manualLayout>
      </c:layout>
      <c:spPr>
        <a:solidFill>
          <a:srgbClr val="000000"/>
        </a:solidFill>
        <a:ln>
          <a:solidFill>
            <a:srgbClr val="FFFFFF"/>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8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899882"/>
          <c:h val="0.77074260114039883"/>
        </c:manualLayout>
      </c:layout>
      <c:scatterChart>
        <c:scatterStyle val="smoothMarker"/>
        <c:ser>
          <c:idx val="0"/>
          <c:order val="0"/>
          <c:tx>
            <c:strRef>
              <c:f>Sheet1!$B$1</c:f>
              <c:strCache>
                <c:ptCount val="1"/>
                <c:pt idx="0">
                  <c:v>All malignancy</c:v>
                </c:pt>
              </c:strCache>
            </c:strRef>
          </c:tx>
          <c:spPr>
            <a:ln w="38100">
              <a:solidFill>
                <a:srgbClr val="FFFF00"/>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0.33330000000000165</c:v>
                </c:pt>
                <c:pt idx="5">
                  <c:v>0.41670000000000001</c:v>
                </c:pt>
                <c:pt idx="6">
                  <c:v>0.5</c:v>
                </c:pt>
                <c:pt idx="7">
                  <c:v>0.58329999999999949</c:v>
                </c:pt>
                <c:pt idx="8">
                  <c:v>0.66670000000000285</c:v>
                </c:pt>
                <c:pt idx="9">
                  <c:v>0.750000000000002</c:v>
                </c:pt>
                <c:pt idx="10">
                  <c:v>0.83330000000000004</c:v>
                </c:pt>
                <c:pt idx="11">
                  <c:v>0.91670000000000063</c:v>
                </c:pt>
                <c:pt idx="12">
                  <c:v>1</c:v>
                </c:pt>
                <c:pt idx="13">
                  <c:v>1.0832999999999962</c:v>
                </c:pt>
                <c:pt idx="14">
                  <c:v>1.1667000000000001</c:v>
                </c:pt>
                <c:pt idx="15">
                  <c:v>1.25</c:v>
                </c:pt>
                <c:pt idx="16">
                  <c:v>1.3332999999999962</c:v>
                </c:pt>
                <c:pt idx="17">
                  <c:v>1.4166999999999954</c:v>
                </c:pt>
                <c:pt idx="18">
                  <c:v>1.5</c:v>
                </c:pt>
                <c:pt idx="19">
                  <c:v>1.5832999999999962</c:v>
                </c:pt>
                <c:pt idx="20">
                  <c:v>1.6667000000000001</c:v>
                </c:pt>
                <c:pt idx="21">
                  <c:v>1.75</c:v>
                </c:pt>
                <c:pt idx="22">
                  <c:v>1.8332999999999962</c:v>
                </c:pt>
                <c:pt idx="23">
                  <c:v>1.9167000000000001</c:v>
                </c:pt>
                <c:pt idx="24">
                  <c:v>2</c:v>
                </c:pt>
                <c:pt idx="25">
                  <c:v>2.0832999999999999</c:v>
                </c:pt>
                <c:pt idx="26">
                  <c:v>2.1667000000000001</c:v>
                </c:pt>
                <c:pt idx="27">
                  <c:v>2.25</c:v>
                </c:pt>
                <c:pt idx="28">
                  <c:v>2.3332999999999977</c:v>
                </c:pt>
                <c:pt idx="29">
                  <c:v>2.4166999999999916</c:v>
                </c:pt>
                <c:pt idx="30">
                  <c:v>2.5</c:v>
                </c:pt>
                <c:pt idx="31">
                  <c:v>2.5832999999999999</c:v>
                </c:pt>
                <c:pt idx="32">
                  <c:v>2.6667000000000001</c:v>
                </c:pt>
                <c:pt idx="33">
                  <c:v>2.75</c:v>
                </c:pt>
                <c:pt idx="34">
                  <c:v>2.8332999999999977</c:v>
                </c:pt>
                <c:pt idx="35">
                  <c:v>2.9166999999999916</c:v>
                </c:pt>
                <c:pt idx="36">
                  <c:v>3</c:v>
                </c:pt>
                <c:pt idx="37">
                  <c:v>3.0832999999999999</c:v>
                </c:pt>
                <c:pt idx="38">
                  <c:v>3.1667000000000001</c:v>
                </c:pt>
                <c:pt idx="39">
                  <c:v>3.25</c:v>
                </c:pt>
                <c:pt idx="40">
                  <c:v>3.3332999999999977</c:v>
                </c:pt>
                <c:pt idx="41">
                  <c:v>3.4166999999999916</c:v>
                </c:pt>
                <c:pt idx="42">
                  <c:v>3.5</c:v>
                </c:pt>
                <c:pt idx="43">
                  <c:v>3.5832999999999999</c:v>
                </c:pt>
                <c:pt idx="44">
                  <c:v>3.6667000000000001</c:v>
                </c:pt>
                <c:pt idx="45">
                  <c:v>3.75</c:v>
                </c:pt>
                <c:pt idx="46">
                  <c:v>3.8332999999999977</c:v>
                </c:pt>
                <c:pt idx="47">
                  <c:v>3.9166999999999916</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Sheet1!$B$2:$B$182</c:f>
              <c:numCache>
                <c:formatCode>General</c:formatCode>
                <c:ptCount val="181"/>
                <c:pt idx="0">
                  <c:v>100</c:v>
                </c:pt>
                <c:pt idx="1">
                  <c:v>99.995999999999995</c:v>
                </c:pt>
                <c:pt idx="2">
                  <c:v>99.971000000000004</c:v>
                </c:pt>
                <c:pt idx="3">
                  <c:v>99.869</c:v>
                </c:pt>
                <c:pt idx="4">
                  <c:v>99.683999999999983</c:v>
                </c:pt>
                <c:pt idx="5">
                  <c:v>99.519000000000005</c:v>
                </c:pt>
                <c:pt idx="6">
                  <c:v>98.394999999999996</c:v>
                </c:pt>
                <c:pt idx="7">
                  <c:v>97.072999999999979</c:v>
                </c:pt>
                <c:pt idx="8">
                  <c:v>96.88</c:v>
                </c:pt>
                <c:pt idx="9">
                  <c:v>96.799000000000007</c:v>
                </c:pt>
                <c:pt idx="10">
                  <c:v>96.795000000000002</c:v>
                </c:pt>
                <c:pt idx="11">
                  <c:v>96.790999999999997</c:v>
                </c:pt>
                <c:pt idx="12">
                  <c:v>96.759</c:v>
                </c:pt>
                <c:pt idx="13">
                  <c:v>96.727000000000004</c:v>
                </c:pt>
                <c:pt idx="14">
                  <c:v>96.708000000000013</c:v>
                </c:pt>
                <c:pt idx="15">
                  <c:v>96.664000000000001</c:v>
                </c:pt>
                <c:pt idx="16">
                  <c:v>96.551999999999992</c:v>
                </c:pt>
                <c:pt idx="17">
                  <c:v>96.321999999999989</c:v>
                </c:pt>
                <c:pt idx="18">
                  <c:v>95.215000000000003</c:v>
                </c:pt>
                <c:pt idx="19">
                  <c:v>93.766999999999996</c:v>
                </c:pt>
                <c:pt idx="20">
                  <c:v>93.461000000000027</c:v>
                </c:pt>
                <c:pt idx="21">
                  <c:v>93.375999999999948</c:v>
                </c:pt>
                <c:pt idx="22">
                  <c:v>93.325999999999979</c:v>
                </c:pt>
                <c:pt idx="23">
                  <c:v>93.316000000000003</c:v>
                </c:pt>
                <c:pt idx="24">
                  <c:v>93.304999999999993</c:v>
                </c:pt>
                <c:pt idx="25">
                  <c:v>93.289000000000001</c:v>
                </c:pt>
                <c:pt idx="26">
                  <c:v>93.277999999999992</c:v>
                </c:pt>
                <c:pt idx="27">
                  <c:v>93.233000000000004</c:v>
                </c:pt>
                <c:pt idx="28">
                  <c:v>93.085999999999999</c:v>
                </c:pt>
                <c:pt idx="29">
                  <c:v>92.763000000000005</c:v>
                </c:pt>
                <c:pt idx="30">
                  <c:v>91.742999999999995</c:v>
                </c:pt>
                <c:pt idx="31">
                  <c:v>90.337999999999994</c:v>
                </c:pt>
                <c:pt idx="32">
                  <c:v>90.051999999999992</c:v>
                </c:pt>
                <c:pt idx="33">
                  <c:v>89.988</c:v>
                </c:pt>
                <c:pt idx="34">
                  <c:v>89.959000000000003</c:v>
                </c:pt>
                <c:pt idx="35">
                  <c:v>89.941000000000301</c:v>
                </c:pt>
                <c:pt idx="36">
                  <c:v>89.929000000000002</c:v>
                </c:pt>
                <c:pt idx="37">
                  <c:v>89.897000000000006</c:v>
                </c:pt>
                <c:pt idx="38">
                  <c:v>89.864999999999995</c:v>
                </c:pt>
                <c:pt idx="39">
                  <c:v>89.819000000000003</c:v>
                </c:pt>
                <c:pt idx="40">
                  <c:v>89.621999999999986</c:v>
                </c:pt>
                <c:pt idx="41">
                  <c:v>89.272999999999982</c:v>
                </c:pt>
                <c:pt idx="42">
                  <c:v>88.437000000000026</c:v>
                </c:pt>
                <c:pt idx="43">
                  <c:v>86.911000000000271</c:v>
                </c:pt>
                <c:pt idx="44">
                  <c:v>86.617999999999995</c:v>
                </c:pt>
                <c:pt idx="45">
                  <c:v>86.531000000000006</c:v>
                </c:pt>
                <c:pt idx="46">
                  <c:v>86.497000000000227</c:v>
                </c:pt>
                <c:pt idx="47">
                  <c:v>86.490000000000023</c:v>
                </c:pt>
                <c:pt idx="48">
                  <c:v>86.475999999999999</c:v>
                </c:pt>
                <c:pt idx="49">
                  <c:v>86.424000000000007</c:v>
                </c:pt>
                <c:pt idx="50">
                  <c:v>86.393000000000001</c:v>
                </c:pt>
                <c:pt idx="51">
                  <c:v>86.284999999999997</c:v>
                </c:pt>
                <c:pt idx="52">
                  <c:v>86.066999999999993</c:v>
                </c:pt>
                <c:pt idx="53">
                  <c:v>85.754999999999995</c:v>
                </c:pt>
                <c:pt idx="54">
                  <c:v>84.777999999999992</c:v>
                </c:pt>
                <c:pt idx="55">
                  <c:v>83.623999999999981</c:v>
                </c:pt>
                <c:pt idx="56">
                  <c:v>83.268000000000001</c:v>
                </c:pt>
                <c:pt idx="57">
                  <c:v>83.164000000000001</c:v>
                </c:pt>
                <c:pt idx="58">
                  <c:v>83.122999999999948</c:v>
                </c:pt>
                <c:pt idx="59">
                  <c:v>83.099000000000004</c:v>
                </c:pt>
                <c:pt idx="60">
                  <c:v>83.099000000000004</c:v>
                </c:pt>
                <c:pt idx="61">
                  <c:v>83.027000000000001</c:v>
                </c:pt>
                <c:pt idx="62">
                  <c:v>83.027000000000001</c:v>
                </c:pt>
                <c:pt idx="63">
                  <c:v>82.915999999999997</c:v>
                </c:pt>
                <c:pt idx="64">
                  <c:v>82.637999999999991</c:v>
                </c:pt>
                <c:pt idx="65">
                  <c:v>82.247000000000227</c:v>
                </c:pt>
                <c:pt idx="66">
                  <c:v>81.39</c:v>
                </c:pt>
                <c:pt idx="67">
                  <c:v>80.343999999999994</c:v>
                </c:pt>
                <c:pt idx="68">
                  <c:v>80.069999999999993</c:v>
                </c:pt>
                <c:pt idx="69">
                  <c:v>79.955000000000013</c:v>
                </c:pt>
                <c:pt idx="70">
                  <c:v>79.897000000000006</c:v>
                </c:pt>
                <c:pt idx="71">
                  <c:v>79.876999999999981</c:v>
                </c:pt>
                <c:pt idx="72">
                  <c:v>79.876999999999981</c:v>
                </c:pt>
                <c:pt idx="73">
                  <c:v>79.834999999999994</c:v>
                </c:pt>
                <c:pt idx="74">
                  <c:v>79.801999999999992</c:v>
                </c:pt>
                <c:pt idx="75">
                  <c:v>79.724000000000004</c:v>
                </c:pt>
                <c:pt idx="76">
                  <c:v>79.458000000000013</c:v>
                </c:pt>
                <c:pt idx="77">
                  <c:v>79.114000000000004</c:v>
                </c:pt>
                <c:pt idx="78">
                  <c:v>78.378999999999948</c:v>
                </c:pt>
                <c:pt idx="79">
                  <c:v>77.573999999999998</c:v>
                </c:pt>
                <c:pt idx="80">
                  <c:v>77.27</c:v>
                </c:pt>
                <c:pt idx="81">
                  <c:v>77.200999999999993</c:v>
                </c:pt>
                <c:pt idx="82">
                  <c:v>77.177999999999983</c:v>
                </c:pt>
                <c:pt idx="83">
                  <c:v>77.153999999999982</c:v>
                </c:pt>
                <c:pt idx="84">
                  <c:v>77.141999999999996</c:v>
                </c:pt>
                <c:pt idx="85">
                  <c:v>77.128999999999948</c:v>
                </c:pt>
                <c:pt idx="86">
                  <c:v>77.09</c:v>
                </c:pt>
                <c:pt idx="87">
                  <c:v>76.917000000000272</c:v>
                </c:pt>
                <c:pt idx="88">
                  <c:v>76.676999999999978</c:v>
                </c:pt>
                <c:pt idx="89">
                  <c:v>76.263000000000005</c:v>
                </c:pt>
                <c:pt idx="90">
                  <c:v>75.393000000000001</c:v>
                </c:pt>
                <c:pt idx="91">
                  <c:v>74.384</c:v>
                </c:pt>
                <c:pt idx="92">
                  <c:v>74.153999999999982</c:v>
                </c:pt>
                <c:pt idx="93">
                  <c:v>74.111999999999995</c:v>
                </c:pt>
                <c:pt idx="94">
                  <c:v>74.084000000000003</c:v>
                </c:pt>
                <c:pt idx="95">
                  <c:v>74.055999999999983</c:v>
                </c:pt>
                <c:pt idx="96">
                  <c:v>74.040999999999997</c:v>
                </c:pt>
                <c:pt idx="97">
                  <c:v>73.964000000000027</c:v>
                </c:pt>
                <c:pt idx="98">
                  <c:v>73.819000000000003</c:v>
                </c:pt>
                <c:pt idx="99">
                  <c:v>73.687999999999988</c:v>
                </c:pt>
                <c:pt idx="100">
                  <c:v>73.312000000000012</c:v>
                </c:pt>
                <c:pt idx="101">
                  <c:v>72.933999999999997</c:v>
                </c:pt>
                <c:pt idx="102">
                  <c:v>72.096999999999994</c:v>
                </c:pt>
                <c:pt idx="103">
                  <c:v>70.891999999999996</c:v>
                </c:pt>
                <c:pt idx="104">
                  <c:v>70.558999999999983</c:v>
                </c:pt>
                <c:pt idx="105">
                  <c:v>70.440000000000026</c:v>
                </c:pt>
                <c:pt idx="106">
                  <c:v>70.423000000000002</c:v>
                </c:pt>
                <c:pt idx="107">
                  <c:v>70.36999999999999</c:v>
                </c:pt>
                <c:pt idx="108">
                  <c:v>70.332999999999998</c:v>
                </c:pt>
                <c:pt idx="109">
                  <c:v>70.332999999999998</c:v>
                </c:pt>
                <c:pt idx="110">
                  <c:v>70.251000000000005</c:v>
                </c:pt>
                <c:pt idx="111">
                  <c:v>70.085999999999999</c:v>
                </c:pt>
                <c:pt idx="112">
                  <c:v>69.61</c:v>
                </c:pt>
                <c:pt idx="113">
                  <c:v>69.256</c:v>
                </c:pt>
                <c:pt idx="114">
                  <c:v>68.506</c:v>
                </c:pt>
                <c:pt idx="115">
                  <c:v>67.459000000000003</c:v>
                </c:pt>
                <c:pt idx="116">
                  <c:v>67.11999999999999</c:v>
                </c:pt>
                <c:pt idx="117">
                  <c:v>67.098000000000013</c:v>
                </c:pt>
                <c:pt idx="118">
                  <c:v>67.033000000000001</c:v>
                </c:pt>
                <c:pt idx="119">
                  <c:v>67.033000000000001</c:v>
                </c:pt>
                <c:pt idx="120">
                  <c:v>67.009</c:v>
                </c:pt>
                <c:pt idx="121">
                  <c:v>66.959000000000003</c:v>
                </c:pt>
                <c:pt idx="122">
                  <c:v>66.881999999999991</c:v>
                </c:pt>
                <c:pt idx="123">
                  <c:v>66.727000000000004</c:v>
                </c:pt>
                <c:pt idx="124">
                  <c:v>66.387</c:v>
                </c:pt>
                <c:pt idx="125">
                  <c:v>65.864000000000004</c:v>
                </c:pt>
                <c:pt idx="126">
                  <c:v>65.181999999999988</c:v>
                </c:pt>
                <c:pt idx="127">
                  <c:v>64.443000000000026</c:v>
                </c:pt>
                <c:pt idx="128">
                  <c:v>64.308999999999983</c:v>
                </c:pt>
                <c:pt idx="129">
                  <c:v>64.254000000000005</c:v>
                </c:pt>
                <c:pt idx="130">
                  <c:v>64.225999999999999</c:v>
                </c:pt>
                <c:pt idx="131">
                  <c:v>64.168999999999983</c:v>
                </c:pt>
                <c:pt idx="132">
                  <c:v>64.168999999999983</c:v>
                </c:pt>
                <c:pt idx="133">
                  <c:v>64.10499999999999</c:v>
                </c:pt>
                <c:pt idx="134">
                  <c:v>64.003</c:v>
                </c:pt>
                <c:pt idx="135">
                  <c:v>63.900999999999996</c:v>
                </c:pt>
                <c:pt idx="136">
                  <c:v>63.593000000000011</c:v>
                </c:pt>
                <c:pt idx="137">
                  <c:v>63.317999999999998</c:v>
                </c:pt>
                <c:pt idx="138">
                  <c:v>62.354999999999997</c:v>
                </c:pt>
                <c:pt idx="139">
                  <c:v>61.594000000000001</c:v>
                </c:pt>
                <c:pt idx="140">
                  <c:v>61.279000000000003</c:v>
                </c:pt>
                <c:pt idx="141">
                  <c:v>61.243000000000002</c:v>
                </c:pt>
                <c:pt idx="142">
                  <c:v>61.207000000000001</c:v>
                </c:pt>
                <c:pt idx="143">
                  <c:v>61.207000000000001</c:v>
                </c:pt>
                <c:pt idx="144">
                  <c:v>61.167000000000002</c:v>
                </c:pt>
                <c:pt idx="145">
                  <c:v>61.167000000000002</c:v>
                </c:pt>
                <c:pt idx="146">
                  <c:v>61.122000000000121</c:v>
                </c:pt>
                <c:pt idx="147">
                  <c:v>60.984999999999999</c:v>
                </c:pt>
                <c:pt idx="148">
                  <c:v>60.523000000000003</c:v>
                </c:pt>
                <c:pt idx="149">
                  <c:v>60.012</c:v>
                </c:pt>
                <c:pt idx="150">
                  <c:v>58.991</c:v>
                </c:pt>
                <c:pt idx="151">
                  <c:v>58.286000000000001</c:v>
                </c:pt>
                <c:pt idx="152">
                  <c:v>57.952999999999996</c:v>
                </c:pt>
                <c:pt idx="153">
                  <c:v>57.806999999999995</c:v>
                </c:pt>
                <c:pt idx="154">
                  <c:v>57.806999999999995</c:v>
                </c:pt>
                <c:pt idx="155">
                  <c:v>57.806999999999995</c:v>
                </c:pt>
                <c:pt idx="156">
                  <c:v>57.752000000000002</c:v>
                </c:pt>
                <c:pt idx="157">
                  <c:v>57.688000000000002</c:v>
                </c:pt>
                <c:pt idx="158">
                  <c:v>57.624000000000002</c:v>
                </c:pt>
                <c:pt idx="159">
                  <c:v>57.491</c:v>
                </c:pt>
                <c:pt idx="160">
                  <c:v>57.157000000000004</c:v>
                </c:pt>
                <c:pt idx="161">
                  <c:v>56.821000000000005</c:v>
                </c:pt>
                <c:pt idx="162">
                  <c:v>55.812999999999995</c:v>
                </c:pt>
                <c:pt idx="163">
                  <c:v>55.206000000000003</c:v>
                </c:pt>
                <c:pt idx="164">
                  <c:v>54.933</c:v>
                </c:pt>
                <c:pt idx="165">
                  <c:v>54.863</c:v>
                </c:pt>
                <c:pt idx="166">
                  <c:v>54.863</c:v>
                </c:pt>
                <c:pt idx="167">
                  <c:v>54.788000000000011</c:v>
                </c:pt>
                <c:pt idx="168">
                  <c:v>54.788000000000011</c:v>
                </c:pt>
                <c:pt idx="169">
                  <c:v>54.696000000000012</c:v>
                </c:pt>
                <c:pt idx="170">
                  <c:v>54.696000000000012</c:v>
                </c:pt>
                <c:pt idx="171">
                  <c:v>54.696000000000012</c:v>
                </c:pt>
                <c:pt idx="172">
                  <c:v>54.696000000000012</c:v>
                </c:pt>
                <c:pt idx="173">
                  <c:v>54.59</c:v>
                </c:pt>
                <c:pt idx="174">
                  <c:v>54.056999999999995</c:v>
                </c:pt>
                <c:pt idx="175">
                  <c:v>53.302</c:v>
                </c:pt>
                <c:pt idx="176">
                  <c:v>52.963000000000001</c:v>
                </c:pt>
                <c:pt idx="177">
                  <c:v>52.846000000000004</c:v>
                </c:pt>
                <c:pt idx="178">
                  <c:v>52.846000000000004</c:v>
                </c:pt>
                <c:pt idx="179">
                  <c:v>52.846000000000004</c:v>
                </c:pt>
                <c:pt idx="180">
                  <c:v>52.846000000000004</c:v>
                </c:pt>
              </c:numCache>
            </c:numRef>
          </c:yVal>
        </c:ser>
        <c:ser>
          <c:idx val="1"/>
          <c:order val="1"/>
          <c:tx>
            <c:strRef>
              <c:f>Sheet1!$C$1</c:f>
              <c:strCache>
                <c:ptCount val="1"/>
                <c:pt idx="0">
                  <c:v>Lymphoma</c:v>
                </c:pt>
              </c:strCache>
            </c:strRef>
          </c:tx>
          <c:spPr>
            <a:ln w="38100">
              <a:solidFill>
                <a:srgbClr val="FF00FF"/>
              </a:solidFill>
              <a:prstDash val="solid"/>
            </a:ln>
          </c:spPr>
          <c:marker>
            <c:symbol val="none"/>
          </c:marker>
          <c:xVal>
            <c:numRef>
              <c:f>Sheet1!$A$2:$A$182</c:f>
              <c:numCache>
                <c:formatCode>General</c:formatCode>
                <c:ptCount val="181"/>
                <c:pt idx="0">
                  <c:v>0</c:v>
                </c:pt>
                <c:pt idx="1">
                  <c:v>8.3300000000000041E-2</c:v>
                </c:pt>
                <c:pt idx="2">
                  <c:v>0.16669999999999999</c:v>
                </c:pt>
                <c:pt idx="3">
                  <c:v>0.25</c:v>
                </c:pt>
                <c:pt idx="4">
                  <c:v>0.33330000000000165</c:v>
                </c:pt>
                <c:pt idx="5">
                  <c:v>0.41670000000000001</c:v>
                </c:pt>
                <c:pt idx="6">
                  <c:v>0.5</c:v>
                </c:pt>
                <c:pt idx="7">
                  <c:v>0.58329999999999949</c:v>
                </c:pt>
                <c:pt idx="8">
                  <c:v>0.66670000000000285</c:v>
                </c:pt>
                <c:pt idx="9">
                  <c:v>0.750000000000002</c:v>
                </c:pt>
                <c:pt idx="10">
                  <c:v>0.83330000000000004</c:v>
                </c:pt>
                <c:pt idx="11">
                  <c:v>0.91670000000000063</c:v>
                </c:pt>
                <c:pt idx="12">
                  <c:v>1</c:v>
                </c:pt>
                <c:pt idx="13">
                  <c:v>1.0832999999999962</c:v>
                </c:pt>
                <c:pt idx="14">
                  <c:v>1.1667000000000001</c:v>
                </c:pt>
                <c:pt idx="15">
                  <c:v>1.25</c:v>
                </c:pt>
                <c:pt idx="16">
                  <c:v>1.3332999999999962</c:v>
                </c:pt>
                <c:pt idx="17">
                  <c:v>1.4166999999999954</c:v>
                </c:pt>
                <c:pt idx="18">
                  <c:v>1.5</c:v>
                </c:pt>
                <c:pt idx="19">
                  <c:v>1.5832999999999962</c:v>
                </c:pt>
                <c:pt idx="20">
                  <c:v>1.6667000000000001</c:v>
                </c:pt>
                <c:pt idx="21">
                  <c:v>1.75</c:v>
                </c:pt>
                <c:pt idx="22">
                  <c:v>1.8332999999999962</c:v>
                </c:pt>
                <c:pt idx="23">
                  <c:v>1.9167000000000001</c:v>
                </c:pt>
                <c:pt idx="24">
                  <c:v>2</c:v>
                </c:pt>
                <c:pt idx="25">
                  <c:v>2.0832999999999999</c:v>
                </c:pt>
                <c:pt idx="26">
                  <c:v>2.1667000000000001</c:v>
                </c:pt>
                <c:pt idx="27">
                  <c:v>2.25</c:v>
                </c:pt>
                <c:pt idx="28">
                  <c:v>2.3332999999999977</c:v>
                </c:pt>
                <c:pt idx="29">
                  <c:v>2.4166999999999916</c:v>
                </c:pt>
                <c:pt idx="30">
                  <c:v>2.5</c:v>
                </c:pt>
                <c:pt idx="31">
                  <c:v>2.5832999999999999</c:v>
                </c:pt>
                <c:pt idx="32">
                  <c:v>2.6667000000000001</c:v>
                </c:pt>
                <c:pt idx="33">
                  <c:v>2.75</c:v>
                </c:pt>
                <c:pt idx="34">
                  <c:v>2.8332999999999977</c:v>
                </c:pt>
                <c:pt idx="35">
                  <c:v>2.9166999999999916</c:v>
                </c:pt>
                <c:pt idx="36">
                  <c:v>3</c:v>
                </c:pt>
                <c:pt idx="37">
                  <c:v>3.0832999999999999</c:v>
                </c:pt>
                <c:pt idx="38">
                  <c:v>3.1667000000000001</c:v>
                </c:pt>
                <c:pt idx="39">
                  <c:v>3.25</c:v>
                </c:pt>
                <c:pt idx="40">
                  <c:v>3.3332999999999977</c:v>
                </c:pt>
                <c:pt idx="41">
                  <c:v>3.4166999999999916</c:v>
                </c:pt>
                <c:pt idx="42">
                  <c:v>3.5</c:v>
                </c:pt>
                <c:pt idx="43">
                  <c:v>3.5832999999999999</c:v>
                </c:pt>
                <c:pt idx="44">
                  <c:v>3.6667000000000001</c:v>
                </c:pt>
                <c:pt idx="45">
                  <c:v>3.75</c:v>
                </c:pt>
                <c:pt idx="46">
                  <c:v>3.8332999999999977</c:v>
                </c:pt>
                <c:pt idx="47">
                  <c:v>3.9166999999999916</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Sheet1!$C$2:$C$182</c:f>
              <c:numCache>
                <c:formatCode>General</c:formatCode>
                <c:ptCount val="181"/>
                <c:pt idx="0">
                  <c:v>100</c:v>
                </c:pt>
                <c:pt idx="1">
                  <c:v>100</c:v>
                </c:pt>
                <c:pt idx="2">
                  <c:v>99.983000000000004</c:v>
                </c:pt>
                <c:pt idx="3">
                  <c:v>99.924000000000007</c:v>
                </c:pt>
                <c:pt idx="4">
                  <c:v>99.84</c:v>
                </c:pt>
                <c:pt idx="5">
                  <c:v>99.789000000000001</c:v>
                </c:pt>
                <c:pt idx="6">
                  <c:v>99.625999999999948</c:v>
                </c:pt>
                <c:pt idx="7">
                  <c:v>99.367999999999995</c:v>
                </c:pt>
                <c:pt idx="8">
                  <c:v>99.302999999999983</c:v>
                </c:pt>
                <c:pt idx="9">
                  <c:v>99.29</c:v>
                </c:pt>
                <c:pt idx="10">
                  <c:v>99.29</c:v>
                </c:pt>
                <c:pt idx="11">
                  <c:v>99.29</c:v>
                </c:pt>
                <c:pt idx="12">
                  <c:v>99.29</c:v>
                </c:pt>
                <c:pt idx="13">
                  <c:v>99.29</c:v>
                </c:pt>
                <c:pt idx="14">
                  <c:v>99.29</c:v>
                </c:pt>
                <c:pt idx="15">
                  <c:v>99.284999999999997</c:v>
                </c:pt>
                <c:pt idx="16">
                  <c:v>99.248999999999995</c:v>
                </c:pt>
                <c:pt idx="17">
                  <c:v>99.227999999999994</c:v>
                </c:pt>
                <c:pt idx="18">
                  <c:v>99.170999999999978</c:v>
                </c:pt>
                <c:pt idx="19">
                  <c:v>99.025999999999982</c:v>
                </c:pt>
                <c:pt idx="20">
                  <c:v>98.983999999999995</c:v>
                </c:pt>
                <c:pt idx="21">
                  <c:v>98.972999999999999</c:v>
                </c:pt>
                <c:pt idx="22">
                  <c:v>98.956999999999994</c:v>
                </c:pt>
                <c:pt idx="23">
                  <c:v>98.956999999999994</c:v>
                </c:pt>
                <c:pt idx="24">
                  <c:v>98.956999999999994</c:v>
                </c:pt>
                <c:pt idx="25">
                  <c:v>98.952000000000012</c:v>
                </c:pt>
                <c:pt idx="26">
                  <c:v>98.946000000000026</c:v>
                </c:pt>
                <c:pt idx="27">
                  <c:v>98.940000000000026</c:v>
                </c:pt>
                <c:pt idx="28">
                  <c:v>98.921000000000006</c:v>
                </c:pt>
                <c:pt idx="29">
                  <c:v>98.884</c:v>
                </c:pt>
                <c:pt idx="30">
                  <c:v>98.78</c:v>
                </c:pt>
                <c:pt idx="31">
                  <c:v>98.692999999999998</c:v>
                </c:pt>
                <c:pt idx="32">
                  <c:v>98.649999999999991</c:v>
                </c:pt>
                <c:pt idx="33">
                  <c:v>98.644000000000005</c:v>
                </c:pt>
                <c:pt idx="34">
                  <c:v>98.644000000000005</c:v>
                </c:pt>
                <c:pt idx="35">
                  <c:v>98.644000000000005</c:v>
                </c:pt>
                <c:pt idx="36">
                  <c:v>98.644000000000005</c:v>
                </c:pt>
                <c:pt idx="37">
                  <c:v>98.637</c:v>
                </c:pt>
                <c:pt idx="38">
                  <c:v>98.637</c:v>
                </c:pt>
                <c:pt idx="39">
                  <c:v>98.637</c:v>
                </c:pt>
                <c:pt idx="40">
                  <c:v>98.606999999999999</c:v>
                </c:pt>
                <c:pt idx="41">
                  <c:v>98.555999999999983</c:v>
                </c:pt>
                <c:pt idx="42">
                  <c:v>98.504999999999995</c:v>
                </c:pt>
                <c:pt idx="43">
                  <c:v>98.446000000000026</c:v>
                </c:pt>
                <c:pt idx="44">
                  <c:v>98.430999999999997</c:v>
                </c:pt>
                <c:pt idx="45">
                  <c:v>98.408000000000001</c:v>
                </c:pt>
                <c:pt idx="46">
                  <c:v>98.408000000000001</c:v>
                </c:pt>
                <c:pt idx="47">
                  <c:v>98.408000000000001</c:v>
                </c:pt>
                <c:pt idx="48">
                  <c:v>98.408000000000001</c:v>
                </c:pt>
                <c:pt idx="49">
                  <c:v>98.408000000000001</c:v>
                </c:pt>
                <c:pt idx="50">
                  <c:v>98.408000000000001</c:v>
                </c:pt>
                <c:pt idx="51">
                  <c:v>98.4</c:v>
                </c:pt>
                <c:pt idx="52">
                  <c:v>98.381999999999991</c:v>
                </c:pt>
                <c:pt idx="53">
                  <c:v>98.337000000000003</c:v>
                </c:pt>
                <c:pt idx="54">
                  <c:v>98.23</c:v>
                </c:pt>
                <c:pt idx="55">
                  <c:v>98.141000000000005</c:v>
                </c:pt>
                <c:pt idx="56">
                  <c:v>98.085999999999999</c:v>
                </c:pt>
                <c:pt idx="57">
                  <c:v>98.085999999999999</c:v>
                </c:pt>
                <c:pt idx="58">
                  <c:v>98.085999999999999</c:v>
                </c:pt>
                <c:pt idx="59">
                  <c:v>98.076999999999998</c:v>
                </c:pt>
                <c:pt idx="60">
                  <c:v>98.076999999999998</c:v>
                </c:pt>
                <c:pt idx="61">
                  <c:v>98.076999999999998</c:v>
                </c:pt>
                <c:pt idx="62">
                  <c:v>98.076999999999998</c:v>
                </c:pt>
                <c:pt idx="63">
                  <c:v>98.066000000000003</c:v>
                </c:pt>
                <c:pt idx="64">
                  <c:v>98.022999999999982</c:v>
                </c:pt>
                <c:pt idx="65">
                  <c:v>97.990000000000023</c:v>
                </c:pt>
                <c:pt idx="66">
                  <c:v>97.924000000000007</c:v>
                </c:pt>
                <c:pt idx="67">
                  <c:v>97.837000000000003</c:v>
                </c:pt>
                <c:pt idx="68">
                  <c:v>97.792000000000002</c:v>
                </c:pt>
                <c:pt idx="69">
                  <c:v>97.77</c:v>
                </c:pt>
                <c:pt idx="70">
                  <c:v>97.77</c:v>
                </c:pt>
                <c:pt idx="71">
                  <c:v>97.77</c:v>
                </c:pt>
                <c:pt idx="72">
                  <c:v>97.77</c:v>
                </c:pt>
                <c:pt idx="73">
                  <c:v>97.77</c:v>
                </c:pt>
                <c:pt idx="74">
                  <c:v>97.77</c:v>
                </c:pt>
                <c:pt idx="75">
                  <c:v>97.77</c:v>
                </c:pt>
                <c:pt idx="76">
                  <c:v>97.77</c:v>
                </c:pt>
                <c:pt idx="77">
                  <c:v>97.73</c:v>
                </c:pt>
                <c:pt idx="78">
                  <c:v>97.675999999999988</c:v>
                </c:pt>
                <c:pt idx="79">
                  <c:v>97.595000000000013</c:v>
                </c:pt>
                <c:pt idx="80">
                  <c:v>97.527000000000001</c:v>
                </c:pt>
                <c:pt idx="81">
                  <c:v>97.527000000000001</c:v>
                </c:pt>
                <c:pt idx="82">
                  <c:v>97.527000000000001</c:v>
                </c:pt>
                <c:pt idx="83">
                  <c:v>97.527000000000001</c:v>
                </c:pt>
                <c:pt idx="84">
                  <c:v>97.527000000000001</c:v>
                </c:pt>
                <c:pt idx="85">
                  <c:v>97.527000000000001</c:v>
                </c:pt>
                <c:pt idx="86">
                  <c:v>97.527000000000001</c:v>
                </c:pt>
                <c:pt idx="87">
                  <c:v>97.527000000000001</c:v>
                </c:pt>
                <c:pt idx="88">
                  <c:v>97.527000000000001</c:v>
                </c:pt>
                <c:pt idx="89">
                  <c:v>97.495000000000005</c:v>
                </c:pt>
                <c:pt idx="90">
                  <c:v>97.296999999999997</c:v>
                </c:pt>
                <c:pt idx="91">
                  <c:v>97.197999999999993</c:v>
                </c:pt>
                <c:pt idx="92">
                  <c:v>97.180999999999983</c:v>
                </c:pt>
                <c:pt idx="93">
                  <c:v>97.180999999999983</c:v>
                </c:pt>
                <c:pt idx="94">
                  <c:v>97.180999999999983</c:v>
                </c:pt>
                <c:pt idx="95">
                  <c:v>97.180999999999983</c:v>
                </c:pt>
                <c:pt idx="96">
                  <c:v>97.180999999999983</c:v>
                </c:pt>
                <c:pt idx="97">
                  <c:v>97.180999999999983</c:v>
                </c:pt>
                <c:pt idx="98">
                  <c:v>97.161000000000001</c:v>
                </c:pt>
                <c:pt idx="99">
                  <c:v>97.161000000000001</c:v>
                </c:pt>
                <c:pt idx="100">
                  <c:v>97.055999999999983</c:v>
                </c:pt>
                <c:pt idx="101">
                  <c:v>96.994000000000227</c:v>
                </c:pt>
                <c:pt idx="102">
                  <c:v>96.888999999999982</c:v>
                </c:pt>
                <c:pt idx="103">
                  <c:v>96.825999999999979</c:v>
                </c:pt>
                <c:pt idx="104">
                  <c:v>96.825999999999979</c:v>
                </c:pt>
                <c:pt idx="105">
                  <c:v>96.781999999999996</c:v>
                </c:pt>
                <c:pt idx="106">
                  <c:v>96.781999999999996</c:v>
                </c:pt>
                <c:pt idx="107">
                  <c:v>96.781999999999996</c:v>
                </c:pt>
                <c:pt idx="108">
                  <c:v>96.781999999999996</c:v>
                </c:pt>
                <c:pt idx="109">
                  <c:v>96.781999999999996</c:v>
                </c:pt>
                <c:pt idx="110">
                  <c:v>96.781999999999996</c:v>
                </c:pt>
                <c:pt idx="111">
                  <c:v>96.781999999999996</c:v>
                </c:pt>
                <c:pt idx="112">
                  <c:v>96.727999999999994</c:v>
                </c:pt>
                <c:pt idx="113">
                  <c:v>96.700999999999993</c:v>
                </c:pt>
                <c:pt idx="114">
                  <c:v>96.593000000000004</c:v>
                </c:pt>
                <c:pt idx="115">
                  <c:v>96.566000000000003</c:v>
                </c:pt>
                <c:pt idx="116">
                  <c:v>96.566000000000003</c:v>
                </c:pt>
                <c:pt idx="117">
                  <c:v>96.566000000000003</c:v>
                </c:pt>
                <c:pt idx="118">
                  <c:v>96.566000000000003</c:v>
                </c:pt>
                <c:pt idx="119">
                  <c:v>96.566000000000003</c:v>
                </c:pt>
                <c:pt idx="120">
                  <c:v>96.566000000000003</c:v>
                </c:pt>
                <c:pt idx="121">
                  <c:v>96.566000000000003</c:v>
                </c:pt>
                <c:pt idx="122">
                  <c:v>96.531000000000006</c:v>
                </c:pt>
                <c:pt idx="123">
                  <c:v>96.531000000000006</c:v>
                </c:pt>
                <c:pt idx="124">
                  <c:v>96.461000000000027</c:v>
                </c:pt>
                <c:pt idx="125">
                  <c:v>96.391000000000005</c:v>
                </c:pt>
                <c:pt idx="126">
                  <c:v>96.284999999999997</c:v>
                </c:pt>
                <c:pt idx="127">
                  <c:v>96.143000000000001</c:v>
                </c:pt>
                <c:pt idx="128">
                  <c:v>96.143000000000001</c:v>
                </c:pt>
                <c:pt idx="129">
                  <c:v>96.143000000000001</c:v>
                </c:pt>
                <c:pt idx="130">
                  <c:v>96.10499999999999</c:v>
                </c:pt>
                <c:pt idx="131">
                  <c:v>96.10499999999999</c:v>
                </c:pt>
                <c:pt idx="132">
                  <c:v>96.10499999999999</c:v>
                </c:pt>
                <c:pt idx="133">
                  <c:v>96.10499999999999</c:v>
                </c:pt>
                <c:pt idx="134">
                  <c:v>96.057999999999993</c:v>
                </c:pt>
                <c:pt idx="135">
                  <c:v>96.010999999999996</c:v>
                </c:pt>
                <c:pt idx="136">
                  <c:v>96.010999999999996</c:v>
                </c:pt>
                <c:pt idx="137">
                  <c:v>95.962999999999994</c:v>
                </c:pt>
                <c:pt idx="138">
                  <c:v>95.962999999999994</c:v>
                </c:pt>
                <c:pt idx="139">
                  <c:v>95.77</c:v>
                </c:pt>
                <c:pt idx="140">
                  <c:v>95.77</c:v>
                </c:pt>
                <c:pt idx="141">
                  <c:v>95.77</c:v>
                </c:pt>
                <c:pt idx="142">
                  <c:v>95.77</c:v>
                </c:pt>
                <c:pt idx="143">
                  <c:v>95.77</c:v>
                </c:pt>
                <c:pt idx="144">
                  <c:v>95.77</c:v>
                </c:pt>
                <c:pt idx="145">
                  <c:v>95.77</c:v>
                </c:pt>
                <c:pt idx="146">
                  <c:v>95.77</c:v>
                </c:pt>
                <c:pt idx="147">
                  <c:v>95.706000000000003</c:v>
                </c:pt>
                <c:pt idx="148">
                  <c:v>95.706000000000003</c:v>
                </c:pt>
                <c:pt idx="149">
                  <c:v>95.706000000000003</c:v>
                </c:pt>
                <c:pt idx="150">
                  <c:v>95.706000000000003</c:v>
                </c:pt>
                <c:pt idx="151">
                  <c:v>95.638999999999982</c:v>
                </c:pt>
                <c:pt idx="152">
                  <c:v>95.571999999999989</c:v>
                </c:pt>
                <c:pt idx="153">
                  <c:v>95.571999999999989</c:v>
                </c:pt>
                <c:pt idx="154">
                  <c:v>95.571999999999989</c:v>
                </c:pt>
                <c:pt idx="155">
                  <c:v>95.501000000000005</c:v>
                </c:pt>
                <c:pt idx="156">
                  <c:v>95.501000000000005</c:v>
                </c:pt>
                <c:pt idx="157">
                  <c:v>95.501000000000005</c:v>
                </c:pt>
                <c:pt idx="158">
                  <c:v>95.501000000000005</c:v>
                </c:pt>
                <c:pt idx="159">
                  <c:v>95.501000000000005</c:v>
                </c:pt>
                <c:pt idx="160">
                  <c:v>95.501000000000005</c:v>
                </c:pt>
                <c:pt idx="161">
                  <c:v>95.402000000000001</c:v>
                </c:pt>
                <c:pt idx="162">
                  <c:v>95.302999999999983</c:v>
                </c:pt>
                <c:pt idx="163">
                  <c:v>95.302999999999983</c:v>
                </c:pt>
                <c:pt idx="164">
                  <c:v>95.302999999999983</c:v>
                </c:pt>
                <c:pt idx="165">
                  <c:v>95.302999999999983</c:v>
                </c:pt>
                <c:pt idx="166">
                  <c:v>95.302999999999983</c:v>
                </c:pt>
                <c:pt idx="167">
                  <c:v>95.302999999999983</c:v>
                </c:pt>
                <c:pt idx="168">
                  <c:v>95.302999999999983</c:v>
                </c:pt>
                <c:pt idx="169">
                  <c:v>95.302999999999983</c:v>
                </c:pt>
                <c:pt idx="170">
                  <c:v>95.302999999999983</c:v>
                </c:pt>
                <c:pt idx="171">
                  <c:v>95.302999999999983</c:v>
                </c:pt>
                <c:pt idx="172">
                  <c:v>94.990000000000023</c:v>
                </c:pt>
                <c:pt idx="173">
                  <c:v>94.832999999999998</c:v>
                </c:pt>
                <c:pt idx="174">
                  <c:v>94.518000000000001</c:v>
                </c:pt>
                <c:pt idx="175">
                  <c:v>94.35799999999999</c:v>
                </c:pt>
                <c:pt idx="176">
                  <c:v>94.35799999999999</c:v>
                </c:pt>
                <c:pt idx="177">
                  <c:v>94.35799999999999</c:v>
                </c:pt>
                <c:pt idx="178">
                  <c:v>94.35799999999999</c:v>
                </c:pt>
                <c:pt idx="179">
                  <c:v>94.35799999999999</c:v>
                </c:pt>
                <c:pt idx="180">
                  <c:v>94.35799999999999</c:v>
                </c:pt>
              </c:numCache>
            </c:numRef>
          </c:yVal>
        </c:ser>
        <c:ser>
          <c:idx val="2"/>
          <c:order val="2"/>
          <c:tx>
            <c:strRef>
              <c:f>Sheet1!$D$1</c:f>
              <c:strCache>
                <c:ptCount val="1"/>
                <c:pt idx="0">
                  <c:v>Skin</c:v>
                </c:pt>
              </c:strCache>
            </c:strRef>
          </c:tx>
          <c:spPr>
            <a:ln w="38100">
              <a:solidFill>
                <a:srgbClr val="00FF00"/>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0.33330000000000165</c:v>
                </c:pt>
                <c:pt idx="5">
                  <c:v>0.41670000000000001</c:v>
                </c:pt>
                <c:pt idx="6">
                  <c:v>0.5</c:v>
                </c:pt>
                <c:pt idx="7">
                  <c:v>0.58329999999999949</c:v>
                </c:pt>
                <c:pt idx="8">
                  <c:v>0.66670000000000285</c:v>
                </c:pt>
                <c:pt idx="9">
                  <c:v>0.750000000000002</c:v>
                </c:pt>
                <c:pt idx="10">
                  <c:v>0.83330000000000004</c:v>
                </c:pt>
                <c:pt idx="11">
                  <c:v>0.91670000000000063</c:v>
                </c:pt>
                <c:pt idx="12">
                  <c:v>1</c:v>
                </c:pt>
                <c:pt idx="13">
                  <c:v>1.0832999999999962</c:v>
                </c:pt>
                <c:pt idx="14">
                  <c:v>1.1667000000000001</c:v>
                </c:pt>
                <c:pt idx="15">
                  <c:v>1.25</c:v>
                </c:pt>
                <c:pt idx="16">
                  <c:v>1.3332999999999962</c:v>
                </c:pt>
                <c:pt idx="17">
                  <c:v>1.4166999999999954</c:v>
                </c:pt>
                <c:pt idx="18">
                  <c:v>1.5</c:v>
                </c:pt>
                <c:pt idx="19">
                  <c:v>1.5832999999999962</c:v>
                </c:pt>
                <c:pt idx="20">
                  <c:v>1.6667000000000001</c:v>
                </c:pt>
                <c:pt idx="21">
                  <c:v>1.75</c:v>
                </c:pt>
                <c:pt idx="22">
                  <c:v>1.8332999999999962</c:v>
                </c:pt>
                <c:pt idx="23">
                  <c:v>1.9167000000000001</c:v>
                </c:pt>
                <c:pt idx="24">
                  <c:v>2</c:v>
                </c:pt>
                <c:pt idx="25">
                  <c:v>2.0832999999999999</c:v>
                </c:pt>
                <c:pt idx="26">
                  <c:v>2.1667000000000001</c:v>
                </c:pt>
                <c:pt idx="27">
                  <c:v>2.25</c:v>
                </c:pt>
                <c:pt idx="28">
                  <c:v>2.3332999999999977</c:v>
                </c:pt>
                <c:pt idx="29">
                  <c:v>2.4166999999999916</c:v>
                </c:pt>
                <c:pt idx="30">
                  <c:v>2.5</c:v>
                </c:pt>
                <c:pt idx="31">
                  <c:v>2.5832999999999999</c:v>
                </c:pt>
                <c:pt idx="32">
                  <c:v>2.6667000000000001</c:v>
                </c:pt>
                <c:pt idx="33">
                  <c:v>2.75</c:v>
                </c:pt>
                <c:pt idx="34">
                  <c:v>2.8332999999999977</c:v>
                </c:pt>
                <c:pt idx="35">
                  <c:v>2.9166999999999916</c:v>
                </c:pt>
                <c:pt idx="36">
                  <c:v>3</c:v>
                </c:pt>
                <c:pt idx="37">
                  <c:v>3.0832999999999999</c:v>
                </c:pt>
                <c:pt idx="38">
                  <c:v>3.1667000000000001</c:v>
                </c:pt>
                <c:pt idx="39">
                  <c:v>3.25</c:v>
                </c:pt>
                <c:pt idx="40">
                  <c:v>3.3332999999999977</c:v>
                </c:pt>
                <c:pt idx="41">
                  <c:v>3.4166999999999916</c:v>
                </c:pt>
                <c:pt idx="42">
                  <c:v>3.5</c:v>
                </c:pt>
                <c:pt idx="43">
                  <c:v>3.5832999999999999</c:v>
                </c:pt>
                <c:pt idx="44">
                  <c:v>3.6667000000000001</c:v>
                </c:pt>
                <c:pt idx="45">
                  <c:v>3.75</c:v>
                </c:pt>
                <c:pt idx="46">
                  <c:v>3.8332999999999977</c:v>
                </c:pt>
                <c:pt idx="47">
                  <c:v>3.9166999999999916</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Sheet1!$D$2:$D$182</c:f>
              <c:numCache>
                <c:formatCode>General</c:formatCode>
                <c:ptCount val="181"/>
                <c:pt idx="0">
                  <c:v>100</c:v>
                </c:pt>
                <c:pt idx="1">
                  <c:v>99.995999999999995</c:v>
                </c:pt>
                <c:pt idx="2">
                  <c:v>99.995999999999995</c:v>
                </c:pt>
                <c:pt idx="3">
                  <c:v>99.986999999999995</c:v>
                </c:pt>
                <c:pt idx="4">
                  <c:v>99.986999999999995</c:v>
                </c:pt>
                <c:pt idx="5">
                  <c:v>99.956999999999994</c:v>
                </c:pt>
                <c:pt idx="6">
                  <c:v>99.36999999999999</c:v>
                </c:pt>
                <c:pt idx="7">
                  <c:v>98.655999999999949</c:v>
                </c:pt>
                <c:pt idx="8">
                  <c:v>98.590999999999994</c:v>
                </c:pt>
                <c:pt idx="9">
                  <c:v>98.569000000000003</c:v>
                </c:pt>
                <c:pt idx="10">
                  <c:v>98.569000000000003</c:v>
                </c:pt>
                <c:pt idx="11">
                  <c:v>98.569000000000003</c:v>
                </c:pt>
                <c:pt idx="12">
                  <c:v>98.569000000000003</c:v>
                </c:pt>
                <c:pt idx="13">
                  <c:v>98.569000000000003</c:v>
                </c:pt>
                <c:pt idx="14">
                  <c:v>98.563999999999993</c:v>
                </c:pt>
                <c:pt idx="15">
                  <c:v>98.558999999999983</c:v>
                </c:pt>
                <c:pt idx="16">
                  <c:v>98.521999999999991</c:v>
                </c:pt>
                <c:pt idx="17">
                  <c:v>98.387</c:v>
                </c:pt>
                <c:pt idx="18">
                  <c:v>97.623999999999981</c:v>
                </c:pt>
                <c:pt idx="19">
                  <c:v>96.695999999999998</c:v>
                </c:pt>
                <c:pt idx="20">
                  <c:v>96.518000000000001</c:v>
                </c:pt>
                <c:pt idx="21">
                  <c:v>96.48</c:v>
                </c:pt>
                <c:pt idx="22">
                  <c:v>96.464000000000027</c:v>
                </c:pt>
                <c:pt idx="23">
                  <c:v>96.464000000000027</c:v>
                </c:pt>
                <c:pt idx="24">
                  <c:v>96.464000000000027</c:v>
                </c:pt>
                <c:pt idx="25">
                  <c:v>96.459000000000003</c:v>
                </c:pt>
                <c:pt idx="26">
                  <c:v>96.453000000000003</c:v>
                </c:pt>
                <c:pt idx="27">
                  <c:v>96.433999999999997</c:v>
                </c:pt>
                <c:pt idx="28">
                  <c:v>96.378999999999948</c:v>
                </c:pt>
                <c:pt idx="29">
                  <c:v>96.206000000000003</c:v>
                </c:pt>
                <c:pt idx="30">
                  <c:v>95.475999999999999</c:v>
                </c:pt>
                <c:pt idx="31">
                  <c:v>94.489000000000004</c:v>
                </c:pt>
                <c:pt idx="32">
                  <c:v>94.263000000000005</c:v>
                </c:pt>
                <c:pt idx="33">
                  <c:v>94.225999999999999</c:v>
                </c:pt>
                <c:pt idx="34">
                  <c:v>94.212999999999994</c:v>
                </c:pt>
                <c:pt idx="35">
                  <c:v>94.212999999999994</c:v>
                </c:pt>
                <c:pt idx="36">
                  <c:v>94.212999999999994</c:v>
                </c:pt>
                <c:pt idx="37">
                  <c:v>94.206000000000003</c:v>
                </c:pt>
                <c:pt idx="38">
                  <c:v>94.197999999999993</c:v>
                </c:pt>
                <c:pt idx="39">
                  <c:v>94.175999999999988</c:v>
                </c:pt>
                <c:pt idx="40">
                  <c:v>94.066000000000003</c:v>
                </c:pt>
                <c:pt idx="41">
                  <c:v>93.881999999999991</c:v>
                </c:pt>
                <c:pt idx="42">
                  <c:v>93.290999999999997</c:v>
                </c:pt>
                <c:pt idx="43">
                  <c:v>92.156999999999982</c:v>
                </c:pt>
                <c:pt idx="44">
                  <c:v>92.028999999999982</c:v>
                </c:pt>
                <c:pt idx="45">
                  <c:v>91.977000000000004</c:v>
                </c:pt>
                <c:pt idx="46">
                  <c:v>91.968999999999994</c:v>
                </c:pt>
                <c:pt idx="47">
                  <c:v>91.968999999999994</c:v>
                </c:pt>
                <c:pt idx="48">
                  <c:v>91.968999999999994</c:v>
                </c:pt>
                <c:pt idx="49">
                  <c:v>91.968999999999994</c:v>
                </c:pt>
                <c:pt idx="50">
                  <c:v>91.960000000000022</c:v>
                </c:pt>
                <c:pt idx="51">
                  <c:v>91.924000000000007</c:v>
                </c:pt>
                <c:pt idx="52">
                  <c:v>91.825999999999979</c:v>
                </c:pt>
                <c:pt idx="53">
                  <c:v>91.691000000000003</c:v>
                </c:pt>
                <c:pt idx="54">
                  <c:v>91.051000000000002</c:v>
                </c:pt>
                <c:pt idx="55">
                  <c:v>90.245000000000005</c:v>
                </c:pt>
                <c:pt idx="56">
                  <c:v>90.052999999999983</c:v>
                </c:pt>
                <c:pt idx="57">
                  <c:v>89.950999999999993</c:v>
                </c:pt>
                <c:pt idx="58">
                  <c:v>89.941000000000301</c:v>
                </c:pt>
                <c:pt idx="59">
                  <c:v>89.941000000000301</c:v>
                </c:pt>
                <c:pt idx="60">
                  <c:v>89.941000000000301</c:v>
                </c:pt>
                <c:pt idx="61">
                  <c:v>89.92</c:v>
                </c:pt>
                <c:pt idx="62">
                  <c:v>89.92</c:v>
                </c:pt>
                <c:pt idx="63">
                  <c:v>89.864999999999995</c:v>
                </c:pt>
                <c:pt idx="64">
                  <c:v>89.733000000000004</c:v>
                </c:pt>
                <c:pt idx="65">
                  <c:v>89.490000000000023</c:v>
                </c:pt>
                <c:pt idx="66">
                  <c:v>88.835999999999999</c:v>
                </c:pt>
                <c:pt idx="67">
                  <c:v>88.092000000000013</c:v>
                </c:pt>
                <c:pt idx="68">
                  <c:v>87.956999999999994</c:v>
                </c:pt>
                <c:pt idx="69">
                  <c:v>87.887999999999991</c:v>
                </c:pt>
                <c:pt idx="70">
                  <c:v>87.864999999999995</c:v>
                </c:pt>
                <c:pt idx="71">
                  <c:v>87.853999999999999</c:v>
                </c:pt>
                <c:pt idx="72">
                  <c:v>87.853999999999999</c:v>
                </c:pt>
                <c:pt idx="73">
                  <c:v>87.840999999999994</c:v>
                </c:pt>
                <c:pt idx="74">
                  <c:v>87.813999999999993</c:v>
                </c:pt>
                <c:pt idx="75">
                  <c:v>87.787000000000006</c:v>
                </c:pt>
                <c:pt idx="76">
                  <c:v>87.596999999999994</c:v>
                </c:pt>
                <c:pt idx="77">
                  <c:v>87.433000000000007</c:v>
                </c:pt>
                <c:pt idx="78">
                  <c:v>86.943000000000026</c:v>
                </c:pt>
                <c:pt idx="79">
                  <c:v>86.257999999999996</c:v>
                </c:pt>
                <c:pt idx="80">
                  <c:v>86.078999999999979</c:v>
                </c:pt>
                <c:pt idx="81">
                  <c:v>86.078999999999979</c:v>
                </c:pt>
                <c:pt idx="82">
                  <c:v>86.063999999999993</c:v>
                </c:pt>
                <c:pt idx="83">
                  <c:v>86.063999999999993</c:v>
                </c:pt>
                <c:pt idx="84">
                  <c:v>86.063999999999993</c:v>
                </c:pt>
                <c:pt idx="85">
                  <c:v>86.063999999999993</c:v>
                </c:pt>
                <c:pt idx="86">
                  <c:v>86.031000000000006</c:v>
                </c:pt>
                <c:pt idx="87">
                  <c:v>85.915000000000006</c:v>
                </c:pt>
                <c:pt idx="88">
                  <c:v>85.781000000000006</c:v>
                </c:pt>
                <c:pt idx="89">
                  <c:v>85.562000000000012</c:v>
                </c:pt>
                <c:pt idx="90">
                  <c:v>85.022999999999982</c:v>
                </c:pt>
                <c:pt idx="91">
                  <c:v>84.346000000000004</c:v>
                </c:pt>
                <c:pt idx="92">
                  <c:v>84.191999999999993</c:v>
                </c:pt>
                <c:pt idx="93">
                  <c:v>84.156999999999982</c:v>
                </c:pt>
                <c:pt idx="94">
                  <c:v>84.121999999999986</c:v>
                </c:pt>
                <c:pt idx="95">
                  <c:v>84.121999999999986</c:v>
                </c:pt>
                <c:pt idx="96">
                  <c:v>84.121999999999986</c:v>
                </c:pt>
                <c:pt idx="97">
                  <c:v>84.100999999999999</c:v>
                </c:pt>
                <c:pt idx="98">
                  <c:v>84.08</c:v>
                </c:pt>
                <c:pt idx="99">
                  <c:v>84.016000000000005</c:v>
                </c:pt>
                <c:pt idx="100">
                  <c:v>83.801999999999992</c:v>
                </c:pt>
                <c:pt idx="101">
                  <c:v>83.60799999999999</c:v>
                </c:pt>
                <c:pt idx="102">
                  <c:v>83.111999999999995</c:v>
                </c:pt>
                <c:pt idx="103">
                  <c:v>82.224999999999994</c:v>
                </c:pt>
                <c:pt idx="104">
                  <c:v>82.027999999999992</c:v>
                </c:pt>
                <c:pt idx="105">
                  <c:v>81.983000000000004</c:v>
                </c:pt>
                <c:pt idx="106">
                  <c:v>81.983000000000004</c:v>
                </c:pt>
                <c:pt idx="107">
                  <c:v>81.936000000000007</c:v>
                </c:pt>
                <c:pt idx="108">
                  <c:v>81.936000000000007</c:v>
                </c:pt>
                <c:pt idx="109">
                  <c:v>81.936000000000007</c:v>
                </c:pt>
                <c:pt idx="110">
                  <c:v>81.853999999999999</c:v>
                </c:pt>
                <c:pt idx="111">
                  <c:v>81.742000000000004</c:v>
                </c:pt>
                <c:pt idx="112">
                  <c:v>81.491000000000227</c:v>
                </c:pt>
                <c:pt idx="113">
                  <c:v>81.321999999999989</c:v>
                </c:pt>
                <c:pt idx="114">
                  <c:v>80.757999999999996</c:v>
                </c:pt>
                <c:pt idx="115">
                  <c:v>80.134</c:v>
                </c:pt>
                <c:pt idx="116">
                  <c:v>79.932000000000002</c:v>
                </c:pt>
                <c:pt idx="117">
                  <c:v>79.932000000000002</c:v>
                </c:pt>
                <c:pt idx="118">
                  <c:v>79.932000000000002</c:v>
                </c:pt>
                <c:pt idx="119">
                  <c:v>79.932000000000002</c:v>
                </c:pt>
                <c:pt idx="120">
                  <c:v>79.932000000000002</c:v>
                </c:pt>
                <c:pt idx="121">
                  <c:v>79.932000000000002</c:v>
                </c:pt>
                <c:pt idx="122">
                  <c:v>79.896000000000001</c:v>
                </c:pt>
                <c:pt idx="123">
                  <c:v>79.787999999999997</c:v>
                </c:pt>
                <c:pt idx="124">
                  <c:v>79.569000000000003</c:v>
                </c:pt>
                <c:pt idx="125">
                  <c:v>79.313999999999993</c:v>
                </c:pt>
                <c:pt idx="126">
                  <c:v>78.691000000000003</c:v>
                </c:pt>
                <c:pt idx="127">
                  <c:v>78.248999999999995</c:v>
                </c:pt>
                <c:pt idx="128">
                  <c:v>78.173999999999978</c:v>
                </c:pt>
                <c:pt idx="129">
                  <c:v>78.135999999999981</c:v>
                </c:pt>
                <c:pt idx="130">
                  <c:v>78.096999999999994</c:v>
                </c:pt>
                <c:pt idx="131">
                  <c:v>78.057000000000002</c:v>
                </c:pt>
                <c:pt idx="132">
                  <c:v>78.057000000000002</c:v>
                </c:pt>
                <c:pt idx="133">
                  <c:v>78.057000000000002</c:v>
                </c:pt>
                <c:pt idx="134">
                  <c:v>78.009</c:v>
                </c:pt>
                <c:pt idx="135">
                  <c:v>77.811000000000007</c:v>
                </c:pt>
                <c:pt idx="136">
                  <c:v>77.513000000000005</c:v>
                </c:pt>
                <c:pt idx="137">
                  <c:v>77.313000000000002</c:v>
                </c:pt>
                <c:pt idx="138">
                  <c:v>76.513999999999996</c:v>
                </c:pt>
                <c:pt idx="139">
                  <c:v>75.911000000000271</c:v>
                </c:pt>
                <c:pt idx="140">
                  <c:v>75.708000000000013</c:v>
                </c:pt>
                <c:pt idx="141">
                  <c:v>75.656999999999982</c:v>
                </c:pt>
                <c:pt idx="142">
                  <c:v>75.603999999999999</c:v>
                </c:pt>
                <c:pt idx="143">
                  <c:v>75.603999999999999</c:v>
                </c:pt>
                <c:pt idx="144">
                  <c:v>75.603999999999999</c:v>
                </c:pt>
                <c:pt idx="145">
                  <c:v>75.603999999999999</c:v>
                </c:pt>
                <c:pt idx="146">
                  <c:v>75.603999999999999</c:v>
                </c:pt>
                <c:pt idx="147">
                  <c:v>75.534999999999997</c:v>
                </c:pt>
                <c:pt idx="148">
                  <c:v>75.327999999999989</c:v>
                </c:pt>
                <c:pt idx="149">
                  <c:v>74.843999999999994</c:v>
                </c:pt>
                <c:pt idx="150">
                  <c:v>74.221000000000004</c:v>
                </c:pt>
                <c:pt idx="151">
                  <c:v>73.450999999999993</c:v>
                </c:pt>
                <c:pt idx="152">
                  <c:v>73.381</c:v>
                </c:pt>
                <c:pt idx="153">
                  <c:v>73.307999999999993</c:v>
                </c:pt>
                <c:pt idx="154">
                  <c:v>73.307999999999993</c:v>
                </c:pt>
                <c:pt idx="155">
                  <c:v>73.307999999999993</c:v>
                </c:pt>
                <c:pt idx="156">
                  <c:v>73.307999999999993</c:v>
                </c:pt>
                <c:pt idx="157">
                  <c:v>73.307999999999993</c:v>
                </c:pt>
                <c:pt idx="158">
                  <c:v>73.211000000000027</c:v>
                </c:pt>
                <c:pt idx="159">
                  <c:v>73.10799999999999</c:v>
                </c:pt>
                <c:pt idx="160">
                  <c:v>72.902000000000001</c:v>
                </c:pt>
                <c:pt idx="161">
                  <c:v>72.798000000000002</c:v>
                </c:pt>
                <c:pt idx="162">
                  <c:v>71.651999999999987</c:v>
                </c:pt>
                <c:pt idx="163">
                  <c:v>71.024000000000001</c:v>
                </c:pt>
                <c:pt idx="164">
                  <c:v>71.024000000000001</c:v>
                </c:pt>
                <c:pt idx="165">
                  <c:v>70.914000000000271</c:v>
                </c:pt>
                <c:pt idx="166">
                  <c:v>70.914000000000271</c:v>
                </c:pt>
                <c:pt idx="167">
                  <c:v>70.914000000000271</c:v>
                </c:pt>
                <c:pt idx="168">
                  <c:v>70.914000000000271</c:v>
                </c:pt>
                <c:pt idx="169">
                  <c:v>70.765000000000001</c:v>
                </c:pt>
                <c:pt idx="170">
                  <c:v>70.765000000000001</c:v>
                </c:pt>
                <c:pt idx="171">
                  <c:v>70.765000000000001</c:v>
                </c:pt>
                <c:pt idx="172">
                  <c:v>70.765000000000001</c:v>
                </c:pt>
                <c:pt idx="173">
                  <c:v>70.60199999999999</c:v>
                </c:pt>
                <c:pt idx="174">
                  <c:v>70.60199999999999</c:v>
                </c:pt>
                <c:pt idx="175">
                  <c:v>70.265000000000001</c:v>
                </c:pt>
                <c:pt idx="176">
                  <c:v>70.090999999999994</c:v>
                </c:pt>
                <c:pt idx="177">
                  <c:v>70.090999999999994</c:v>
                </c:pt>
                <c:pt idx="178">
                  <c:v>70.090999999999994</c:v>
                </c:pt>
                <c:pt idx="179">
                  <c:v>70.090999999999994</c:v>
                </c:pt>
                <c:pt idx="180">
                  <c:v>70.090999999999994</c:v>
                </c:pt>
              </c:numCache>
            </c:numRef>
          </c:yVal>
        </c:ser>
        <c:ser>
          <c:idx val="3"/>
          <c:order val="3"/>
          <c:tx>
            <c:strRef>
              <c:f>Sheet1!$E$1</c:f>
              <c:strCache>
                <c:ptCount val="1"/>
                <c:pt idx="0">
                  <c:v>Other</c:v>
                </c:pt>
              </c:strCache>
            </c:strRef>
          </c:tx>
          <c:spPr>
            <a:ln w="38100">
              <a:solidFill>
                <a:srgbClr val="66FFFF"/>
              </a:solidFill>
            </a:ln>
          </c:spPr>
          <c:marker>
            <c:symbol val="none"/>
          </c:marker>
          <c:xVal>
            <c:numRef>
              <c:f>Sheet1!$A$2:$A$182</c:f>
              <c:numCache>
                <c:formatCode>General</c:formatCode>
                <c:ptCount val="181"/>
                <c:pt idx="0">
                  <c:v>0</c:v>
                </c:pt>
                <c:pt idx="1">
                  <c:v>8.3300000000000041E-2</c:v>
                </c:pt>
                <c:pt idx="2">
                  <c:v>0.16669999999999999</c:v>
                </c:pt>
                <c:pt idx="3">
                  <c:v>0.25</c:v>
                </c:pt>
                <c:pt idx="4">
                  <c:v>0.33330000000000165</c:v>
                </c:pt>
                <c:pt idx="5">
                  <c:v>0.41670000000000001</c:v>
                </c:pt>
                <c:pt idx="6">
                  <c:v>0.5</c:v>
                </c:pt>
                <c:pt idx="7">
                  <c:v>0.58329999999999949</c:v>
                </c:pt>
                <c:pt idx="8">
                  <c:v>0.66670000000000285</c:v>
                </c:pt>
                <c:pt idx="9">
                  <c:v>0.750000000000002</c:v>
                </c:pt>
                <c:pt idx="10">
                  <c:v>0.83330000000000004</c:v>
                </c:pt>
                <c:pt idx="11">
                  <c:v>0.91670000000000063</c:v>
                </c:pt>
                <c:pt idx="12">
                  <c:v>1</c:v>
                </c:pt>
                <c:pt idx="13">
                  <c:v>1.0832999999999962</c:v>
                </c:pt>
                <c:pt idx="14">
                  <c:v>1.1667000000000001</c:v>
                </c:pt>
                <c:pt idx="15">
                  <c:v>1.25</c:v>
                </c:pt>
                <c:pt idx="16">
                  <c:v>1.3332999999999962</c:v>
                </c:pt>
                <c:pt idx="17">
                  <c:v>1.4166999999999954</c:v>
                </c:pt>
                <c:pt idx="18">
                  <c:v>1.5</c:v>
                </c:pt>
                <c:pt idx="19">
                  <c:v>1.5832999999999962</c:v>
                </c:pt>
                <c:pt idx="20">
                  <c:v>1.6667000000000001</c:v>
                </c:pt>
                <c:pt idx="21">
                  <c:v>1.75</c:v>
                </c:pt>
                <c:pt idx="22">
                  <c:v>1.8332999999999962</c:v>
                </c:pt>
                <c:pt idx="23">
                  <c:v>1.9167000000000001</c:v>
                </c:pt>
                <c:pt idx="24">
                  <c:v>2</c:v>
                </c:pt>
                <c:pt idx="25">
                  <c:v>2.0832999999999999</c:v>
                </c:pt>
                <c:pt idx="26">
                  <c:v>2.1667000000000001</c:v>
                </c:pt>
                <c:pt idx="27">
                  <c:v>2.25</c:v>
                </c:pt>
                <c:pt idx="28">
                  <c:v>2.3332999999999977</c:v>
                </c:pt>
                <c:pt idx="29">
                  <c:v>2.4166999999999916</c:v>
                </c:pt>
                <c:pt idx="30">
                  <c:v>2.5</c:v>
                </c:pt>
                <c:pt idx="31">
                  <c:v>2.5832999999999999</c:v>
                </c:pt>
                <c:pt idx="32">
                  <c:v>2.6667000000000001</c:v>
                </c:pt>
                <c:pt idx="33">
                  <c:v>2.75</c:v>
                </c:pt>
                <c:pt idx="34">
                  <c:v>2.8332999999999977</c:v>
                </c:pt>
                <c:pt idx="35">
                  <c:v>2.9166999999999916</c:v>
                </c:pt>
                <c:pt idx="36">
                  <c:v>3</c:v>
                </c:pt>
                <c:pt idx="37">
                  <c:v>3.0832999999999999</c:v>
                </c:pt>
                <c:pt idx="38">
                  <c:v>3.1667000000000001</c:v>
                </c:pt>
                <c:pt idx="39">
                  <c:v>3.25</c:v>
                </c:pt>
                <c:pt idx="40">
                  <c:v>3.3332999999999977</c:v>
                </c:pt>
                <c:pt idx="41">
                  <c:v>3.4166999999999916</c:v>
                </c:pt>
                <c:pt idx="42">
                  <c:v>3.5</c:v>
                </c:pt>
                <c:pt idx="43">
                  <c:v>3.5832999999999999</c:v>
                </c:pt>
                <c:pt idx="44">
                  <c:v>3.6667000000000001</c:v>
                </c:pt>
                <c:pt idx="45">
                  <c:v>3.75</c:v>
                </c:pt>
                <c:pt idx="46">
                  <c:v>3.8332999999999977</c:v>
                </c:pt>
                <c:pt idx="47">
                  <c:v>3.9166999999999916</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pt idx="145">
                  <c:v>12.083300000000001</c:v>
                </c:pt>
                <c:pt idx="146">
                  <c:v>12.166700000000002</c:v>
                </c:pt>
                <c:pt idx="147">
                  <c:v>12.25</c:v>
                </c:pt>
                <c:pt idx="148">
                  <c:v>12.333300000000001</c:v>
                </c:pt>
                <c:pt idx="149">
                  <c:v>12.416700000000002</c:v>
                </c:pt>
                <c:pt idx="150">
                  <c:v>12.5</c:v>
                </c:pt>
                <c:pt idx="151">
                  <c:v>12.583300000000001</c:v>
                </c:pt>
                <c:pt idx="152">
                  <c:v>12.666700000000002</c:v>
                </c:pt>
                <c:pt idx="153">
                  <c:v>12.75</c:v>
                </c:pt>
                <c:pt idx="154">
                  <c:v>12.833300000000001</c:v>
                </c:pt>
                <c:pt idx="155">
                  <c:v>12.916700000000002</c:v>
                </c:pt>
                <c:pt idx="156">
                  <c:v>13</c:v>
                </c:pt>
                <c:pt idx="157">
                  <c:v>13.083300000000001</c:v>
                </c:pt>
                <c:pt idx="158">
                  <c:v>13.166700000000002</c:v>
                </c:pt>
                <c:pt idx="159">
                  <c:v>13.25</c:v>
                </c:pt>
                <c:pt idx="160">
                  <c:v>13.333300000000001</c:v>
                </c:pt>
                <c:pt idx="161">
                  <c:v>13.416700000000002</c:v>
                </c:pt>
                <c:pt idx="162">
                  <c:v>13.5</c:v>
                </c:pt>
                <c:pt idx="163">
                  <c:v>13.583300000000001</c:v>
                </c:pt>
                <c:pt idx="164">
                  <c:v>13.666700000000002</c:v>
                </c:pt>
                <c:pt idx="165">
                  <c:v>13.75</c:v>
                </c:pt>
                <c:pt idx="166">
                  <c:v>13.833300000000001</c:v>
                </c:pt>
                <c:pt idx="167">
                  <c:v>13.916700000000002</c:v>
                </c:pt>
                <c:pt idx="168">
                  <c:v>14</c:v>
                </c:pt>
                <c:pt idx="169">
                  <c:v>14.083300000000001</c:v>
                </c:pt>
                <c:pt idx="170">
                  <c:v>14.166700000000002</c:v>
                </c:pt>
                <c:pt idx="171">
                  <c:v>14.25</c:v>
                </c:pt>
                <c:pt idx="172">
                  <c:v>14.333300000000001</c:v>
                </c:pt>
                <c:pt idx="173">
                  <c:v>14.416700000000002</c:v>
                </c:pt>
                <c:pt idx="174">
                  <c:v>14.5</c:v>
                </c:pt>
                <c:pt idx="175">
                  <c:v>14.583300000000001</c:v>
                </c:pt>
                <c:pt idx="176">
                  <c:v>14.666700000000002</c:v>
                </c:pt>
                <c:pt idx="177">
                  <c:v>14.75</c:v>
                </c:pt>
                <c:pt idx="178">
                  <c:v>14.833300000000001</c:v>
                </c:pt>
                <c:pt idx="179">
                  <c:v>14.916700000000002</c:v>
                </c:pt>
                <c:pt idx="180">
                  <c:v>15</c:v>
                </c:pt>
              </c:numCache>
            </c:numRef>
          </c:xVal>
          <c:yVal>
            <c:numRef>
              <c:f>Sheet1!$E$2:$E$182</c:f>
              <c:numCache>
                <c:formatCode>General</c:formatCode>
                <c:ptCount val="181"/>
                <c:pt idx="0">
                  <c:v>100</c:v>
                </c:pt>
                <c:pt idx="1">
                  <c:v>100</c:v>
                </c:pt>
                <c:pt idx="2">
                  <c:v>99.995999999999995</c:v>
                </c:pt>
                <c:pt idx="3">
                  <c:v>99.974000000000004</c:v>
                </c:pt>
                <c:pt idx="4">
                  <c:v>99.936000000000007</c:v>
                </c:pt>
                <c:pt idx="5">
                  <c:v>99.884</c:v>
                </c:pt>
                <c:pt idx="6">
                  <c:v>99.60499999999999</c:v>
                </c:pt>
                <c:pt idx="7">
                  <c:v>99.269000000000005</c:v>
                </c:pt>
                <c:pt idx="8">
                  <c:v>99.215999999999994</c:v>
                </c:pt>
                <c:pt idx="9">
                  <c:v>99.203000000000003</c:v>
                </c:pt>
                <c:pt idx="10">
                  <c:v>99.203000000000003</c:v>
                </c:pt>
                <c:pt idx="11">
                  <c:v>99.203000000000003</c:v>
                </c:pt>
                <c:pt idx="12">
                  <c:v>99.203000000000003</c:v>
                </c:pt>
                <c:pt idx="13">
                  <c:v>99.203000000000003</c:v>
                </c:pt>
                <c:pt idx="14">
                  <c:v>99.197999999999993</c:v>
                </c:pt>
                <c:pt idx="15">
                  <c:v>99.175999999999988</c:v>
                </c:pt>
                <c:pt idx="16">
                  <c:v>99.111999999999995</c:v>
                </c:pt>
                <c:pt idx="17">
                  <c:v>99.058999999999983</c:v>
                </c:pt>
                <c:pt idx="18">
                  <c:v>98.774000000000001</c:v>
                </c:pt>
                <c:pt idx="19">
                  <c:v>98.391999999999996</c:v>
                </c:pt>
                <c:pt idx="20">
                  <c:v>98.316999999999993</c:v>
                </c:pt>
                <c:pt idx="21">
                  <c:v>98.277999999999992</c:v>
                </c:pt>
                <c:pt idx="22">
                  <c:v>98.256</c:v>
                </c:pt>
                <c:pt idx="23">
                  <c:v>98.256</c:v>
                </c:pt>
                <c:pt idx="24">
                  <c:v>98.256</c:v>
                </c:pt>
                <c:pt idx="25">
                  <c:v>98.256</c:v>
                </c:pt>
                <c:pt idx="26">
                  <c:v>98.256</c:v>
                </c:pt>
                <c:pt idx="27">
                  <c:v>98.242999999999995</c:v>
                </c:pt>
                <c:pt idx="28">
                  <c:v>98.191999999999993</c:v>
                </c:pt>
                <c:pt idx="29">
                  <c:v>98.068000000000012</c:v>
                </c:pt>
                <c:pt idx="30">
                  <c:v>97.848000000000013</c:v>
                </c:pt>
                <c:pt idx="31">
                  <c:v>97.482000000000014</c:v>
                </c:pt>
                <c:pt idx="32">
                  <c:v>97.384</c:v>
                </c:pt>
                <c:pt idx="33">
                  <c:v>97.364000000000004</c:v>
                </c:pt>
                <c:pt idx="34">
                  <c:v>97.337000000000003</c:v>
                </c:pt>
                <c:pt idx="35">
                  <c:v>97.33</c:v>
                </c:pt>
                <c:pt idx="36">
                  <c:v>97.33</c:v>
                </c:pt>
                <c:pt idx="37">
                  <c:v>97.33</c:v>
                </c:pt>
                <c:pt idx="38">
                  <c:v>97.307000000000002</c:v>
                </c:pt>
                <c:pt idx="39">
                  <c:v>97.283000000000001</c:v>
                </c:pt>
                <c:pt idx="40">
                  <c:v>97.22</c:v>
                </c:pt>
                <c:pt idx="41">
                  <c:v>97.077999999999989</c:v>
                </c:pt>
                <c:pt idx="42">
                  <c:v>96.801999999999992</c:v>
                </c:pt>
                <c:pt idx="43">
                  <c:v>96.373999999999981</c:v>
                </c:pt>
                <c:pt idx="44">
                  <c:v>96.188999999999979</c:v>
                </c:pt>
                <c:pt idx="45">
                  <c:v>96.164999999999992</c:v>
                </c:pt>
                <c:pt idx="46">
                  <c:v>96.123999999999981</c:v>
                </c:pt>
                <c:pt idx="47">
                  <c:v>96.123999999999981</c:v>
                </c:pt>
                <c:pt idx="48">
                  <c:v>96.123999999999981</c:v>
                </c:pt>
                <c:pt idx="49">
                  <c:v>96.123999999999981</c:v>
                </c:pt>
                <c:pt idx="50">
                  <c:v>96.10499999999999</c:v>
                </c:pt>
                <c:pt idx="51">
                  <c:v>96.075999999999979</c:v>
                </c:pt>
                <c:pt idx="52">
                  <c:v>95.959000000000003</c:v>
                </c:pt>
                <c:pt idx="53">
                  <c:v>95.811000000000007</c:v>
                </c:pt>
                <c:pt idx="54">
                  <c:v>95.584999999999994</c:v>
                </c:pt>
                <c:pt idx="55">
                  <c:v>95.169999999999987</c:v>
                </c:pt>
                <c:pt idx="56">
                  <c:v>95.040999999999997</c:v>
                </c:pt>
                <c:pt idx="57">
                  <c:v>95.001000000000005</c:v>
                </c:pt>
                <c:pt idx="58">
                  <c:v>94.98</c:v>
                </c:pt>
                <c:pt idx="59">
                  <c:v>94.959000000000003</c:v>
                </c:pt>
                <c:pt idx="60">
                  <c:v>94.959000000000003</c:v>
                </c:pt>
                <c:pt idx="61">
                  <c:v>94.959000000000003</c:v>
                </c:pt>
                <c:pt idx="62">
                  <c:v>94.959000000000003</c:v>
                </c:pt>
                <c:pt idx="63">
                  <c:v>94.885999999999981</c:v>
                </c:pt>
                <c:pt idx="64">
                  <c:v>94.740000000000023</c:v>
                </c:pt>
                <c:pt idx="65">
                  <c:v>94.568000000000012</c:v>
                </c:pt>
                <c:pt idx="66">
                  <c:v>94.334999999999994</c:v>
                </c:pt>
                <c:pt idx="67">
                  <c:v>93.964000000000027</c:v>
                </c:pt>
                <c:pt idx="68">
                  <c:v>93.876999999999981</c:v>
                </c:pt>
                <c:pt idx="69">
                  <c:v>93.825999999999979</c:v>
                </c:pt>
                <c:pt idx="70">
                  <c:v>93.8</c:v>
                </c:pt>
                <c:pt idx="71">
                  <c:v>93.787000000000006</c:v>
                </c:pt>
                <c:pt idx="72">
                  <c:v>93.787000000000006</c:v>
                </c:pt>
                <c:pt idx="73">
                  <c:v>93.787000000000006</c:v>
                </c:pt>
                <c:pt idx="74">
                  <c:v>93.787000000000006</c:v>
                </c:pt>
                <c:pt idx="75">
                  <c:v>93.757000000000005</c:v>
                </c:pt>
                <c:pt idx="76">
                  <c:v>93.679999999999978</c:v>
                </c:pt>
                <c:pt idx="77">
                  <c:v>93.543000000000006</c:v>
                </c:pt>
                <c:pt idx="78">
                  <c:v>93.128999999999948</c:v>
                </c:pt>
                <c:pt idx="79">
                  <c:v>92.85199999999999</c:v>
                </c:pt>
                <c:pt idx="80">
                  <c:v>92.742999999999995</c:v>
                </c:pt>
                <c:pt idx="81">
                  <c:v>92.679999999999978</c:v>
                </c:pt>
                <c:pt idx="82">
                  <c:v>92.664000000000001</c:v>
                </c:pt>
                <c:pt idx="83">
                  <c:v>92.647999999999996</c:v>
                </c:pt>
                <c:pt idx="84">
                  <c:v>92.647999999999996</c:v>
                </c:pt>
                <c:pt idx="85">
                  <c:v>92.647999999999996</c:v>
                </c:pt>
                <c:pt idx="86">
                  <c:v>92.647999999999996</c:v>
                </c:pt>
                <c:pt idx="87">
                  <c:v>92.551999999999992</c:v>
                </c:pt>
                <c:pt idx="88">
                  <c:v>92.456000000000003</c:v>
                </c:pt>
                <c:pt idx="89">
                  <c:v>92.224000000000004</c:v>
                </c:pt>
                <c:pt idx="90">
                  <c:v>91.915000000000006</c:v>
                </c:pt>
                <c:pt idx="91">
                  <c:v>91.644000000000005</c:v>
                </c:pt>
                <c:pt idx="92">
                  <c:v>91.584999999999994</c:v>
                </c:pt>
                <c:pt idx="93">
                  <c:v>91.565000000000012</c:v>
                </c:pt>
                <c:pt idx="94">
                  <c:v>91.565000000000012</c:v>
                </c:pt>
                <c:pt idx="95">
                  <c:v>91.565000000000012</c:v>
                </c:pt>
                <c:pt idx="96">
                  <c:v>91.565000000000012</c:v>
                </c:pt>
                <c:pt idx="97">
                  <c:v>91.565000000000012</c:v>
                </c:pt>
                <c:pt idx="98">
                  <c:v>91.467000000000027</c:v>
                </c:pt>
                <c:pt idx="99">
                  <c:v>91.366</c:v>
                </c:pt>
                <c:pt idx="100">
                  <c:v>91.316000000000003</c:v>
                </c:pt>
                <c:pt idx="101">
                  <c:v>91.188999999999979</c:v>
                </c:pt>
                <c:pt idx="102">
                  <c:v>90.935000000000002</c:v>
                </c:pt>
                <c:pt idx="103">
                  <c:v>90.474999999999994</c:v>
                </c:pt>
                <c:pt idx="104">
                  <c:v>90.371999999999986</c:v>
                </c:pt>
                <c:pt idx="105">
                  <c:v>90.319000000000003</c:v>
                </c:pt>
                <c:pt idx="106">
                  <c:v>90.292000000000002</c:v>
                </c:pt>
                <c:pt idx="107">
                  <c:v>90.265000000000001</c:v>
                </c:pt>
                <c:pt idx="108">
                  <c:v>90.265000000000001</c:v>
                </c:pt>
                <c:pt idx="109">
                  <c:v>90.265000000000001</c:v>
                </c:pt>
                <c:pt idx="110">
                  <c:v>90.265000000000001</c:v>
                </c:pt>
                <c:pt idx="111">
                  <c:v>90.265000000000001</c:v>
                </c:pt>
                <c:pt idx="112">
                  <c:v>89.994000000000227</c:v>
                </c:pt>
                <c:pt idx="113">
                  <c:v>89.79</c:v>
                </c:pt>
                <c:pt idx="114">
                  <c:v>89.686999999999998</c:v>
                </c:pt>
                <c:pt idx="115">
                  <c:v>89.274999999999991</c:v>
                </c:pt>
                <c:pt idx="116">
                  <c:v>89.170999999999978</c:v>
                </c:pt>
                <c:pt idx="117">
                  <c:v>89.170999999999978</c:v>
                </c:pt>
                <c:pt idx="118">
                  <c:v>89.170999999999978</c:v>
                </c:pt>
                <c:pt idx="119">
                  <c:v>89.170999999999978</c:v>
                </c:pt>
                <c:pt idx="120">
                  <c:v>89.170999999999978</c:v>
                </c:pt>
                <c:pt idx="121">
                  <c:v>89.170999999999978</c:v>
                </c:pt>
                <c:pt idx="122">
                  <c:v>89.126999999999981</c:v>
                </c:pt>
                <c:pt idx="123">
                  <c:v>89.082999999999998</c:v>
                </c:pt>
                <c:pt idx="124">
                  <c:v>88.903999999999996</c:v>
                </c:pt>
                <c:pt idx="125">
                  <c:v>88.725999999999999</c:v>
                </c:pt>
                <c:pt idx="126">
                  <c:v>88.590999999999994</c:v>
                </c:pt>
                <c:pt idx="127">
                  <c:v>88.23</c:v>
                </c:pt>
                <c:pt idx="128">
                  <c:v>88.137999999999991</c:v>
                </c:pt>
                <c:pt idx="129">
                  <c:v>88.137999999999991</c:v>
                </c:pt>
                <c:pt idx="130">
                  <c:v>88.137999999999991</c:v>
                </c:pt>
                <c:pt idx="131">
                  <c:v>88.137999999999991</c:v>
                </c:pt>
                <c:pt idx="132">
                  <c:v>88.137999999999991</c:v>
                </c:pt>
                <c:pt idx="133">
                  <c:v>88.137999999999991</c:v>
                </c:pt>
                <c:pt idx="134">
                  <c:v>88.137999999999991</c:v>
                </c:pt>
                <c:pt idx="135">
                  <c:v>88.137999999999991</c:v>
                </c:pt>
                <c:pt idx="136">
                  <c:v>87.952000000000012</c:v>
                </c:pt>
                <c:pt idx="137">
                  <c:v>87.89</c:v>
                </c:pt>
                <c:pt idx="138">
                  <c:v>87.576999999999998</c:v>
                </c:pt>
                <c:pt idx="139">
                  <c:v>87.576999999999998</c:v>
                </c:pt>
                <c:pt idx="140">
                  <c:v>87.449000000000026</c:v>
                </c:pt>
                <c:pt idx="141">
                  <c:v>87.449000000000026</c:v>
                </c:pt>
                <c:pt idx="142">
                  <c:v>87.449000000000026</c:v>
                </c:pt>
                <c:pt idx="143">
                  <c:v>87.449000000000026</c:v>
                </c:pt>
                <c:pt idx="144">
                  <c:v>87.449000000000026</c:v>
                </c:pt>
                <c:pt idx="145">
                  <c:v>87.449000000000026</c:v>
                </c:pt>
                <c:pt idx="146">
                  <c:v>87.449000000000026</c:v>
                </c:pt>
                <c:pt idx="147">
                  <c:v>87.361999999999995</c:v>
                </c:pt>
                <c:pt idx="148">
                  <c:v>87.184999999999988</c:v>
                </c:pt>
                <c:pt idx="149">
                  <c:v>86.83</c:v>
                </c:pt>
                <c:pt idx="150">
                  <c:v>86.474000000000004</c:v>
                </c:pt>
                <c:pt idx="151">
                  <c:v>86.114999999999995</c:v>
                </c:pt>
                <c:pt idx="152">
                  <c:v>85.932000000000002</c:v>
                </c:pt>
                <c:pt idx="153">
                  <c:v>85.84</c:v>
                </c:pt>
                <c:pt idx="154">
                  <c:v>85.84</c:v>
                </c:pt>
                <c:pt idx="155">
                  <c:v>85.84</c:v>
                </c:pt>
                <c:pt idx="156">
                  <c:v>85.84</c:v>
                </c:pt>
                <c:pt idx="157">
                  <c:v>85.84</c:v>
                </c:pt>
                <c:pt idx="158">
                  <c:v>85.84</c:v>
                </c:pt>
                <c:pt idx="159">
                  <c:v>85.84</c:v>
                </c:pt>
                <c:pt idx="160">
                  <c:v>85.702000000000012</c:v>
                </c:pt>
                <c:pt idx="161">
                  <c:v>85.702000000000012</c:v>
                </c:pt>
                <c:pt idx="162">
                  <c:v>85.424999999999997</c:v>
                </c:pt>
                <c:pt idx="163">
                  <c:v>85.424999999999997</c:v>
                </c:pt>
                <c:pt idx="164">
                  <c:v>85.424999999999997</c:v>
                </c:pt>
                <c:pt idx="165">
                  <c:v>85.424999999999997</c:v>
                </c:pt>
                <c:pt idx="166">
                  <c:v>85.424999999999997</c:v>
                </c:pt>
                <c:pt idx="167">
                  <c:v>85.424999999999997</c:v>
                </c:pt>
                <c:pt idx="168">
                  <c:v>85.424999999999997</c:v>
                </c:pt>
                <c:pt idx="169">
                  <c:v>85.424999999999997</c:v>
                </c:pt>
                <c:pt idx="170">
                  <c:v>85.424999999999997</c:v>
                </c:pt>
                <c:pt idx="171">
                  <c:v>85.424999999999997</c:v>
                </c:pt>
                <c:pt idx="172">
                  <c:v>85.424999999999997</c:v>
                </c:pt>
                <c:pt idx="173">
                  <c:v>85.205000000000013</c:v>
                </c:pt>
                <c:pt idx="174">
                  <c:v>85.205000000000013</c:v>
                </c:pt>
                <c:pt idx="175">
                  <c:v>85.205000000000013</c:v>
                </c:pt>
                <c:pt idx="176">
                  <c:v>85.205000000000013</c:v>
                </c:pt>
                <c:pt idx="177">
                  <c:v>84.961000000000027</c:v>
                </c:pt>
                <c:pt idx="178">
                  <c:v>84.961000000000027</c:v>
                </c:pt>
                <c:pt idx="179">
                  <c:v>84.961000000000027</c:v>
                </c:pt>
                <c:pt idx="180">
                  <c:v>84.961000000000027</c:v>
                </c:pt>
              </c:numCache>
            </c:numRef>
          </c:yVal>
          <c:smooth val="1"/>
        </c:ser>
        <c:axId val="162675328"/>
        <c:axId val="162685696"/>
      </c:scatterChart>
      <c:valAx>
        <c:axId val="162675328"/>
        <c:scaling>
          <c:orientation val="minMax"/>
          <c:max val="15"/>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62685696"/>
        <c:crosses val="autoZero"/>
        <c:crossBetween val="midCat"/>
        <c:majorUnit val="1"/>
      </c:valAx>
      <c:valAx>
        <c:axId val="162685696"/>
        <c:scaling>
          <c:orientation val="minMax"/>
          <c:max val="10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62675328"/>
        <c:crosses val="autoZero"/>
        <c:crossBetween val="midCat"/>
        <c:majorUnit val="20"/>
      </c:valAx>
      <c:spPr>
        <a:solidFill>
          <a:schemeClr val="bg2"/>
        </a:solidFill>
        <a:ln>
          <a:solidFill>
            <a:schemeClr val="tx1"/>
          </a:solidFill>
        </a:ln>
      </c:spPr>
    </c:plotArea>
    <c:legend>
      <c:legendPos val="r"/>
      <c:layout>
        <c:manualLayout>
          <c:xMode val="edge"/>
          <c:yMode val="edge"/>
          <c:x val="0.15027280328896939"/>
          <c:y val="0.66075586317840307"/>
          <c:w val="0.59262536873156346"/>
          <c:h val="0.12616797900262466"/>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8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899926"/>
          <c:h val="0.77074260114039939"/>
        </c:manualLayout>
      </c:layout>
      <c:scatterChart>
        <c:scatterStyle val="smoothMarker"/>
        <c:ser>
          <c:idx val="0"/>
          <c:order val="0"/>
          <c:tx>
            <c:strRef>
              <c:f>Sheet1!$B$1</c:f>
              <c:strCache>
                <c:ptCount val="1"/>
                <c:pt idx="0">
                  <c:v>TAC+MMF/MPA</c:v>
                </c:pt>
              </c:strCache>
            </c:strRef>
          </c:tx>
          <c:spPr>
            <a:ln w="38100">
              <a:solidFill>
                <a:srgbClr val="FFFF00"/>
              </a:solidFill>
            </a:ln>
          </c:spPr>
          <c:marker>
            <c:symbol val="none"/>
          </c:marker>
          <c:xVal>
            <c:numRef>
              <c:f>Sheet1!$A$2:$A$98</c:f>
              <c:numCache>
                <c:formatCode>General</c:formatCode>
                <c:ptCount val="97"/>
                <c:pt idx="0">
                  <c:v>0</c:v>
                </c:pt>
                <c:pt idx="1">
                  <c:v>8.3330000000000043E-2</c:v>
                </c:pt>
                <c:pt idx="2">
                  <c:v>0.16666999999999998</c:v>
                </c:pt>
                <c:pt idx="3">
                  <c:v>0.25</c:v>
                </c:pt>
                <c:pt idx="4">
                  <c:v>0.33333000000000185</c:v>
                </c:pt>
                <c:pt idx="5">
                  <c:v>0.41667000000000032</c:v>
                </c:pt>
                <c:pt idx="6">
                  <c:v>0.5</c:v>
                </c:pt>
                <c:pt idx="7">
                  <c:v>0.58332999999999957</c:v>
                </c:pt>
                <c:pt idx="8">
                  <c:v>0.6666700000000052</c:v>
                </c:pt>
                <c:pt idx="9">
                  <c:v>0.750000000000003</c:v>
                </c:pt>
                <c:pt idx="10">
                  <c:v>0.83333000000000002</c:v>
                </c:pt>
                <c:pt idx="11">
                  <c:v>0.91666999999999998</c:v>
                </c:pt>
                <c:pt idx="12">
                  <c:v>1</c:v>
                </c:pt>
                <c:pt idx="13">
                  <c:v>1.0833299999999935</c:v>
                </c:pt>
                <c:pt idx="14">
                  <c:v>1.1666700000000001</c:v>
                </c:pt>
                <c:pt idx="15">
                  <c:v>1.25</c:v>
                </c:pt>
                <c:pt idx="16">
                  <c:v>1.3333299999999935</c:v>
                </c:pt>
                <c:pt idx="17">
                  <c:v>1.416669999999993</c:v>
                </c:pt>
                <c:pt idx="18">
                  <c:v>1.5</c:v>
                </c:pt>
                <c:pt idx="19">
                  <c:v>1.5833299999999935</c:v>
                </c:pt>
                <c:pt idx="20">
                  <c:v>1.6666700000000001</c:v>
                </c:pt>
                <c:pt idx="21">
                  <c:v>1.75</c:v>
                </c:pt>
                <c:pt idx="22">
                  <c:v>1.8333299999999935</c:v>
                </c:pt>
                <c:pt idx="23">
                  <c:v>1.9166700000000001</c:v>
                </c:pt>
                <c:pt idx="24">
                  <c:v>2</c:v>
                </c:pt>
                <c:pt idx="25">
                  <c:v>2.0833300000000157</c:v>
                </c:pt>
                <c:pt idx="26">
                  <c:v>2.1666699999999977</c:v>
                </c:pt>
                <c:pt idx="27">
                  <c:v>2.25</c:v>
                </c:pt>
                <c:pt idx="28">
                  <c:v>2.3333300000000001</c:v>
                </c:pt>
                <c:pt idx="29">
                  <c:v>2.4166699999999763</c:v>
                </c:pt>
                <c:pt idx="30">
                  <c:v>2.5</c:v>
                </c:pt>
                <c:pt idx="31">
                  <c:v>2.5833300000000157</c:v>
                </c:pt>
                <c:pt idx="32">
                  <c:v>2.6666699999999977</c:v>
                </c:pt>
                <c:pt idx="33">
                  <c:v>2.75</c:v>
                </c:pt>
                <c:pt idx="34">
                  <c:v>2.8333300000000001</c:v>
                </c:pt>
                <c:pt idx="35">
                  <c:v>2.9166699999999763</c:v>
                </c:pt>
                <c:pt idx="36">
                  <c:v>3</c:v>
                </c:pt>
                <c:pt idx="37">
                  <c:v>3.0833300000000157</c:v>
                </c:pt>
                <c:pt idx="38">
                  <c:v>3.1666699999999977</c:v>
                </c:pt>
                <c:pt idx="39">
                  <c:v>3.25</c:v>
                </c:pt>
                <c:pt idx="40">
                  <c:v>3.3333300000000001</c:v>
                </c:pt>
                <c:pt idx="41">
                  <c:v>3.4166699999999763</c:v>
                </c:pt>
                <c:pt idx="42">
                  <c:v>3.5</c:v>
                </c:pt>
                <c:pt idx="43">
                  <c:v>3.5833300000000157</c:v>
                </c:pt>
                <c:pt idx="44">
                  <c:v>3.6666699999999977</c:v>
                </c:pt>
                <c:pt idx="45">
                  <c:v>3.75</c:v>
                </c:pt>
                <c:pt idx="46">
                  <c:v>3.8333300000000001</c:v>
                </c:pt>
                <c:pt idx="47">
                  <c:v>3.9166699999999763</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pt idx="73">
                  <c:v>6.0833300000000001</c:v>
                </c:pt>
                <c:pt idx="74">
                  <c:v>6.1666699999999999</c:v>
                </c:pt>
                <c:pt idx="75">
                  <c:v>6.25</c:v>
                </c:pt>
                <c:pt idx="76">
                  <c:v>6.3333300000000001</c:v>
                </c:pt>
                <c:pt idx="77">
                  <c:v>6.4166700000000034</c:v>
                </c:pt>
                <c:pt idx="78">
                  <c:v>6.5</c:v>
                </c:pt>
                <c:pt idx="79">
                  <c:v>6.5833300000000001</c:v>
                </c:pt>
                <c:pt idx="80">
                  <c:v>6.6666699999999999</c:v>
                </c:pt>
                <c:pt idx="81">
                  <c:v>6.75</c:v>
                </c:pt>
                <c:pt idx="82">
                  <c:v>6.8333300000000001</c:v>
                </c:pt>
                <c:pt idx="83">
                  <c:v>6.9166700000000034</c:v>
                </c:pt>
                <c:pt idx="84">
                  <c:v>7</c:v>
                </c:pt>
                <c:pt idx="85">
                  <c:v>7.0833300000000001</c:v>
                </c:pt>
                <c:pt idx="86">
                  <c:v>7.1666699999999999</c:v>
                </c:pt>
                <c:pt idx="87">
                  <c:v>7.25</c:v>
                </c:pt>
                <c:pt idx="88">
                  <c:v>7.3333300000000001</c:v>
                </c:pt>
                <c:pt idx="89">
                  <c:v>7.4166700000000034</c:v>
                </c:pt>
                <c:pt idx="90">
                  <c:v>7.5</c:v>
                </c:pt>
                <c:pt idx="91">
                  <c:v>7.5833300000000001</c:v>
                </c:pt>
                <c:pt idx="92">
                  <c:v>7.6666699999999999</c:v>
                </c:pt>
                <c:pt idx="93">
                  <c:v>7.75</c:v>
                </c:pt>
                <c:pt idx="94">
                  <c:v>7.8333300000000001</c:v>
                </c:pt>
                <c:pt idx="95">
                  <c:v>7.9166700000000034</c:v>
                </c:pt>
                <c:pt idx="96">
                  <c:v>8</c:v>
                </c:pt>
              </c:numCache>
            </c:numRef>
          </c:xVal>
          <c:yVal>
            <c:numRef>
              <c:f>Sheet1!$B$2:$B$98</c:f>
              <c:numCache>
                <c:formatCode>General</c:formatCode>
                <c:ptCount val="97"/>
                <c:pt idx="0">
                  <c:v>100</c:v>
                </c:pt>
                <c:pt idx="1">
                  <c:v>100</c:v>
                </c:pt>
                <c:pt idx="2">
                  <c:v>100</c:v>
                </c:pt>
                <c:pt idx="3">
                  <c:v>99.958000000000013</c:v>
                </c:pt>
                <c:pt idx="4">
                  <c:v>99.887</c:v>
                </c:pt>
                <c:pt idx="5">
                  <c:v>99.787000000000006</c:v>
                </c:pt>
                <c:pt idx="6">
                  <c:v>98.97</c:v>
                </c:pt>
                <c:pt idx="7">
                  <c:v>98.308999999999983</c:v>
                </c:pt>
                <c:pt idx="8">
                  <c:v>98.178999999999988</c:v>
                </c:pt>
                <c:pt idx="9">
                  <c:v>98.178999999999988</c:v>
                </c:pt>
                <c:pt idx="10">
                  <c:v>98.164000000000001</c:v>
                </c:pt>
                <c:pt idx="11">
                  <c:v>98.164000000000001</c:v>
                </c:pt>
                <c:pt idx="12">
                  <c:v>98.164000000000001</c:v>
                </c:pt>
                <c:pt idx="13">
                  <c:v>98.128999999999948</c:v>
                </c:pt>
                <c:pt idx="14">
                  <c:v>98.128999999999948</c:v>
                </c:pt>
                <c:pt idx="15">
                  <c:v>98.034000000000006</c:v>
                </c:pt>
                <c:pt idx="16">
                  <c:v>97.977000000000004</c:v>
                </c:pt>
                <c:pt idx="17">
                  <c:v>97.669999999999987</c:v>
                </c:pt>
                <c:pt idx="18">
                  <c:v>96.56</c:v>
                </c:pt>
                <c:pt idx="19">
                  <c:v>95.331000000000003</c:v>
                </c:pt>
                <c:pt idx="20">
                  <c:v>95.099000000000004</c:v>
                </c:pt>
                <c:pt idx="21">
                  <c:v>95.058999999999983</c:v>
                </c:pt>
                <c:pt idx="22">
                  <c:v>95.058999999999983</c:v>
                </c:pt>
                <c:pt idx="23">
                  <c:v>95.058999999999983</c:v>
                </c:pt>
                <c:pt idx="24">
                  <c:v>95.039000000000001</c:v>
                </c:pt>
                <c:pt idx="25">
                  <c:v>95.039000000000001</c:v>
                </c:pt>
                <c:pt idx="26">
                  <c:v>95.039000000000001</c:v>
                </c:pt>
                <c:pt idx="27">
                  <c:v>94.962000000000003</c:v>
                </c:pt>
                <c:pt idx="28">
                  <c:v>94.781999999999996</c:v>
                </c:pt>
                <c:pt idx="29">
                  <c:v>94.471999999999994</c:v>
                </c:pt>
                <c:pt idx="30">
                  <c:v>93.489000000000004</c:v>
                </c:pt>
                <c:pt idx="31">
                  <c:v>92.527000000000001</c:v>
                </c:pt>
                <c:pt idx="32">
                  <c:v>92.421000000000006</c:v>
                </c:pt>
                <c:pt idx="33">
                  <c:v>92.367000000000004</c:v>
                </c:pt>
                <c:pt idx="34">
                  <c:v>92.367000000000004</c:v>
                </c:pt>
                <c:pt idx="35">
                  <c:v>92.338999999999999</c:v>
                </c:pt>
                <c:pt idx="36">
                  <c:v>92.338999999999999</c:v>
                </c:pt>
                <c:pt idx="37">
                  <c:v>92.239000000000004</c:v>
                </c:pt>
                <c:pt idx="38">
                  <c:v>92.168999999999983</c:v>
                </c:pt>
                <c:pt idx="39">
                  <c:v>92.168999999999983</c:v>
                </c:pt>
                <c:pt idx="40">
                  <c:v>91.881</c:v>
                </c:pt>
                <c:pt idx="41">
                  <c:v>91.197999999999993</c:v>
                </c:pt>
                <c:pt idx="42">
                  <c:v>90.478999999999999</c:v>
                </c:pt>
                <c:pt idx="43">
                  <c:v>89.503</c:v>
                </c:pt>
                <c:pt idx="44">
                  <c:v>89.319000000000003</c:v>
                </c:pt>
                <c:pt idx="45">
                  <c:v>89.319000000000003</c:v>
                </c:pt>
                <c:pt idx="46">
                  <c:v>89.319000000000003</c:v>
                </c:pt>
                <c:pt idx="47">
                  <c:v>89.319000000000003</c:v>
                </c:pt>
                <c:pt idx="48">
                  <c:v>89.278999999999982</c:v>
                </c:pt>
                <c:pt idx="49">
                  <c:v>89.278999999999982</c:v>
                </c:pt>
                <c:pt idx="50">
                  <c:v>89.278999999999982</c:v>
                </c:pt>
                <c:pt idx="51">
                  <c:v>89.227000000000004</c:v>
                </c:pt>
                <c:pt idx="52">
                  <c:v>89.016999999999996</c:v>
                </c:pt>
                <c:pt idx="53">
                  <c:v>88.595000000000013</c:v>
                </c:pt>
                <c:pt idx="54">
                  <c:v>87.587999999999994</c:v>
                </c:pt>
                <c:pt idx="55">
                  <c:v>86.783000000000001</c:v>
                </c:pt>
                <c:pt idx="56">
                  <c:v>86.673999999999978</c:v>
                </c:pt>
                <c:pt idx="57">
                  <c:v>86.673999999999978</c:v>
                </c:pt>
                <c:pt idx="58">
                  <c:v>86.673999999999978</c:v>
                </c:pt>
                <c:pt idx="59">
                  <c:v>86.673999999999978</c:v>
                </c:pt>
                <c:pt idx="60">
                  <c:v>86.673999999999978</c:v>
                </c:pt>
                <c:pt idx="61">
                  <c:v>86.600999999999999</c:v>
                </c:pt>
                <c:pt idx="62">
                  <c:v>86.600999999999999</c:v>
                </c:pt>
                <c:pt idx="63">
                  <c:v>86.281000000000006</c:v>
                </c:pt>
                <c:pt idx="64">
                  <c:v>86.037000000000006</c:v>
                </c:pt>
                <c:pt idx="65">
                  <c:v>85.377999999999986</c:v>
                </c:pt>
                <c:pt idx="66">
                  <c:v>84.384</c:v>
                </c:pt>
                <c:pt idx="67">
                  <c:v>83.468999999999994</c:v>
                </c:pt>
                <c:pt idx="68">
                  <c:v>83.384999999999991</c:v>
                </c:pt>
                <c:pt idx="69">
                  <c:v>83.384999999999991</c:v>
                </c:pt>
                <c:pt idx="70">
                  <c:v>83.384999999999991</c:v>
                </c:pt>
                <c:pt idx="71">
                  <c:v>83.384999999999991</c:v>
                </c:pt>
                <c:pt idx="72">
                  <c:v>83.384999999999991</c:v>
                </c:pt>
                <c:pt idx="73">
                  <c:v>83.384999999999991</c:v>
                </c:pt>
                <c:pt idx="74">
                  <c:v>83.248999999999995</c:v>
                </c:pt>
                <c:pt idx="75">
                  <c:v>83.111000000000004</c:v>
                </c:pt>
                <c:pt idx="76">
                  <c:v>82.412000000000006</c:v>
                </c:pt>
                <c:pt idx="77">
                  <c:v>82.13</c:v>
                </c:pt>
                <c:pt idx="78">
                  <c:v>81.565000000000012</c:v>
                </c:pt>
                <c:pt idx="79">
                  <c:v>80.992999999999995</c:v>
                </c:pt>
                <c:pt idx="80">
                  <c:v>80.992999999999995</c:v>
                </c:pt>
                <c:pt idx="81">
                  <c:v>80.992999999999995</c:v>
                </c:pt>
                <c:pt idx="82">
                  <c:v>80.992999999999995</c:v>
                </c:pt>
                <c:pt idx="83">
                  <c:v>80.992999999999995</c:v>
                </c:pt>
                <c:pt idx="84">
                  <c:v>80.992999999999995</c:v>
                </c:pt>
                <c:pt idx="85">
                  <c:v>80.992999999999995</c:v>
                </c:pt>
                <c:pt idx="86">
                  <c:v>80.992999999999995</c:v>
                </c:pt>
                <c:pt idx="87">
                  <c:v>80.992999999999995</c:v>
                </c:pt>
                <c:pt idx="88">
                  <c:v>80.747000000000227</c:v>
                </c:pt>
                <c:pt idx="89">
                  <c:v>80.006</c:v>
                </c:pt>
                <c:pt idx="90">
                  <c:v>79.016000000000005</c:v>
                </c:pt>
                <c:pt idx="91">
                  <c:v>77.525999999999982</c:v>
                </c:pt>
                <c:pt idx="92">
                  <c:v>77.271999999999991</c:v>
                </c:pt>
                <c:pt idx="93">
                  <c:v>77.271999999999991</c:v>
                </c:pt>
                <c:pt idx="94">
                  <c:v>77.271999999999991</c:v>
                </c:pt>
                <c:pt idx="95">
                  <c:v>77.271999999999991</c:v>
                </c:pt>
                <c:pt idx="96">
                  <c:v>77.271999999999991</c:v>
                </c:pt>
              </c:numCache>
            </c:numRef>
          </c:yVal>
        </c:ser>
        <c:ser>
          <c:idx val="1"/>
          <c:order val="1"/>
          <c:tx>
            <c:strRef>
              <c:f>Sheet1!$C$1</c:f>
              <c:strCache>
                <c:ptCount val="1"/>
                <c:pt idx="0">
                  <c:v>CyA+MMF/MPA</c:v>
                </c:pt>
              </c:strCache>
            </c:strRef>
          </c:tx>
          <c:spPr>
            <a:ln w="38100">
              <a:solidFill>
                <a:srgbClr val="FF00FF"/>
              </a:solidFill>
              <a:prstDash val="solid"/>
            </a:ln>
          </c:spPr>
          <c:marker>
            <c:symbol val="none"/>
          </c:marker>
          <c:xVal>
            <c:numRef>
              <c:f>Sheet1!$A$2:$A$98</c:f>
              <c:numCache>
                <c:formatCode>General</c:formatCode>
                <c:ptCount val="97"/>
                <c:pt idx="0">
                  <c:v>0</c:v>
                </c:pt>
                <c:pt idx="1">
                  <c:v>8.3330000000000043E-2</c:v>
                </c:pt>
                <c:pt idx="2">
                  <c:v>0.16666999999999998</c:v>
                </c:pt>
                <c:pt idx="3">
                  <c:v>0.25</c:v>
                </c:pt>
                <c:pt idx="4">
                  <c:v>0.33333000000000185</c:v>
                </c:pt>
                <c:pt idx="5">
                  <c:v>0.41667000000000032</c:v>
                </c:pt>
                <c:pt idx="6">
                  <c:v>0.5</c:v>
                </c:pt>
                <c:pt idx="7">
                  <c:v>0.58332999999999957</c:v>
                </c:pt>
                <c:pt idx="8">
                  <c:v>0.6666700000000052</c:v>
                </c:pt>
                <c:pt idx="9">
                  <c:v>0.750000000000003</c:v>
                </c:pt>
                <c:pt idx="10">
                  <c:v>0.83333000000000002</c:v>
                </c:pt>
                <c:pt idx="11">
                  <c:v>0.91666999999999998</c:v>
                </c:pt>
                <c:pt idx="12">
                  <c:v>1</c:v>
                </c:pt>
                <c:pt idx="13">
                  <c:v>1.0833299999999935</c:v>
                </c:pt>
                <c:pt idx="14">
                  <c:v>1.1666700000000001</c:v>
                </c:pt>
                <c:pt idx="15">
                  <c:v>1.25</c:v>
                </c:pt>
                <c:pt idx="16">
                  <c:v>1.3333299999999935</c:v>
                </c:pt>
                <c:pt idx="17">
                  <c:v>1.416669999999993</c:v>
                </c:pt>
                <c:pt idx="18">
                  <c:v>1.5</c:v>
                </c:pt>
                <c:pt idx="19">
                  <c:v>1.5833299999999935</c:v>
                </c:pt>
                <c:pt idx="20">
                  <c:v>1.6666700000000001</c:v>
                </c:pt>
                <c:pt idx="21">
                  <c:v>1.75</c:v>
                </c:pt>
                <c:pt idx="22">
                  <c:v>1.8333299999999935</c:v>
                </c:pt>
                <c:pt idx="23">
                  <c:v>1.9166700000000001</c:v>
                </c:pt>
                <c:pt idx="24">
                  <c:v>2</c:v>
                </c:pt>
                <c:pt idx="25">
                  <c:v>2.0833300000000157</c:v>
                </c:pt>
                <c:pt idx="26">
                  <c:v>2.1666699999999977</c:v>
                </c:pt>
                <c:pt idx="27">
                  <c:v>2.25</c:v>
                </c:pt>
                <c:pt idx="28">
                  <c:v>2.3333300000000001</c:v>
                </c:pt>
                <c:pt idx="29">
                  <c:v>2.4166699999999763</c:v>
                </c:pt>
                <c:pt idx="30">
                  <c:v>2.5</c:v>
                </c:pt>
                <c:pt idx="31">
                  <c:v>2.5833300000000157</c:v>
                </c:pt>
                <c:pt idx="32">
                  <c:v>2.6666699999999977</c:v>
                </c:pt>
                <c:pt idx="33">
                  <c:v>2.75</c:v>
                </c:pt>
                <c:pt idx="34">
                  <c:v>2.8333300000000001</c:v>
                </c:pt>
                <c:pt idx="35">
                  <c:v>2.9166699999999763</c:v>
                </c:pt>
                <c:pt idx="36">
                  <c:v>3</c:v>
                </c:pt>
                <c:pt idx="37">
                  <c:v>3.0833300000000157</c:v>
                </c:pt>
                <c:pt idx="38">
                  <c:v>3.1666699999999977</c:v>
                </c:pt>
                <c:pt idx="39">
                  <c:v>3.25</c:v>
                </c:pt>
                <c:pt idx="40">
                  <c:v>3.3333300000000001</c:v>
                </c:pt>
                <c:pt idx="41">
                  <c:v>3.4166699999999763</c:v>
                </c:pt>
                <c:pt idx="42">
                  <c:v>3.5</c:v>
                </c:pt>
                <c:pt idx="43">
                  <c:v>3.5833300000000157</c:v>
                </c:pt>
                <c:pt idx="44">
                  <c:v>3.6666699999999977</c:v>
                </c:pt>
                <c:pt idx="45">
                  <c:v>3.75</c:v>
                </c:pt>
                <c:pt idx="46">
                  <c:v>3.8333300000000001</c:v>
                </c:pt>
                <c:pt idx="47">
                  <c:v>3.9166699999999763</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pt idx="73">
                  <c:v>6.0833300000000001</c:v>
                </c:pt>
                <c:pt idx="74">
                  <c:v>6.1666699999999999</c:v>
                </c:pt>
                <c:pt idx="75">
                  <c:v>6.25</c:v>
                </c:pt>
                <c:pt idx="76">
                  <c:v>6.3333300000000001</c:v>
                </c:pt>
                <c:pt idx="77">
                  <c:v>6.4166700000000034</c:v>
                </c:pt>
                <c:pt idx="78">
                  <c:v>6.5</c:v>
                </c:pt>
                <c:pt idx="79">
                  <c:v>6.5833300000000001</c:v>
                </c:pt>
                <c:pt idx="80">
                  <c:v>6.6666699999999999</c:v>
                </c:pt>
                <c:pt idx="81">
                  <c:v>6.75</c:v>
                </c:pt>
                <c:pt idx="82">
                  <c:v>6.8333300000000001</c:v>
                </c:pt>
                <c:pt idx="83">
                  <c:v>6.9166700000000034</c:v>
                </c:pt>
                <c:pt idx="84">
                  <c:v>7</c:v>
                </c:pt>
                <c:pt idx="85">
                  <c:v>7.0833300000000001</c:v>
                </c:pt>
                <c:pt idx="86">
                  <c:v>7.1666699999999999</c:v>
                </c:pt>
                <c:pt idx="87">
                  <c:v>7.25</c:v>
                </c:pt>
                <c:pt idx="88">
                  <c:v>7.3333300000000001</c:v>
                </c:pt>
                <c:pt idx="89">
                  <c:v>7.4166700000000034</c:v>
                </c:pt>
                <c:pt idx="90">
                  <c:v>7.5</c:v>
                </c:pt>
                <c:pt idx="91">
                  <c:v>7.5833300000000001</c:v>
                </c:pt>
                <c:pt idx="92">
                  <c:v>7.6666699999999999</c:v>
                </c:pt>
                <c:pt idx="93">
                  <c:v>7.75</c:v>
                </c:pt>
                <c:pt idx="94">
                  <c:v>7.8333300000000001</c:v>
                </c:pt>
                <c:pt idx="95">
                  <c:v>7.9166700000000034</c:v>
                </c:pt>
                <c:pt idx="96">
                  <c:v>8</c:v>
                </c:pt>
              </c:numCache>
            </c:numRef>
          </c:xVal>
          <c:yVal>
            <c:numRef>
              <c:f>Sheet1!$C$2:$C$98</c:f>
              <c:numCache>
                <c:formatCode>General</c:formatCode>
                <c:ptCount val="97"/>
                <c:pt idx="0">
                  <c:v>100</c:v>
                </c:pt>
                <c:pt idx="1">
                  <c:v>100</c:v>
                </c:pt>
                <c:pt idx="2">
                  <c:v>100</c:v>
                </c:pt>
                <c:pt idx="3">
                  <c:v>99.959000000000003</c:v>
                </c:pt>
                <c:pt idx="4">
                  <c:v>99.877999999999986</c:v>
                </c:pt>
                <c:pt idx="5">
                  <c:v>99.735000000000014</c:v>
                </c:pt>
                <c:pt idx="6">
                  <c:v>98.561000000000007</c:v>
                </c:pt>
                <c:pt idx="7">
                  <c:v>97.343999999999994</c:v>
                </c:pt>
                <c:pt idx="8">
                  <c:v>97.241000000000227</c:v>
                </c:pt>
                <c:pt idx="9">
                  <c:v>97.22</c:v>
                </c:pt>
                <c:pt idx="10">
                  <c:v>97.22</c:v>
                </c:pt>
                <c:pt idx="11">
                  <c:v>97.22</c:v>
                </c:pt>
                <c:pt idx="12">
                  <c:v>97.197999999999993</c:v>
                </c:pt>
                <c:pt idx="13">
                  <c:v>97.175999999999988</c:v>
                </c:pt>
                <c:pt idx="14">
                  <c:v>97.175999999999988</c:v>
                </c:pt>
                <c:pt idx="15">
                  <c:v>97.175999999999988</c:v>
                </c:pt>
                <c:pt idx="16">
                  <c:v>97.037999999999997</c:v>
                </c:pt>
                <c:pt idx="17">
                  <c:v>96.875999999999948</c:v>
                </c:pt>
                <c:pt idx="18">
                  <c:v>95.88</c:v>
                </c:pt>
                <c:pt idx="19">
                  <c:v>94.396000000000001</c:v>
                </c:pt>
                <c:pt idx="20">
                  <c:v>94.185999999999979</c:v>
                </c:pt>
                <c:pt idx="21">
                  <c:v>94.092000000000013</c:v>
                </c:pt>
                <c:pt idx="22">
                  <c:v>94.068000000000012</c:v>
                </c:pt>
                <c:pt idx="23">
                  <c:v>94.068000000000012</c:v>
                </c:pt>
                <c:pt idx="24">
                  <c:v>94.068000000000012</c:v>
                </c:pt>
                <c:pt idx="25">
                  <c:v>94.016999999999996</c:v>
                </c:pt>
                <c:pt idx="26">
                  <c:v>93.991000000000227</c:v>
                </c:pt>
                <c:pt idx="27">
                  <c:v>93.965000000000003</c:v>
                </c:pt>
                <c:pt idx="28">
                  <c:v>93.807000000000002</c:v>
                </c:pt>
                <c:pt idx="29">
                  <c:v>93.464000000000027</c:v>
                </c:pt>
                <c:pt idx="30">
                  <c:v>92.566999999999993</c:v>
                </c:pt>
                <c:pt idx="31">
                  <c:v>91.164999999999992</c:v>
                </c:pt>
                <c:pt idx="32">
                  <c:v>91.004999999999995</c:v>
                </c:pt>
                <c:pt idx="33">
                  <c:v>90.977999999999994</c:v>
                </c:pt>
                <c:pt idx="34">
                  <c:v>90.977999999999994</c:v>
                </c:pt>
                <c:pt idx="35">
                  <c:v>90.950999999999993</c:v>
                </c:pt>
                <c:pt idx="36">
                  <c:v>90.950999999999993</c:v>
                </c:pt>
                <c:pt idx="37">
                  <c:v>90.921000000000006</c:v>
                </c:pt>
                <c:pt idx="38">
                  <c:v>90.921000000000006</c:v>
                </c:pt>
                <c:pt idx="39">
                  <c:v>90.83</c:v>
                </c:pt>
                <c:pt idx="40">
                  <c:v>90.461000000000027</c:v>
                </c:pt>
                <c:pt idx="41">
                  <c:v>90.215000000000003</c:v>
                </c:pt>
                <c:pt idx="42">
                  <c:v>89.477000000000004</c:v>
                </c:pt>
                <c:pt idx="43">
                  <c:v>88.058999999999983</c:v>
                </c:pt>
                <c:pt idx="44">
                  <c:v>87.935000000000002</c:v>
                </c:pt>
                <c:pt idx="45">
                  <c:v>87.840999999999994</c:v>
                </c:pt>
                <c:pt idx="46">
                  <c:v>87.808999999999983</c:v>
                </c:pt>
                <c:pt idx="47">
                  <c:v>87.808999999999983</c:v>
                </c:pt>
                <c:pt idx="48">
                  <c:v>87.808999999999983</c:v>
                </c:pt>
                <c:pt idx="49">
                  <c:v>87.705000000000013</c:v>
                </c:pt>
                <c:pt idx="50">
                  <c:v>87.631</c:v>
                </c:pt>
                <c:pt idx="51">
                  <c:v>87.406000000000006</c:v>
                </c:pt>
                <c:pt idx="52">
                  <c:v>87.10599999999998</c:v>
                </c:pt>
                <c:pt idx="53">
                  <c:v>86.73</c:v>
                </c:pt>
                <c:pt idx="54">
                  <c:v>85.790999999999997</c:v>
                </c:pt>
                <c:pt idx="55">
                  <c:v>84.507999999999996</c:v>
                </c:pt>
                <c:pt idx="56">
                  <c:v>84.28</c:v>
                </c:pt>
                <c:pt idx="57">
                  <c:v>84.241000000000227</c:v>
                </c:pt>
                <c:pt idx="58">
                  <c:v>84.202000000000012</c:v>
                </c:pt>
                <c:pt idx="59">
                  <c:v>84.202000000000012</c:v>
                </c:pt>
                <c:pt idx="60">
                  <c:v>84.202000000000012</c:v>
                </c:pt>
                <c:pt idx="61">
                  <c:v>84.019000000000005</c:v>
                </c:pt>
                <c:pt idx="62">
                  <c:v>84.019000000000005</c:v>
                </c:pt>
                <c:pt idx="63">
                  <c:v>83.924000000000007</c:v>
                </c:pt>
                <c:pt idx="64">
                  <c:v>83.685999999999979</c:v>
                </c:pt>
                <c:pt idx="65">
                  <c:v>83.35299999999998</c:v>
                </c:pt>
                <c:pt idx="66">
                  <c:v>82.399000000000001</c:v>
                </c:pt>
                <c:pt idx="67">
                  <c:v>81.918999999999997</c:v>
                </c:pt>
                <c:pt idx="68">
                  <c:v>81.675999999999988</c:v>
                </c:pt>
                <c:pt idx="69">
                  <c:v>81.626999999999981</c:v>
                </c:pt>
                <c:pt idx="70">
                  <c:v>81.527999999999992</c:v>
                </c:pt>
                <c:pt idx="71">
                  <c:v>81.424999999999997</c:v>
                </c:pt>
                <c:pt idx="72">
                  <c:v>81.424999999999997</c:v>
                </c:pt>
                <c:pt idx="73">
                  <c:v>81.424999999999997</c:v>
                </c:pt>
                <c:pt idx="74">
                  <c:v>81.301999999999992</c:v>
                </c:pt>
                <c:pt idx="75">
                  <c:v>81.052999999999983</c:v>
                </c:pt>
                <c:pt idx="76">
                  <c:v>80.804000000000002</c:v>
                </c:pt>
                <c:pt idx="77">
                  <c:v>80.302999999999983</c:v>
                </c:pt>
                <c:pt idx="78">
                  <c:v>79.864999999999995</c:v>
                </c:pt>
                <c:pt idx="79">
                  <c:v>79.236999999999995</c:v>
                </c:pt>
                <c:pt idx="80">
                  <c:v>78.853999999999999</c:v>
                </c:pt>
                <c:pt idx="81">
                  <c:v>78.789000000000001</c:v>
                </c:pt>
                <c:pt idx="82">
                  <c:v>78.721999999999994</c:v>
                </c:pt>
                <c:pt idx="83">
                  <c:v>78.721999999999994</c:v>
                </c:pt>
                <c:pt idx="84">
                  <c:v>78.721999999999994</c:v>
                </c:pt>
                <c:pt idx="85">
                  <c:v>78.721999999999994</c:v>
                </c:pt>
                <c:pt idx="86">
                  <c:v>78.632999999999981</c:v>
                </c:pt>
                <c:pt idx="87">
                  <c:v>78.171999999999983</c:v>
                </c:pt>
                <c:pt idx="88">
                  <c:v>77.986000000000004</c:v>
                </c:pt>
                <c:pt idx="89">
                  <c:v>77.332999999999998</c:v>
                </c:pt>
                <c:pt idx="90">
                  <c:v>76.584999999999994</c:v>
                </c:pt>
                <c:pt idx="91">
                  <c:v>75.35899999999998</c:v>
                </c:pt>
                <c:pt idx="92">
                  <c:v>75.35899999999998</c:v>
                </c:pt>
                <c:pt idx="93">
                  <c:v>75.35899999999998</c:v>
                </c:pt>
                <c:pt idx="94">
                  <c:v>75.35899999999998</c:v>
                </c:pt>
                <c:pt idx="95">
                  <c:v>75.35899999999998</c:v>
                </c:pt>
                <c:pt idx="96">
                  <c:v>75.35899999999998</c:v>
                </c:pt>
              </c:numCache>
            </c:numRef>
          </c:yVal>
        </c:ser>
        <c:ser>
          <c:idx val="2"/>
          <c:order val="2"/>
          <c:tx>
            <c:strRef>
              <c:f>Sheet1!$D$1</c:f>
              <c:strCache>
                <c:ptCount val="1"/>
                <c:pt idx="0">
                  <c:v>CyA+AZA</c:v>
                </c:pt>
              </c:strCache>
            </c:strRef>
          </c:tx>
          <c:spPr>
            <a:ln w="38100">
              <a:solidFill>
                <a:srgbClr val="00FF00"/>
              </a:solidFill>
            </a:ln>
          </c:spPr>
          <c:marker>
            <c:symbol val="none"/>
          </c:marker>
          <c:xVal>
            <c:numRef>
              <c:f>Sheet1!$A$2:$A$98</c:f>
              <c:numCache>
                <c:formatCode>General</c:formatCode>
                <c:ptCount val="97"/>
                <c:pt idx="0">
                  <c:v>0</c:v>
                </c:pt>
                <c:pt idx="1">
                  <c:v>8.3330000000000043E-2</c:v>
                </c:pt>
                <c:pt idx="2">
                  <c:v>0.16666999999999998</c:v>
                </c:pt>
                <c:pt idx="3">
                  <c:v>0.25</c:v>
                </c:pt>
                <c:pt idx="4">
                  <c:v>0.33333000000000185</c:v>
                </c:pt>
                <c:pt idx="5">
                  <c:v>0.41667000000000032</c:v>
                </c:pt>
                <c:pt idx="6">
                  <c:v>0.5</c:v>
                </c:pt>
                <c:pt idx="7">
                  <c:v>0.58332999999999957</c:v>
                </c:pt>
                <c:pt idx="8">
                  <c:v>0.6666700000000052</c:v>
                </c:pt>
                <c:pt idx="9">
                  <c:v>0.750000000000003</c:v>
                </c:pt>
                <c:pt idx="10">
                  <c:v>0.83333000000000002</c:v>
                </c:pt>
                <c:pt idx="11">
                  <c:v>0.91666999999999998</c:v>
                </c:pt>
                <c:pt idx="12">
                  <c:v>1</c:v>
                </c:pt>
                <c:pt idx="13">
                  <c:v>1.0833299999999935</c:v>
                </c:pt>
                <c:pt idx="14">
                  <c:v>1.1666700000000001</c:v>
                </c:pt>
                <c:pt idx="15">
                  <c:v>1.25</c:v>
                </c:pt>
                <c:pt idx="16">
                  <c:v>1.3333299999999935</c:v>
                </c:pt>
                <c:pt idx="17">
                  <c:v>1.416669999999993</c:v>
                </c:pt>
                <c:pt idx="18">
                  <c:v>1.5</c:v>
                </c:pt>
                <c:pt idx="19">
                  <c:v>1.5833299999999935</c:v>
                </c:pt>
                <c:pt idx="20">
                  <c:v>1.6666700000000001</c:v>
                </c:pt>
                <c:pt idx="21">
                  <c:v>1.75</c:v>
                </c:pt>
                <c:pt idx="22">
                  <c:v>1.8333299999999935</c:v>
                </c:pt>
                <c:pt idx="23">
                  <c:v>1.9166700000000001</c:v>
                </c:pt>
                <c:pt idx="24">
                  <c:v>2</c:v>
                </c:pt>
                <c:pt idx="25">
                  <c:v>2.0833300000000157</c:v>
                </c:pt>
                <c:pt idx="26">
                  <c:v>2.1666699999999977</c:v>
                </c:pt>
                <c:pt idx="27">
                  <c:v>2.25</c:v>
                </c:pt>
                <c:pt idx="28">
                  <c:v>2.3333300000000001</c:v>
                </c:pt>
                <c:pt idx="29">
                  <c:v>2.4166699999999763</c:v>
                </c:pt>
                <c:pt idx="30">
                  <c:v>2.5</c:v>
                </c:pt>
                <c:pt idx="31">
                  <c:v>2.5833300000000157</c:v>
                </c:pt>
                <c:pt idx="32">
                  <c:v>2.6666699999999977</c:v>
                </c:pt>
                <c:pt idx="33">
                  <c:v>2.75</c:v>
                </c:pt>
                <c:pt idx="34">
                  <c:v>2.8333300000000001</c:v>
                </c:pt>
                <c:pt idx="35">
                  <c:v>2.9166699999999763</c:v>
                </c:pt>
                <c:pt idx="36">
                  <c:v>3</c:v>
                </c:pt>
                <c:pt idx="37">
                  <c:v>3.0833300000000157</c:v>
                </c:pt>
                <c:pt idx="38">
                  <c:v>3.1666699999999977</c:v>
                </c:pt>
                <c:pt idx="39">
                  <c:v>3.25</c:v>
                </c:pt>
                <c:pt idx="40">
                  <c:v>3.3333300000000001</c:v>
                </c:pt>
                <c:pt idx="41">
                  <c:v>3.4166699999999763</c:v>
                </c:pt>
                <c:pt idx="42">
                  <c:v>3.5</c:v>
                </c:pt>
                <c:pt idx="43">
                  <c:v>3.5833300000000157</c:v>
                </c:pt>
                <c:pt idx="44">
                  <c:v>3.6666699999999977</c:v>
                </c:pt>
                <c:pt idx="45">
                  <c:v>3.75</c:v>
                </c:pt>
                <c:pt idx="46">
                  <c:v>3.8333300000000001</c:v>
                </c:pt>
                <c:pt idx="47">
                  <c:v>3.9166699999999763</c:v>
                </c:pt>
                <c:pt idx="48">
                  <c:v>4</c:v>
                </c:pt>
                <c:pt idx="49">
                  <c:v>4.0833300000000001</c:v>
                </c:pt>
                <c:pt idx="50">
                  <c:v>4.1666699999999999</c:v>
                </c:pt>
                <c:pt idx="51">
                  <c:v>4.25</c:v>
                </c:pt>
                <c:pt idx="52">
                  <c:v>4.3333300000000001</c:v>
                </c:pt>
                <c:pt idx="53">
                  <c:v>4.4166700000000034</c:v>
                </c:pt>
                <c:pt idx="54">
                  <c:v>4.5</c:v>
                </c:pt>
                <c:pt idx="55">
                  <c:v>4.5833300000000001</c:v>
                </c:pt>
                <c:pt idx="56">
                  <c:v>4.6666699999999999</c:v>
                </c:pt>
                <c:pt idx="57">
                  <c:v>4.75</c:v>
                </c:pt>
                <c:pt idx="58">
                  <c:v>4.8333300000000001</c:v>
                </c:pt>
                <c:pt idx="59">
                  <c:v>4.9166700000000034</c:v>
                </c:pt>
                <c:pt idx="60">
                  <c:v>5</c:v>
                </c:pt>
                <c:pt idx="61">
                  <c:v>5.0833300000000001</c:v>
                </c:pt>
                <c:pt idx="62">
                  <c:v>5.1666699999999999</c:v>
                </c:pt>
                <c:pt idx="63">
                  <c:v>5.25</c:v>
                </c:pt>
                <c:pt idx="64">
                  <c:v>5.3333300000000001</c:v>
                </c:pt>
                <c:pt idx="65">
                  <c:v>5.4166700000000034</c:v>
                </c:pt>
                <c:pt idx="66">
                  <c:v>5.5</c:v>
                </c:pt>
                <c:pt idx="67">
                  <c:v>5.5833300000000001</c:v>
                </c:pt>
                <c:pt idx="68">
                  <c:v>5.6666699999999999</c:v>
                </c:pt>
                <c:pt idx="69">
                  <c:v>5.75</c:v>
                </c:pt>
                <c:pt idx="70">
                  <c:v>5.8333300000000001</c:v>
                </c:pt>
                <c:pt idx="71">
                  <c:v>5.9166700000000034</c:v>
                </c:pt>
                <c:pt idx="72">
                  <c:v>6</c:v>
                </c:pt>
                <c:pt idx="73">
                  <c:v>6.0833300000000001</c:v>
                </c:pt>
                <c:pt idx="74">
                  <c:v>6.1666699999999999</c:v>
                </c:pt>
                <c:pt idx="75">
                  <c:v>6.25</c:v>
                </c:pt>
                <c:pt idx="76">
                  <c:v>6.3333300000000001</c:v>
                </c:pt>
                <c:pt idx="77">
                  <c:v>6.4166700000000034</c:v>
                </c:pt>
                <c:pt idx="78">
                  <c:v>6.5</c:v>
                </c:pt>
                <c:pt idx="79">
                  <c:v>6.5833300000000001</c:v>
                </c:pt>
                <c:pt idx="80">
                  <c:v>6.6666699999999999</c:v>
                </c:pt>
                <c:pt idx="81">
                  <c:v>6.75</c:v>
                </c:pt>
                <c:pt idx="82">
                  <c:v>6.8333300000000001</c:v>
                </c:pt>
                <c:pt idx="83">
                  <c:v>6.9166700000000034</c:v>
                </c:pt>
                <c:pt idx="84">
                  <c:v>7</c:v>
                </c:pt>
                <c:pt idx="85">
                  <c:v>7.0833300000000001</c:v>
                </c:pt>
                <c:pt idx="86">
                  <c:v>7.1666699999999999</c:v>
                </c:pt>
                <c:pt idx="87">
                  <c:v>7.25</c:v>
                </c:pt>
                <c:pt idx="88">
                  <c:v>7.3333300000000001</c:v>
                </c:pt>
                <c:pt idx="89">
                  <c:v>7.4166700000000034</c:v>
                </c:pt>
                <c:pt idx="90">
                  <c:v>7.5</c:v>
                </c:pt>
                <c:pt idx="91">
                  <c:v>7.5833300000000001</c:v>
                </c:pt>
                <c:pt idx="92">
                  <c:v>7.6666699999999999</c:v>
                </c:pt>
                <c:pt idx="93">
                  <c:v>7.75</c:v>
                </c:pt>
                <c:pt idx="94">
                  <c:v>7.8333300000000001</c:v>
                </c:pt>
                <c:pt idx="95">
                  <c:v>7.9166700000000034</c:v>
                </c:pt>
                <c:pt idx="96">
                  <c:v>8</c:v>
                </c:pt>
              </c:numCache>
            </c:numRef>
          </c:xVal>
          <c:yVal>
            <c:numRef>
              <c:f>Sheet1!$D$2:$D$98</c:f>
              <c:numCache>
                <c:formatCode>General</c:formatCode>
                <c:ptCount val="97"/>
                <c:pt idx="0">
                  <c:v>100</c:v>
                </c:pt>
                <c:pt idx="1">
                  <c:v>100</c:v>
                </c:pt>
                <c:pt idx="2">
                  <c:v>100</c:v>
                </c:pt>
                <c:pt idx="3">
                  <c:v>99.777999999999992</c:v>
                </c:pt>
                <c:pt idx="4">
                  <c:v>99.554999999999993</c:v>
                </c:pt>
                <c:pt idx="5">
                  <c:v>99.554999999999993</c:v>
                </c:pt>
                <c:pt idx="6">
                  <c:v>98.871999999999986</c:v>
                </c:pt>
                <c:pt idx="7">
                  <c:v>96.343000000000004</c:v>
                </c:pt>
                <c:pt idx="8">
                  <c:v>96.343000000000004</c:v>
                </c:pt>
                <c:pt idx="9">
                  <c:v>96.343000000000004</c:v>
                </c:pt>
                <c:pt idx="10">
                  <c:v>96.343000000000004</c:v>
                </c:pt>
                <c:pt idx="11">
                  <c:v>96.343000000000004</c:v>
                </c:pt>
                <c:pt idx="12">
                  <c:v>96.343000000000004</c:v>
                </c:pt>
                <c:pt idx="13">
                  <c:v>96.343000000000004</c:v>
                </c:pt>
                <c:pt idx="14">
                  <c:v>96.343000000000004</c:v>
                </c:pt>
                <c:pt idx="15">
                  <c:v>96.343000000000004</c:v>
                </c:pt>
                <c:pt idx="16">
                  <c:v>96.343000000000004</c:v>
                </c:pt>
                <c:pt idx="17">
                  <c:v>96.078999999999979</c:v>
                </c:pt>
                <c:pt idx="18">
                  <c:v>94.230999999999995</c:v>
                </c:pt>
                <c:pt idx="19">
                  <c:v>91.587000000000003</c:v>
                </c:pt>
                <c:pt idx="20">
                  <c:v>90.787000000000006</c:v>
                </c:pt>
                <c:pt idx="21">
                  <c:v>90.787000000000006</c:v>
                </c:pt>
                <c:pt idx="22">
                  <c:v>90.787000000000006</c:v>
                </c:pt>
                <c:pt idx="23">
                  <c:v>90.787000000000006</c:v>
                </c:pt>
                <c:pt idx="24">
                  <c:v>90.787000000000006</c:v>
                </c:pt>
                <c:pt idx="25">
                  <c:v>90.787000000000006</c:v>
                </c:pt>
                <c:pt idx="26">
                  <c:v>90.787000000000006</c:v>
                </c:pt>
                <c:pt idx="27">
                  <c:v>90.787000000000006</c:v>
                </c:pt>
                <c:pt idx="28">
                  <c:v>90.787000000000006</c:v>
                </c:pt>
                <c:pt idx="29">
                  <c:v>90.787000000000006</c:v>
                </c:pt>
                <c:pt idx="30">
                  <c:v>88.995000000000005</c:v>
                </c:pt>
                <c:pt idx="31">
                  <c:v>87.492999999999995</c:v>
                </c:pt>
                <c:pt idx="32">
                  <c:v>87.492999999999995</c:v>
                </c:pt>
                <c:pt idx="33">
                  <c:v>87.492999999999995</c:v>
                </c:pt>
                <c:pt idx="34">
                  <c:v>87.492999999999995</c:v>
                </c:pt>
                <c:pt idx="35">
                  <c:v>87.492999999999995</c:v>
                </c:pt>
                <c:pt idx="36">
                  <c:v>87.492999999999995</c:v>
                </c:pt>
                <c:pt idx="37">
                  <c:v>87.492999999999995</c:v>
                </c:pt>
                <c:pt idx="38">
                  <c:v>87.492999999999995</c:v>
                </c:pt>
                <c:pt idx="39">
                  <c:v>87.492999999999995</c:v>
                </c:pt>
                <c:pt idx="40">
                  <c:v>87.492999999999995</c:v>
                </c:pt>
                <c:pt idx="41">
                  <c:v>87.155999999999949</c:v>
                </c:pt>
                <c:pt idx="42">
                  <c:v>86.147000000000006</c:v>
                </c:pt>
                <c:pt idx="43">
                  <c:v>84.121999999999986</c:v>
                </c:pt>
                <c:pt idx="44">
                  <c:v>84.121999999999986</c:v>
                </c:pt>
                <c:pt idx="45">
                  <c:v>84.121999999999986</c:v>
                </c:pt>
                <c:pt idx="46">
                  <c:v>84.121999999999986</c:v>
                </c:pt>
                <c:pt idx="47">
                  <c:v>84.121999999999986</c:v>
                </c:pt>
                <c:pt idx="48">
                  <c:v>83.771999999999991</c:v>
                </c:pt>
                <c:pt idx="49">
                  <c:v>83.771999999999991</c:v>
                </c:pt>
                <c:pt idx="50">
                  <c:v>83.771999999999991</c:v>
                </c:pt>
                <c:pt idx="51">
                  <c:v>83.771999999999991</c:v>
                </c:pt>
                <c:pt idx="52">
                  <c:v>83.771999999999991</c:v>
                </c:pt>
                <c:pt idx="53">
                  <c:v>83.007000000000005</c:v>
                </c:pt>
                <c:pt idx="54">
                  <c:v>82.242000000000004</c:v>
                </c:pt>
                <c:pt idx="55">
                  <c:v>81.093999999999994</c:v>
                </c:pt>
                <c:pt idx="56">
                  <c:v>80.328999999999979</c:v>
                </c:pt>
                <c:pt idx="57">
                  <c:v>80.328999999999979</c:v>
                </c:pt>
                <c:pt idx="58">
                  <c:v>80.328999999999979</c:v>
                </c:pt>
                <c:pt idx="59">
                  <c:v>80.328999999999979</c:v>
                </c:pt>
                <c:pt idx="60">
                  <c:v>80.328999999999979</c:v>
                </c:pt>
                <c:pt idx="61">
                  <c:v>79.903999999999996</c:v>
                </c:pt>
                <c:pt idx="62">
                  <c:v>79.903999999999996</c:v>
                </c:pt>
                <c:pt idx="63">
                  <c:v>79.903999999999996</c:v>
                </c:pt>
                <c:pt idx="64">
                  <c:v>79.903999999999996</c:v>
                </c:pt>
                <c:pt idx="65">
                  <c:v>79.903999999999996</c:v>
                </c:pt>
                <c:pt idx="66">
                  <c:v>79.467000000000027</c:v>
                </c:pt>
                <c:pt idx="67">
                  <c:v>79.467000000000027</c:v>
                </c:pt>
                <c:pt idx="68">
                  <c:v>79.467000000000027</c:v>
                </c:pt>
                <c:pt idx="69">
                  <c:v>79.467000000000027</c:v>
                </c:pt>
                <c:pt idx="70">
                  <c:v>79.467000000000027</c:v>
                </c:pt>
                <c:pt idx="71">
                  <c:v>79.467000000000027</c:v>
                </c:pt>
                <c:pt idx="72">
                  <c:v>79.467000000000027</c:v>
                </c:pt>
                <c:pt idx="73">
                  <c:v>79.467000000000027</c:v>
                </c:pt>
                <c:pt idx="74">
                  <c:v>79.467000000000027</c:v>
                </c:pt>
                <c:pt idx="75">
                  <c:v>78.903999999999996</c:v>
                </c:pt>
                <c:pt idx="76">
                  <c:v>78.903999999999996</c:v>
                </c:pt>
                <c:pt idx="77">
                  <c:v>78.903999999999996</c:v>
                </c:pt>
                <c:pt idx="78">
                  <c:v>77.751999999999995</c:v>
                </c:pt>
                <c:pt idx="79">
                  <c:v>77.171999999999983</c:v>
                </c:pt>
                <c:pt idx="80">
                  <c:v>76.581999999999994</c:v>
                </c:pt>
                <c:pt idx="81">
                  <c:v>75.983999999999995</c:v>
                </c:pt>
                <c:pt idx="82">
                  <c:v>75.983999999999995</c:v>
                </c:pt>
                <c:pt idx="83">
                  <c:v>75.370999999999981</c:v>
                </c:pt>
                <c:pt idx="84">
                  <c:v>75.370999999999981</c:v>
                </c:pt>
                <c:pt idx="85">
                  <c:v>75.370999999999981</c:v>
                </c:pt>
                <c:pt idx="86">
                  <c:v>75.370999999999981</c:v>
                </c:pt>
                <c:pt idx="87">
                  <c:v>75.370999999999981</c:v>
                </c:pt>
                <c:pt idx="88">
                  <c:v>74.66</c:v>
                </c:pt>
                <c:pt idx="89">
                  <c:v>73.949000000000026</c:v>
                </c:pt>
                <c:pt idx="90">
                  <c:v>73.949000000000026</c:v>
                </c:pt>
                <c:pt idx="91">
                  <c:v>73.949000000000026</c:v>
                </c:pt>
                <c:pt idx="92">
                  <c:v>73.209999999999994</c:v>
                </c:pt>
                <c:pt idx="93">
                  <c:v>73.209999999999994</c:v>
                </c:pt>
                <c:pt idx="94">
                  <c:v>73.209999999999994</c:v>
                </c:pt>
                <c:pt idx="95">
                  <c:v>73.209999999999994</c:v>
                </c:pt>
                <c:pt idx="96">
                  <c:v>73.209999999999994</c:v>
                </c:pt>
              </c:numCache>
            </c:numRef>
          </c:yVal>
        </c:ser>
        <c:axId val="162912896"/>
        <c:axId val="162919168"/>
      </c:scatterChart>
      <c:valAx>
        <c:axId val="162912896"/>
        <c:scaling>
          <c:orientation val="minMax"/>
          <c:max val="8"/>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62919168"/>
        <c:crosses val="autoZero"/>
        <c:crossBetween val="midCat"/>
        <c:majorUnit val="1"/>
      </c:valAx>
      <c:valAx>
        <c:axId val="162919168"/>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62912896"/>
        <c:crosses val="autoZero"/>
        <c:crossBetween val="midCat"/>
        <c:majorUnit val="10"/>
      </c:valAx>
      <c:spPr>
        <a:solidFill>
          <a:schemeClr val="bg2"/>
        </a:solidFill>
        <a:ln>
          <a:solidFill>
            <a:schemeClr val="tx1"/>
          </a:solidFill>
        </a:ln>
      </c:spPr>
    </c:plotArea>
    <c:legend>
      <c:legendPos val="r"/>
      <c:layout>
        <c:manualLayout>
          <c:xMode val="edge"/>
          <c:yMode val="edge"/>
          <c:x val="0.15027280328896939"/>
          <c:y val="0.66075586317840429"/>
          <c:w val="0.59262536873156346"/>
          <c:h val="0.12616797900262466"/>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8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899904"/>
          <c:h val="0.77074260114039905"/>
        </c:manualLayout>
      </c:layout>
      <c:scatterChart>
        <c:scatterStyle val="smoothMarker"/>
        <c:ser>
          <c:idx val="0"/>
          <c:order val="0"/>
          <c:tx>
            <c:strRef>
              <c:f>Sheet1!$B$1</c:f>
              <c:strCache>
                <c:ptCount val="1"/>
                <c:pt idx="0">
                  <c:v>Freedom from malignancy 4/1994-2002</c:v>
                </c:pt>
              </c:strCache>
            </c:strRef>
          </c:tx>
          <c:spPr>
            <a:ln w="38100">
              <a:solidFill>
                <a:srgbClr val="00FF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0.33330000000000237</c:v>
                </c:pt>
                <c:pt idx="5">
                  <c:v>0.41670000000000001</c:v>
                </c:pt>
                <c:pt idx="6">
                  <c:v>0.5</c:v>
                </c:pt>
                <c:pt idx="7">
                  <c:v>0.58329999999999949</c:v>
                </c:pt>
                <c:pt idx="8">
                  <c:v>0.66670000000000396</c:v>
                </c:pt>
                <c:pt idx="9">
                  <c:v>0.75000000000000278</c:v>
                </c:pt>
                <c:pt idx="10">
                  <c:v>0.83330000000000004</c:v>
                </c:pt>
                <c:pt idx="11">
                  <c:v>0.91670000000000063</c:v>
                </c:pt>
                <c:pt idx="12">
                  <c:v>1</c:v>
                </c:pt>
                <c:pt idx="13">
                  <c:v>1.0832999999999946</c:v>
                </c:pt>
                <c:pt idx="14">
                  <c:v>1.1667000000000001</c:v>
                </c:pt>
                <c:pt idx="15">
                  <c:v>1.25</c:v>
                </c:pt>
                <c:pt idx="16">
                  <c:v>1.3332999999999946</c:v>
                </c:pt>
                <c:pt idx="17">
                  <c:v>1.4166999999999934</c:v>
                </c:pt>
                <c:pt idx="18">
                  <c:v>1.5</c:v>
                </c:pt>
                <c:pt idx="19">
                  <c:v>1.5832999999999946</c:v>
                </c:pt>
                <c:pt idx="20">
                  <c:v>1.6667000000000001</c:v>
                </c:pt>
                <c:pt idx="21">
                  <c:v>1.75</c:v>
                </c:pt>
                <c:pt idx="22">
                  <c:v>1.8332999999999946</c:v>
                </c:pt>
                <c:pt idx="23">
                  <c:v>1.9167000000000001</c:v>
                </c:pt>
                <c:pt idx="24">
                  <c:v>2</c:v>
                </c:pt>
                <c:pt idx="25">
                  <c:v>2.0832999999999999</c:v>
                </c:pt>
                <c:pt idx="26">
                  <c:v>2.1667000000000001</c:v>
                </c:pt>
                <c:pt idx="27">
                  <c:v>2.25</c:v>
                </c:pt>
                <c:pt idx="28">
                  <c:v>2.3332999999999977</c:v>
                </c:pt>
                <c:pt idx="29">
                  <c:v>2.4166999999999863</c:v>
                </c:pt>
                <c:pt idx="30">
                  <c:v>2.5</c:v>
                </c:pt>
                <c:pt idx="31">
                  <c:v>2.5832999999999999</c:v>
                </c:pt>
                <c:pt idx="32">
                  <c:v>2.6667000000000001</c:v>
                </c:pt>
                <c:pt idx="33">
                  <c:v>2.75</c:v>
                </c:pt>
                <c:pt idx="34">
                  <c:v>2.8332999999999977</c:v>
                </c:pt>
                <c:pt idx="35">
                  <c:v>2.9166999999999863</c:v>
                </c:pt>
                <c:pt idx="36">
                  <c:v>3</c:v>
                </c:pt>
                <c:pt idx="37">
                  <c:v>3.0832999999999999</c:v>
                </c:pt>
                <c:pt idx="38">
                  <c:v>3.1667000000000001</c:v>
                </c:pt>
                <c:pt idx="39">
                  <c:v>3.25</c:v>
                </c:pt>
                <c:pt idx="40">
                  <c:v>3.3332999999999977</c:v>
                </c:pt>
                <c:pt idx="41">
                  <c:v>3.4166999999999863</c:v>
                </c:pt>
                <c:pt idx="42">
                  <c:v>3.5</c:v>
                </c:pt>
                <c:pt idx="43">
                  <c:v>3.5832999999999999</c:v>
                </c:pt>
                <c:pt idx="44">
                  <c:v>3.6667000000000001</c:v>
                </c:pt>
                <c:pt idx="45">
                  <c:v>3.75</c:v>
                </c:pt>
                <c:pt idx="46">
                  <c:v>3.8332999999999977</c:v>
                </c:pt>
                <c:pt idx="47">
                  <c:v>3.9166999999999863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Sheet1!$B$2:$B$146</c:f>
              <c:numCache>
                <c:formatCode>General</c:formatCode>
                <c:ptCount val="145"/>
                <c:pt idx="0">
                  <c:v>100</c:v>
                </c:pt>
                <c:pt idx="1">
                  <c:v>99.991000000000227</c:v>
                </c:pt>
                <c:pt idx="2">
                  <c:v>99.937000000000026</c:v>
                </c:pt>
                <c:pt idx="3">
                  <c:v>99.793000000000006</c:v>
                </c:pt>
                <c:pt idx="4">
                  <c:v>99.575999999999979</c:v>
                </c:pt>
                <c:pt idx="5">
                  <c:v>99.375999999999948</c:v>
                </c:pt>
                <c:pt idx="6">
                  <c:v>98.119</c:v>
                </c:pt>
                <c:pt idx="7">
                  <c:v>96.61</c:v>
                </c:pt>
                <c:pt idx="8">
                  <c:v>96.340999999999994</c:v>
                </c:pt>
                <c:pt idx="9">
                  <c:v>96.238</c:v>
                </c:pt>
                <c:pt idx="10">
                  <c:v>96.238</c:v>
                </c:pt>
                <c:pt idx="11">
                  <c:v>96.228999999999999</c:v>
                </c:pt>
                <c:pt idx="12">
                  <c:v>96.19</c:v>
                </c:pt>
                <c:pt idx="13">
                  <c:v>96.141999999999996</c:v>
                </c:pt>
                <c:pt idx="14">
                  <c:v>96.10199999999999</c:v>
                </c:pt>
                <c:pt idx="15">
                  <c:v>96.072000000000003</c:v>
                </c:pt>
                <c:pt idx="16">
                  <c:v>95.942000000000007</c:v>
                </c:pt>
                <c:pt idx="17">
                  <c:v>95.700999999999993</c:v>
                </c:pt>
                <c:pt idx="18">
                  <c:v>94.637</c:v>
                </c:pt>
                <c:pt idx="19">
                  <c:v>93.197999999999993</c:v>
                </c:pt>
                <c:pt idx="20">
                  <c:v>92.813999999999993</c:v>
                </c:pt>
                <c:pt idx="21">
                  <c:v>92.712000000000003</c:v>
                </c:pt>
                <c:pt idx="22">
                  <c:v>92.641000000000005</c:v>
                </c:pt>
                <c:pt idx="23">
                  <c:v>92.61999999999999</c:v>
                </c:pt>
                <c:pt idx="24">
                  <c:v>92.61999999999999</c:v>
                </c:pt>
                <c:pt idx="25">
                  <c:v>92.60899999999998</c:v>
                </c:pt>
                <c:pt idx="26">
                  <c:v>92.599000000000004</c:v>
                </c:pt>
                <c:pt idx="27">
                  <c:v>92.545000000000002</c:v>
                </c:pt>
                <c:pt idx="28">
                  <c:v>92.438000000000002</c:v>
                </c:pt>
                <c:pt idx="29">
                  <c:v>92.126999999999981</c:v>
                </c:pt>
                <c:pt idx="30">
                  <c:v>91.16</c:v>
                </c:pt>
                <c:pt idx="31">
                  <c:v>89.652999999999949</c:v>
                </c:pt>
                <c:pt idx="32">
                  <c:v>89.263999999999996</c:v>
                </c:pt>
                <c:pt idx="33">
                  <c:v>89.198999999999998</c:v>
                </c:pt>
                <c:pt idx="34">
                  <c:v>89.144000000000005</c:v>
                </c:pt>
                <c:pt idx="35">
                  <c:v>89.111000000000004</c:v>
                </c:pt>
                <c:pt idx="36">
                  <c:v>89.1</c:v>
                </c:pt>
                <c:pt idx="37">
                  <c:v>89.088999999999999</c:v>
                </c:pt>
                <c:pt idx="38">
                  <c:v>89.078000000000003</c:v>
                </c:pt>
                <c:pt idx="39">
                  <c:v>89.043000000000006</c:v>
                </c:pt>
                <c:pt idx="40">
                  <c:v>88.871999999999986</c:v>
                </c:pt>
                <c:pt idx="41">
                  <c:v>88.619</c:v>
                </c:pt>
                <c:pt idx="42">
                  <c:v>87.825999999999979</c:v>
                </c:pt>
                <c:pt idx="43">
                  <c:v>86.318000000000012</c:v>
                </c:pt>
                <c:pt idx="44">
                  <c:v>85.912999999999997</c:v>
                </c:pt>
                <c:pt idx="45">
                  <c:v>85.807999999999993</c:v>
                </c:pt>
                <c:pt idx="46">
                  <c:v>85.75</c:v>
                </c:pt>
                <c:pt idx="47">
                  <c:v>85.738</c:v>
                </c:pt>
                <c:pt idx="48">
                  <c:v>85.738</c:v>
                </c:pt>
                <c:pt idx="49">
                  <c:v>85.652999999999949</c:v>
                </c:pt>
                <c:pt idx="50">
                  <c:v>85.641000000000005</c:v>
                </c:pt>
                <c:pt idx="51">
                  <c:v>85.554999999999993</c:v>
                </c:pt>
                <c:pt idx="52">
                  <c:v>85.394000000000005</c:v>
                </c:pt>
                <c:pt idx="53">
                  <c:v>85.121999999999986</c:v>
                </c:pt>
                <c:pt idx="54">
                  <c:v>84.194000000000003</c:v>
                </c:pt>
                <c:pt idx="55">
                  <c:v>83.051999999999992</c:v>
                </c:pt>
                <c:pt idx="56">
                  <c:v>82.60299999999998</c:v>
                </c:pt>
                <c:pt idx="57">
                  <c:v>82.477999999999994</c:v>
                </c:pt>
                <c:pt idx="58">
                  <c:v>82.440000000000026</c:v>
                </c:pt>
                <c:pt idx="59">
                  <c:v>82.402000000000001</c:v>
                </c:pt>
                <c:pt idx="60">
                  <c:v>82.402000000000001</c:v>
                </c:pt>
                <c:pt idx="61">
                  <c:v>82.349000000000004</c:v>
                </c:pt>
                <c:pt idx="62">
                  <c:v>82.349000000000004</c:v>
                </c:pt>
                <c:pt idx="63">
                  <c:v>82.269000000000005</c:v>
                </c:pt>
                <c:pt idx="64">
                  <c:v>81.975999999999999</c:v>
                </c:pt>
                <c:pt idx="65">
                  <c:v>81.616</c:v>
                </c:pt>
                <c:pt idx="66">
                  <c:v>80.813999999999993</c:v>
                </c:pt>
                <c:pt idx="67">
                  <c:v>79.649000000000001</c:v>
                </c:pt>
                <c:pt idx="68">
                  <c:v>79.366</c:v>
                </c:pt>
                <c:pt idx="69">
                  <c:v>79.257000000000005</c:v>
                </c:pt>
                <c:pt idx="70">
                  <c:v>79.188999999999979</c:v>
                </c:pt>
                <c:pt idx="71">
                  <c:v>79.174999999999983</c:v>
                </c:pt>
                <c:pt idx="72">
                  <c:v>79.174999999999983</c:v>
                </c:pt>
                <c:pt idx="73">
                  <c:v>79.119</c:v>
                </c:pt>
                <c:pt idx="74">
                  <c:v>79.075999999999979</c:v>
                </c:pt>
                <c:pt idx="75">
                  <c:v>79.018000000000001</c:v>
                </c:pt>
                <c:pt idx="76">
                  <c:v>78.774000000000001</c:v>
                </c:pt>
                <c:pt idx="77">
                  <c:v>78.429000000000002</c:v>
                </c:pt>
                <c:pt idx="78">
                  <c:v>77.664999999999992</c:v>
                </c:pt>
                <c:pt idx="79">
                  <c:v>76.86999999999999</c:v>
                </c:pt>
                <c:pt idx="80">
                  <c:v>76.521999999999991</c:v>
                </c:pt>
                <c:pt idx="81">
                  <c:v>76.464000000000027</c:v>
                </c:pt>
                <c:pt idx="82">
                  <c:v>76.433999999999997</c:v>
                </c:pt>
                <c:pt idx="83">
                  <c:v>76.405000000000001</c:v>
                </c:pt>
                <c:pt idx="84">
                  <c:v>76.405000000000001</c:v>
                </c:pt>
                <c:pt idx="85">
                  <c:v>76.388999999999982</c:v>
                </c:pt>
                <c:pt idx="86">
                  <c:v>76.343000000000004</c:v>
                </c:pt>
                <c:pt idx="87">
                  <c:v>76.156999999999982</c:v>
                </c:pt>
                <c:pt idx="88">
                  <c:v>75.938999999999993</c:v>
                </c:pt>
                <c:pt idx="89">
                  <c:v>75.549000000000007</c:v>
                </c:pt>
                <c:pt idx="90">
                  <c:v>74.706999999999994</c:v>
                </c:pt>
                <c:pt idx="91">
                  <c:v>73.721000000000004</c:v>
                </c:pt>
                <c:pt idx="92">
                  <c:v>73.47</c:v>
                </c:pt>
                <c:pt idx="93">
                  <c:v>73.421999999999997</c:v>
                </c:pt>
                <c:pt idx="94">
                  <c:v>73.39</c:v>
                </c:pt>
                <c:pt idx="95">
                  <c:v>73.35799999999999</c:v>
                </c:pt>
                <c:pt idx="96">
                  <c:v>73.340999999999994</c:v>
                </c:pt>
                <c:pt idx="97">
                  <c:v>73.274000000000001</c:v>
                </c:pt>
                <c:pt idx="98">
                  <c:v>73.153999999999982</c:v>
                </c:pt>
                <c:pt idx="99">
                  <c:v>73.034000000000006</c:v>
                </c:pt>
                <c:pt idx="100">
                  <c:v>72.619</c:v>
                </c:pt>
                <c:pt idx="101">
                  <c:v>72.203000000000003</c:v>
                </c:pt>
                <c:pt idx="102">
                  <c:v>71.353999999999999</c:v>
                </c:pt>
                <c:pt idx="103">
                  <c:v>70.135999999999981</c:v>
                </c:pt>
                <c:pt idx="104">
                  <c:v>69.837000000000003</c:v>
                </c:pt>
                <c:pt idx="105">
                  <c:v>69.712000000000003</c:v>
                </c:pt>
                <c:pt idx="106">
                  <c:v>69.694000000000003</c:v>
                </c:pt>
                <c:pt idx="107">
                  <c:v>69.638999999999982</c:v>
                </c:pt>
                <c:pt idx="108">
                  <c:v>69.599000000000004</c:v>
                </c:pt>
                <c:pt idx="109">
                  <c:v>69.599000000000004</c:v>
                </c:pt>
                <c:pt idx="110">
                  <c:v>69.513000000000005</c:v>
                </c:pt>
                <c:pt idx="111">
                  <c:v>69.36</c:v>
                </c:pt>
                <c:pt idx="112">
                  <c:v>68.832999999999998</c:v>
                </c:pt>
                <c:pt idx="113">
                  <c:v>68.546999999999997</c:v>
                </c:pt>
                <c:pt idx="114">
                  <c:v>67.884</c:v>
                </c:pt>
                <c:pt idx="115">
                  <c:v>66.751999999999995</c:v>
                </c:pt>
                <c:pt idx="116">
                  <c:v>66.483000000000004</c:v>
                </c:pt>
                <c:pt idx="117">
                  <c:v>66.461000000000027</c:v>
                </c:pt>
                <c:pt idx="118">
                  <c:v>66.415000000000006</c:v>
                </c:pt>
                <c:pt idx="119">
                  <c:v>66.415000000000006</c:v>
                </c:pt>
                <c:pt idx="120">
                  <c:v>66.415000000000006</c:v>
                </c:pt>
                <c:pt idx="121">
                  <c:v>66.361000000000004</c:v>
                </c:pt>
                <c:pt idx="122">
                  <c:v>66.278999999999982</c:v>
                </c:pt>
                <c:pt idx="123">
                  <c:v>66.113</c:v>
                </c:pt>
                <c:pt idx="124">
                  <c:v>65.805999999999983</c:v>
                </c:pt>
                <c:pt idx="125">
                  <c:v>65.274000000000001</c:v>
                </c:pt>
                <c:pt idx="126">
                  <c:v>64.572000000000003</c:v>
                </c:pt>
                <c:pt idx="127">
                  <c:v>63.781000000000006</c:v>
                </c:pt>
                <c:pt idx="128">
                  <c:v>63.581000000000003</c:v>
                </c:pt>
                <c:pt idx="129">
                  <c:v>63.522000000000013</c:v>
                </c:pt>
                <c:pt idx="130">
                  <c:v>63.492000000000012</c:v>
                </c:pt>
                <c:pt idx="131">
                  <c:v>63.431000000000004</c:v>
                </c:pt>
                <c:pt idx="132">
                  <c:v>63.431000000000004</c:v>
                </c:pt>
                <c:pt idx="133">
                  <c:v>63.362000000000002</c:v>
                </c:pt>
                <c:pt idx="134">
                  <c:v>63.252000000000002</c:v>
                </c:pt>
                <c:pt idx="135">
                  <c:v>63.14</c:v>
                </c:pt>
                <c:pt idx="136">
                  <c:v>62.916000000000004</c:v>
                </c:pt>
                <c:pt idx="137">
                  <c:v>62.617000000000004</c:v>
                </c:pt>
                <c:pt idx="138">
                  <c:v>61.605000000000011</c:v>
                </c:pt>
                <c:pt idx="139">
                  <c:v>60.811999999999998</c:v>
                </c:pt>
                <c:pt idx="140">
                  <c:v>60.469000000000001</c:v>
                </c:pt>
                <c:pt idx="141">
                  <c:v>60.469000000000001</c:v>
                </c:pt>
                <c:pt idx="142">
                  <c:v>60.43</c:v>
                </c:pt>
                <c:pt idx="143">
                  <c:v>60.43</c:v>
                </c:pt>
                <c:pt idx="144">
                  <c:v>60.43</c:v>
                </c:pt>
              </c:numCache>
            </c:numRef>
          </c:yVal>
        </c:ser>
        <c:ser>
          <c:idx val="1"/>
          <c:order val="1"/>
          <c:tx>
            <c:strRef>
              <c:f>Sheet1!$C$1</c:f>
              <c:strCache>
                <c:ptCount val="1"/>
                <c:pt idx="0">
                  <c:v>Freedom from malignancy 2003-6/2010</c:v>
                </c:pt>
              </c:strCache>
            </c:strRef>
          </c:tx>
          <c:spPr>
            <a:ln w="38100">
              <a:solidFill>
                <a:srgbClr val="00FFFF"/>
              </a:solidFill>
              <a:prstDash val="solid"/>
            </a:ln>
          </c:spPr>
          <c:marker>
            <c:symbol val="none"/>
          </c:marker>
          <c:xVal>
            <c:numRef>
              <c:f>Sheet1!$A$2:$A$146</c:f>
              <c:numCache>
                <c:formatCode>General</c:formatCode>
                <c:ptCount val="145"/>
                <c:pt idx="0">
                  <c:v>0</c:v>
                </c:pt>
                <c:pt idx="1">
                  <c:v>8.3300000000000041E-2</c:v>
                </c:pt>
                <c:pt idx="2">
                  <c:v>0.16669999999999999</c:v>
                </c:pt>
                <c:pt idx="3">
                  <c:v>0.25</c:v>
                </c:pt>
                <c:pt idx="4">
                  <c:v>0.33330000000000237</c:v>
                </c:pt>
                <c:pt idx="5">
                  <c:v>0.41670000000000001</c:v>
                </c:pt>
                <c:pt idx="6">
                  <c:v>0.5</c:v>
                </c:pt>
                <c:pt idx="7">
                  <c:v>0.58329999999999949</c:v>
                </c:pt>
                <c:pt idx="8">
                  <c:v>0.66670000000000396</c:v>
                </c:pt>
                <c:pt idx="9">
                  <c:v>0.75000000000000278</c:v>
                </c:pt>
                <c:pt idx="10">
                  <c:v>0.83330000000000004</c:v>
                </c:pt>
                <c:pt idx="11">
                  <c:v>0.91670000000000063</c:v>
                </c:pt>
                <c:pt idx="12">
                  <c:v>1</c:v>
                </c:pt>
                <c:pt idx="13">
                  <c:v>1.0832999999999946</c:v>
                </c:pt>
                <c:pt idx="14">
                  <c:v>1.1667000000000001</c:v>
                </c:pt>
                <c:pt idx="15">
                  <c:v>1.25</c:v>
                </c:pt>
                <c:pt idx="16">
                  <c:v>1.3332999999999946</c:v>
                </c:pt>
                <c:pt idx="17">
                  <c:v>1.4166999999999934</c:v>
                </c:pt>
                <c:pt idx="18">
                  <c:v>1.5</c:v>
                </c:pt>
                <c:pt idx="19">
                  <c:v>1.5832999999999946</c:v>
                </c:pt>
                <c:pt idx="20">
                  <c:v>1.6667000000000001</c:v>
                </c:pt>
                <c:pt idx="21">
                  <c:v>1.75</c:v>
                </c:pt>
                <c:pt idx="22">
                  <c:v>1.8332999999999946</c:v>
                </c:pt>
                <c:pt idx="23">
                  <c:v>1.9167000000000001</c:v>
                </c:pt>
                <c:pt idx="24">
                  <c:v>2</c:v>
                </c:pt>
                <c:pt idx="25">
                  <c:v>2.0832999999999999</c:v>
                </c:pt>
                <c:pt idx="26">
                  <c:v>2.1667000000000001</c:v>
                </c:pt>
                <c:pt idx="27">
                  <c:v>2.25</c:v>
                </c:pt>
                <c:pt idx="28">
                  <c:v>2.3332999999999977</c:v>
                </c:pt>
                <c:pt idx="29">
                  <c:v>2.4166999999999863</c:v>
                </c:pt>
                <c:pt idx="30">
                  <c:v>2.5</c:v>
                </c:pt>
                <c:pt idx="31">
                  <c:v>2.5832999999999999</c:v>
                </c:pt>
                <c:pt idx="32">
                  <c:v>2.6667000000000001</c:v>
                </c:pt>
                <c:pt idx="33">
                  <c:v>2.75</c:v>
                </c:pt>
                <c:pt idx="34">
                  <c:v>2.8332999999999977</c:v>
                </c:pt>
                <c:pt idx="35">
                  <c:v>2.9166999999999863</c:v>
                </c:pt>
                <c:pt idx="36">
                  <c:v>3</c:v>
                </c:pt>
                <c:pt idx="37">
                  <c:v>3.0832999999999999</c:v>
                </c:pt>
                <c:pt idx="38">
                  <c:v>3.1667000000000001</c:v>
                </c:pt>
                <c:pt idx="39">
                  <c:v>3.25</c:v>
                </c:pt>
                <c:pt idx="40">
                  <c:v>3.3332999999999977</c:v>
                </c:pt>
                <c:pt idx="41">
                  <c:v>3.4166999999999863</c:v>
                </c:pt>
                <c:pt idx="42">
                  <c:v>3.5</c:v>
                </c:pt>
                <c:pt idx="43">
                  <c:v>3.5832999999999999</c:v>
                </c:pt>
                <c:pt idx="44">
                  <c:v>3.6667000000000001</c:v>
                </c:pt>
                <c:pt idx="45">
                  <c:v>3.75</c:v>
                </c:pt>
                <c:pt idx="46">
                  <c:v>3.8332999999999977</c:v>
                </c:pt>
                <c:pt idx="47">
                  <c:v>3.9166999999999863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Sheet1!$C$2:$C$146</c:f>
              <c:numCache>
                <c:formatCode>General</c:formatCode>
                <c:ptCount val="145"/>
                <c:pt idx="0">
                  <c:v>100</c:v>
                </c:pt>
                <c:pt idx="1">
                  <c:v>100</c:v>
                </c:pt>
                <c:pt idx="2">
                  <c:v>100</c:v>
                </c:pt>
                <c:pt idx="3">
                  <c:v>99.917000000000371</c:v>
                </c:pt>
                <c:pt idx="4">
                  <c:v>99.751000000000005</c:v>
                </c:pt>
                <c:pt idx="5">
                  <c:v>99.652999999999949</c:v>
                </c:pt>
                <c:pt idx="6">
                  <c:v>98.835999999999999</c:v>
                </c:pt>
                <c:pt idx="7">
                  <c:v>97.802999999999983</c:v>
                </c:pt>
                <c:pt idx="8">
                  <c:v>97.674999999999983</c:v>
                </c:pt>
                <c:pt idx="9">
                  <c:v>97.646000000000001</c:v>
                </c:pt>
                <c:pt idx="10">
                  <c:v>97.646000000000001</c:v>
                </c:pt>
                <c:pt idx="11">
                  <c:v>97.646000000000001</c:v>
                </c:pt>
                <c:pt idx="12">
                  <c:v>97.631</c:v>
                </c:pt>
                <c:pt idx="13">
                  <c:v>97.616</c:v>
                </c:pt>
                <c:pt idx="14">
                  <c:v>97.616</c:v>
                </c:pt>
                <c:pt idx="15">
                  <c:v>97.57</c:v>
                </c:pt>
                <c:pt idx="16">
                  <c:v>97.462999999999994</c:v>
                </c:pt>
                <c:pt idx="17">
                  <c:v>97.215999999999994</c:v>
                </c:pt>
                <c:pt idx="18">
                  <c:v>96.26</c:v>
                </c:pt>
                <c:pt idx="19">
                  <c:v>94.85499999999999</c:v>
                </c:pt>
                <c:pt idx="20">
                  <c:v>94.653999999999982</c:v>
                </c:pt>
                <c:pt idx="21">
                  <c:v>94.575000000000003</c:v>
                </c:pt>
                <c:pt idx="22">
                  <c:v>94.543999999999997</c:v>
                </c:pt>
                <c:pt idx="23">
                  <c:v>94.543999999999997</c:v>
                </c:pt>
                <c:pt idx="24">
                  <c:v>94.527999999999992</c:v>
                </c:pt>
                <c:pt idx="25">
                  <c:v>94.512</c:v>
                </c:pt>
                <c:pt idx="26">
                  <c:v>94.495000000000005</c:v>
                </c:pt>
                <c:pt idx="27">
                  <c:v>94.462000000000003</c:v>
                </c:pt>
                <c:pt idx="28">
                  <c:v>94.281000000000006</c:v>
                </c:pt>
                <c:pt idx="29">
                  <c:v>94</c:v>
                </c:pt>
                <c:pt idx="30">
                  <c:v>93.024000000000001</c:v>
                </c:pt>
                <c:pt idx="31">
                  <c:v>91.896000000000001</c:v>
                </c:pt>
                <c:pt idx="32">
                  <c:v>91.762</c:v>
                </c:pt>
                <c:pt idx="33">
                  <c:v>91.694999999999993</c:v>
                </c:pt>
                <c:pt idx="34">
                  <c:v>91.694999999999993</c:v>
                </c:pt>
                <c:pt idx="35">
                  <c:v>91.694999999999993</c:v>
                </c:pt>
                <c:pt idx="36">
                  <c:v>91.694999999999993</c:v>
                </c:pt>
                <c:pt idx="37">
                  <c:v>91.624999999999986</c:v>
                </c:pt>
                <c:pt idx="38">
                  <c:v>91.570999999999998</c:v>
                </c:pt>
                <c:pt idx="39">
                  <c:v>91.536000000000001</c:v>
                </c:pt>
                <c:pt idx="40">
                  <c:v>91.302999999999983</c:v>
                </c:pt>
                <c:pt idx="41">
                  <c:v>90.837000000000003</c:v>
                </c:pt>
                <c:pt idx="42">
                  <c:v>90.031000000000006</c:v>
                </c:pt>
                <c:pt idx="43">
                  <c:v>88.771999999999991</c:v>
                </c:pt>
                <c:pt idx="44">
                  <c:v>88.662999999999982</c:v>
                </c:pt>
                <c:pt idx="45">
                  <c:v>88.625999999999948</c:v>
                </c:pt>
                <c:pt idx="46">
                  <c:v>88.625999999999948</c:v>
                </c:pt>
                <c:pt idx="47">
                  <c:v>88.625999999999948</c:v>
                </c:pt>
                <c:pt idx="48">
                  <c:v>88.587000000000003</c:v>
                </c:pt>
                <c:pt idx="49">
                  <c:v>88.587000000000003</c:v>
                </c:pt>
                <c:pt idx="50">
                  <c:v>88.516999999999996</c:v>
                </c:pt>
                <c:pt idx="51">
                  <c:v>88.372999999999948</c:v>
                </c:pt>
                <c:pt idx="52">
                  <c:v>88.132999999999981</c:v>
                </c:pt>
                <c:pt idx="53">
                  <c:v>87.672999999999988</c:v>
                </c:pt>
                <c:pt idx="54">
                  <c:v>86.655999999999949</c:v>
                </c:pt>
                <c:pt idx="55">
                  <c:v>85.533000000000001</c:v>
                </c:pt>
                <c:pt idx="56">
                  <c:v>85.384999999999991</c:v>
                </c:pt>
                <c:pt idx="57">
                  <c:v>85.36</c:v>
                </c:pt>
                <c:pt idx="58">
                  <c:v>85.36</c:v>
                </c:pt>
                <c:pt idx="59">
                  <c:v>85.36</c:v>
                </c:pt>
                <c:pt idx="60">
                  <c:v>85.36</c:v>
                </c:pt>
                <c:pt idx="61">
                  <c:v>85.228999999999999</c:v>
                </c:pt>
                <c:pt idx="62">
                  <c:v>85.194000000000003</c:v>
                </c:pt>
                <c:pt idx="63">
                  <c:v>85.015000000000001</c:v>
                </c:pt>
                <c:pt idx="64">
                  <c:v>84.86999999999999</c:v>
                </c:pt>
                <c:pt idx="65">
                  <c:v>84.251999999999995</c:v>
                </c:pt>
                <c:pt idx="66">
                  <c:v>83.266999999999996</c:v>
                </c:pt>
                <c:pt idx="67">
                  <c:v>82.462000000000003</c:v>
                </c:pt>
                <c:pt idx="68">
                  <c:v>82.238</c:v>
                </c:pt>
                <c:pt idx="69">
                  <c:v>82.2</c:v>
                </c:pt>
                <c:pt idx="70">
                  <c:v>82.161000000000001</c:v>
                </c:pt>
                <c:pt idx="71">
                  <c:v>82.078999999999979</c:v>
                </c:pt>
                <c:pt idx="72">
                  <c:v>82.078999999999979</c:v>
                </c:pt>
                <c:pt idx="73">
                  <c:v>82.078999999999979</c:v>
                </c:pt>
                <c:pt idx="74">
                  <c:v>82.078999999999979</c:v>
                </c:pt>
                <c:pt idx="75">
                  <c:v>81.955000000000013</c:v>
                </c:pt>
                <c:pt idx="76">
                  <c:v>81.578000000000003</c:v>
                </c:pt>
                <c:pt idx="77">
                  <c:v>81.135999999999981</c:v>
                </c:pt>
                <c:pt idx="78">
                  <c:v>80.63</c:v>
                </c:pt>
                <c:pt idx="79">
                  <c:v>80.182999999999979</c:v>
                </c:pt>
                <c:pt idx="80">
                  <c:v>80.052999999999983</c:v>
                </c:pt>
                <c:pt idx="81">
                  <c:v>79.918999999999997</c:v>
                </c:pt>
                <c:pt idx="82">
                  <c:v>79.918999999999997</c:v>
                </c:pt>
                <c:pt idx="83">
                  <c:v>79.918999999999997</c:v>
                </c:pt>
                <c:pt idx="84">
                  <c:v>79.918999999999997</c:v>
                </c:pt>
              </c:numCache>
            </c:numRef>
          </c:yVal>
        </c:ser>
        <c:axId val="163350784"/>
        <c:axId val="163357056"/>
      </c:scatterChart>
      <c:valAx>
        <c:axId val="163350784"/>
        <c:scaling>
          <c:orientation val="minMax"/>
          <c:max val="12"/>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63357056"/>
        <c:crosses val="autoZero"/>
        <c:crossBetween val="midCat"/>
        <c:majorUnit val="1"/>
      </c:valAx>
      <c:valAx>
        <c:axId val="163357056"/>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63350784"/>
        <c:crosses val="autoZero"/>
        <c:crossBetween val="midCat"/>
        <c:majorUnit val="10"/>
      </c:valAx>
      <c:spPr>
        <a:solidFill>
          <a:schemeClr val="bg2"/>
        </a:solidFill>
        <a:ln>
          <a:solidFill>
            <a:schemeClr val="tx1"/>
          </a:solidFill>
        </a:ln>
      </c:spPr>
    </c:plotArea>
    <c:legend>
      <c:legendPos val="r"/>
      <c:layout>
        <c:manualLayout>
          <c:xMode val="edge"/>
          <c:yMode val="edge"/>
          <c:x val="0.15027280328896939"/>
          <c:y val="0.66075586317840374"/>
          <c:w val="0.48643067846607668"/>
          <c:h val="0.12616797900262466"/>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8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899926"/>
          <c:h val="0.77074260114039939"/>
        </c:manualLayout>
      </c:layout>
      <c:scatterChart>
        <c:scatterStyle val="smoothMarker"/>
        <c:ser>
          <c:idx val="0"/>
          <c:order val="0"/>
          <c:tx>
            <c:strRef>
              <c:f>Sheet1!$B$1</c:f>
              <c:strCache>
                <c:ptCount val="1"/>
                <c:pt idx="0">
                  <c:v>Freedom from skin malignancy 4/1994-2002</c:v>
                </c:pt>
              </c:strCache>
            </c:strRef>
          </c:tx>
          <c:spPr>
            <a:ln w="38100">
              <a:solidFill>
                <a:srgbClr val="00FF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0.33330000000000237</c:v>
                </c:pt>
                <c:pt idx="5">
                  <c:v>0.41670000000000001</c:v>
                </c:pt>
                <c:pt idx="6">
                  <c:v>0.5</c:v>
                </c:pt>
                <c:pt idx="7">
                  <c:v>0.58329999999999949</c:v>
                </c:pt>
                <c:pt idx="8">
                  <c:v>0.66670000000000396</c:v>
                </c:pt>
                <c:pt idx="9">
                  <c:v>0.75000000000000278</c:v>
                </c:pt>
                <c:pt idx="10">
                  <c:v>0.83330000000000004</c:v>
                </c:pt>
                <c:pt idx="11">
                  <c:v>0.91670000000000063</c:v>
                </c:pt>
                <c:pt idx="12">
                  <c:v>1</c:v>
                </c:pt>
                <c:pt idx="13">
                  <c:v>1.0832999999999946</c:v>
                </c:pt>
                <c:pt idx="14">
                  <c:v>1.1667000000000001</c:v>
                </c:pt>
                <c:pt idx="15">
                  <c:v>1.25</c:v>
                </c:pt>
                <c:pt idx="16">
                  <c:v>1.3332999999999946</c:v>
                </c:pt>
                <c:pt idx="17">
                  <c:v>1.4166999999999934</c:v>
                </c:pt>
                <c:pt idx="18">
                  <c:v>1.5</c:v>
                </c:pt>
                <c:pt idx="19">
                  <c:v>1.5832999999999946</c:v>
                </c:pt>
                <c:pt idx="20">
                  <c:v>1.6667000000000001</c:v>
                </c:pt>
                <c:pt idx="21">
                  <c:v>1.75</c:v>
                </c:pt>
                <c:pt idx="22">
                  <c:v>1.8332999999999946</c:v>
                </c:pt>
                <c:pt idx="23">
                  <c:v>1.9167000000000001</c:v>
                </c:pt>
                <c:pt idx="24">
                  <c:v>2</c:v>
                </c:pt>
                <c:pt idx="25">
                  <c:v>2.0832999999999999</c:v>
                </c:pt>
                <c:pt idx="26">
                  <c:v>2.1667000000000001</c:v>
                </c:pt>
                <c:pt idx="27">
                  <c:v>2.25</c:v>
                </c:pt>
                <c:pt idx="28">
                  <c:v>2.3332999999999977</c:v>
                </c:pt>
                <c:pt idx="29">
                  <c:v>2.4166999999999863</c:v>
                </c:pt>
                <c:pt idx="30">
                  <c:v>2.5</c:v>
                </c:pt>
                <c:pt idx="31">
                  <c:v>2.5832999999999999</c:v>
                </c:pt>
                <c:pt idx="32">
                  <c:v>2.6667000000000001</c:v>
                </c:pt>
                <c:pt idx="33">
                  <c:v>2.75</c:v>
                </c:pt>
                <c:pt idx="34">
                  <c:v>2.8332999999999977</c:v>
                </c:pt>
                <c:pt idx="35">
                  <c:v>2.9166999999999863</c:v>
                </c:pt>
                <c:pt idx="36">
                  <c:v>3</c:v>
                </c:pt>
                <c:pt idx="37">
                  <c:v>3.0832999999999999</c:v>
                </c:pt>
                <c:pt idx="38">
                  <c:v>3.1667000000000001</c:v>
                </c:pt>
                <c:pt idx="39">
                  <c:v>3.25</c:v>
                </c:pt>
                <c:pt idx="40">
                  <c:v>3.3332999999999977</c:v>
                </c:pt>
                <c:pt idx="41">
                  <c:v>3.4166999999999863</c:v>
                </c:pt>
                <c:pt idx="42">
                  <c:v>3.5</c:v>
                </c:pt>
                <c:pt idx="43">
                  <c:v>3.5832999999999999</c:v>
                </c:pt>
                <c:pt idx="44">
                  <c:v>3.6667000000000001</c:v>
                </c:pt>
                <c:pt idx="45">
                  <c:v>3.75</c:v>
                </c:pt>
                <c:pt idx="46">
                  <c:v>3.8332999999999977</c:v>
                </c:pt>
                <c:pt idx="47">
                  <c:v>3.9166999999999863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Sheet1!$B$2:$B$146</c:f>
              <c:numCache>
                <c:formatCode>General</c:formatCode>
                <c:ptCount val="145"/>
                <c:pt idx="0">
                  <c:v>100</c:v>
                </c:pt>
                <c:pt idx="1">
                  <c:v>99.991000000000227</c:v>
                </c:pt>
                <c:pt idx="2">
                  <c:v>99.991000000000227</c:v>
                </c:pt>
                <c:pt idx="3">
                  <c:v>99.971999999999994</c:v>
                </c:pt>
                <c:pt idx="4">
                  <c:v>99.971999999999994</c:v>
                </c:pt>
                <c:pt idx="5">
                  <c:v>99.943000000000026</c:v>
                </c:pt>
                <c:pt idx="6">
                  <c:v>99.251999999999995</c:v>
                </c:pt>
                <c:pt idx="7">
                  <c:v>98.462999999999994</c:v>
                </c:pt>
                <c:pt idx="8">
                  <c:v>98.405000000000001</c:v>
                </c:pt>
                <c:pt idx="9">
                  <c:v>98.35599999999998</c:v>
                </c:pt>
                <c:pt idx="10">
                  <c:v>98.35599999999998</c:v>
                </c:pt>
                <c:pt idx="11">
                  <c:v>98.35599999999998</c:v>
                </c:pt>
                <c:pt idx="12">
                  <c:v>98.35599999999998</c:v>
                </c:pt>
                <c:pt idx="13">
                  <c:v>98.35599999999998</c:v>
                </c:pt>
                <c:pt idx="14">
                  <c:v>98.345000000000013</c:v>
                </c:pt>
                <c:pt idx="15">
                  <c:v>98.345000000000013</c:v>
                </c:pt>
                <c:pt idx="16">
                  <c:v>98.28</c:v>
                </c:pt>
                <c:pt idx="17">
                  <c:v>98.137999999999991</c:v>
                </c:pt>
                <c:pt idx="18">
                  <c:v>97.375999999999948</c:v>
                </c:pt>
                <c:pt idx="19">
                  <c:v>96.424000000000007</c:v>
                </c:pt>
                <c:pt idx="20">
                  <c:v>96.149000000000001</c:v>
                </c:pt>
                <c:pt idx="21">
                  <c:v>96.10499999999999</c:v>
                </c:pt>
                <c:pt idx="22">
                  <c:v>96.072000000000003</c:v>
                </c:pt>
                <c:pt idx="23">
                  <c:v>96.072000000000003</c:v>
                </c:pt>
                <c:pt idx="24">
                  <c:v>96.072000000000003</c:v>
                </c:pt>
                <c:pt idx="25">
                  <c:v>96.072000000000003</c:v>
                </c:pt>
                <c:pt idx="26">
                  <c:v>96.072000000000003</c:v>
                </c:pt>
                <c:pt idx="27">
                  <c:v>96.06</c:v>
                </c:pt>
                <c:pt idx="28">
                  <c:v>96.048000000000002</c:v>
                </c:pt>
                <c:pt idx="29">
                  <c:v>95.915999999999997</c:v>
                </c:pt>
                <c:pt idx="30">
                  <c:v>95.247000000000227</c:v>
                </c:pt>
                <c:pt idx="31">
                  <c:v>94.240000000000023</c:v>
                </c:pt>
                <c:pt idx="32">
                  <c:v>93.915000000000006</c:v>
                </c:pt>
                <c:pt idx="33">
                  <c:v>93.867000000000004</c:v>
                </c:pt>
                <c:pt idx="34">
                  <c:v>93.842000000000013</c:v>
                </c:pt>
                <c:pt idx="35">
                  <c:v>93.842000000000013</c:v>
                </c:pt>
                <c:pt idx="36">
                  <c:v>93.842000000000013</c:v>
                </c:pt>
                <c:pt idx="37">
                  <c:v>93.842000000000013</c:v>
                </c:pt>
                <c:pt idx="38">
                  <c:v>93.828999999999979</c:v>
                </c:pt>
                <c:pt idx="39">
                  <c:v>93.828999999999979</c:v>
                </c:pt>
                <c:pt idx="40">
                  <c:v>93.751000000000005</c:v>
                </c:pt>
                <c:pt idx="41">
                  <c:v>93.61999999999999</c:v>
                </c:pt>
                <c:pt idx="42">
                  <c:v>93.068000000000012</c:v>
                </c:pt>
                <c:pt idx="43">
                  <c:v>91.923000000000002</c:v>
                </c:pt>
                <c:pt idx="44">
                  <c:v>91.724000000000004</c:v>
                </c:pt>
                <c:pt idx="45">
                  <c:v>91.657999999999987</c:v>
                </c:pt>
                <c:pt idx="46">
                  <c:v>91.644000000000005</c:v>
                </c:pt>
                <c:pt idx="47">
                  <c:v>91.644000000000005</c:v>
                </c:pt>
                <c:pt idx="48">
                  <c:v>91.644000000000005</c:v>
                </c:pt>
                <c:pt idx="49">
                  <c:v>91.644000000000005</c:v>
                </c:pt>
                <c:pt idx="50">
                  <c:v>91.644000000000005</c:v>
                </c:pt>
                <c:pt idx="51">
                  <c:v>91.600999999999999</c:v>
                </c:pt>
                <c:pt idx="52">
                  <c:v>91.543000000000006</c:v>
                </c:pt>
                <c:pt idx="53">
                  <c:v>91.397999999999996</c:v>
                </c:pt>
                <c:pt idx="54">
                  <c:v>90.774000000000001</c:v>
                </c:pt>
                <c:pt idx="55">
                  <c:v>89.974000000000004</c:v>
                </c:pt>
                <c:pt idx="56">
                  <c:v>89.711000000000027</c:v>
                </c:pt>
                <c:pt idx="57">
                  <c:v>89.592000000000013</c:v>
                </c:pt>
                <c:pt idx="58">
                  <c:v>89.592000000000013</c:v>
                </c:pt>
                <c:pt idx="59">
                  <c:v>89.592000000000013</c:v>
                </c:pt>
                <c:pt idx="60">
                  <c:v>89.592000000000013</c:v>
                </c:pt>
                <c:pt idx="61">
                  <c:v>89.561000000000007</c:v>
                </c:pt>
                <c:pt idx="62">
                  <c:v>89.561000000000007</c:v>
                </c:pt>
                <c:pt idx="63">
                  <c:v>89.528999999999982</c:v>
                </c:pt>
                <c:pt idx="64">
                  <c:v>89.35199999999999</c:v>
                </c:pt>
                <c:pt idx="65">
                  <c:v>89.078999999999979</c:v>
                </c:pt>
                <c:pt idx="66">
                  <c:v>88.418999999999997</c:v>
                </c:pt>
                <c:pt idx="67">
                  <c:v>87.692999999999998</c:v>
                </c:pt>
                <c:pt idx="68">
                  <c:v>87.563000000000002</c:v>
                </c:pt>
                <c:pt idx="69">
                  <c:v>87.513999999999996</c:v>
                </c:pt>
                <c:pt idx="70">
                  <c:v>87.497000000000227</c:v>
                </c:pt>
                <c:pt idx="71">
                  <c:v>87.480999999999995</c:v>
                </c:pt>
                <c:pt idx="72">
                  <c:v>87.480999999999995</c:v>
                </c:pt>
                <c:pt idx="73">
                  <c:v>87.462999999999994</c:v>
                </c:pt>
                <c:pt idx="74">
                  <c:v>87.427999999999997</c:v>
                </c:pt>
                <c:pt idx="75">
                  <c:v>87.410000000000025</c:v>
                </c:pt>
                <c:pt idx="76">
                  <c:v>87.233000000000004</c:v>
                </c:pt>
                <c:pt idx="77">
                  <c:v>87.054999999999993</c:v>
                </c:pt>
                <c:pt idx="78">
                  <c:v>86.54</c:v>
                </c:pt>
                <c:pt idx="79">
                  <c:v>85.915999999999997</c:v>
                </c:pt>
                <c:pt idx="80">
                  <c:v>85.682999999999979</c:v>
                </c:pt>
                <c:pt idx="81">
                  <c:v>85.682999999999979</c:v>
                </c:pt>
                <c:pt idx="82">
                  <c:v>85.664999999999992</c:v>
                </c:pt>
                <c:pt idx="83">
                  <c:v>85.664999999999992</c:v>
                </c:pt>
                <c:pt idx="84">
                  <c:v>85.664999999999992</c:v>
                </c:pt>
                <c:pt idx="85">
                  <c:v>85.664999999999992</c:v>
                </c:pt>
                <c:pt idx="86">
                  <c:v>85.625999999999948</c:v>
                </c:pt>
                <c:pt idx="87">
                  <c:v>85.488</c:v>
                </c:pt>
                <c:pt idx="88">
                  <c:v>85.36999999999999</c:v>
                </c:pt>
                <c:pt idx="89">
                  <c:v>85.152999999999949</c:v>
                </c:pt>
                <c:pt idx="90">
                  <c:v>84.66</c:v>
                </c:pt>
                <c:pt idx="91">
                  <c:v>84.025999999999982</c:v>
                </c:pt>
                <c:pt idx="92">
                  <c:v>83.846000000000004</c:v>
                </c:pt>
                <c:pt idx="93">
                  <c:v>83.805999999999983</c:v>
                </c:pt>
                <c:pt idx="94">
                  <c:v>83.765000000000001</c:v>
                </c:pt>
                <c:pt idx="95">
                  <c:v>83.765000000000001</c:v>
                </c:pt>
                <c:pt idx="96">
                  <c:v>83.765000000000001</c:v>
                </c:pt>
                <c:pt idx="97">
                  <c:v>83.742999999999995</c:v>
                </c:pt>
                <c:pt idx="98">
                  <c:v>83.72</c:v>
                </c:pt>
                <c:pt idx="99">
                  <c:v>83.652999999999949</c:v>
                </c:pt>
                <c:pt idx="100">
                  <c:v>83.427000000000007</c:v>
                </c:pt>
                <c:pt idx="101">
                  <c:v>83.2</c:v>
                </c:pt>
                <c:pt idx="102">
                  <c:v>82.722999999999999</c:v>
                </c:pt>
                <c:pt idx="103">
                  <c:v>81.900999999999996</c:v>
                </c:pt>
                <c:pt idx="104">
                  <c:v>81.717000000000027</c:v>
                </c:pt>
                <c:pt idx="105">
                  <c:v>81.669999999999987</c:v>
                </c:pt>
                <c:pt idx="106">
                  <c:v>81.669999999999987</c:v>
                </c:pt>
                <c:pt idx="107">
                  <c:v>81.620999999999981</c:v>
                </c:pt>
                <c:pt idx="108">
                  <c:v>81.620999999999981</c:v>
                </c:pt>
                <c:pt idx="109">
                  <c:v>81.620999999999981</c:v>
                </c:pt>
                <c:pt idx="110">
                  <c:v>81.533000000000001</c:v>
                </c:pt>
                <c:pt idx="111">
                  <c:v>81.415000000000006</c:v>
                </c:pt>
                <c:pt idx="112">
                  <c:v>81.147000000000006</c:v>
                </c:pt>
                <c:pt idx="113">
                  <c:v>81.027999999999992</c:v>
                </c:pt>
                <c:pt idx="114">
                  <c:v>80.488</c:v>
                </c:pt>
                <c:pt idx="115">
                  <c:v>79.884</c:v>
                </c:pt>
                <c:pt idx="116">
                  <c:v>79.760999999999996</c:v>
                </c:pt>
                <c:pt idx="117">
                  <c:v>79.760999999999996</c:v>
                </c:pt>
                <c:pt idx="118">
                  <c:v>79.760999999999996</c:v>
                </c:pt>
                <c:pt idx="119">
                  <c:v>79.760999999999996</c:v>
                </c:pt>
                <c:pt idx="120">
                  <c:v>79.760999999999996</c:v>
                </c:pt>
                <c:pt idx="121">
                  <c:v>79.760999999999996</c:v>
                </c:pt>
                <c:pt idx="122">
                  <c:v>79.722999999999999</c:v>
                </c:pt>
                <c:pt idx="123">
                  <c:v>79.606999999999999</c:v>
                </c:pt>
                <c:pt idx="124">
                  <c:v>79.412000000000006</c:v>
                </c:pt>
                <c:pt idx="125">
                  <c:v>79.137</c:v>
                </c:pt>
                <c:pt idx="126">
                  <c:v>78.47</c:v>
                </c:pt>
                <c:pt idx="127">
                  <c:v>77.995000000000005</c:v>
                </c:pt>
                <c:pt idx="128">
                  <c:v>77.834999999999994</c:v>
                </c:pt>
                <c:pt idx="129">
                  <c:v>77.793999999999997</c:v>
                </c:pt>
                <c:pt idx="130">
                  <c:v>77.751999999999995</c:v>
                </c:pt>
                <c:pt idx="131">
                  <c:v>77.709999999999994</c:v>
                </c:pt>
                <c:pt idx="132">
                  <c:v>77.709999999999994</c:v>
                </c:pt>
                <c:pt idx="133">
                  <c:v>77.709999999999994</c:v>
                </c:pt>
                <c:pt idx="134">
                  <c:v>77.655999999999949</c:v>
                </c:pt>
                <c:pt idx="135">
                  <c:v>77.438999999999993</c:v>
                </c:pt>
                <c:pt idx="136">
                  <c:v>77.274999999999991</c:v>
                </c:pt>
                <c:pt idx="137">
                  <c:v>77.055999999999983</c:v>
                </c:pt>
                <c:pt idx="138">
                  <c:v>76.287999999999997</c:v>
                </c:pt>
                <c:pt idx="139">
                  <c:v>75.625999999999948</c:v>
                </c:pt>
                <c:pt idx="140">
                  <c:v>75.346999999999994</c:v>
                </c:pt>
                <c:pt idx="141">
                  <c:v>75.346999999999994</c:v>
                </c:pt>
                <c:pt idx="142">
                  <c:v>75.289000000000001</c:v>
                </c:pt>
                <c:pt idx="143">
                  <c:v>75.289000000000001</c:v>
                </c:pt>
                <c:pt idx="144">
                  <c:v>75.289000000000001</c:v>
                </c:pt>
              </c:numCache>
            </c:numRef>
          </c:yVal>
        </c:ser>
        <c:ser>
          <c:idx val="1"/>
          <c:order val="1"/>
          <c:tx>
            <c:strRef>
              <c:f>Sheet1!$C$1</c:f>
              <c:strCache>
                <c:ptCount val="1"/>
                <c:pt idx="0">
                  <c:v>Freedom from skin malignancy 2003-6/2010</c:v>
                </c:pt>
              </c:strCache>
            </c:strRef>
          </c:tx>
          <c:spPr>
            <a:ln w="38100">
              <a:solidFill>
                <a:srgbClr val="00FFFF"/>
              </a:solidFill>
              <a:prstDash val="solid"/>
            </a:ln>
          </c:spPr>
          <c:marker>
            <c:symbol val="none"/>
          </c:marker>
          <c:xVal>
            <c:numRef>
              <c:f>Sheet1!$A$2:$A$146</c:f>
              <c:numCache>
                <c:formatCode>General</c:formatCode>
                <c:ptCount val="145"/>
                <c:pt idx="0">
                  <c:v>0</c:v>
                </c:pt>
                <c:pt idx="1">
                  <c:v>8.3300000000000041E-2</c:v>
                </c:pt>
                <c:pt idx="2">
                  <c:v>0.16669999999999999</c:v>
                </c:pt>
                <c:pt idx="3">
                  <c:v>0.25</c:v>
                </c:pt>
                <c:pt idx="4">
                  <c:v>0.33330000000000237</c:v>
                </c:pt>
                <c:pt idx="5">
                  <c:v>0.41670000000000001</c:v>
                </c:pt>
                <c:pt idx="6">
                  <c:v>0.5</c:v>
                </c:pt>
                <c:pt idx="7">
                  <c:v>0.58329999999999949</c:v>
                </c:pt>
                <c:pt idx="8">
                  <c:v>0.66670000000000396</c:v>
                </c:pt>
                <c:pt idx="9">
                  <c:v>0.75000000000000278</c:v>
                </c:pt>
                <c:pt idx="10">
                  <c:v>0.83330000000000004</c:v>
                </c:pt>
                <c:pt idx="11">
                  <c:v>0.91670000000000063</c:v>
                </c:pt>
                <c:pt idx="12">
                  <c:v>1</c:v>
                </c:pt>
                <c:pt idx="13">
                  <c:v>1.0832999999999946</c:v>
                </c:pt>
                <c:pt idx="14">
                  <c:v>1.1667000000000001</c:v>
                </c:pt>
                <c:pt idx="15">
                  <c:v>1.25</c:v>
                </c:pt>
                <c:pt idx="16">
                  <c:v>1.3332999999999946</c:v>
                </c:pt>
                <c:pt idx="17">
                  <c:v>1.4166999999999934</c:v>
                </c:pt>
                <c:pt idx="18">
                  <c:v>1.5</c:v>
                </c:pt>
                <c:pt idx="19">
                  <c:v>1.5832999999999946</c:v>
                </c:pt>
                <c:pt idx="20">
                  <c:v>1.6667000000000001</c:v>
                </c:pt>
                <c:pt idx="21">
                  <c:v>1.75</c:v>
                </c:pt>
                <c:pt idx="22">
                  <c:v>1.8332999999999946</c:v>
                </c:pt>
                <c:pt idx="23">
                  <c:v>1.9167000000000001</c:v>
                </c:pt>
                <c:pt idx="24">
                  <c:v>2</c:v>
                </c:pt>
                <c:pt idx="25">
                  <c:v>2.0832999999999999</c:v>
                </c:pt>
                <c:pt idx="26">
                  <c:v>2.1667000000000001</c:v>
                </c:pt>
                <c:pt idx="27">
                  <c:v>2.25</c:v>
                </c:pt>
                <c:pt idx="28">
                  <c:v>2.3332999999999977</c:v>
                </c:pt>
                <c:pt idx="29">
                  <c:v>2.4166999999999863</c:v>
                </c:pt>
                <c:pt idx="30">
                  <c:v>2.5</c:v>
                </c:pt>
                <c:pt idx="31">
                  <c:v>2.5832999999999999</c:v>
                </c:pt>
                <c:pt idx="32">
                  <c:v>2.6667000000000001</c:v>
                </c:pt>
                <c:pt idx="33">
                  <c:v>2.75</c:v>
                </c:pt>
                <c:pt idx="34">
                  <c:v>2.8332999999999977</c:v>
                </c:pt>
                <c:pt idx="35">
                  <c:v>2.9166999999999863</c:v>
                </c:pt>
                <c:pt idx="36">
                  <c:v>3</c:v>
                </c:pt>
                <c:pt idx="37">
                  <c:v>3.0832999999999999</c:v>
                </c:pt>
                <c:pt idx="38">
                  <c:v>3.1667000000000001</c:v>
                </c:pt>
                <c:pt idx="39">
                  <c:v>3.25</c:v>
                </c:pt>
                <c:pt idx="40">
                  <c:v>3.3332999999999977</c:v>
                </c:pt>
                <c:pt idx="41">
                  <c:v>3.4166999999999863</c:v>
                </c:pt>
                <c:pt idx="42">
                  <c:v>3.5</c:v>
                </c:pt>
                <c:pt idx="43">
                  <c:v>3.5832999999999999</c:v>
                </c:pt>
                <c:pt idx="44">
                  <c:v>3.6667000000000001</c:v>
                </c:pt>
                <c:pt idx="45">
                  <c:v>3.75</c:v>
                </c:pt>
                <c:pt idx="46">
                  <c:v>3.8332999999999977</c:v>
                </c:pt>
                <c:pt idx="47">
                  <c:v>3.9166999999999863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Sheet1!$C$2:$C$146</c:f>
              <c:numCache>
                <c:formatCode>General</c:formatCode>
                <c:ptCount val="145"/>
                <c:pt idx="0">
                  <c:v>100</c:v>
                </c:pt>
                <c:pt idx="1">
                  <c:v>100</c:v>
                </c:pt>
                <c:pt idx="2">
                  <c:v>100</c:v>
                </c:pt>
                <c:pt idx="3">
                  <c:v>100</c:v>
                </c:pt>
                <c:pt idx="4">
                  <c:v>100</c:v>
                </c:pt>
                <c:pt idx="5">
                  <c:v>99.986000000000004</c:v>
                </c:pt>
                <c:pt idx="6">
                  <c:v>99.581000000000003</c:v>
                </c:pt>
                <c:pt idx="7">
                  <c:v>98.912999999999997</c:v>
                </c:pt>
                <c:pt idx="8">
                  <c:v>98.853999999999999</c:v>
                </c:pt>
                <c:pt idx="9">
                  <c:v>98.853999999999999</c:v>
                </c:pt>
                <c:pt idx="10">
                  <c:v>98.853999999999999</c:v>
                </c:pt>
                <c:pt idx="11">
                  <c:v>98.853999999999999</c:v>
                </c:pt>
                <c:pt idx="12">
                  <c:v>98.853999999999999</c:v>
                </c:pt>
                <c:pt idx="13">
                  <c:v>98.853999999999999</c:v>
                </c:pt>
                <c:pt idx="14">
                  <c:v>98.853999999999999</c:v>
                </c:pt>
                <c:pt idx="15">
                  <c:v>98.853999999999999</c:v>
                </c:pt>
                <c:pt idx="16">
                  <c:v>98.837999999999994</c:v>
                </c:pt>
                <c:pt idx="17">
                  <c:v>98.692999999999998</c:v>
                </c:pt>
                <c:pt idx="18">
                  <c:v>98.063999999999993</c:v>
                </c:pt>
                <c:pt idx="19">
                  <c:v>97.256</c:v>
                </c:pt>
                <c:pt idx="20">
                  <c:v>97.208000000000013</c:v>
                </c:pt>
                <c:pt idx="21">
                  <c:v>97.174999999999983</c:v>
                </c:pt>
                <c:pt idx="22">
                  <c:v>97.174999999999983</c:v>
                </c:pt>
                <c:pt idx="23">
                  <c:v>97.174999999999983</c:v>
                </c:pt>
                <c:pt idx="24">
                  <c:v>97.174999999999983</c:v>
                </c:pt>
                <c:pt idx="25">
                  <c:v>97.174999999999983</c:v>
                </c:pt>
                <c:pt idx="26">
                  <c:v>97.156999999999982</c:v>
                </c:pt>
                <c:pt idx="27">
                  <c:v>97.14</c:v>
                </c:pt>
                <c:pt idx="28">
                  <c:v>97.051999999999992</c:v>
                </c:pt>
                <c:pt idx="29">
                  <c:v>96.874999999999986</c:v>
                </c:pt>
                <c:pt idx="30">
                  <c:v>96.185000000000002</c:v>
                </c:pt>
                <c:pt idx="31">
                  <c:v>95.36999999999999</c:v>
                </c:pt>
                <c:pt idx="32">
                  <c:v>95.281000000000006</c:v>
                </c:pt>
                <c:pt idx="33">
                  <c:v>95.245000000000005</c:v>
                </c:pt>
                <c:pt idx="34">
                  <c:v>95.245000000000005</c:v>
                </c:pt>
                <c:pt idx="35">
                  <c:v>95.245000000000005</c:v>
                </c:pt>
                <c:pt idx="36">
                  <c:v>95.245000000000005</c:v>
                </c:pt>
                <c:pt idx="37">
                  <c:v>95.225999999999999</c:v>
                </c:pt>
                <c:pt idx="38">
                  <c:v>95.225999999999999</c:v>
                </c:pt>
                <c:pt idx="39">
                  <c:v>95.206000000000003</c:v>
                </c:pt>
                <c:pt idx="40">
                  <c:v>95.031000000000006</c:v>
                </c:pt>
                <c:pt idx="41">
                  <c:v>94.759</c:v>
                </c:pt>
                <c:pt idx="42">
                  <c:v>94.233999999999995</c:v>
                </c:pt>
                <c:pt idx="43">
                  <c:v>93.316999999999993</c:v>
                </c:pt>
                <c:pt idx="44">
                  <c:v>93.296999999999997</c:v>
                </c:pt>
                <c:pt idx="45">
                  <c:v>93.277000000000001</c:v>
                </c:pt>
                <c:pt idx="46">
                  <c:v>93.277000000000001</c:v>
                </c:pt>
                <c:pt idx="47">
                  <c:v>93.277000000000001</c:v>
                </c:pt>
                <c:pt idx="48">
                  <c:v>93.277000000000001</c:v>
                </c:pt>
                <c:pt idx="49">
                  <c:v>93.277000000000001</c:v>
                </c:pt>
                <c:pt idx="50">
                  <c:v>93.251000000000005</c:v>
                </c:pt>
                <c:pt idx="51">
                  <c:v>93.251000000000005</c:v>
                </c:pt>
                <c:pt idx="52">
                  <c:v>93.09</c:v>
                </c:pt>
                <c:pt idx="53">
                  <c:v>92.929000000000002</c:v>
                </c:pt>
                <c:pt idx="54">
                  <c:v>92.415999999999997</c:v>
                </c:pt>
                <c:pt idx="55">
                  <c:v>91.710000000000022</c:v>
                </c:pt>
                <c:pt idx="56">
                  <c:v>91.654999999999987</c:v>
                </c:pt>
                <c:pt idx="57">
                  <c:v>91.626999999999981</c:v>
                </c:pt>
                <c:pt idx="58">
                  <c:v>91.626999999999981</c:v>
                </c:pt>
                <c:pt idx="59">
                  <c:v>91.626999999999981</c:v>
                </c:pt>
                <c:pt idx="60">
                  <c:v>91.626999999999981</c:v>
                </c:pt>
                <c:pt idx="61">
                  <c:v>91.626999999999981</c:v>
                </c:pt>
                <c:pt idx="62">
                  <c:v>91.626999999999981</c:v>
                </c:pt>
                <c:pt idx="63">
                  <c:v>91.504999999999995</c:v>
                </c:pt>
                <c:pt idx="64">
                  <c:v>91.464000000000027</c:v>
                </c:pt>
                <c:pt idx="65">
                  <c:v>91.215999999999994</c:v>
                </c:pt>
                <c:pt idx="66">
                  <c:v>90.593000000000004</c:v>
                </c:pt>
                <c:pt idx="67">
                  <c:v>89.927000000000007</c:v>
                </c:pt>
                <c:pt idx="68">
                  <c:v>89.842000000000013</c:v>
                </c:pt>
                <c:pt idx="69">
                  <c:v>89.842000000000013</c:v>
                </c:pt>
                <c:pt idx="70">
                  <c:v>89.796999999999997</c:v>
                </c:pt>
                <c:pt idx="71">
                  <c:v>89.75</c:v>
                </c:pt>
                <c:pt idx="72">
                  <c:v>89.75</c:v>
                </c:pt>
                <c:pt idx="73">
                  <c:v>89.75</c:v>
                </c:pt>
                <c:pt idx="74">
                  <c:v>89.75</c:v>
                </c:pt>
                <c:pt idx="75">
                  <c:v>89.676999999999978</c:v>
                </c:pt>
                <c:pt idx="76">
                  <c:v>89.453999999999994</c:v>
                </c:pt>
                <c:pt idx="77">
                  <c:v>89.153999999999982</c:v>
                </c:pt>
                <c:pt idx="78">
                  <c:v>88.929000000000002</c:v>
                </c:pt>
                <c:pt idx="79">
                  <c:v>88.55</c:v>
                </c:pt>
                <c:pt idx="80">
                  <c:v>88.55</c:v>
                </c:pt>
                <c:pt idx="81">
                  <c:v>88.55</c:v>
                </c:pt>
                <c:pt idx="82">
                  <c:v>88.55</c:v>
                </c:pt>
                <c:pt idx="83">
                  <c:v>88.55</c:v>
                </c:pt>
                <c:pt idx="84">
                  <c:v>88.55</c:v>
                </c:pt>
              </c:numCache>
            </c:numRef>
          </c:yVal>
        </c:ser>
        <c:axId val="163599872"/>
        <c:axId val="163601792"/>
      </c:scatterChart>
      <c:valAx>
        <c:axId val="163599872"/>
        <c:scaling>
          <c:orientation val="minMax"/>
          <c:max val="12"/>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63601792"/>
        <c:crosses val="autoZero"/>
        <c:crossBetween val="midCat"/>
        <c:majorUnit val="1"/>
      </c:valAx>
      <c:valAx>
        <c:axId val="163601792"/>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Skin Malignancy</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63599872"/>
        <c:crosses val="autoZero"/>
        <c:crossBetween val="midCat"/>
        <c:majorUnit val="10"/>
      </c:valAx>
      <c:spPr>
        <a:solidFill>
          <a:schemeClr val="bg2"/>
        </a:solidFill>
        <a:ln>
          <a:solidFill>
            <a:schemeClr val="tx1"/>
          </a:solidFill>
        </a:ln>
      </c:spPr>
    </c:plotArea>
    <c:legend>
      <c:legendPos val="r"/>
      <c:layout>
        <c:manualLayout>
          <c:xMode val="edge"/>
          <c:yMode val="edge"/>
          <c:x val="0.15027280328896939"/>
          <c:y val="0.66075586317840429"/>
          <c:w val="0.48643067846607668"/>
          <c:h val="0.12616797900262466"/>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8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89997"/>
          <c:h val="0.77074260114039972"/>
        </c:manualLayout>
      </c:layout>
      <c:scatterChart>
        <c:scatterStyle val="smoothMarker"/>
        <c:ser>
          <c:idx val="0"/>
          <c:order val="0"/>
          <c:tx>
            <c:strRef>
              <c:f>Sheet1!$B$1</c:f>
              <c:strCache>
                <c:ptCount val="1"/>
                <c:pt idx="0">
                  <c:v>Freedom from lymphoma 4/1994-2002</c:v>
                </c:pt>
              </c:strCache>
            </c:strRef>
          </c:tx>
          <c:spPr>
            <a:ln w="38100">
              <a:solidFill>
                <a:srgbClr val="00FF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1.0832999999999948</c:v>
                </c:pt>
                <c:pt idx="14">
                  <c:v>1.1667000000000001</c:v>
                </c:pt>
                <c:pt idx="15">
                  <c:v>1.25</c:v>
                </c:pt>
                <c:pt idx="16">
                  <c:v>1.3332999999999948</c:v>
                </c:pt>
                <c:pt idx="17">
                  <c:v>1.4166999999999936</c:v>
                </c:pt>
                <c:pt idx="18">
                  <c:v>1.5</c:v>
                </c:pt>
                <c:pt idx="19">
                  <c:v>1.5832999999999948</c:v>
                </c:pt>
                <c:pt idx="20">
                  <c:v>1.6667000000000001</c:v>
                </c:pt>
                <c:pt idx="21">
                  <c:v>1.75</c:v>
                </c:pt>
                <c:pt idx="22">
                  <c:v>1.8332999999999948</c:v>
                </c:pt>
                <c:pt idx="23">
                  <c:v>1.9167000000000001</c:v>
                </c:pt>
                <c:pt idx="24">
                  <c:v>2</c:v>
                </c:pt>
                <c:pt idx="25">
                  <c:v>2.0832999999999999</c:v>
                </c:pt>
                <c:pt idx="26">
                  <c:v>2.1667000000000001</c:v>
                </c:pt>
                <c:pt idx="27">
                  <c:v>2.25</c:v>
                </c:pt>
                <c:pt idx="28">
                  <c:v>2.3332999999999977</c:v>
                </c:pt>
                <c:pt idx="29">
                  <c:v>2.4166999999999872</c:v>
                </c:pt>
                <c:pt idx="30">
                  <c:v>2.5</c:v>
                </c:pt>
                <c:pt idx="31">
                  <c:v>2.5832999999999999</c:v>
                </c:pt>
                <c:pt idx="32">
                  <c:v>2.6667000000000001</c:v>
                </c:pt>
                <c:pt idx="33">
                  <c:v>2.75</c:v>
                </c:pt>
                <c:pt idx="34">
                  <c:v>2.8332999999999977</c:v>
                </c:pt>
                <c:pt idx="35">
                  <c:v>2.9166999999999872</c:v>
                </c:pt>
                <c:pt idx="36">
                  <c:v>3</c:v>
                </c:pt>
                <c:pt idx="37">
                  <c:v>3.0832999999999999</c:v>
                </c:pt>
                <c:pt idx="38">
                  <c:v>3.1667000000000001</c:v>
                </c:pt>
                <c:pt idx="39">
                  <c:v>3.25</c:v>
                </c:pt>
                <c:pt idx="40">
                  <c:v>3.3332999999999977</c:v>
                </c:pt>
                <c:pt idx="41">
                  <c:v>3.4166999999999872</c:v>
                </c:pt>
                <c:pt idx="42">
                  <c:v>3.5</c:v>
                </c:pt>
                <c:pt idx="43">
                  <c:v>3.5832999999999999</c:v>
                </c:pt>
                <c:pt idx="44">
                  <c:v>3.6667000000000001</c:v>
                </c:pt>
                <c:pt idx="45">
                  <c:v>3.75</c:v>
                </c:pt>
                <c:pt idx="46">
                  <c:v>3.8332999999999977</c:v>
                </c:pt>
                <c:pt idx="47">
                  <c:v>3.9166999999999872</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Sheet1!$B$2:$B$146</c:f>
              <c:numCache>
                <c:formatCode>General</c:formatCode>
                <c:ptCount val="145"/>
                <c:pt idx="0">
                  <c:v>100</c:v>
                </c:pt>
                <c:pt idx="1">
                  <c:v>100</c:v>
                </c:pt>
                <c:pt idx="2">
                  <c:v>99.962000000000003</c:v>
                </c:pt>
                <c:pt idx="3">
                  <c:v>99.877999999999986</c:v>
                </c:pt>
                <c:pt idx="4">
                  <c:v>99.754999999999995</c:v>
                </c:pt>
                <c:pt idx="5">
                  <c:v>99.679999999999978</c:v>
                </c:pt>
                <c:pt idx="6">
                  <c:v>99.468999999999994</c:v>
                </c:pt>
                <c:pt idx="7">
                  <c:v>99.150999999999982</c:v>
                </c:pt>
                <c:pt idx="8">
                  <c:v>99.054999999999993</c:v>
                </c:pt>
                <c:pt idx="9">
                  <c:v>99.045000000000002</c:v>
                </c:pt>
                <c:pt idx="10">
                  <c:v>99.045000000000002</c:v>
                </c:pt>
                <c:pt idx="11">
                  <c:v>99.045000000000002</c:v>
                </c:pt>
                <c:pt idx="12">
                  <c:v>99.045000000000002</c:v>
                </c:pt>
                <c:pt idx="13">
                  <c:v>99.045000000000002</c:v>
                </c:pt>
                <c:pt idx="14">
                  <c:v>99.045000000000002</c:v>
                </c:pt>
                <c:pt idx="15">
                  <c:v>99.045000000000002</c:v>
                </c:pt>
                <c:pt idx="16">
                  <c:v>99.001999999999995</c:v>
                </c:pt>
                <c:pt idx="17">
                  <c:v>98.968999999999994</c:v>
                </c:pt>
                <c:pt idx="18">
                  <c:v>98.893000000000001</c:v>
                </c:pt>
                <c:pt idx="19">
                  <c:v>98.741000000000227</c:v>
                </c:pt>
                <c:pt idx="20">
                  <c:v>98.697000000000003</c:v>
                </c:pt>
                <c:pt idx="21">
                  <c:v>98.674999999999983</c:v>
                </c:pt>
                <c:pt idx="22">
                  <c:v>98.652999999999949</c:v>
                </c:pt>
                <c:pt idx="23">
                  <c:v>98.652999999999949</c:v>
                </c:pt>
                <c:pt idx="24">
                  <c:v>98.652999999999949</c:v>
                </c:pt>
                <c:pt idx="25">
                  <c:v>98.652999999999949</c:v>
                </c:pt>
                <c:pt idx="26">
                  <c:v>98.652999999999949</c:v>
                </c:pt>
                <c:pt idx="27">
                  <c:v>98.652999999999949</c:v>
                </c:pt>
                <c:pt idx="28">
                  <c:v>98.617999999999995</c:v>
                </c:pt>
                <c:pt idx="29">
                  <c:v>98.60599999999998</c:v>
                </c:pt>
                <c:pt idx="30">
                  <c:v>98.474999999999994</c:v>
                </c:pt>
                <c:pt idx="31">
                  <c:v>98.367999999999995</c:v>
                </c:pt>
                <c:pt idx="32">
                  <c:v>98.307999999999993</c:v>
                </c:pt>
                <c:pt idx="33">
                  <c:v>98.296000000000006</c:v>
                </c:pt>
                <c:pt idx="34">
                  <c:v>98.296000000000006</c:v>
                </c:pt>
                <c:pt idx="35">
                  <c:v>98.296000000000006</c:v>
                </c:pt>
                <c:pt idx="36">
                  <c:v>98.296000000000006</c:v>
                </c:pt>
                <c:pt idx="37">
                  <c:v>98.296000000000006</c:v>
                </c:pt>
                <c:pt idx="38">
                  <c:v>98.296000000000006</c:v>
                </c:pt>
                <c:pt idx="39">
                  <c:v>98.296000000000006</c:v>
                </c:pt>
                <c:pt idx="40">
                  <c:v>98.27</c:v>
                </c:pt>
                <c:pt idx="41">
                  <c:v>98.205000000000013</c:v>
                </c:pt>
                <c:pt idx="42">
                  <c:v>98.165999999999983</c:v>
                </c:pt>
                <c:pt idx="43">
                  <c:v>98.114000000000004</c:v>
                </c:pt>
                <c:pt idx="44">
                  <c:v>98.087000000000003</c:v>
                </c:pt>
                <c:pt idx="45">
                  <c:v>98.048000000000002</c:v>
                </c:pt>
                <c:pt idx="46">
                  <c:v>98.048000000000002</c:v>
                </c:pt>
                <c:pt idx="47">
                  <c:v>98.048000000000002</c:v>
                </c:pt>
                <c:pt idx="48">
                  <c:v>98.048000000000002</c:v>
                </c:pt>
                <c:pt idx="49">
                  <c:v>98.048000000000002</c:v>
                </c:pt>
                <c:pt idx="50">
                  <c:v>98.048000000000002</c:v>
                </c:pt>
                <c:pt idx="51">
                  <c:v>98.034000000000006</c:v>
                </c:pt>
                <c:pt idx="52">
                  <c:v>98.019000000000005</c:v>
                </c:pt>
                <c:pt idx="53">
                  <c:v>97.975999999999999</c:v>
                </c:pt>
                <c:pt idx="54">
                  <c:v>97.846999999999994</c:v>
                </c:pt>
                <c:pt idx="55">
                  <c:v>97.745999999999995</c:v>
                </c:pt>
                <c:pt idx="56">
                  <c:v>97.687999999999988</c:v>
                </c:pt>
                <c:pt idx="57">
                  <c:v>97.687999999999988</c:v>
                </c:pt>
                <c:pt idx="58">
                  <c:v>97.687999999999988</c:v>
                </c:pt>
                <c:pt idx="59">
                  <c:v>97.673999999999978</c:v>
                </c:pt>
                <c:pt idx="60">
                  <c:v>97.673999999999978</c:v>
                </c:pt>
                <c:pt idx="61">
                  <c:v>97.673999999999978</c:v>
                </c:pt>
                <c:pt idx="62">
                  <c:v>97.673999999999978</c:v>
                </c:pt>
                <c:pt idx="63">
                  <c:v>97.673999999999978</c:v>
                </c:pt>
                <c:pt idx="64">
                  <c:v>97.641999999999996</c:v>
                </c:pt>
                <c:pt idx="65">
                  <c:v>97.61</c:v>
                </c:pt>
                <c:pt idx="66">
                  <c:v>97.546999999999997</c:v>
                </c:pt>
                <c:pt idx="67">
                  <c:v>97.450999999999993</c:v>
                </c:pt>
                <c:pt idx="68">
                  <c:v>97.387</c:v>
                </c:pt>
                <c:pt idx="69">
                  <c:v>97.370999999999981</c:v>
                </c:pt>
                <c:pt idx="70">
                  <c:v>97.370999999999981</c:v>
                </c:pt>
                <c:pt idx="71">
                  <c:v>97.370999999999981</c:v>
                </c:pt>
                <c:pt idx="72">
                  <c:v>97.370999999999981</c:v>
                </c:pt>
                <c:pt idx="73">
                  <c:v>97.370999999999981</c:v>
                </c:pt>
                <c:pt idx="74">
                  <c:v>97.370999999999981</c:v>
                </c:pt>
                <c:pt idx="75">
                  <c:v>97.370999999999981</c:v>
                </c:pt>
                <c:pt idx="76">
                  <c:v>97.370999999999981</c:v>
                </c:pt>
                <c:pt idx="77">
                  <c:v>97.370999999999981</c:v>
                </c:pt>
                <c:pt idx="78">
                  <c:v>97.318000000000012</c:v>
                </c:pt>
                <c:pt idx="79">
                  <c:v>97.248000000000005</c:v>
                </c:pt>
                <c:pt idx="80">
                  <c:v>97.16</c:v>
                </c:pt>
                <c:pt idx="81">
                  <c:v>97.16</c:v>
                </c:pt>
                <c:pt idx="82">
                  <c:v>97.16</c:v>
                </c:pt>
                <c:pt idx="83">
                  <c:v>97.16</c:v>
                </c:pt>
                <c:pt idx="84">
                  <c:v>97.16</c:v>
                </c:pt>
                <c:pt idx="85">
                  <c:v>97.16</c:v>
                </c:pt>
                <c:pt idx="86">
                  <c:v>97.16</c:v>
                </c:pt>
                <c:pt idx="87">
                  <c:v>97.16</c:v>
                </c:pt>
                <c:pt idx="88">
                  <c:v>97.16</c:v>
                </c:pt>
                <c:pt idx="89">
                  <c:v>97.120999999999981</c:v>
                </c:pt>
                <c:pt idx="90">
                  <c:v>96.927000000000007</c:v>
                </c:pt>
                <c:pt idx="91">
                  <c:v>96.828999999999979</c:v>
                </c:pt>
                <c:pt idx="92">
                  <c:v>96.81</c:v>
                </c:pt>
                <c:pt idx="93">
                  <c:v>96.81</c:v>
                </c:pt>
                <c:pt idx="94">
                  <c:v>96.81</c:v>
                </c:pt>
                <c:pt idx="95">
                  <c:v>96.81</c:v>
                </c:pt>
                <c:pt idx="96">
                  <c:v>96.81</c:v>
                </c:pt>
                <c:pt idx="97">
                  <c:v>96.81</c:v>
                </c:pt>
                <c:pt idx="98">
                  <c:v>96.787999999999997</c:v>
                </c:pt>
                <c:pt idx="99">
                  <c:v>96.787999999999997</c:v>
                </c:pt>
                <c:pt idx="100">
                  <c:v>96.676999999999978</c:v>
                </c:pt>
                <c:pt idx="101">
                  <c:v>96.61</c:v>
                </c:pt>
                <c:pt idx="102">
                  <c:v>96.498000000000005</c:v>
                </c:pt>
                <c:pt idx="103">
                  <c:v>96.430999999999997</c:v>
                </c:pt>
                <c:pt idx="104">
                  <c:v>96.430999999999997</c:v>
                </c:pt>
                <c:pt idx="105">
                  <c:v>96.384999999999991</c:v>
                </c:pt>
                <c:pt idx="106">
                  <c:v>96.384999999999991</c:v>
                </c:pt>
                <c:pt idx="107">
                  <c:v>96.384999999999991</c:v>
                </c:pt>
                <c:pt idx="108">
                  <c:v>96.384999999999991</c:v>
                </c:pt>
                <c:pt idx="109">
                  <c:v>96.384999999999991</c:v>
                </c:pt>
                <c:pt idx="110">
                  <c:v>96.384999999999991</c:v>
                </c:pt>
                <c:pt idx="111">
                  <c:v>96.384999999999991</c:v>
                </c:pt>
                <c:pt idx="112">
                  <c:v>96.327999999999989</c:v>
                </c:pt>
                <c:pt idx="113">
                  <c:v>96.299000000000007</c:v>
                </c:pt>
                <c:pt idx="114">
                  <c:v>96.181999999999988</c:v>
                </c:pt>
                <c:pt idx="115">
                  <c:v>96.122999999999948</c:v>
                </c:pt>
                <c:pt idx="116">
                  <c:v>96.122999999999948</c:v>
                </c:pt>
                <c:pt idx="117">
                  <c:v>96.122999999999948</c:v>
                </c:pt>
                <c:pt idx="118">
                  <c:v>96.122999999999948</c:v>
                </c:pt>
                <c:pt idx="119">
                  <c:v>96.122999999999948</c:v>
                </c:pt>
                <c:pt idx="120">
                  <c:v>96.122999999999948</c:v>
                </c:pt>
                <c:pt idx="121">
                  <c:v>96.122999999999948</c:v>
                </c:pt>
                <c:pt idx="122">
                  <c:v>96.085999999999999</c:v>
                </c:pt>
                <c:pt idx="123">
                  <c:v>96.085999999999999</c:v>
                </c:pt>
                <c:pt idx="124">
                  <c:v>96.010999999999996</c:v>
                </c:pt>
                <c:pt idx="125">
                  <c:v>95.933999999999997</c:v>
                </c:pt>
                <c:pt idx="126">
                  <c:v>95.85799999999999</c:v>
                </c:pt>
                <c:pt idx="127">
                  <c:v>95.703999999999994</c:v>
                </c:pt>
                <c:pt idx="128">
                  <c:v>95.703999999999994</c:v>
                </c:pt>
                <c:pt idx="129">
                  <c:v>95.703999999999994</c:v>
                </c:pt>
                <c:pt idx="130">
                  <c:v>95.662999999999982</c:v>
                </c:pt>
                <c:pt idx="131">
                  <c:v>95.662999999999982</c:v>
                </c:pt>
                <c:pt idx="132">
                  <c:v>95.662999999999982</c:v>
                </c:pt>
                <c:pt idx="133">
                  <c:v>95.662999999999982</c:v>
                </c:pt>
                <c:pt idx="134">
                  <c:v>95.611000000000004</c:v>
                </c:pt>
                <c:pt idx="135">
                  <c:v>95.557999999999993</c:v>
                </c:pt>
                <c:pt idx="136">
                  <c:v>95.557999999999993</c:v>
                </c:pt>
                <c:pt idx="137">
                  <c:v>95.504999999999995</c:v>
                </c:pt>
                <c:pt idx="138">
                  <c:v>95.504999999999995</c:v>
                </c:pt>
                <c:pt idx="139">
                  <c:v>95.290999999999997</c:v>
                </c:pt>
                <c:pt idx="140">
                  <c:v>95.290999999999997</c:v>
                </c:pt>
                <c:pt idx="141">
                  <c:v>95.290999999999997</c:v>
                </c:pt>
                <c:pt idx="142">
                  <c:v>95.290999999999997</c:v>
                </c:pt>
                <c:pt idx="143">
                  <c:v>95.290999999999997</c:v>
                </c:pt>
                <c:pt idx="144">
                  <c:v>95.290999999999997</c:v>
                </c:pt>
              </c:numCache>
            </c:numRef>
          </c:yVal>
        </c:ser>
        <c:ser>
          <c:idx val="1"/>
          <c:order val="1"/>
          <c:tx>
            <c:strRef>
              <c:f>Sheet1!$C$1</c:f>
              <c:strCache>
                <c:ptCount val="1"/>
                <c:pt idx="0">
                  <c:v>Freedom from lymphoma 2003-6/2010</c:v>
                </c:pt>
              </c:strCache>
            </c:strRef>
          </c:tx>
          <c:spPr>
            <a:ln w="38100">
              <a:solidFill>
                <a:srgbClr val="00FFFF"/>
              </a:solidFill>
              <a:prstDash val="solid"/>
            </a:ln>
          </c:spPr>
          <c:marker>
            <c:symbol val="none"/>
          </c:marker>
          <c:xVal>
            <c:numRef>
              <c:f>Sheet1!$A$2:$A$146</c:f>
              <c:numCache>
                <c:formatCode>General</c:formatCode>
                <c:ptCount val="145"/>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1.0832999999999948</c:v>
                </c:pt>
                <c:pt idx="14">
                  <c:v>1.1667000000000001</c:v>
                </c:pt>
                <c:pt idx="15">
                  <c:v>1.25</c:v>
                </c:pt>
                <c:pt idx="16">
                  <c:v>1.3332999999999948</c:v>
                </c:pt>
                <c:pt idx="17">
                  <c:v>1.4166999999999936</c:v>
                </c:pt>
                <c:pt idx="18">
                  <c:v>1.5</c:v>
                </c:pt>
                <c:pt idx="19">
                  <c:v>1.5832999999999948</c:v>
                </c:pt>
                <c:pt idx="20">
                  <c:v>1.6667000000000001</c:v>
                </c:pt>
                <c:pt idx="21">
                  <c:v>1.75</c:v>
                </c:pt>
                <c:pt idx="22">
                  <c:v>1.8332999999999948</c:v>
                </c:pt>
                <c:pt idx="23">
                  <c:v>1.9167000000000001</c:v>
                </c:pt>
                <c:pt idx="24">
                  <c:v>2</c:v>
                </c:pt>
                <c:pt idx="25">
                  <c:v>2.0832999999999999</c:v>
                </c:pt>
                <c:pt idx="26">
                  <c:v>2.1667000000000001</c:v>
                </c:pt>
                <c:pt idx="27">
                  <c:v>2.25</c:v>
                </c:pt>
                <c:pt idx="28">
                  <c:v>2.3332999999999977</c:v>
                </c:pt>
                <c:pt idx="29">
                  <c:v>2.4166999999999872</c:v>
                </c:pt>
                <c:pt idx="30">
                  <c:v>2.5</c:v>
                </c:pt>
                <c:pt idx="31">
                  <c:v>2.5832999999999999</c:v>
                </c:pt>
                <c:pt idx="32">
                  <c:v>2.6667000000000001</c:v>
                </c:pt>
                <c:pt idx="33">
                  <c:v>2.75</c:v>
                </c:pt>
                <c:pt idx="34">
                  <c:v>2.8332999999999977</c:v>
                </c:pt>
                <c:pt idx="35">
                  <c:v>2.9166999999999872</c:v>
                </c:pt>
                <c:pt idx="36">
                  <c:v>3</c:v>
                </c:pt>
                <c:pt idx="37">
                  <c:v>3.0832999999999999</c:v>
                </c:pt>
                <c:pt idx="38">
                  <c:v>3.1667000000000001</c:v>
                </c:pt>
                <c:pt idx="39">
                  <c:v>3.25</c:v>
                </c:pt>
                <c:pt idx="40">
                  <c:v>3.3332999999999977</c:v>
                </c:pt>
                <c:pt idx="41">
                  <c:v>3.4166999999999872</c:v>
                </c:pt>
                <c:pt idx="42">
                  <c:v>3.5</c:v>
                </c:pt>
                <c:pt idx="43">
                  <c:v>3.5832999999999999</c:v>
                </c:pt>
                <c:pt idx="44">
                  <c:v>3.6667000000000001</c:v>
                </c:pt>
                <c:pt idx="45">
                  <c:v>3.75</c:v>
                </c:pt>
                <c:pt idx="46">
                  <c:v>3.8332999999999977</c:v>
                </c:pt>
                <c:pt idx="47">
                  <c:v>3.9166999999999872</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Sheet1!$C$2:$C$146</c:f>
              <c:numCache>
                <c:formatCode>General</c:formatCode>
                <c:ptCount val="145"/>
                <c:pt idx="0">
                  <c:v>100</c:v>
                </c:pt>
                <c:pt idx="1">
                  <c:v>100</c:v>
                </c:pt>
                <c:pt idx="2">
                  <c:v>100</c:v>
                </c:pt>
                <c:pt idx="3">
                  <c:v>99.958000000000013</c:v>
                </c:pt>
                <c:pt idx="4">
                  <c:v>99.900999999999996</c:v>
                </c:pt>
                <c:pt idx="5">
                  <c:v>99.871999999999986</c:v>
                </c:pt>
                <c:pt idx="6">
                  <c:v>99.771000000000001</c:v>
                </c:pt>
                <c:pt idx="7">
                  <c:v>99.669999999999987</c:v>
                </c:pt>
                <c:pt idx="8">
                  <c:v>99.641000000000005</c:v>
                </c:pt>
                <c:pt idx="9">
                  <c:v>99.641000000000005</c:v>
                </c:pt>
                <c:pt idx="10">
                  <c:v>99.641000000000005</c:v>
                </c:pt>
                <c:pt idx="11">
                  <c:v>99.641000000000005</c:v>
                </c:pt>
                <c:pt idx="12">
                  <c:v>99.641000000000005</c:v>
                </c:pt>
                <c:pt idx="13">
                  <c:v>99.641000000000005</c:v>
                </c:pt>
                <c:pt idx="14">
                  <c:v>99.641000000000005</c:v>
                </c:pt>
                <c:pt idx="15">
                  <c:v>99.624999999999986</c:v>
                </c:pt>
                <c:pt idx="16">
                  <c:v>99.60799999999999</c:v>
                </c:pt>
                <c:pt idx="17">
                  <c:v>99.592000000000013</c:v>
                </c:pt>
                <c:pt idx="18">
                  <c:v>99.56</c:v>
                </c:pt>
                <c:pt idx="19">
                  <c:v>99.495999999999995</c:v>
                </c:pt>
                <c:pt idx="20">
                  <c:v>99.447000000000386</c:v>
                </c:pt>
                <c:pt idx="21">
                  <c:v>99.447000000000386</c:v>
                </c:pt>
                <c:pt idx="22">
                  <c:v>99.447000000000386</c:v>
                </c:pt>
                <c:pt idx="23">
                  <c:v>99.447000000000386</c:v>
                </c:pt>
                <c:pt idx="24">
                  <c:v>99.447000000000386</c:v>
                </c:pt>
                <c:pt idx="25">
                  <c:v>99.447000000000386</c:v>
                </c:pt>
                <c:pt idx="26">
                  <c:v>99.447000000000386</c:v>
                </c:pt>
                <c:pt idx="27">
                  <c:v>99.43</c:v>
                </c:pt>
                <c:pt idx="28">
                  <c:v>99.43</c:v>
                </c:pt>
                <c:pt idx="29">
                  <c:v>99.376999999999981</c:v>
                </c:pt>
                <c:pt idx="30">
                  <c:v>99.323999999999998</c:v>
                </c:pt>
                <c:pt idx="31">
                  <c:v>99.307000000000002</c:v>
                </c:pt>
                <c:pt idx="32">
                  <c:v>99.289000000000001</c:v>
                </c:pt>
                <c:pt idx="33">
                  <c:v>99.289000000000001</c:v>
                </c:pt>
                <c:pt idx="34">
                  <c:v>99.289000000000001</c:v>
                </c:pt>
                <c:pt idx="35">
                  <c:v>99.289000000000001</c:v>
                </c:pt>
                <c:pt idx="36">
                  <c:v>99.289000000000001</c:v>
                </c:pt>
                <c:pt idx="37">
                  <c:v>99.27</c:v>
                </c:pt>
                <c:pt idx="38">
                  <c:v>99.27</c:v>
                </c:pt>
                <c:pt idx="39">
                  <c:v>99.27</c:v>
                </c:pt>
                <c:pt idx="40">
                  <c:v>99.232000000000014</c:v>
                </c:pt>
                <c:pt idx="41">
                  <c:v>99.192999999999998</c:v>
                </c:pt>
                <c:pt idx="42">
                  <c:v>99.116</c:v>
                </c:pt>
                <c:pt idx="43">
                  <c:v>99.076999999999998</c:v>
                </c:pt>
                <c:pt idx="44">
                  <c:v>99.076999999999998</c:v>
                </c:pt>
                <c:pt idx="45">
                  <c:v>99.076999999999998</c:v>
                </c:pt>
                <c:pt idx="46">
                  <c:v>99.076999999999998</c:v>
                </c:pt>
                <c:pt idx="47">
                  <c:v>99.076999999999998</c:v>
                </c:pt>
                <c:pt idx="48">
                  <c:v>99.076999999999998</c:v>
                </c:pt>
                <c:pt idx="49">
                  <c:v>99.076999999999998</c:v>
                </c:pt>
                <c:pt idx="50">
                  <c:v>99.076999999999998</c:v>
                </c:pt>
                <c:pt idx="51">
                  <c:v>99.076999999999998</c:v>
                </c:pt>
                <c:pt idx="52">
                  <c:v>99.076999999999998</c:v>
                </c:pt>
                <c:pt idx="53">
                  <c:v>99.05</c:v>
                </c:pt>
                <c:pt idx="54">
                  <c:v>99.024000000000001</c:v>
                </c:pt>
                <c:pt idx="55">
                  <c:v>98.917000000000357</c:v>
                </c:pt>
                <c:pt idx="56">
                  <c:v>98.888999999999982</c:v>
                </c:pt>
                <c:pt idx="57">
                  <c:v>98.888999999999982</c:v>
                </c:pt>
                <c:pt idx="58">
                  <c:v>98.888999999999982</c:v>
                </c:pt>
                <c:pt idx="59">
                  <c:v>98.888999999999982</c:v>
                </c:pt>
                <c:pt idx="60">
                  <c:v>98.888999999999982</c:v>
                </c:pt>
                <c:pt idx="61">
                  <c:v>98.888999999999982</c:v>
                </c:pt>
                <c:pt idx="62">
                  <c:v>98.888999999999982</c:v>
                </c:pt>
                <c:pt idx="63">
                  <c:v>98.849000000000004</c:v>
                </c:pt>
                <c:pt idx="64">
                  <c:v>98.849000000000004</c:v>
                </c:pt>
                <c:pt idx="65">
                  <c:v>98.807999999999993</c:v>
                </c:pt>
                <c:pt idx="66">
                  <c:v>98.683999999999983</c:v>
                </c:pt>
                <c:pt idx="67">
                  <c:v>98.600999999999999</c:v>
                </c:pt>
                <c:pt idx="68">
                  <c:v>98.600999999999999</c:v>
                </c:pt>
                <c:pt idx="69">
                  <c:v>98.557999999999993</c:v>
                </c:pt>
                <c:pt idx="70">
                  <c:v>98.557999999999993</c:v>
                </c:pt>
                <c:pt idx="71">
                  <c:v>98.557999999999993</c:v>
                </c:pt>
                <c:pt idx="72">
                  <c:v>98.557999999999993</c:v>
                </c:pt>
                <c:pt idx="73">
                  <c:v>98.557999999999993</c:v>
                </c:pt>
                <c:pt idx="74">
                  <c:v>98.557999999999993</c:v>
                </c:pt>
                <c:pt idx="75">
                  <c:v>98.557999999999993</c:v>
                </c:pt>
                <c:pt idx="76">
                  <c:v>98.557999999999993</c:v>
                </c:pt>
                <c:pt idx="77">
                  <c:v>98.557999999999993</c:v>
                </c:pt>
                <c:pt idx="78">
                  <c:v>98.557999999999993</c:v>
                </c:pt>
                <c:pt idx="79">
                  <c:v>98.408000000000001</c:v>
                </c:pt>
                <c:pt idx="80">
                  <c:v>98.408000000000001</c:v>
                </c:pt>
                <c:pt idx="81">
                  <c:v>98.408000000000001</c:v>
                </c:pt>
                <c:pt idx="82">
                  <c:v>98.408000000000001</c:v>
                </c:pt>
                <c:pt idx="83">
                  <c:v>98.408000000000001</c:v>
                </c:pt>
                <c:pt idx="84">
                  <c:v>98.408000000000001</c:v>
                </c:pt>
              </c:numCache>
            </c:numRef>
          </c:yVal>
        </c:ser>
        <c:axId val="163773440"/>
        <c:axId val="163923072"/>
      </c:scatterChart>
      <c:valAx>
        <c:axId val="163773440"/>
        <c:scaling>
          <c:orientation val="minMax"/>
          <c:max val="12"/>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63923072"/>
        <c:crosses val="autoZero"/>
        <c:crossBetween val="midCat"/>
        <c:majorUnit val="1"/>
      </c:valAx>
      <c:valAx>
        <c:axId val="163923072"/>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Lymphoma</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63773440"/>
        <c:crosses val="autoZero"/>
        <c:crossBetween val="midCat"/>
        <c:majorUnit val="10"/>
      </c:valAx>
      <c:spPr>
        <a:solidFill>
          <a:schemeClr val="bg2"/>
        </a:solidFill>
        <a:ln>
          <a:solidFill>
            <a:schemeClr val="tx1"/>
          </a:solidFill>
        </a:ln>
      </c:spPr>
    </c:plotArea>
    <c:legend>
      <c:legendPos val="r"/>
      <c:layout>
        <c:manualLayout>
          <c:xMode val="edge"/>
          <c:yMode val="edge"/>
          <c:x val="0.15027280328896939"/>
          <c:y val="0.66075586317840485"/>
          <c:w val="0.48643067846607668"/>
          <c:h val="0.12616797900262466"/>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8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89997"/>
          <c:h val="0.77074260114039972"/>
        </c:manualLayout>
      </c:layout>
      <c:scatterChart>
        <c:scatterStyle val="smoothMarker"/>
        <c:ser>
          <c:idx val="0"/>
          <c:order val="0"/>
          <c:tx>
            <c:strRef>
              <c:f>Sheet1!$B$1</c:f>
              <c:strCache>
                <c:ptCount val="1"/>
                <c:pt idx="0">
                  <c:v>18-29</c:v>
                </c:pt>
              </c:strCache>
            </c:strRef>
          </c:tx>
          <c:spPr>
            <a:ln w="38100">
              <a:solidFill>
                <a:srgbClr val="00FFFF"/>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0.33330000000000237</c:v>
                </c:pt>
                <c:pt idx="5">
                  <c:v>0.41670000000000001</c:v>
                </c:pt>
                <c:pt idx="6">
                  <c:v>0.5</c:v>
                </c:pt>
                <c:pt idx="7">
                  <c:v>0.58329999999999949</c:v>
                </c:pt>
                <c:pt idx="8">
                  <c:v>0.66670000000000396</c:v>
                </c:pt>
                <c:pt idx="9">
                  <c:v>0.75000000000000278</c:v>
                </c:pt>
                <c:pt idx="10">
                  <c:v>0.83330000000000004</c:v>
                </c:pt>
                <c:pt idx="11">
                  <c:v>0.91670000000000063</c:v>
                </c:pt>
                <c:pt idx="12">
                  <c:v>1</c:v>
                </c:pt>
                <c:pt idx="13">
                  <c:v>1.0832999999999946</c:v>
                </c:pt>
                <c:pt idx="14">
                  <c:v>1.1667000000000001</c:v>
                </c:pt>
                <c:pt idx="15">
                  <c:v>1.25</c:v>
                </c:pt>
                <c:pt idx="16">
                  <c:v>1.3332999999999946</c:v>
                </c:pt>
                <c:pt idx="17">
                  <c:v>1.4166999999999934</c:v>
                </c:pt>
                <c:pt idx="18">
                  <c:v>1.5</c:v>
                </c:pt>
                <c:pt idx="19">
                  <c:v>1.5832999999999946</c:v>
                </c:pt>
                <c:pt idx="20">
                  <c:v>1.6667000000000001</c:v>
                </c:pt>
                <c:pt idx="21">
                  <c:v>1.75</c:v>
                </c:pt>
                <c:pt idx="22">
                  <c:v>1.8332999999999946</c:v>
                </c:pt>
                <c:pt idx="23">
                  <c:v>1.9167000000000001</c:v>
                </c:pt>
                <c:pt idx="24">
                  <c:v>2</c:v>
                </c:pt>
                <c:pt idx="25">
                  <c:v>2.0832999999999999</c:v>
                </c:pt>
                <c:pt idx="26">
                  <c:v>2.1667000000000001</c:v>
                </c:pt>
                <c:pt idx="27">
                  <c:v>2.25</c:v>
                </c:pt>
                <c:pt idx="28">
                  <c:v>2.3332999999999977</c:v>
                </c:pt>
                <c:pt idx="29">
                  <c:v>2.4166999999999863</c:v>
                </c:pt>
                <c:pt idx="30">
                  <c:v>2.5</c:v>
                </c:pt>
                <c:pt idx="31">
                  <c:v>2.5832999999999999</c:v>
                </c:pt>
                <c:pt idx="32">
                  <c:v>2.6667000000000001</c:v>
                </c:pt>
                <c:pt idx="33">
                  <c:v>2.75</c:v>
                </c:pt>
                <c:pt idx="34">
                  <c:v>2.8332999999999977</c:v>
                </c:pt>
                <c:pt idx="35">
                  <c:v>2.9166999999999863</c:v>
                </c:pt>
                <c:pt idx="36">
                  <c:v>3</c:v>
                </c:pt>
                <c:pt idx="37">
                  <c:v>3.0832999999999999</c:v>
                </c:pt>
                <c:pt idx="38">
                  <c:v>3.1667000000000001</c:v>
                </c:pt>
                <c:pt idx="39">
                  <c:v>3.25</c:v>
                </c:pt>
                <c:pt idx="40">
                  <c:v>3.3332999999999977</c:v>
                </c:pt>
                <c:pt idx="41">
                  <c:v>3.4166999999999863</c:v>
                </c:pt>
                <c:pt idx="42">
                  <c:v>3.5</c:v>
                </c:pt>
                <c:pt idx="43">
                  <c:v>3.5832999999999999</c:v>
                </c:pt>
                <c:pt idx="44">
                  <c:v>3.6667000000000001</c:v>
                </c:pt>
                <c:pt idx="45">
                  <c:v>3.75</c:v>
                </c:pt>
                <c:pt idx="46">
                  <c:v>3.8332999999999977</c:v>
                </c:pt>
                <c:pt idx="47">
                  <c:v>3.9166999999999863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Sheet1!$B$2:$B$122</c:f>
              <c:numCache>
                <c:formatCode>General</c:formatCode>
                <c:ptCount val="121"/>
                <c:pt idx="0">
                  <c:v>100</c:v>
                </c:pt>
                <c:pt idx="1">
                  <c:v>100</c:v>
                </c:pt>
                <c:pt idx="2">
                  <c:v>100</c:v>
                </c:pt>
                <c:pt idx="3">
                  <c:v>99.940000000000026</c:v>
                </c:pt>
                <c:pt idx="4">
                  <c:v>99.818000000000012</c:v>
                </c:pt>
                <c:pt idx="5">
                  <c:v>99.757000000000005</c:v>
                </c:pt>
                <c:pt idx="6">
                  <c:v>99.51</c:v>
                </c:pt>
                <c:pt idx="7">
                  <c:v>99.262</c:v>
                </c:pt>
                <c:pt idx="8">
                  <c:v>99.2</c:v>
                </c:pt>
                <c:pt idx="9">
                  <c:v>99.2</c:v>
                </c:pt>
                <c:pt idx="10">
                  <c:v>99.2</c:v>
                </c:pt>
                <c:pt idx="11">
                  <c:v>99.2</c:v>
                </c:pt>
                <c:pt idx="12">
                  <c:v>99.2</c:v>
                </c:pt>
                <c:pt idx="13">
                  <c:v>99.2</c:v>
                </c:pt>
                <c:pt idx="14">
                  <c:v>99.2</c:v>
                </c:pt>
                <c:pt idx="15">
                  <c:v>99.2</c:v>
                </c:pt>
                <c:pt idx="16">
                  <c:v>99.2</c:v>
                </c:pt>
                <c:pt idx="17">
                  <c:v>99.2</c:v>
                </c:pt>
                <c:pt idx="18">
                  <c:v>99.2</c:v>
                </c:pt>
                <c:pt idx="19">
                  <c:v>99.11999999999999</c:v>
                </c:pt>
                <c:pt idx="20">
                  <c:v>99.039000000000001</c:v>
                </c:pt>
                <c:pt idx="21">
                  <c:v>99.039000000000001</c:v>
                </c:pt>
                <c:pt idx="22">
                  <c:v>99.039000000000001</c:v>
                </c:pt>
                <c:pt idx="23">
                  <c:v>99.039000000000001</c:v>
                </c:pt>
                <c:pt idx="24">
                  <c:v>99.039000000000001</c:v>
                </c:pt>
                <c:pt idx="25">
                  <c:v>99.039000000000001</c:v>
                </c:pt>
                <c:pt idx="26">
                  <c:v>99.039000000000001</c:v>
                </c:pt>
                <c:pt idx="27">
                  <c:v>99.039000000000001</c:v>
                </c:pt>
                <c:pt idx="28">
                  <c:v>99.039000000000001</c:v>
                </c:pt>
                <c:pt idx="29">
                  <c:v>98.938999999999993</c:v>
                </c:pt>
                <c:pt idx="30">
                  <c:v>98.838999999999999</c:v>
                </c:pt>
                <c:pt idx="31">
                  <c:v>98.638999999999982</c:v>
                </c:pt>
                <c:pt idx="32">
                  <c:v>98.638999999999982</c:v>
                </c:pt>
                <c:pt idx="33">
                  <c:v>98.638999999999982</c:v>
                </c:pt>
                <c:pt idx="34">
                  <c:v>98.638999999999982</c:v>
                </c:pt>
                <c:pt idx="35">
                  <c:v>98.638999999999982</c:v>
                </c:pt>
                <c:pt idx="36">
                  <c:v>98.638999999999982</c:v>
                </c:pt>
                <c:pt idx="37">
                  <c:v>98.638999999999982</c:v>
                </c:pt>
                <c:pt idx="38">
                  <c:v>98.638999999999982</c:v>
                </c:pt>
                <c:pt idx="39">
                  <c:v>98.638999999999982</c:v>
                </c:pt>
                <c:pt idx="40">
                  <c:v>98.638999999999982</c:v>
                </c:pt>
                <c:pt idx="41">
                  <c:v>98.638999999999982</c:v>
                </c:pt>
                <c:pt idx="42">
                  <c:v>98.516000000000005</c:v>
                </c:pt>
                <c:pt idx="43">
                  <c:v>98.516000000000005</c:v>
                </c:pt>
                <c:pt idx="44">
                  <c:v>98.516000000000005</c:v>
                </c:pt>
                <c:pt idx="45">
                  <c:v>98.516000000000005</c:v>
                </c:pt>
                <c:pt idx="46">
                  <c:v>98.516000000000005</c:v>
                </c:pt>
                <c:pt idx="47">
                  <c:v>98.516000000000005</c:v>
                </c:pt>
                <c:pt idx="48">
                  <c:v>98.516000000000005</c:v>
                </c:pt>
                <c:pt idx="49">
                  <c:v>98.516000000000005</c:v>
                </c:pt>
                <c:pt idx="50">
                  <c:v>98.516000000000005</c:v>
                </c:pt>
                <c:pt idx="51">
                  <c:v>98.35799999999999</c:v>
                </c:pt>
                <c:pt idx="52">
                  <c:v>98.35799999999999</c:v>
                </c:pt>
                <c:pt idx="53">
                  <c:v>98.35799999999999</c:v>
                </c:pt>
                <c:pt idx="54">
                  <c:v>98.35799999999999</c:v>
                </c:pt>
                <c:pt idx="55">
                  <c:v>98.35799999999999</c:v>
                </c:pt>
                <c:pt idx="56">
                  <c:v>98.35799999999999</c:v>
                </c:pt>
                <c:pt idx="57">
                  <c:v>98.35799999999999</c:v>
                </c:pt>
                <c:pt idx="58">
                  <c:v>98.35799999999999</c:v>
                </c:pt>
                <c:pt idx="59">
                  <c:v>98.35799999999999</c:v>
                </c:pt>
                <c:pt idx="60">
                  <c:v>98.35799999999999</c:v>
                </c:pt>
                <c:pt idx="61">
                  <c:v>98.35799999999999</c:v>
                </c:pt>
                <c:pt idx="62">
                  <c:v>98.35799999999999</c:v>
                </c:pt>
                <c:pt idx="63">
                  <c:v>98.35799999999999</c:v>
                </c:pt>
                <c:pt idx="64">
                  <c:v>98.35799999999999</c:v>
                </c:pt>
                <c:pt idx="65">
                  <c:v>98.35799999999999</c:v>
                </c:pt>
                <c:pt idx="66">
                  <c:v>98.35799999999999</c:v>
                </c:pt>
                <c:pt idx="67">
                  <c:v>98.35799999999999</c:v>
                </c:pt>
                <c:pt idx="68">
                  <c:v>98.35799999999999</c:v>
                </c:pt>
                <c:pt idx="69">
                  <c:v>98.35799999999999</c:v>
                </c:pt>
                <c:pt idx="70">
                  <c:v>98.35799999999999</c:v>
                </c:pt>
                <c:pt idx="71">
                  <c:v>98.35799999999999</c:v>
                </c:pt>
                <c:pt idx="72">
                  <c:v>98.35799999999999</c:v>
                </c:pt>
                <c:pt idx="73">
                  <c:v>98.35799999999999</c:v>
                </c:pt>
                <c:pt idx="74">
                  <c:v>98.35799999999999</c:v>
                </c:pt>
                <c:pt idx="75">
                  <c:v>98.35799999999999</c:v>
                </c:pt>
                <c:pt idx="76">
                  <c:v>98.35799999999999</c:v>
                </c:pt>
                <c:pt idx="77">
                  <c:v>98.35799999999999</c:v>
                </c:pt>
                <c:pt idx="78">
                  <c:v>98.35799999999999</c:v>
                </c:pt>
                <c:pt idx="79">
                  <c:v>98.35799999999999</c:v>
                </c:pt>
                <c:pt idx="80">
                  <c:v>98.35799999999999</c:v>
                </c:pt>
                <c:pt idx="81">
                  <c:v>98.35799999999999</c:v>
                </c:pt>
                <c:pt idx="82">
                  <c:v>98.35799999999999</c:v>
                </c:pt>
                <c:pt idx="83">
                  <c:v>98.35799999999999</c:v>
                </c:pt>
                <c:pt idx="84">
                  <c:v>98.35799999999999</c:v>
                </c:pt>
                <c:pt idx="85">
                  <c:v>98.35799999999999</c:v>
                </c:pt>
                <c:pt idx="86">
                  <c:v>98.35799999999999</c:v>
                </c:pt>
                <c:pt idx="87">
                  <c:v>98.35799999999999</c:v>
                </c:pt>
                <c:pt idx="88">
                  <c:v>98.35799999999999</c:v>
                </c:pt>
                <c:pt idx="89">
                  <c:v>98.35799999999999</c:v>
                </c:pt>
                <c:pt idx="90">
                  <c:v>98.35799999999999</c:v>
                </c:pt>
                <c:pt idx="91">
                  <c:v>98.35799999999999</c:v>
                </c:pt>
                <c:pt idx="92">
                  <c:v>98.35799999999999</c:v>
                </c:pt>
                <c:pt idx="93">
                  <c:v>98.35799999999999</c:v>
                </c:pt>
                <c:pt idx="94">
                  <c:v>98.35799999999999</c:v>
                </c:pt>
                <c:pt idx="95">
                  <c:v>98.35799999999999</c:v>
                </c:pt>
                <c:pt idx="96">
                  <c:v>98.35799999999999</c:v>
                </c:pt>
                <c:pt idx="97">
                  <c:v>98.35799999999999</c:v>
                </c:pt>
                <c:pt idx="98">
                  <c:v>98.35799999999999</c:v>
                </c:pt>
                <c:pt idx="99">
                  <c:v>98.35799999999999</c:v>
                </c:pt>
                <c:pt idx="100">
                  <c:v>98.35799999999999</c:v>
                </c:pt>
                <c:pt idx="101">
                  <c:v>98.35799999999999</c:v>
                </c:pt>
                <c:pt idx="102">
                  <c:v>98.35799999999999</c:v>
                </c:pt>
                <c:pt idx="103">
                  <c:v>98.35799999999999</c:v>
                </c:pt>
                <c:pt idx="104">
                  <c:v>98.35799999999999</c:v>
                </c:pt>
                <c:pt idx="105">
                  <c:v>98.35799999999999</c:v>
                </c:pt>
                <c:pt idx="106">
                  <c:v>98.35799999999999</c:v>
                </c:pt>
                <c:pt idx="107">
                  <c:v>98.35799999999999</c:v>
                </c:pt>
                <c:pt idx="108">
                  <c:v>98.35799999999999</c:v>
                </c:pt>
                <c:pt idx="109">
                  <c:v>98.35799999999999</c:v>
                </c:pt>
                <c:pt idx="110">
                  <c:v>98.35799999999999</c:v>
                </c:pt>
                <c:pt idx="111">
                  <c:v>98.35799999999999</c:v>
                </c:pt>
                <c:pt idx="112">
                  <c:v>98.35799999999999</c:v>
                </c:pt>
                <c:pt idx="113">
                  <c:v>98.35799999999999</c:v>
                </c:pt>
                <c:pt idx="114">
                  <c:v>98.35799999999999</c:v>
                </c:pt>
                <c:pt idx="115">
                  <c:v>98.35799999999999</c:v>
                </c:pt>
                <c:pt idx="116">
                  <c:v>98.35799999999999</c:v>
                </c:pt>
                <c:pt idx="117">
                  <c:v>98.35799999999999</c:v>
                </c:pt>
                <c:pt idx="118">
                  <c:v>98.35799999999999</c:v>
                </c:pt>
                <c:pt idx="119">
                  <c:v>98.35799999999999</c:v>
                </c:pt>
                <c:pt idx="120">
                  <c:v>98.35799999999999</c:v>
                </c:pt>
              </c:numCache>
            </c:numRef>
          </c:yVal>
        </c:ser>
        <c:ser>
          <c:idx val="1"/>
          <c:order val="1"/>
          <c:tx>
            <c:strRef>
              <c:f>Sheet1!$C$1</c:f>
              <c:strCache>
                <c:ptCount val="1"/>
                <c:pt idx="0">
                  <c:v>30-39</c:v>
                </c:pt>
              </c:strCache>
            </c:strRef>
          </c:tx>
          <c:spPr>
            <a:ln w="38100">
              <a:solidFill>
                <a:srgbClr val="00FF00"/>
              </a:solidFill>
              <a:prstDash val="solid"/>
            </a:ln>
          </c:spPr>
          <c:marker>
            <c:symbol val="none"/>
          </c:marker>
          <c:xVal>
            <c:numRef>
              <c:f>Sheet1!$A$2:$A$122</c:f>
              <c:numCache>
                <c:formatCode>General</c:formatCode>
                <c:ptCount val="121"/>
                <c:pt idx="0">
                  <c:v>0</c:v>
                </c:pt>
                <c:pt idx="1">
                  <c:v>8.3300000000000041E-2</c:v>
                </c:pt>
                <c:pt idx="2">
                  <c:v>0.16669999999999999</c:v>
                </c:pt>
                <c:pt idx="3">
                  <c:v>0.25</c:v>
                </c:pt>
                <c:pt idx="4">
                  <c:v>0.33330000000000237</c:v>
                </c:pt>
                <c:pt idx="5">
                  <c:v>0.41670000000000001</c:v>
                </c:pt>
                <c:pt idx="6">
                  <c:v>0.5</c:v>
                </c:pt>
                <c:pt idx="7">
                  <c:v>0.58329999999999949</c:v>
                </c:pt>
                <c:pt idx="8">
                  <c:v>0.66670000000000396</c:v>
                </c:pt>
                <c:pt idx="9">
                  <c:v>0.75000000000000278</c:v>
                </c:pt>
                <c:pt idx="10">
                  <c:v>0.83330000000000004</c:v>
                </c:pt>
                <c:pt idx="11">
                  <c:v>0.91670000000000063</c:v>
                </c:pt>
                <c:pt idx="12">
                  <c:v>1</c:v>
                </c:pt>
                <c:pt idx="13">
                  <c:v>1.0832999999999946</c:v>
                </c:pt>
                <c:pt idx="14">
                  <c:v>1.1667000000000001</c:v>
                </c:pt>
                <c:pt idx="15">
                  <c:v>1.25</c:v>
                </c:pt>
                <c:pt idx="16">
                  <c:v>1.3332999999999946</c:v>
                </c:pt>
                <c:pt idx="17">
                  <c:v>1.4166999999999934</c:v>
                </c:pt>
                <c:pt idx="18">
                  <c:v>1.5</c:v>
                </c:pt>
                <c:pt idx="19">
                  <c:v>1.5832999999999946</c:v>
                </c:pt>
                <c:pt idx="20">
                  <c:v>1.6667000000000001</c:v>
                </c:pt>
                <c:pt idx="21">
                  <c:v>1.75</c:v>
                </c:pt>
                <c:pt idx="22">
                  <c:v>1.8332999999999946</c:v>
                </c:pt>
                <c:pt idx="23">
                  <c:v>1.9167000000000001</c:v>
                </c:pt>
                <c:pt idx="24">
                  <c:v>2</c:v>
                </c:pt>
                <c:pt idx="25">
                  <c:v>2.0832999999999999</c:v>
                </c:pt>
                <c:pt idx="26">
                  <c:v>2.1667000000000001</c:v>
                </c:pt>
                <c:pt idx="27">
                  <c:v>2.25</c:v>
                </c:pt>
                <c:pt idx="28">
                  <c:v>2.3332999999999977</c:v>
                </c:pt>
                <c:pt idx="29">
                  <c:v>2.4166999999999863</c:v>
                </c:pt>
                <c:pt idx="30">
                  <c:v>2.5</c:v>
                </c:pt>
                <c:pt idx="31">
                  <c:v>2.5832999999999999</c:v>
                </c:pt>
                <c:pt idx="32">
                  <c:v>2.6667000000000001</c:v>
                </c:pt>
                <c:pt idx="33">
                  <c:v>2.75</c:v>
                </c:pt>
                <c:pt idx="34">
                  <c:v>2.8332999999999977</c:v>
                </c:pt>
                <c:pt idx="35">
                  <c:v>2.9166999999999863</c:v>
                </c:pt>
                <c:pt idx="36">
                  <c:v>3</c:v>
                </c:pt>
                <c:pt idx="37">
                  <c:v>3.0832999999999999</c:v>
                </c:pt>
                <c:pt idx="38">
                  <c:v>3.1667000000000001</c:v>
                </c:pt>
                <c:pt idx="39">
                  <c:v>3.25</c:v>
                </c:pt>
                <c:pt idx="40">
                  <c:v>3.3332999999999977</c:v>
                </c:pt>
                <c:pt idx="41">
                  <c:v>3.4166999999999863</c:v>
                </c:pt>
                <c:pt idx="42">
                  <c:v>3.5</c:v>
                </c:pt>
                <c:pt idx="43">
                  <c:v>3.5832999999999999</c:v>
                </c:pt>
                <c:pt idx="44">
                  <c:v>3.6667000000000001</c:v>
                </c:pt>
                <c:pt idx="45">
                  <c:v>3.75</c:v>
                </c:pt>
                <c:pt idx="46">
                  <c:v>3.8332999999999977</c:v>
                </c:pt>
                <c:pt idx="47">
                  <c:v>3.9166999999999863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Sheet1!$C$2:$C$122</c:f>
              <c:numCache>
                <c:formatCode>General</c:formatCode>
                <c:ptCount val="121"/>
                <c:pt idx="0">
                  <c:v>100</c:v>
                </c:pt>
                <c:pt idx="1">
                  <c:v>100</c:v>
                </c:pt>
                <c:pt idx="2">
                  <c:v>100</c:v>
                </c:pt>
                <c:pt idx="3">
                  <c:v>99.95</c:v>
                </c:pt>
                <c:pt idx="4">
                  <c:v>99.9</c:v>
                </c:pt>
                <c:pt idx="5">
                  <c:v>99.9</c:v>
                </c:pt>
                <c:pt idx="6">
                  <c:v>99.748999999999995</c:v>
                </c:pt>
                <c:pt idx="7">
                  <c:v>99.596999999999994</c:v>
                </c:pt>
                <c:pt idx="8">
                  <c:v>99.546000000000006</c:v>
                </c:pt>
                <c:pt idx="9">
                  <c:v>99.495000000000005</c:v>
                </c:pt>
                <c:pt idx="10">
                  <c:v>99.495000000000005</c:v>
                </c:pt>
                <c:pt idx="11">
                  <c:v>99.495000000000005</c:v>
                </c:pt>
                <c:pt idx="12">
                  <c:v>99.495000000000005</c:v>
                </c:pt>
                <c:pt idx="13">
                  <c:v>99.495000000000005</c:v>
                </c:pt>
                <c:pt idx="14">
                  <c:v>99.495000000000005</c:v>
                </c:pt>
                <c:pt idx="15">
                  <c:v>99.495000000000005</c:v>
                </c:pt>
                <c:pt idx="16">
                  <c:v>99.495000000000005</c:v>
                </c:pt>
                <c:pt idx="17">
                  <c:v>99.433000000000007</c:v>
                </c:pt>
                <c:pt idx="18">
                  <c:v>99.433000000000007</c:v>
                </c:pt>
                <c:pt idx="19">
                  <c:v>99.433000000000007</c:v>
                </c:pt>
                <c:pt idx="20">
                  <c:v>99.433000000000007</c:v>
                </c:pt>
                <c:pt idx="21">
                  <c:v>99.433000000000007</c:v>
                </c:pt>
                <c:pt idx="22">
                  <c:v>99.433000000000007</c:v>
                </c:pt>
                <c:pt idx="23">
                  <c:v>99.433000000000007</c:v>
                </c:pt>
                <c:pt idx="24">
                  <c:v>99.433000000000007</c:v>
                </c:pt>
                <c:pt idx="25">
                  <c:v>99.433000000000007</c:v>
                </c:pt>
                <c:pt idx="26">
                  <c:v>99.433000000000007</c:v>
                </c:pt>
                <c:pt idx="27">
                  <c:v>99.433000000000007</c:v>
                </c:pt>
                <c:pt idx="28">
                  <c:v>99.433000000000007</c:v>
                </c:pt>
                <c:pt idx="29">
                  <c:v>99.35899999999998</c:v>
                </c:pt>
                <c:pt idx="30">
                  <c:v>99.35899999999998</c:v>
                </c:pt>
                <c:pt idx="31">
                  <c:v>99.211000000000027</c:v>
                </c:pt>
                <c:pt idx="32">
                  <c:v>99.211000000000027</c:v>
                </c:pt>
                <c:pt idx="33">
                  <c:v>99.211000000000027</c:v>
                </c:pt>
                <c:pt idx="34">
                  <c:v>99.211000000000027</c:v>
                </c:pt>
                <c:pt idx="35">
                  <c:v>99.211000000000027</c:v>
                </c:pt>
                <c:pt idx="36">
                  <c:v>99.211000000000027</c:v>
                </c:pt>
                <c:pt idx="37">
                  <c:v>99.125999999999948</c:v>
                </c:pt>
                <c:pt idx="38">
                  <c:v>99.125999999999948</c:v>
                </c:pt>
                <c:pt idx="39">
                  <c:v>99.125999999999948</c:v>
                </c:pt>
                <c:pt idx="40">
                  <c:v>99.125999999999948</c:v>
                </c:pt>
                <c:pt idx="41">
                  <c:v>99.125999999999948</c:v>
                </c:pt>
                <c:pt idx="42">
                  <c:v>99.125999999999948</c:v>
                </c:pt>
                <c:pt idx="43">
                  <c:v>99.034999999999997</c:v>
                </c:pt>
                <c:pt idx="44">
                  <c:v>99.034999999999997</c:v>
                </c:pt>
                <c:pt idx="45">
                  <c:v>99.034999999999997</c:v>
                </c:pt>
                <c:pt idx="46">
                  <c:v>99.034999999999997</c:v>
                </c:pt>
                <c:pt idx="47">
                  <c:v>99.034999999999997</c:v>
                </c:pt>
                <c:pt idx="48">
                  <c:v>99.034999999999997</c:v>
                </c:pt>
                <c:pt idx="49">
                  <c:v>99.034999999999997</c:v>
                </c:pt>
                <c:pt idx="50">
                  <c:v>99.034999999999997</c:v>
                </c:pt>
                <c:pt idx="51">
                  <c:v>99.034999999999997</c:v>
                </c:pt>
                <c:pt idx="52">
                  <c:v>99.034999999999997</c:v>
                </c:pt>
                <c:pt idx="53">
                  <c:v>98.921999999999997</c:v>
                </c:pt>
                <c:pt idx="54">
                  <c:v>98.921999999999997</c:v>
                </c:pt>
                <c:pt idx="55">
                  <c:v>98.694000000000003</c:v>
                </c:pt>
                <c:pt idx="56">
                  <c:v>98.462999999999994</c:v>
                </c:pt>
                <c:pt idx="57">
                  <c:v>98.462999999999994</c:v>
                </c:pt>
                <c:pt idx="58">
                  <c:v>98.462999999999994</c:v>
                </c:pt>
                <c:pt idx="59">
                  <c:v>98.462999999999994</c:v>
                </c:pt>
                <c:pt idx="60">
                  <c:v>98.462999999999994</c:v>
                </c:pt>
                <c:pt idx="61">
                  <c:v>98.462999999999994</c:v>
                </c:pt>
                <c:pt idx="62">
                  <c:v>98.462999999999994</c:v>
                </c:pt>
                <c:pt idx="63">
                  <c:v>98.462999999999994</c:v>
                </c:pt>
                <c:pt idx="64">
                  <c:v>98.462999999999994</c:v>
                </c:pt>
                <c:pt idx="65">
                  <c:v>98.462999999999994</c:v>
                </c:pt>
                <c:pt idx="66">
                  <c:v>98.322999999999979</c:v>
                </c:pt>
                <c:pt idx="67">
                  <c:v>98.322999999999979</c:v>
                </c:pt>
                <c:pt idx="68">
                  <c:v>98.178999999999988</c:v>
                </c:pt>
                <c:pt idx="69">
                  <c:v>98.178999999999988</c:v>
                </c:pt>
                <c:pt idx="70">
                  <c:v>98.178999999999988</c:v>
                </c:pt>
                <c:pt idx="71">
                  <c:v>98.178999999999988</c:v>
                </c:pt>
                <c:pt idx="72">
                  <c:v>98.178999999999988</c:v>
                </c:pt>
                <c:pt idx="73">
                  <c:v>98.178999999999988</c:v>
                </c:pt>
                <c:pt idx="74">
                  <c:v>98.178999999999988</c:v>
                </c:pt>
                <c:pt idx="75">
                  <c:v>98.178999999999988</c:v>
                </c:pt>
                <c:pt idx="76">
                  <c:v>98.178999999999988</c:v>
                </c:pt>
                <c:pt idx="77">
                  <c:v>98.178999999999988</c:v>
                </c:pt>
                <c:pt idx="78">
                  <c:v>98.004999999999995</c:v>
                </c:pt>
                <c:pt idx="79">
                  <c:v>98.004999999999995</c:v>
                </c:pt>
                <c:pt idx="80">
                  <c:v>98.004999999999995</c:v>
                </c:pt>
                <c:pt idx="81">
                  <c:v>98.004999999999995</c:v>
                </c:pt>
                <c:pt idx="82">
                  <c:v>98.004999999999995</c:v>
                </c:pt>
                <c:pt idx="83">
                  <c:v>98.004999999999995</c:v>
                </c:pt>
                <c:pt idx="84">
                  <c:v>98.004999999999995</c:v>
                </c:pt>
                <c:pt idx="85">
                  <c:v>98.004999999999995</c:v>
                </c:pt>
                <c:pt idx="86">
                  <c:v>98.004999999999995</c:v>
                </c:pt>
                <c:pt idx="87">
                  <c:v>98.004999999999995</c:v>
                </c:pt>
                <c:pt idx="88">
                  <c:v>98.004999999999995</c:v>
                </c:pt>
                <c:pt idx="89">
                  <c:v>98.004999999999995</c:v>
                </c:pt>
                <c:pt idx="90">
                  <c:v>97.565000000000012</c:v>
                </c:pt>
                <c:pt idx="91">
                  <c:v>97.565000000000012</c:v>
                </c:pt>
                <c:pt idx="92">
                  <c:v>97.565000000000012</c:v>
                </c:pt>
                <c:pt idx="93">
                  <c:v>97.565000000000012</c:v>
                </c:pt>
                <c:pt idx="94">
                  <c:v>97.565000000000012</c:v>
                </c:pt>
                <c:pt idx="95">
                  <c:v>97.565000000000012</c:v>
                </c:pt>
                <c:pt idx="96">
                  <c:v>97.565000000000012</c:v>
                </c:pt>
                <c:pt idx="97">
                  <c:v>97.565000000000012</c:v>
                </c:pt>
                <c:pt idx="98">
                  <c:v>97.565000000000012</c:v>
                </c:pt>
                <c:pt idx="99">
                  <c:v>97.565000000000012</c:v>
                </c:pt>
                <c:pt idx="100">
                  <c:v>97.565000000000012</c:v>
                </c:pt>
                <c:pt idx="101">
                  <c:v>97.565000000000012</c:v>
                </c:pt>
                <c:pt idx="102">
                  <c:v>97.565000000000012</c:v>
                </c:pt>
                <c:pt idx="103">
                  <c:v>97.565000000000012</c:v>
                </c:pt>
                <c:pt idx="104">
                  <c:v>97.565000000000012</c:v>
                </c:pt>
                <c:pt idx="105">
                  <c:v>97.565000000000012</c:v>
                </c:pt>
                <c:pt idx="106">
                  <c:v>97.565000000000012</c:v>
                </c:pt>
                <c:pt idx="107">
                  <c:v>97.565000000000012</c:v>
                </c:pt>
                <c:pt idx="108">
                  <c:v>97.565000000000012</c:v>
                </c:pt>
                <c:pt idx="109">
                  <c:v>97.565000000000012</c:v>
                </c:pt>
                <c:pt idx="110">
                  <c:v>97.565000000000012</c:v>
                </c:pt>
                <c:pt idx="111">
                  <c:v>97.565000000000012</c:v>
                </c:pt>
                <c:pt idx="112">
                  <c:v>97.565000000000012</c:v>
                </c:pt>
                <c:pt idx="113">
                  <c:v>97.565000000000012</c:v>
                </c:pt>
                <c:pt idx="114">
                  <c:v>97.565000000000012</c:v>
                </c:pt>
                <c:pt idx="115">
                  <c:v>97.565000000000012</c:v>
                </c:pt>
                <c:pt idx="116">
                  <c:v>97.565000000000012</c:v>
                </c:pt>
                <c:pt idx="117">
                  <c:v>97.565000000000012</c:v>
                </c:pt>
                <c:pt idx="118">
                  <c:v>97.565000000000012</c:v>
                </c:pt>
                <c:pt idx="119">
                  <c:v>97.565000000000012</c:v>
                </c:pt>
                <c:pt idx="120">
                  <c:v>97.565000000000012</c:v>
                </c:pt>
              </c:numCache>
            </c:numRef>
          </c:yVal>
        </c:ser>
        <c:ser>
          <c:idx val="2"/>
          <c:order val="2"/>
          <c:tx>
            <c:strRef>
              <c:f>Sheet1!$D$1</c:f>
              <c:strCache>
                <c:ptCount val="1"/>
                <c:pt idx="0">
                  <c:v>40-49</c:v>
                </c:pt>
              </c:strCache>
            </c:strRef>
          </c:tx>
          <c:spPr>
            <a:ln w="41275">
              <a:solidFill>
                <a:srgbClr val="FF00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0.33330000000000237</c:v>
                </c:pt>
                <c:pt idx="5">
                  <c:v>0.41670000000000001</c:v>
                </c:pt>
                <c:pt idx="6">
                  <c:v>0.5</c:v>
                </c:pt>
                <c:pt idx="7">
                  <c:v>0.58329999999999949</c:v>
                </c:pt>
                <c:pt idx="8">
                  <c:v>0.66670000000000396</c:v>
                </c:pt>
                <c:pt idx="9">
                  <c:v>0.75000000000000278</c:v>
                </c:pt>
                <c:pt idx="10">
                  <c:v>0.83330000000000004</c:v>
                </c:pt>
                <c:pt idx="11">
                  <c:v>0.91670000000000063</c:v>
                </c:pt>
                <c:pt idx="12">
                  <c:v>1</c:v>
                </c:pt>
                <c:pt idx="13">
                  <c:v>1.0832999999999946</c:v>
                </c:pt>
                <c:pt idx="14">
                  <c:v>1.1667000000000001</c:v>
                </c:pt>
                <c:pt idx="15">
                  <c:v>1.25</c:v>
                </c:pt>
                <c:pt idx="16">
                  <c:v>1.3332999999999946</c:v>
                </c:pt>
                <c:pt idx="17">
                  <c:v>1.4166999999999934</c:v>
                </c:pt>
                <c:pt idx="18">
                  <c:v>1.5</c:v>
                </c:pt>
                <c:pt idx="19">
                  <c:v>1.5832999999999946</c:v>
                </c:pt>
                <c:pt idx="20">
                  <c:v>1.6667000000000001</c:v>
                </c:pt>
                <c:pt idx="21">
                  <c:v>1.75</c:v>
                </c:pt>
                <c:pt idx="22">
                  <c:v>1.8332999999999946</c:v>
                </c:pt>
                <c:pt idx="23">
                  <c:v>1.9167000000000001</c:v>
                </c:pt>
                <c:pt idx="24">
                  <c:v>2</c:v>
                </c:pt>
                <c:pt idx="25">
                  <c:v>2.0832999999999999</c:v>
                </c:pt>
                <c:pt idx="26">
                  <c:v>2.1667000000000001</c:v>
                </c:pt>
                <c:pt idx="27">
                  <c:v>2.25</c:v>
                </c:pt>
                <c:pt idx="28">
                  <c:v>2.3332999999999977</c:v>
                </c:pt>
                <c:pt idx="29">
                  <c:v>2.4166999999999863</c:v>
                </c:pt>
                <c:pt idx="30">
                  <c:v>2.5</c:v>
                </c:pt>
                <c:pt idx="31">
                  <c:v>2.5832999999999999</c:v>
                </c:pt>
                <c:pt idx="32">
                  <c:v>2.6667000000000001</c:v>
                </c:pt>
                <c:pt idx="33">
                  <c:v>2.75</c:v>
                </c:pt>
                <c:pt idx="34">
                  <c:v>2.8332999999999977</c:v>
                </c:pt>
                <c:pt idx="35">
                  <c:v>2.9166999999999863</c:v>
                </c:pt>
                <c:pt idx="36">
                  <c:v>3</c:v>
                </c:pt>
                <c:pt idx="37">
                  <c:v>3.0832999999999999</c:v>
                </c:pt>
                <c:pt idx="38">
                  <c:v>3.1667000000000001</c:v>
                </c:pt>
                <c:pt idx="39">
                  <c:v>3.25</c:v>
                </c:pt>
                <c:pt idx="40">
                  <c:v>3.3332999999999977</c:v>
                </c:pt>
                <c:pt idx="41">
                  <c:v>3.4166999999999863</c:v>
                </c:pt>
                <c:pt idx="42">
                  <c:v>3.5</c:v>
                </c:pt>
                <c:pt idx="43">
                  <c:v>3.5832999999999999</c:v>
                </c:pt>
                <c:pt idx="44">
                  <c:v>3.6667000000000001</c:v>
                </c:pt>
                <c:pt idx="45">
                  <c:v>3.75</c:v>
                </c:pt>
                <c:pt idx="46">
                  <c:v>3.8332999999999977</c:v>
                </c:pt>
                <c:pt idx="47">
                  <c:v>3.9166999999999863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Sheet1!$D$2:$D$122</c:f>
              <c:numCache>
                <c:formatCode>General</c:formatCode>
                <c:ptCount val="121"/>
                <c:pt idx="0">
                  <c:v>100</c:v>
                </c:pt>
                <c:pt idx="1">
                  <c:v>100</c:v>
                </c:pt>
                <c:pt idx="2">
                  <c:v>99.977000000000004</c:v>
                </c:pt>
                <c:pt idx="3">
                  <c:v>99.932000000000002</c:v>
                </c:pt>
                <c:pt idx="4">
                  <c:v>99.863</c:v>
                </c:pt>
                <c:pt idx="5">
                  <c:v>99.816999999999993</c:v>
                </c:pt>
                <c:pt idx="6">
                  <c:v>99.771000000000001</c:v>
                </c:pt>
                <c:pt idx="7">
                  <c:v>99.516000000000005</c:v>
                </c:pt>
                <c:pt idx="8">
                  <c:v>99.423000000000002</c:v>
                </c:pt>
                <c:pt idx="9">
                  <c:v>99.399000000000001</c:v>
                </c:pt>
                <c:pt idx="10">
                  <c:v>99.399000000000001</c:v>
                </c:pt>
                <c:pt idx="11">
                  <c:v>99.399000000000001</c:v>
                </c:pt>
                <c:pt idx="12">
                  <c:v>99.399000000000001</c:v>
                </c:pt>
                <c:pt idx="13">
                  <c:v>99.399000000000001</c:v>
                </c:pt>
                <c:pt idx="14">
                  <c:v>99.399000000000001</c:v>
                </c:pt>
                <c:pt idx="15">
                  <c:v>99.399000000000001</c:v>
                </c:pt>
                <c:pt idx="16">
                  <c:v>99.343999999999994</c:v>
                </c:pt>
                <c:pt idx="17">
                  <c:v>99.343999999999994</c:v>
                </c:pt>
                <c:pt idx="18">
                  <c:v>99.316000000000003</c:v>
                </c:pt>
                <c:pt idx="19">
                  <c:v>99.203999999999994</c:v>
                </c:pt>
                <c:pt idx="20">
                  <c:v>99.147999999999996</c:v>
                </c:pt>
                <c:pt idx="21">
                  <c:v>99.147999999999996</c:v>
                </c:pt>
                <c:pt idx="22">
                  <c:v>99.11999999999999</c:v>
                </c:pt>
                <c:pt idx="23">
                  <c:v>99.11999999999999</c:v>
                </c:pt>
                <c:pt idx="24">
                  <c:v>99.11999999999999</c:v>
                </c:pt>
                <c:pt idx="25">
                  <c:v>99.11999999999999</c:v>
                </c:pt>
                <c:pt idx="26">
                  <c:v>99.11999999999999</c:v>
                </c:pt>
                <c:pt idx="27">
                  <c:v>99.11999999999999</c:v>
                </c:pt>
                <c:pt idx="28">
                  <c:v>99.11999999999999</c:v>
                </c:pt>
                <c:pt idx="29">
                  <c:v>99.087000000000003</c:v>
                </c:pt>
                <c:pt idx="30">
                  <c:v>99.021000000000001</c:v>
                </c:pt>
                <c:pt idx="31">
                  <c:v>99.021000000000001</c:v>
                </c:pt>
                <c:pt idx="32">
                  <c:v>98.953999999999994</c:v>
                </c:pt>
                <c:pt idx="33">
                  <c:v>98.953999999999994</c:v>
                </c:pt>
                <c:pt idx="34">
                  <c:v>98.953999999999994</c:v>
                </c:pt>
                <c:pt idx="35">
                  <c:v>98.953999999999994</c:v>
                </c:pt>
                <c:pt idx="36">
                  <c:v>98.953999999999994</c:v>
                </c:pt>
                <c:pt idx="37">
                  <c:v>98.953999999999994</c:v>
                </c:pt>
                <c:pt idx="38">
                  <c:v>98.953999999999994</c:v>
                </c:pt>
                <c:pt idx="39">
                  <c:v>98.953999999999994</c:v>
                </c:pt>
                <c:pt idx="40">
                  <c:v>98.915000000000006</c:v>
                </c:pt>
                <c:pt idx="41">
                  <c:v>98.875999999999948</c:v>
                </c:pt>
                <c:pt idx="42">
                  <c:v>98.875999999999948</c:v>
                </c:pt>
                <c:pt idx="43">
                  <c:v>98.837000000000003</c:v>
                </c:pt>
                <c:pt idx="44">
                  <c:v>98.837000000000003</c:v>
                </c:pt>
                <c:pt idx="45">
                  <c:v>98.837000000000003</c:v>
                </c:pt>
                <c:pt idx="46">
                  <c:v>98.837000000000003</c:v>
                </c:pt>
                <c:pt idx="47">
                  <c:v>98.837000000000003</c:v>
                </c:pt>
                <c:pt idx="48">
                  <c:v>98.837000000000003</c:v>
                </c:pt>
                <c:pt idx="49">
                  <c:v>98.837000000000003</c:v>
                </c:pt>
                <c:pt idx="50">
                  <c:v>98.837000000000003</c:v>
                </c:pt>
                <c:pt idx="51">
                  <c:v>98.837000000000003</c:v>
                </c:pt>
                <c:pt idx="52">
                  <c:v>98.837000000000003</c:v>
                </c:pt>
                <c:pt idx="53">
                  <c:v>98.789000000000001</c:v>
                </c:pt>
                <c:pt idx="54">
                  <c:v>98.647000000000006</c:v>
                </c:pt>
                <c:pt idx="55">
                  <c:v>98.647000000000006</c:v>
                </c:pt>
                <c:pt idx="56">
                  <c:v>98.599000000000004</c:v>
                </c:pt>
                <c:pt idx="57">
                  <c:v>98.599000000000004</c:v>
                </c:pt>
                <c:pt idx="58">
                  <c:v>98.599000000000004</c:v>
                </c:pt>
                <c:pt idx="59">
                  <c:v>98.599000000000004</c:v>
                </c:pt>
                <c:pt idx="60">
                  <c:v>98.599000000000004</c:v>
                </c:pt>
                <c:pt idx="61">
                  <c:v>98.599000000000004</c:v>
                </c:pt>
                <c:pt idx="62">
                  <c:v>98.599000000000004</c:v>
                </c:pt>
                <c:pt idx="63">
                  <c:v>98.599000000000004</c:v>
                </c:pt>
                <c:pt idx="64">
                  <c:v>98.483999999999995</c:v>
                </c:pt>
                <c:pt idx="65">
                  <c:v>98.427000000000007</c:v>
                </c:pt>
                <c:pt idx="66">
                  <c:v>98.427000000000007</c:v>
                </c:pt>
                <c:pt idx="67">
                  <c:v>98.254999999999995</c:v>
                </c:pt>
                <c:pt idx="68">
                  <c:v>98.197000000000003</c:v>
                </c:pt>
                <c:pt idx="69">
                  <c:v>98.197000000000003</c:v>
                </c:pt>
                <c:pt idx="70">
                  <c:v>98.197000000000003</c:v>
                </c:pt>
                <c:pt idx="71">
                  <c:v>98.197000000000003</c:v>
                </c:pt>
                <c:pt idx="72">
                  <c:v>98.197000000000003</c:v>
                </c:pt>
                <c:pt idx="73">
                  <c:v>98.197000000000003</c:v>
                </c:pt>
                <c:pt idx="74">
                  <c:v>98.197000000000003</c:v>
                </c:pt>
                <c:pt idx="75">
                  <c:v>98.197000000000003</c:v>
                </c:pt>
                <c:pt idx="76">
                  <c:v>98.197000000000003</c:v>
                </c:pt>
                <c:pt idx="77">
                  <c:v>98.197000000000003</c:v>
                </c:pt>
                <c:pt idx="78">
                  <c:v>98.197000000000003</c:v>
                </c:pt>
                <c:pt idx="79">
                  <c:v>98.197000000000003</c:v>
                </c:pt>
                <c:pt idx="80">
                  <c:v>98.127999999999986</c:v>
                </c:pt>
                <c:pt idx="81">
                  <c:v>98.127999999999986</c:v>
                </c:pt>
                <c:pt idx="82">
                  <c:v>98.127999999999986</c:v>
                </c:pt>
                <c:pt idx="83">
                  <c:v>98.127999999999986</c:v>
                </c:pt>
                <c:pt idx="84">
                  <c:v>98.127999999999986</c:v>
                </c:pt>
                <c:pt idx="85">
                  <c:v>98.127999999999986</c:v>
                </c:pt>
                <c:pt idx="86">
                  <c:v>98.127999999999986</c:v>
                </c:pt>
                <c:pt idx="87">
                  <c:v>98.127999999999986</c:v>
                </c:pt>
                <c:pt idx="88">
                  <c:v>98.127999999999986</c:v>
                </c:pt>
                <c:pt idx="89">
                  <c:v>98.045000000000002</c:v>
                </c:pt>
                <c:pt idx="90">
                  <c:v>97.878999999999948</c:v>
                </c:pt>
                <c:pt idx="91">
                  <c:v>97.796000000000006</c:v>
                </c:pt>
                <c:pt idx="92">
                  <c:v>97.712000000000003</c:v>
                </c:pt>
                <c:pt idx="93">
                  <c:v>97.712000000000003</c:v>
                </c:pt>
                <c:pt idx="94">
                  <c:v>97.712000000000003</c:v>
                </c:pt>
                <c:pt idx="95">
                  <c:v>97.712000000000003</c:v>
                </c:pt>
                <c:pt idx="96">
                  <c:v>97.712000000000003</c:v>
                </c:pt>
                <c:pt idx="97">
                  <c:v>97.712000000000003</c:v>
                </c:pt>
                <c:pt idx="98">
                  <c:v>97.60899999999998</c:v>
                </c:pt>
                <c:pt idx="99">
                  <c:v>97.60899999999998</c:v>
                </c:pt>
                <c:pt idx="100">
                  <c:v>97.397999999999996</c:v>
                </c:pt>
                <c:pt idx="101">
                  <c:v>97.397999999999996</c:v>
                </c:pt>
                <c:pt idx="102">
                  <c:v>97.292000000000002</c:v>
                </c:pt>
                <c:pt idx="103">
                  <c:v>97.185000000000002</c:v>
                </c:pt>
                <c:pt idx="104">
                  <c:v>97.185000000000002</c:v>
                </c:pt>
                <c:pt idx="105">
                  <c:v>97.185000000000002</c:v>
                </c:pt>
                <c:pt idx="106">
                  <c:v>97.185000000000002</c:v>
                </c:pt>
                <c:pt idx="107">
                  <c:v>97.185000000000002</c:v>
                </c:pt>
                <c:pt idx="108">
                  <c:v>97.185000000000002</c:v>
                </c:pt>
                <c:pt idx="109">
                  <c:v>97.185000000000002</c:v>
                </c:pt>
                <c:pt idx="110">
                  <c:v>97.185000000000002</c:v>
                </c:pt>
                <c:pt idx="111">
                  <c:v>97.185000000000002</c:v>
                </c:pt>
                <c:pt idx="112">
                  <c:v>96.918999999999997</c:v>
                </c:pt>
                <c:pt idx="113">
                  <c:v>96.786000000000001</c:v>
                </c:pt>
                <c:pt idx="114">
                  <c:v>96.651999999999987</c:v>
                </c:pt>
                <c:pt idx="115">
                  <c:v>96.651999999999987</c:v>
                </c:pt>
                <c:pt idx="116">
                  <c:v>96.651999999999987</c:v>
                </c:pt>
                <c:pt idx="117">
                  <c:v>96.651999999999987</c:v>
                </c:pt>
                <c:pt idx="118">
                  <c:v>96.651999999999987</c:v>
                </c:pt>
                <c:pt idx="119">
                  <c:v>96.651999999999987</c:v>
                </c:pt>
                <c:pt idx="120">
                  <c:v>96.651999999999987</c:v>
                </c:pt>
              </c:numCache>
            </c:numRef>
          </c:yVal>
        </c:ser>
        <c:ser>
          <c:idx val="3"/>
          <c:order val="3"/>
          <c:tx>
            <c:strRef>
              <c:f>Sheet1!$E$1</c:f>
              <c:strCache>
                <c:ptCount val="1"/>
                <c:pt idx="0">
                  <c:v>50-59</c:v>
                </c:pt>
              </c:strCache>
            </c:strRef>
          </c:tx>
          <c:spPr>
            <a:ln w="41275">
              <a:solidFill>
                <a:srgbClr val="FF00FF"/>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0.33330000000000237</c:v>
                </c:pt>
                <c:pt idx="5">
                  <c:v>0.41670000000000001</c:v>
                </c:pt>
                <c:pt idx="6">
                  <c:v>0.5</c:v>
                </c:pt>
                <c:pt idx="7">
                  <c:v>0.58329999999999949</c:v>
                </c:pt>
                <c:pt idx="8">
                  <c:v>0.66670000000000396</c:v>
                </c:pt>
                <c:pt idx="9">
                  <c:v>0.75000000000000278</c:v>
                </c:pt>
                <c:pt idx="10">
                  <c:v>0.83330000000000004</c:v>
                </c:pt>
                <c:pt idx="11">
                  <c:v>0.91670000000000063</c:v>
                </c:pt>
                <c:pt idx="12">
                  <c:v>1</c:v>
                </c:pt>
                <c:pt idx="13">
                  <c:v>1.0832999999999946</c:v>
                </c:pt>
                <c:pt idx="14">
                  <c:v>1.1667000000000001</c:v>
                </c:pt>
                <c:pt idx="15">
                  <c:v>1.25</c:v>
                </c:pt>
                <c:pt idx="16">
                  <c:v>1.3332999999999946</c:v>
                </c:pt>
                <c:pt idx="17">
                  <c:v>1.4166999999999934</c:v>
                </c:pt>
                <c:pt idx="18">
                  <c:v>1.5</c:v>
                </c:pt>
                <c:pt idx="19">
                  <c:v>1.5832999999999946</c:v>
                </c:pt>
                <c:pt idx="20">
                  <c:v>1.6667000000000001</c:v>
                </c:pt>
                <c:pt idx="21">
                  <c:v>1.75</c:v>
                </c:pt>
                <c:pt idx="22">
                  <c:v>1.8332999999999946</c:v>
                </c:pt>
                <c:pt idx="23">
                  <c:v>1.9167000000000001</c:v>
                </c:pt>
                <c:pt idx="24">
                  <c:v>2</c:v>
                </c:pt>
                <c:pt idx="25">
                  <c:v>2.0832999999999999</c:v>
                </c:pt>
                <c:pt idx="26">
                  <c:v>2.1667000000000001</c:v>
                </c:pt>
                <c:pt idx="27">
                  <c:v>2.25</c:v>
                </c:pt>
                <c:pt idx="28">
                  <c:v>2.3332999999999977</c:v>
                </c:pt>
                <c:pt idx="29">
                  <c:v>2.4166999999999863</c:v>
                </c:pt>
                <c:pt idx="30">
                  <c:v>2.5</c:v>
                </c:pt>
                <c:pt idx="31">
                  <c:v>2.5832999999999999</c:v>
                </c:pt>
                <c:pt idx="32">
                  <c:v>2.6667000000000001</c:v>
                </c:pt>
                <c:pt idx="33">
                  <c:v>2.75</c:v>
                </c:pt>
                <c:pt idx="34">
                  <c:v>2.8332999999999977</c:v>
                </c:pt>
                <c:pt idx="35">
                  <c:v>2.9166999999999863</c:v>
                </c:pt>
                <c:pt idx="36">
                  <c:v>3</c:v>
                </c:pt>
                <c:pt idx="37">
                  <c:v>3.0832999999999999</c:v>
                </c:pt>
                <c:pt idx="38">
                  <c:v>3.1667000000000001</c:v>
                </c:pt>
                <c:pt idx="39">
                  <c:v>3.25</c:v>
                </c:pt>
                <c:pt idx="40">
                  <c:v>3.3332999999999977</c:v>
                </c:pt>
                <c:pt idx="41">
                  <c:v>3.4166999999999863</c:v>
                </c:pt>
                <c:pt idx="42">
                  <c:v>3.5</c:v>
                </c:pt>
                <c:pt idx="43">
                  <c:v>3.5832999999999999</c:v>
                </c:pt>
                <c:pt idx="44">
                  <c:v>3.6667000000000001</c:v>
                </c:pt>
                <c:pt idx="45">
                  <c:v>3.75</c:v>
                </c:pt>
                <c:pt idx="46">
                  <c:v>3.8332999999999977</c:v>
                </c:pt>
                <c:pt idx="47">
                  <c:v>3.9166999999999863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Sheet1!$E$2:$E$122</c:f>
              <c:numCache>
                <c:formatCode>General</c:formatCode>
                <c:ptCount val="121"/>
                <c:pt idx="0">
                  <c:v>100</c:v>
                </c:pt>
                <c:pt idx="1">
                  <c:v>100</c:v>
                </c:pt>
                <c:pt idx="2">
                  <c:v>99.977000000000004</c:v>
                </c:pt>
                <c:pt idx="3">
                  <c:v>99.897000000000006</c:v>
                </c:pt>
                <c:pt idx="4">
                  <c:v>99.793000000000006</c:v>
                </c:pt>
                <c:pt idx="5">
                  <c:v>99.747000000000227</c:v>
                </c:pt>
                <c:pt idx="6">
                  <c:v>99.55</c:v>
                </c:pt>
                <c:pt idx="7">
                  <c:v>99.328000000000003</c:v>
                </c:pt>
                <c:pt idx="8">
                  <c:v>99.257999999999996</c:v>
                </c:pt>
                <c:pt idx="9">
                  <c:v>99.257999999999996</c:v>
                </c:pt>
                <c:pt idx="10">
                  <c:v>99.257999999999996</c:v>
                </c:pt>
                <c:pt idx="11">
                  <c:v>99.257999999999996</c:v>
                </c:pt>
                <c:pt idx="12">
                  <c:v>99.257999999999996</c:v>
                </c:pt>
                <c:pt idx="13">
                  <c:v>99.257999999999996</c:v>
                </c:pt>
                <c:pt idx="14">
                  <c:v>99.257999999999996</c:v>
                </c:pt>
                <c:pt idx="15">
                  <c:v>99.244000000000227</c:v>
                </c:pt>
                <c:pt idx="16">
                  <c:v>99.23</c:v>
                </c:pt>
                <c:pt idx="17">
                  <c:v>99.23</c:v>
                </c:pt>
                <c:pt idx="18">
                  <c:v>99.174999999999983</c:v>
                </c:pt>
                <c:pt idx="19">
                  <c:v>99.024000000000001</c:v>
                </c:pt>
                <c:pt idx="20">
                  <c:v>98.968000000000004</c:v>
                </c:pt>
                <c:pt idx="21">
                  <c:v>98.953999999999994</c:v>
                </c:pt>
                <c:pt idx="22">
                  <c:v>98.940000000000026</c:v>
                </c:pt>
                <c:pt idx="23">
                  <c:v>98.940000000000026</c:v>
                </c:pt>
                <c:pt idx="24">
                  <c:v>98.940000000000026</c:v>
                </c:pt>
                <c:pt idx="25">
                  <c:v>98.940000000000026</c:v>
                </c:pt>
                <c:pt idx="26">
                  <c:v>98.924000000000007</c:v>
                </c:pt>
                <c:pt idx="27">
                  <c:v>98.908000000000001</c:v>
                </c:pt>
                <c:pt idx="28">
                  <c:v>98.891999999999996</c:v>
                </c:pt>
                <c:pt idx="29">
                  <c:v>98.891999999999996</c:v>
                </c:pt>
                <c:pt idx="30">
                  <c:v>98.796000000000006</c:v>
                </c:pt>
                <c:pt idx="31">
                  <c:v>98.7</c:v>
                </c:pt>
                <c:pt idx="32">
                  <c:v>98.634999999999991</c:v>
                </c:pt>
                <c:pt idx="33">
                  <c:v>98.617999999999995</c:v>
                </c:pt>
                <c:pt idx="34">
                  <c:v>98.617999999999995</c:v>
                </c:pt>
                <c:pt idx="35">
                  <c:v>98.617999999999995</c:v>
                </c:pt>
                <c:pt idx="36">
                  <c:v>98.617999999999995</c:v>
                </c:pt>
                <c:pt idx="37">
                  <c:v>98.617999999999995</c:v>
                </c:pt>
                <c:pt idx="38">
                  <c:v>98.617999999999995</c:v>
                </c:pt>
                <c:pt idx="39">
                  <c:v>98.617999999999995</c:v>
                </c:pt>
                <c:pt idx="40">
                  <c:v>98.6</c:v>
                </c:pt>
                <c:pt idx="41">
                  <c:v>98.524999999999991</c:v>
                </c:pt>
                <c:pt idx="42">
                  <c:v>98.412000000000006</c:v>
                </c:pt>
                <c:pt idx="43">
                  <c:v>98.35599999999998</c:v>
                </c:pt>
                <c:pt idx="44">
                  <c:v>98.318000000000012</c:v>
                </c:pt>
                <c:pt idx="45">
                  <c:v>98.318000000000012</c:v>
                </c:pt>
                <c:pt idx="46">
                  <c:v>98.318000000000012</c:v>
                </c:pt>
                <c:pt idx="47">
                  <c:v>98.318000000000012</c:v>
                </c:pt>
                <c:pt idx="48">
                  <c:v>98.318000000000012</c:v>
                </c:pt>
                <c:pt idx="49">
                  <c:v>98.318000000000012</c:v>
                </c:pt>
                <c:pt idx="50">
                  <c:v>98.318000000000012</c:v>
                </c:pt>
                <c:pt idx="51">
                  <c:v>98.318000000000012</c:v>
                </c:pt>
                <c:pt idx="52">
                  <c:v>98.296000000000006</c:v>
                </c:pt>
                <c:pt idx="53">
                  <c:v>98.296000000000006</c:v>
                </c:pt>
                <c:pt idx="54">
                  <c:v>98.138999999999982</c:v>
                </c:pt>
                <c:pt idx="55">
                  <c:v>98.025999999999982</c:v>
                </c:pt>
                <c:pt idx="56">
                  <c:v>97.980999999999995</c:v>
                </c:pt>
                <c:pt idx="57">
                  <c:v>97.980999999999995</c:v>
                </c:pt>
                <c:pt idx="58">
                  <c:v>97.980999999999995</c:v>
                </c:pt>
                <c:pt idx="59">
                  <c:v>97.980999999999995</c:v>
                </c:pt>
                <c:pt idx="60">
                  <c:v>97.980999999999995</c:v>
                </c:pt>
                <c:pt idx="61">
                  <c:v>97.980999999999995</c:v>
                </c:pt>
                <c:pt idx="62">
                  <c:v>97.980999999999995</c:v>
                </c:pt>
                <c:pt idx="63">
                  <c:v>97.980999999999995</c:v>
                </c:pt>
                <c:pt idx="64">
                  <c:v>97.927000000000007</c:v>
                </c:pt>
                <c:pt idx="65">
                  <c:v>97.9</c:v>
                </c:pt>
                <c:pt idx="66">
                  <c:v>97.872999999999948</c:v>
                </c:pt>
                <c:pt idx="67">
                  <c:v>97.790999999999997</c:v>
                </c:pt>
                <c:pt idx="68">
                  <c:v>97.763000000000005</c:v>
                </c:pt>
                <c:pt idx="69">
                  <c:v>97.763000000000005</c:v>
                </c:pt>
                <c:pt idx="70">
                  <c:v>97.763000000000005</c:v>
                </c:pt>
                <c:pt idx="71">
                  <c:v>97.763000000000005</c:v>
                </c:pt>
                <c:pt idx="72">
                  <c:v>97.763000000000005</c:v>
                </c:pt>
                <c:pt idx="73">
                  <c:v>97.763000000000005</c:v>
                </c:pt>
                <c:pt idx="74">
                  <c:v>97.763000000000005</c:v>
                </c:pt>
                <c:pt idx="75">
                  <c:v>97.763000000000005</c:v>
                </c:pt>
                <c:pt idx="76">
                  <c:v>97.763000000000005</c:v>
                </c:pt>
                <c:pt idx="77">
                  <c:v>97.73</c:v>
                </c:pt>
                <c:pt idx="78">
                  <c:v>97.664999999999992</c:v>
                </c:pt>
                <c:pt idx="79">
                  <c:v>97.565000000000012</c:v>
                </c:pt>
                <c:pt idx="80">
                  <c:v>97.498000000000005</c:v>
                </c:pt>
                <c:pt idx="81">
                  <c:v>97.498000000000005</c:v>
                </c:pt>
                <c:pt idx="82">
                  <c:v>97.498000000000005</c:v>
                </c:pt>
                <c:pt idx="83">
                  <c:v>97.498000000000005</c:v>
                </c:pt>
                <c:pt idx="84">
                  <c:v>97.498000000000005</c:v>
                </c:pt>
                <c:pt idx="85">
                  <c:v>97.498000000000005</c:v>
                </c:pt>
                <c:pt idx="86">
                  <c:v>97.498000000000005</c:v>
                </c:pt>
                <c:pt idx="87">
                  <c:v>97.498000000000005</c:v>
                </c:pt>
                <c:pt idx="88">
                  <c:v>97.498000000000005</c:v>
                </c:pt>
                <c:pt idx="89">
                  <c:v>97.498000000000005</c:v>
                </c:pt>
                <c:pt idx="90">
                  <c:v>97.418999999999997</c:v>
                </c:pt>
                <c:pt idx="91">
                  <c:v>97.26</c:v>
                </c:pt>
                <c:pt idx="92">
                  <c:v>97.26</c:v>
                </c:pt>
                <c:pt idx="93">
                  <c:v>97.26</c:v>
                </c:pt>
                <c:pt idx="94">
                  <c:v>97.26</c:v>
                </c:pt>
                <c:pt idx="95">
                  <c:v>97.26</c:v>
                </c:pt>
                <c:pt idx="96">
                  <c:v>97.26</c:v>
                </c:pt>
                <c:pt idx="97">
                  <c:v>97.26</c:v>
                </c:pt>
                <c:pt idx="98">
                  <c:v>97.26</c:v>
                </c:pt>
                <c:pt idx="99">
                  <c:v>97.26</c:v>
                </c:pt>
                <c:pt idx="100">
                  <c:v>97.11</c:v>
                </c:pt>
                <c:pt idx="101">
                  <c:v>96.960000000000022</c:v>
                </c:pt>
                <c:pt idx="102">
                  <c:v>96.81</c:v>
                </c:pt>
                <c:pt idx="103">
                  <c:v>96.759</c:v>
                </c:pt>
                <c:pt idx="104">
                  <c:v>96.759</c:v>
                </c:pt>
                <c:pt idx="105">
                  <c:v>96.708000000000013</c:v>
                </c:pt>
                <c:pt idx="106">
                  <c:v>96.708000000000013</c:v>
                </c:pt>
                <c:pt idx="107">
                  <c:v>96.708000000000013</c:v>
                </c:pt>
                <c:pt idx="108">
                  <c:v>96.708000000000013</c:v>
                </c:pt>
                <c:pt idx="109">
                  <c:v>96.708000000000013</c:v>
                </c:pt>
                <c:pt idx="110">
                  <c:v>96.708000000000013</c:v>
                </c:pt>
                <c:pt idx="111">
                  <c:v>96.708000000000013</c:v>
                </c:pt>
                <c:pt idx="112">
                  <c:v>96.708000000000013</c:v>
                </c:pt>
                <c:pt idx="113">
                  <c:v>96.708000000000013</c:v>
                </c:pt>
                <c:pt idx="114">
                  <c:v>96.708000000000013</c:v>
                </c:pt>
                <c:pt idx="115">
                  <c:v>96.708000000000013</c:v>
                </c:pt>
                <c:pt idx="116">
                  <c:v>96.708000000000013</c:v>
                </c:pt>
                <c:pt idx="117">
                  <c:v>96.708000000000013</c:v>
                </c:pt>
                <c:pt idx="118">
                  <c:v>96.708000000000013</c:v>
                </c:pt>
                <c:pt idx="119">
                  <c:v>96.708000000000013</c:v>
                </c:pt>
                <c:pt idx="120">
                  <c:v>96.708000000000013</c:v>
                </c:pt>
              </c:numCache>
            </c:numRef>
          </c:yVal>
        </c:ser>
        <c:ser>
          <c:idx val="4"/>
          <c:order val="4"/>
          <c:tx>
            <c:strRef>
              <c:f>Sheet1!$F$1</c:f>
              <c:strCache>
                <c:ptCount val="1"/>
                <c:pt idx="0">
                  <c:v>60-69</c:v>
                </c:pt>
              </c:strCache>
            </c:strRef>
          </c:tx>
          <c:spPr>
            <a:ln w="41275">
              <a:solidFill>
                <a:srgbClr val="FFFF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0.33330000000000237</c:v>
                </c:pt>
                <c:pt idx="5">
                  <c:v>0.41670000000000001</c:v>
                </c:pt>
                <c:pt idx="6">
                  <c:v>0.5</c:v>
                </c:pt>
                <c:pt idx="7">
                  <c:v>0.58329999999999949</c:v>
                </c:pt>
                <c:pt idx="8">
                  <c:v>0.66670000000000396</c:v>
                </c:pt>
                <c:pt idx="9">
                  <c:v>0.75000000000000278</c:v>
                </c:pt>
                <c:pt idx="10">
                  <c:v>0.83330000000000004</c:v>
                </c:pt>
                <c:pt idx="11">
                  <c:v>0.91670000000000063</c:v>
                </c:pt>
                <c:pt idx="12">
                  <c:v>1</c:v>
                </c:pt>
                <c:pt idx="13">
                  <c:v>1.0832999999999946</c:v>
                </c:pt>
                <c:pt idx="14">
                  <c:v>1.1667000000000001</c:v>
                </c:pt>
                <c:pt idx="15">
                  <c:v>1.25</c:v>
                </c:pt>
                <c:pt idx="16">
                  <c:v>1.3332999999999946</c:v>
                </c:pt>
                <c:pt idx="17">
                  <c:v>1.4166999999999934</c:v>
                </c:pt>
                <c:pt idx="18">
                  <c:v>1.5</c:v>
                </c:pt>
                <c:pt idx="19">
                  <c:v>1.5832999999999946</c:v>
                </c:pt>
                <c:pt idx="20">
                  <c:v>1.6667000000000001</c:v>
                </c:pt>
                <c:pt idx="21">
                  <c:v>1.75</c:v>
                </c:pt>
                <c:pt idx="22">
                  <c:v>1.8332999999999946</c:v>
                </c:pt>
                <c:pt idx="23">
                  <c:v>1.9167000000000001</c:v>
                </c:pt>
                <c:pt idx="24">
                  <c:v>2</c:v>
                </c:pt>
                <c:pt idx="25">
                  <c:v>2.0832999999999999</c:v>
                </c:pt>
                <c:pt idx="26">
                  <c:v>2.1667000000000001</c:v>
                </c:pt>
                <c:pt idx="27">
                  <c:v>2.25</c:v>
                </c:pt>
                <c:pt idx="28">
                  <c:v>2.3332999999999977</c:v>
                </c:pt>
                <c:pt idx="29">
                  <c:v>2.4166999999999863</c:v>
                </c:pt>
                <c:pt idx="30">
                  <c:v>2.5</c:v>
                </c:pt>
                <c:pt idx="31">
                  <c:v>2.5832999999999999</c:v>
                </c:pt>
                <c:pt idx="32">
                  <c:v>2.6667000000000001</c:v>
                </c:pt>
                <c:pt idx="33">
                  <c:v>2.75</c:v>
                </c:pt>
                <c:pt idx="34">
                  <c:v>2.8332999999999977</c:v>
                </c:pt>
                <c:pt idx="35">
                  <c:v>2.9166999999999863</c:v>
                </c:pt>
                <c:pt idx="36">
                  <c:v>3</c:v>
                </c:pt>
                <c:pt idx="37">
                  <c:v>3.0832999999999999</c:v>
                </c:pt>
                <c:pt idx="38">
                  <c:v>3.1667000000000001</c:v>
                </c:pt>
                <c:pt idx="39">
                  <c:v>3.25</c:v>
                </c:pt>
                <c:pt idx="40">
                  <c:v>3.3332999999999977</c:v>
                </c:pt>
                <c:pt idx="41">
                  <c:v>3.4166999999999863</c:v>
                </c:pt>
                <c:pt idx="42">
                  <c:v>3.5</c:v>
                </c:pt>
                <c:pt idx="43">
                  <c:v>3.5832999999999999</c:v>
                </c:pt>
                <c:pt idx="44">
                  <c:v>3.6667000000000001</c:v>
                </c:pt>
                <c:pt idx="45">
                  <c:v>3.75</c:v>
                </c:pt>
                <c:pt idx="46">
                  <c:v>3.8332999999999977</c:v>
                </c:pt>
                <c:pt idx="47">
                  <c:v>3.9166999999999863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Sheet1!$F$2:$F$122</c:f>
              <c:numCache>
                <c:formatCode>General</c:formatCode>
                <c:ptCount val="121"/>
                <c:pt idx="0">
                  <c:v>100</c:v>
                </c:pt>
                <c:pt idx="1">
                  <c:v>100</c:v>
                </c:pt>
                <c:pt idx="2">
                  <c:v>99.985000000000014</c:v>
                </c:pt>
                <c:pt idx="3">
                  <c:v>99.940000000000026</c:v>
                </c:pt>
                <c:pt idx="4">
                  <c:v>99.864000000000004</c:v>
                </c:pt>
                <c:pt idx="5">
                  <c:v>99.787999999999997</c:v>
                </c:pt>
                <c:pt idx="6">
                  <c:v>99.60299999999998</c:v>
                </c:pt>
                <c:pt idx="7">
                  <c:v>99.278999999999982</c:v>
                </c:pt>
                <c:pt idx="8">
                  <c:v>99.233000000000004</c:v>
                </c:pt>
                <c:pt idx="9">
                  <c:v>99.217000000000027</c:v>
                </c:pt>
                <c:pt idx="10">
                  <c:v>99.217000000000027</c:v>
                </c:pt>
                <c:pt idx="11">
                  <c:v>99.217000000000027</c:v>
                </c:pt>
                <c:pt idx="12">
                  <c:v>99.217000000000027</c:v>
                </c:pt>
                <c:pt idx="13">
                  <c:v>99.217000000000027</c:v>
                </c:pt>
                <c:pt idx="14">
                  <c:v>99.217000000000027</c:v>
                </c:pt>
                <c:pt idx="15">
                  <c:v>99.217000000000027</c:v>
                </c:pt>
                <c:pt idx="16">
                  <c:v>99.141999999999996</c:v>
                </c:pt>
                <c:pt idx="17">
                  <c:v>99.085999999999999</c:v>
                </c:pt>
                <c:pt idx="18">
                  <c:v>98.974000000000004</c:v>
                </c:pt>
                <c:pt idx="19">
                  <c:v>98.748000000000005</c:v>
                </c:pt>
                <c:pt idx="20">
                  <c:v>98.728999999999999</c:v>
                </c:pt>
                <c:pt idx="21">
                  <c:v>98.710000000000022</c:v>
                </c:pt>
                <c:pt idx="22">
                  <c:v>98.69</c:v>
                </c:pt>
                <c:pt idx="23">
                  <c:v>98.69</c:v>
                </c:pt>
                <c:pt idx="24">
                  <c:v>98.69</c:v>
                </c:pt>
                <c:pt idx="25">
                  <c:v>98.668999999999983</c:v>
                </c:pt>
                <c:pt idx="26">
                  <c:v>98.668999999999983</c:v>
                </c:pt>
                <c:pt idx="27">
                  <c:v>98.668999999999983</c:v>
                </c:pt>
                <c:pt idx="28">
                  <c:v>98.624999999999986</c:v>
                </c:pt>
                <c:pt idx="29">
                  <c:v>98.557000000000002</c:v>
                </c:pt>
                <c:pt idx="30">
                  <c:v>98.377999999999986</c:v>
                </c:pt>
                <c:pt idx="31">
                  <c:v>98.287999999999997</c:v>
                </c:pt>
                <c:pt idx="32">
                  <c:v>98.265000000000001</c:v>
                </c:pt>
                <c:pt idx="33">
                  <c:v>98.265000000000001</c:v>
                </c:pt>
                <c:pt idx="34">
                  <c:v>98.265000000000001</c:v>
                </c:pt>
                <c:pt idx="35">
                  <c:v>98.265000000000001</c:v>
                </c:pt>
                <c:pt idx="36">
                  <c:v>98.265000000000001</c:v>
                </c:pt>
                <c:pt idx="37">
                  <c:v>98.265000000000001</c:v>
                </c:pt>
                <c:pt idx="38">
                  <c:v>98.265000000000001</c:v>
                </c:pt>
                <c:pt idx="39">
                  <c:v>98.265000000000001</c:v>
                </c:pt>
                <c:pt idx="40">
                  <c:v>98.210000000000022</c:v>
                </c:pt>
                <c:pt idx="41">
                  <c:v>98.155999999999949</c:v>
                </c:pt>
                <c:pt idx="42">
                  <c:v>98.155999999999949</c:v>
                </c:pt>
                <c:pt idx="43">
                  <c:v>98.073999999999998</c:v>
                </c:pt>
                <c:pt idx="44">
                  <c:v>98.073999999999998</c:v>
                </c:pt>
                <c:pt idx="45">
                  <c:v>97.990000000000023</c:v>
                </c:pt>
                <c:pt idx="46">
                  <c:v>97.990000000000023</c:v>
                </c:pt>
                <c:pt idx="47">
                  <c:v>97.990000000000023</c:v>
                </c:pt>
                <c:pt idx="48">
                  <c:v>97.990000000000023</c:v>
                </c:pt>
                <c:pt idx="49">
                  <c:v>97.990000000000023</c:v>
                </c:pt>
                <c:pt idx="50">
                  <c:v>97.990000000000023</c:v>
                </c:pt>
                <c:pt idx="51">
                  <c:v>97.990000000000023</c:v>
                </c:pt>
                <c:pt idx="52">
                  <c:v>97.956999999999994</c:v>
                </c:pt>
                <c:pt idx="53">
                  <c:v>97.891000000000005</c:v>
                </c:pt>
                <c:pt idx="54">
                  <c:v>97.823999999999998</c:v>
                </c:pt>
                <c:pt idx="55">
                  <c:v>97.722999999999999</c:v>
                </c:pt>
                <c:pt idx="56">
                  <c:v>97.69</c:v>
                </c:pt>
                <c:pt idx="57">
                  <c:v>97.69</c:v>
                </c:pt>
                <c:pt idx="58">
                  <c:v>97.69</c:v>
                </c:pt>
                <c:pt idx="59">
                  <c:v>97.653999999999982</c:v>
                </c:pt>
                <c:pt idx="60">
                  <c:v>97.653999999999982</c:v>
                </c:pt>
                <c:pt idx="61">
                  <c:v>97.653999999999982</c:v>
                </c:pt>
                <c:pt idx="62">
                  <c:v>97.653999999999982</c:v>
                </c:pt>
                <c:pt idx="63">
                  <c:v>97.614000000000004</c:v>
                </c:pt>
                <c:pt idx="64">
                  <c:v>97.614000000000004</c:v>
                </c:pt>
                <c:pt idx="65">
                  <c:v>97.572000000000003</c:v>
                </c:pt>
                <c:pt idx="66">
                  <c:v>97.406999999999996</c:v>
                </c:pt>
                <c:pt idx="67">
                  <c:v>97.325000000000003</c:v>
                </c:pt>
                <c:pt idx="68">
                  <c:v>97.283000000000001</c:v>
                </c:pt>
                <c:pt idx="69">
                  <c:v>97.197999999999993</c:v>
                </c:pt>
                <c:pt idx="70">
                  <c:v>97.197999999999993</c:v>
                </c:pt>
                <c:pt idx="71">
                  <c:v>97.197999999999993</c:v>
                </c:pt>
                <c:pt idx="72">
                  <c:v>97.197999999999993</c:v>
                </c:pt>
                <c:pt idx="73">
                  <c:v>97.197999999999993</c:v>
                </c:pt>
                <c:pt idx="74">
                  <c:v>97.197999999999993</c:v>
                </c:pt>
                <c:pt idx="75">
                  <c:v>97.197999999999993</c:v>
                </c:pt>
                <c:pt idx="76">
                  <c:v>97.197999999999993</c:v>
                </c:pt>
                <c:pt idx="77">
                  <c:v>97.095000000000013</c:v>
                </c:pt>
                <c:pt idx="78">
                  <c:v>97.043000000000006</c:v>
                </c:pt>
                <c:pt idx="79">
                  <c:v>96.887</c:v>
                </c:pt>
                <c:pt idx="80">
                  <c:v>96.781999999999996</c:v>
                </c:pt>
                <c:pt idx="81">
                  <c:v>96.781999999999996</c:v>
                </c:pt>
                <c:pt idx="82">
                  <c:v>96.781999999999996</c:v>
                </c:pt>
                <c:pt idx="83">
                  <c:v>96.781999999999996</c:v>
                </c:pt>
                <c:pt idx="84">
                  <c:v>96.781999999999996</c:v>
                </c:pt>
                <c:pt idx="85">
                  <c:v>96.781999999999996</c:v>
                </c:pt>
                <c:pt idx="86">
                  <c:v>96.781999999999996</c:v>
                </c:pt>
                <c:pt idx="87">
                  <c:v>96.781999999999996</c:v>
                </c:pt>
                <c:pt idx="88">
                  <c:v>96.781999999999996</c:v>
                </c:pt>
                <c:pt idx="89">
                  <c:v>96.718000000000004</c:v>
                </c:pt>
                <c:pt idx="90">
                  <c:v>96.331000000000003</c:v>
                </c:pt>
                <c:pt idx="91">
                  <c:v>96.266000000000005</c:v>
                </c:pt>
                <c:pt idx="92">
                  <c:v>96.266000000000005</c:v>
                </c:pt>
                <c:pt idx="93">
                  <c:v>96.266000000000005</c:v>
                </c:pt>
                <c:pt idx="94">
                  <c:v>96.266000000000005</c:v>
                </c:pt>
                <c:pt idx="95">
                  <c:v>96.266000000000005</c:v>
                </c:pt>
                <c:pt idx="96">
                  <c:v>96.266000000000005</c:v>
                </c:pt>
                <c:pt idx="97">
                  <c:v>96.266000000000005</c:v>
                </c:pt>
                <c:pt idx="98">
                  <c:v>96.266000000000005</c:v>
                </c:pt>
                <c:pt idx="99">
                  <c:v>96.266000000000005</c:v>
                </c:pt>
                <c:pt idx="100">
                  <c:v>96.266000000000005</c:v>
                </c:pt>
                <c:pt idx="101">
                  <c:v>96.266000000000005</c:v>
                </c:pt>
                <c:pt idx="102">
                  <c:v>96.182999999999979</c:v>
                </c:pt>
                <c:pt idx="103">
                  <c:v>96.1</c:v>
                </c:pt>
                <c:pt idx="104">
                  <c:v>96.1</c:v>
                </c:pt>
                <c:pt idx="105">
                  <c:v>96.013999999999996</c:v>
                </c:pt>
                <c:pt idx="106">
                  <c:v>96.013999999999996</c:v>
                </c:pt>
                <c:pt idx="107">
                  <c:v>96.013999999999996</c:v>
                </c:pt>
                <c:pt idx="108">
                  <c:v>96.013999999999996</c:v>
                </c:pt>
                <c:pt idx="109">
                  <c:v>96.013999999999996</c:v>
                </c:pt>
                <c:pt idx="110">
                  <c:v>96.013999999999996</c:v>
                </c:pt>
                <c:pt idx="111">
                  <c:v>96.013999999999996</c:v>
                </c:pt>
                <c:pt idx="112">
                  <c:v>96.013999999999996</c:v>
                </c:pt>
                <c:pt idx="113">
                  <c:v>96.013999999999996</c:v>
                </c:pt>
                <c:pt idx="114">
                  <c:v>95.691999999999993</c:v>
                </c:pt>
                <c:pt idx="115">
                  <c:v>95.691999999999993</c:v>
                </c:pt>
                <c:pt idx="116">
                  <c:v>95.691999999999993</c:v>
                </c:pt>
                <c:pt idx="117">
                  <c:v>95.691999999999993</c:v>
                </c:pt>
                <c:pt idx="118">
                  <c:v>95.691999999999993</c:v>
                </c:pt>
                <c:pt idx="119">
                  <c:v>95.691999999999993</c:v>
                </c:pt>
                <c:pt idx="120">
                  <c:v>95.691999999999993</c:v>
                </c:pt>
              </c:numCache>
            </c:numRef>
          </c:yVal>
        </c:ser>
        <c:ser>
          <c:idx val="5"/>
          <c:order val="5"/>
          <c:tx>
            <c:strRef>
              <c:f>Sheet1!$G$1</c:f>
              <c:strCache>
                <c:ptCount val="1"/>
                <c:pt idx="0">
                  <c:v>70+</c:v>
                </c:pt>
              </c:strCache>
            </c:strRef>
          </c:tx>
          <c:spPr>
            <a:ln w="41275">
              <a:solidFill>
                <a:schemeClr val="bg1">
                  <a:lumMod val="50000"/>
                  <a:lumOff val="50000"/>
                </a:schemeClr>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0.33330000000000237</c:v>
                </c:pt>
                <c:pt idx="5">
                  <c:v>0.41670000000000001</c:v>
                </c:pt>
                <c:pt idx="6">
                  <c:v>0.5</c:v>
                </c:pt>
                <c:pt idx="7">
                  <c:v>0.58329999999999949</c:v>
                </c:pt>
                <c:pt idx="8">
                  <c:v>0.66670000000000396</c:v>
                </c:pt>
                <c:pt idx="9">
                  <c:v>0.75000000000000278</c:v>
                </c:pt>
                <c:pt idx="10">
                  <c:v>0.83330000000000004</c:v>
                </c:pt>
                <c:pt idx="11">
                  <c:v>0.91670000000000063</c:v>
                </c:pt>
                <c:pt idx="12">
                  <c:v>1</c:v>
                </c:pt>
                <c:pt idx="13">
                  <c:v>1.0832999999999946</c:v>
                </c:pt>
                <c:pt idx="14">
                  <c:v>1.1667000000000001</c:v>
                </c:pt>
                <c:pt idx="15">
                  <c:v>1.25</c:v>
                </c:pt>
                <c:pt idx="16">
                  <c:v>1.3332999999999946</c:v>
                </c:pt>
                <c:pt idx="17">
                  <c:v>1.4166999999999934</c:v>
                </c:pt>
                <c:pt idx="18">
                  <c:v>1.5</c:v>
                </c:pt>
                <c:pt idx="19">
                  <c:v>1.5832999999999946</c:v>
                </c:pt>
                <c:pt idx="20">
                  <c:v>1.6667000000000001</c:v>
                </c:pt>
                <c:pt idx="21">
                  <c:v>1.75</c:v>
                </c:pt>
                <c:pt idx="22">
                  <c:v>1.8332999999999946</c:v>
                </c:pt>
                <c:pt idx="23">
                  <c:v>1.9167000000000001</c:v>
                </c:pt>
                <c:pt idx="24">
                  <c:v>2</c:v>
                </c:pt>
                <c:pt idx="25">
                  <c:v>2.0832999999999999</c:v>
                </c:pt>
                <c:pt idx="26">
                  <c:v>2.1667000000000001</c:v>
                </c:pt>
                <c:pt idx="27">
                  <c:v>2.25</c:v>
                </c:pt>
                <c:pt idx="28">
                  <c:v>2.3332999999999977</c:v>
                </c:pt>
                <c:pt idx="29">
                  <c:v>2.4166999999999863</c:v>
                </c:pt>
                <c:pt idx="30">
                  <c:v>2.5</c:v>
                </c:pt>
                <c:pt idx="31">
                  <c:v>2.5832999999999999</c:v>
                </c:pt>
                <c:pt idx="32">
                  <c:v>2.6667000000000001</c:v>
                </c:pt>
                <c:pt idx="33">
                  <c:v>2.75</c:v>
                </c:pt>
                <c:pt idx="34">
                  <c:v>2.8332999999999977</c:v>
                </c:pt>
                <c:pt idx="35">
                  <c:v>2.9166999999999863</c:v>
                </c:pt>
                <c:pt idx="36">
                  <c:v>3</c:v>
                </c:pt>
                <c:pt idx="37">
                  <c:v>3.0832999999999999</c:v>
                </c:pt>
                <c:pt idx="38">
                  <c:v>3.1667000000000001</c:v>
                </c:pt>
                <c:pt idx="39">
                  <c:v>3.25</c:v>
                </c:pt>
                <c:pt idx="40">
                  <c:v>3.3332999999999977</c:v>
                </c:pt>
                <c:pt idx="41">
                  <c:v>3.4166999999999863</c:v>
                </c:pt>
                <c:pt idx="42">
                  <c:v>3.5</c:v>
                </c:pt>
                <c:pt idx="43">
                  <c:v>3.5832999999999999</c:v>
                </c:pt>
                <c:pt idx="44">
                  <c:v>3.6667000000000001</c:v>
                </c:pt>
                <c:pt idx="45">
                  <c:v>3.75</c:v>
                </c:pt>
                <c:pt idx="46">
                  <c:v>3.8332999999999977</c:v>
                </c:pt>
                <c:pt idx="47">
                  <c:v>3.9166999999999863</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Sheet1!$G$2:$G$122</c:f>
              <c:numCache>
                <c:formatCode>General</c:formatCode>
                <c:ptCount val="121"/>
                <c:pt idx="0">
                  <c:v>100</c:v>
                </c:pt>
                <c:pt idx="1">
                  <c:v>100</c:v>
                </c:pt>
                <c:pt idx="2">
                  <c:v>100</c:v>
                </c:pt>
                <c:pt idx="3">
                  <c:v>100</c:v>
                </c:pt>
                <c:pt idx="4">
                  <c:v>100</c:v>
                </c:pt>
                <c:pt idx="5">
                  <c:v>100</c:v>
                </c:pt>
                <c:pt idx="6">
                  <c:v>100</c:v>
                </c:pt>
                <c:pt idx="7">
                  <c:v>99.346000000000004</c:v>
                </c:pt>
                <c:pt idx="8">
                  <c:v>99.346000000000004</c:v>
                </c:pt>
                <c:pt idx="9">
                  <c:v>99.346000000000004</c:v>
                </c:pt>
                <c:pt idx="10">
                  <c:v>99.346000000000004</c:v>
                </c:pt>
                <c:pt idx="11">
                  <c:v>99.346000000000004</c:v>
                </c:pt>
                <c:pt idx="12">
                  <c:v>99.346000000000004</c:v>
                </c:pt>
                <c:pt idx="13">
                  <c:v>99.346000000000004</c:v>
                </c:pt>
                <c:pt idx="14">
                  <c:v>99.346000000000004</c:v>
                </c:pt>
                <c:pt idx="15">
                  <c:v>99.346000000000004</c:v>
                </c:pt>
                <c:pt idx="16">
                  <c:v>99.346000000000004</c:v>
                </c:pt>
                <c:pt idx="17">
                  <c:v>99.346000000000004</c:v>
                </c:pt>
                <c:pt idx="18">
                  <c:v>99.346000000000004</c:v>
                </c:pt>
                <c:pt idx="19">
                  <c:v>99.346000000000004</c:v>
                </c:pt>
                <c:pt idx="20">
                  <c:v>99.346000000000004</c:v>
                </c:pt>
                <c:pt idx="21">
                  <c:v>99.346000000000004</c:v>
                </c:pt>
                <c:pt idx="22">
                  <c:v>99.346000000000004</c:v>
                </c:pt>
                <c:pt idx="23">
                  <c:v>99.346000000000004</c:v>
                </c:pt>
                <c:pt idx="24">
                  <c:v>99.346000000000004</c:v>
                </c:pt>
                <c:pt idx="25">
                  <c:v>99.346000000000004</c:v>
                </c:pt>
                <c:pt idx="26">
                  <c:v>99.346000000000004</c:v>
                </c:pt>
                <c:pt idx="27">
                  <c:v>99.346000000000004</c:v>
                </c:pt>
                <c:pt idx="28">
                  <c:v>99.346000000000004</c:v>
                </c:pt>
                <c:pt idx="29">
                  <c:v>99.346000000000004</c:v>
                </c:pt>
                <c:pt idx="30">
                  <c:v>99.346000000000004</c:v>
                </c:pt>
                <c:pt idx="31">
                  <c:v>99.346000000000004</c:v>
                </c:pt>
                <c:pt idx="32">
                  <c:v>99.346000000000004</c:v>
                </c:pt>
                <c:pt idx="33">
                  <c:v>99.346000000000004</c:v>
                </c:pt>
                <c:pt idx="34">
                  <c:v>99.346000000000004</c:v>
                </c:pt>
                <c:pt idx="35">
                  <c:v>99.346000000000004</c:v>
                </c:pt>
                <c:pt idx="36">
                  <c:v>99.346000000000004</c:v>
                </c:pt>
                <c:pt idx="37">
                  <c:v>99.346000000000004</c:v>
                </c:pt>
                <c:pt idx="38">
                  <c:v>99.346000000000004</c:v>
                </c:pt>
                <c:pt idx="39">
                  <c:v>99.346000000000004</c:v>
                </c:pt>
                <c:pt idx="40">
                  <c:v>99.346000000000004</c:v>
                </c:pt>
                <c:pt idx="41">
                  <c:v>99.346000000000004</c:v>
                </c:pt>
                <c:pt idx="42">
                  <c:v>99.346000000000004</c:v>
                </c:pt>
                <c:pt idx="43">
                  <c:v>99.346000000000004</c:v>
                </c:pt>
                <c:pt idx="44">
                  <c:v>99.346000000000004</c:v>
                </c:pt>
                <c:pt idx="45">
                  <c:v>99.346000000000004</c:v>
                </c:pt>
                <c:pt idx="46">
                  <c:v>99.346000000000004</c:v>
                </c:pt>
                <c:pt idx="47">
                  <c:v>99.346000000000004</c:v>
                </c:pt>
                <c:pt idx="48">
                  <c:v>99.346000000000004</c:v>
                </c:pt>
                <c:pt idx="49">
                  <c:v>99.346000000000004</c:v>
                </c:pt>
                <c:pt idx="50">
                  <c:v>99.346000000000004</c:v>
                </c:pt>
                <c:pt idx="51">
                  <c:v>99.346000000000004</c:v>
                </c:pt>
                <c:pt idx="52">
                  <c:v>99.346000000000004</c:v>
                </c:pt>
                <c:pt idx="53">
                  <c:v>98.524999999999991</c:v>
                </c:pt>
                <c:pt idx="54">
                  <c:v>98.524999999999991</c:v>
                </c:pt>
                <c:pt idx="55">
                  <c:v>98.524999999999991</c:v>
                </c:pt>
                <c:pt idx="56">
                  <c:v>98.524999999999991</c:v>
                </c:pt>
                <c:pt idx="57">
                  <c:v>98.524999999999991</c:v>
                </c:pt>
                <c:pt idx="58">
                  <c:v>98.524999999999991</c:v>
                </c:pt>
                <c:pt idx="59">
                  <c:v>98.524999999999991</c:v>
                </c:pt>
                <c:pt idx="60">
                  <c:v>98.524999999999991</c:v>
                </c:pt>
                <c:pt idx="61">
                  <c:v>98.524999999999991</c:v>
                </c:pt>
                <c:pt idx="62">
                  <c:v>98.524999999999991</c:v>
                </c:pt>
                <c:pt idx="63">
                  <c:v>98.524999999999991</c:v>
                </c:pt>
                <c:pt idx="64">
                  <c:v>98.524999999999991</c:v>
                </c:pt>
                <c:pt idx="65">
                  <c:v>98.524999999999991</c:v>
                </c:pt>
                <c:pt idx="66">
                  <c:v>98.524999999999991</c:v>
                </c:pt>
                <c:pt idx="67">
                  <c:v>98.524999999999991</c:v>
                </c:pt>
                <c:pt idx="68">
                  <c:v>98.524999999999991</c:v>
                </c:pt>
                <c:pt idx="69">
                  <c:v>98.524999999999991</c:v>
                </c:pt>
                <c:pt idx="70">
                  <c:v>98.524999999999991</c:v>
                </c:pt>
                <c:pt idx="71">
                  <c:v>98.524999999999991</c:v>
                </c:pt>
                <c:pt idx="72">
                  <c:v>98.524999999999991</c:v>
                </c:pt>
                <c:pt idx="73">
                  <c:v>98.524999999999991</c:v>
                </c:pt>
                <c:pt idx="74">
                  <c:v>98.524999999999991</c:v>
                </c:pt>
                <c:pt idx="75">
                  <c:v>98.524999999999991</c:v>
                </c:pt>
                <c:pt idx="76">
                  <c:v>98.524999999999991</c:v>
                </c:pt>
                <c:pt idx="77">
                  <c:v>98.524999999999991</c:v>
                </c:pt>
                <c:pt idx="78">
                  <c:v>98.524999999999991</c:v>
                </c:pt>
                <c:pt idx="79">
                  <c:v>98.524999999999991</c:v>
                </c:pt>
                <c:pt idx="80">
                  <c:v>98.524999999999991</c:v>
                </c:pt>
                <c:pt idx="81">
                  <c:v>98.524999999999991</c:v>
                </c:pt>
                <c:pt idx="82">
                  <c:v>98.524999999999991</c:v>
                </c:pt>
                <c:pt idx="83">
                  <c:v>98.524999999999991</c:v>
                </c:pt>
                <c:pt idx="84">
                  <c:v>98.524999999999991</c:v>
                </c:pt>
                <c:pt idx="85">
                  <c:v>98.524999999999991</c:v>
                </c:pt>
                <c:pt idx="86">
                  <c:v>98.524999999999991</c:v>
                </c:pt>
                <c:pt idx="87">
                  <c:v>98.524999999999991</c:v>
                </c:pt>
                <c:pt idx="88">
                  <c:v>98.524999999999991</c:v>
                </c:pt>
                <c:pt idx="89">
                  <c:v>98.524999999999991</c:v>
                </c:pt>
                <c:pt idx="90">
                  <c:v>98.524999999999991</c:v>
                </c:pt>
                <c:pt idx="91">
                  <c:v>98.524999999999991</c:v>
                </c:pt>
                <c:pt idx="92">
                  <c:v>98.524999999999991</c:v>
                </c:pt>
                <c:pt idx="93">
                  <c:v>98.524999999999991</c:v>
                </c:pt>
                <c:pt idx="94">
                  <c:v>98.524999999999991</c:v>
                </c:pt>
                <c:pt idx="95">
                  <c:v>98.524999999999991</c:v>
                </c:pt>
                <c:pt idx="96">
                  <c:v>98.524999999999991</c:v>
                </c:pt>
                <c:pt idx="97">
                  <c:v>98.524999999999991</c:v>
                </c:pt>
                <c:pt idx="98">
                  <c:v>98.524999999999991</c:v>
                </c:pt>
                <c:pt idx="99">
                  <c:v>98.524999999999991</c:v>
                </c:pt>
                <c:pt idx="100">
                  <c:v>98.524999999999991</c:v>
                </c:pt>
                <c:pt idx="101">
                  <c:v>98.524999999999991</c:v>
                </c:pt>
                <c:pt idx="102">
                  <c:v>98.524999999999991</c:v>
                </c:pt>
                <c:pt idx="103">
                  <c:v>98.524999999999991</c:v>
                </c:pt>
                <c:pt idx="104">
                  <c:v>98.524999999999991</c:v>
                </c:pt>
                <c:pt idx="105">
                  <c:v>98.524999999999991</c:v>
                </c:pt>
                <c:pt idx="106">
                  <c:v>98.524999999999991</c:v>
                </c:pt>
                <c:pt idx="107">
                  <c:v>98.524999999999991</c:v>
                </c:pt>
                <c:pt idx="108">
                  <c:v>98.524999999999991</c:v>
                </c:pt>
                <c:pt idx="109">
                  <c:v>98.524999999999991</c:v>
                </c:pt>
                <c:pt idx="110">
                  <c:v>98.524999999999991</c:v>
                </c:pt>
                <c:pt idx="111">
                  <c:v>98.524999999999991</c:v>
                </c:pt>
                <c:pt idx="112">
                  <c:v>98.524999999999991</c:v>
                </c:pt>
                <c:pt idx="113">
                  <c:v>98.524999999999991</c:v>
                </c:pt>
                <c:pt idx="114">
                  <c:v>98.524999999999991</c:v>
                </c:pt>
                <c:pt idx="115">
                  <c:v>94.584000000000003</c:v>
                </c:pt>
                <c:pt idx="116">
                  <c:v>94.584000000000003</c:v>
                </c:pt>
                <c:pt idx="117">
                  <c:v>94.584000000000003</c:v>
                </c:pt>
                <c:pt idx="118">
                  <c:v>94.584000000000003</c:v>
                </c:pt>
                <c:pt idx="119">
                  <c:v>94.584000000000003</c:v>
                </c:pt>
                <c:pt idx="120">
                  <c:v>94.584000000000003</c:v>
                </c:pt>
              </c:numCache>
            </c:numRef>
          </c:yVal>
        </c:ser>
        <c:axId val="165029376"/>
        <c:axId val="165031296"/>
      </c:scatterChart>
      <c:valAx>
        <c:axId val="165029376"/>
        <c:scaling>
          <c:orientation val="minMax"/>
          <c:max val="1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65031296"/>
        <c:crosses val="autoZero"/>
        <c:crossBetween val="midCat"/>
        <c:majorUnit val="1"/>
      </c:valAx>
      <c:valAx>
        <c:axId val="165031296"/>
        <c:scaling>
          <c:orientation val="minMax"/>
          <c:max val="100"/>
          <c:min val="75"/>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Lymphoma</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65029376"/>
        <c:crosses val="autoZero"/>
        <c:crossBetween val="midCat"/>
        <c:majorUnit val="5"/>
      </c:valAx>
      <c:spPr>
        <a:solidFill>
          <a:schemeClr val="bg2"/>
        </a:solidFill>
        <a:ln>
          <a:solidFill>
            <a:schemeClr val="tx1"/>
          </a:solidFill>
        </a:ln>
      </c:spPr>
    </c:plotArea>
    <c:legend>
      <c:legendPos val="r"/>
      <c:layout>
        <c:manualLayout>
          <c:xMode val="edge"/>
          <c:yMode val="edge"/>
          <c:x val="0.15027280328896939"/>
          <c:y val="0.56398166963000662"/>
          <c:w val="0.35368731563421985"/>
          <c:h val="0.18333015832698341"/>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3183617672790904"/>
          <c:y val="0.19367592208868398"/>
          <c:w val="0.53276771653543364"/>
          <c:h val="0.56080812266888791"/>
        </c:manualLayout>
      </c:layout>
      <c:pieChart>
        <c:varyColors val="1"/>
        <c:ser>
          <c:idx val="0"/>
          <c:order val="0"/>
          <c:tx>
            <c:strRef>
              <c:f>Sheet1!$B$1</c:f>
              <c:strCache>
                <c:ptCount val="1"/>
                <c:pt idx="0">
                  <c:v>%</c:v>
                </c:pt>
              </c:strCache>
            </c:strRef>
          </c:tx>
          <c:spPr>
            <a:ln>
              <a:solidFill>
                <a:srgbClr val="000000"/>
              </a:solidFill>
            </a:ln>
          </c:spPr>
          <c:dPt>
            <c:idx val="0"/>
            <c:spPr>
              <a:solidFill>
                <a:srgbClr val="FFFF00"/>
              </a:solidFill>
              <a:ln>
                <a:solidFill>
                  <a:srgbClr val="000000"/>
                </a:solidFill>
              </a:ln>
            </c:spPr>
          </c:dPt>
          <c:dPt>
            <c:idx val="1"/>
            <c:spPr>
              <a:solidFill>
                <a:schemeClr val="bg1">
                  <a:lumMod val="50000"/>
                  <a:lumOff val="50000"/>
                </a:schemeClr>
              </a:solidFill>
              <a:ln>
                <a:solidFill>
                  <a:srgbClr val="000000"/>
                </a:solidFill>
              </a:ln>
            </c:spPr>
          </c:dPt>
          <c:dPt>
            <c:idx val="2"/>
            <c:spPr>
              <a:solidFill>
                <a:srgbClr val="00FF00"/>
              </a:solidFill>
              <a:ln>
                <a:solidFill>
                  <a:srgbClr val="000000"/>
                </a:solidFill>
              </a:ln>
            </c:spPr>
          </c:dPt>
          <c:dPt>
            <c:idx val="3"/>
            <c:spPr>
              <a:solidFill>
                <a:srgbClr val="FF0000"/>
              </a:solidFill>
              <a:ln>
                <a:solidFill>
                  <a:srgbClr val="000000"/>
                </a:solidFill>
              </a:ln>
            </c:spPr>
          </c:dPt>
          <c:dPt>
            <c:idx val="4"/>
            <c:spPr>
              <a:solidFill>
                <a:srgbClr val="00FFFF"/>
              </a:solidFill>
              <a:ln>
                <a:solidFill>
                  <a:srgbClr val="000000"/>
                </a:solidFill>
              </a:ln>
            </c:spPr>
          </c:dPt>
          <c:dPt>
            <c:idx val="5"/>
            <c:spPr>
              <a:solidFill>
                <a:srgbClr val="FF00FF"/>
              </a:solidFill>
              <a:ln>
                <a:solidFill>
                  <a:srgbClr val="000000"/>
                </a:solidFill>
              </a:ln>
            </c:spPr>
          </c:dPt>
          <c:dPt>
            <c:idx val="6"/>
            <c:spPr>
              <a:solidFill>
                <a:srgbClr val="00FFFF"/>
              </a:solidFill>
              <a:ln>
                <a:solidFill>
                  <a:srgbClr val="000000"/>
                </a:solidFill>
              </a:ln>
            </c:spPr>
          </c:dPt>
          <c:dLbls>
            <c:dLbl>
              <c:idx val="1"/>
              <c:layout>
                <c:manualLayout>
                  <c:x val="0"/>
                  <c:y val="3.5087719298245591E-2"/>
                </c:manualLayout>
              </c:layout>
              <c:dLblPos val="bestFit"/>
              <c:showVal val="1"/>
              <c:showCatName val="1"/>
              <c:separator>
</c:separator>
            </c:dLbl>
            <c:dLbl>
              <c:idx val="2"/>
              <c:layout>
                <c:manualLayout>
                  <c:x val="2.7777777777778382E-3"/>
                  <c:y val="-6.4327485380117039E-2"/>
                </c:manualLayout>
              </c:layout>
              <c:dLblPos val="bestFit"/>
              <c:showVal val="1"/>
              <c:showCatName val="1"/>
              <c:separator>
</c:separator>
            </c:dLbl>
            <c:dLbl>
              <c:idx val="4"/>
              <c:layout>
                <c:manualLayout>
                  <c:x val="7.3530183727034118E-3"/>
                  <c:y val="-9.3567251461988327E-2"/>
                </c:manualLayout>
              </c:layout>
              <c:dLblPos val="bestFit"/>
              <c:showVal val="1"/>
              <c:showCatName val="1"/>
              <c:separator>
</c:separator>
            </c:dLbl>
            <c:numFmt formatCode="0%" sourceLinked="0"/>
            <c:txPr>
              <a:bodyPr/>
              <a:lstStyle/>
              <a:p>
                <a:pPr>
                  <a:defRPr sz="1400" b="1"/>
                </a:pPr>
                <a:endParaRPr lang="en-US"/>
              </a:p>
            </c:txPr>
            <c:dLblPos val="outEnd"/>
            <c:showVal val="1"/>
            <c:showCatName val="1"/>
            <c:separator>
</c:separator>
            <c:showLeaderLines val="1"/>
          </c:dLbls>
          <c:cat>
            <c:strRef>
              <c:f>Sheet1!$A$2:$A$7</c:f>
              <c:strCache>
                <c:ptCount val="6"/>
                <c:pt idx="0">
                  <c:v>Myopathy</c:v>
                </c:pt>
                <c:pt idx="1">
                  <c:v>Congenital</c:v>
                </c:pt>
                <c:pt idx="2">
                  <c:v>ReTX</c:v>
                </c:pt>
                <c:pt idx="3">
                  <c:v>CAD</c:v>
                </c:pt>
                <c:pt idx="4">
                  <c:v>Misc.</c:v>
                </c:pt>
                <c:pt idx="5">
                  <c:v>Valvular</c:v>
                </c:pt>
              </c:strCache>
            </c:strRef>
          </c:cat>
          <c:val>
            <c:numRef>
              <c:f>Sheet1!$B$2:$B$7</c:f>
              <c:numCache>
                <c:formatCode>0.00%</c:formatCode>
                <c:ptCount val="6"/>
                <c:pt idx="0">
                  <c:v>0.53807000000000005</c:v>
                </c:pt>
                <c:pt idx="1">
                  <c:v>2.9796E-2</c:v>
                </c:pt>
                <c:pt idx="2">
                  <c:v>2.5862E-2</c:v>
                </c:pt>
                <c:pt idx="3">
                  <c:v>0.37133000000000038</c:v>
                </c:pt>
                <c:pt idx="4">
                  <c:v>8.6790000000000027E-3</c:v>
                </c:pt>
                <c:pt idx="5">
                  <c:v>2.6266999999999999E-2</c:v>
                </c:pt>
              </c:numCache>
            </c:numRef>
          </c:val>
        </c:ser>
        <c:firstSliceAng val="70"/>
      </c:pieChart>
      <c:spPr>
        <a:noFill/>
        <a:ln w="25400">
          <a:noFill/>
        </a:ln>
      </c:spPr>
    </c:plotArea>
    <c:plotVisOnly val="1"/>
  </c:chart>
  <c:txPr>
    <a:bodyPr/>
    <a:lstStyle/>
    <a:p>
      <a:pPr>
        <a:defRPr sz="1800"/>
      </a:pPr>
      <a:endParaRPr lang="en-US"/>
    </a:p>
  </c:txPr>
  <c:externalData r:id="rId1"/>
  <c:userShapes r:id="rId2"/>
</c:chartSpace>
</file>

<file path=ppt/charts/chart90.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4.7031369062738117E-2"/>
          <c:w val="0.85968051006899993"/>
          <c:h val="0.77074260114039994"/>
        </c:manualLayout>
      </c:layout>
      <c:scatterChart>
        <c:scatterStyle val="smoothMarker"/>
        <c:ser>
          <c:idx val="0"/>
          <c:order val="0"/>
          <c:tx>
            <c:strRef>
              <c:f>Sheet1!$B$1</c:f>
              <c:strCache>
                <c:ptCount val="1"/>
                <c:pt idx="0">
                  <c:v>Freedom from other malignancy 4/1994-2002</c:v>
                </c:pt>
              </c:strCache>
            </c:strRef>
          </c:tx>
          <c:spPr>
            <a:ln w="38100">
              <a:solidFill>
                <a:srgbClr val="00FF00"/>
              </a:solidFill>
            </a:ln>
          </c:spPr>
          <c:marker>
            <c:symbol val="none"/>
          </c:marker>
          <c:xVal>
            <c:numRef>
              <c:f>Sheet1!$A$2:$A$146</c:f>
              <c:numCache>
                <c:formatCode>General</c:formatCode>
                <c:ptCount val="145"/>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1.0832999999999948</c:v>
                </c:pt>
                <c:pt idx="14">
                  <c:v>1.1667000000000001</c:v>
                </c:pt>
                <c:pt idx="15">
                  <c:v>1.25</c:v>
                </c:pt>
                <c:pt idx="16">
                  <c:v>1.3332999999999948</c:v>
                </c:pt>
                <c:pt idx="17">
                  <c:v>1.4166999999999936</c:v>
                </c:pt>
                <c:pt idx="18">
                  <c:v>1.5</c:v>
                </c:pt>
                <c:pt idx="19">
                  <c:v>1.5832999999999948</c:v>
                </c:pt>
                <c:pt idx="20">
                  <c:v>1.6667000000000001</c:v>
                </c:pt>
                <c:pt idx="21">
                  <c:v>1.75</c:v>
                </c:pt>
                <c:pt idx="22">
                  <c:v>1.8332999999999948</c:v>
                </c:pt>
                <c:pt idx="23">
                  <c:v>1.9167000000000001</c:v>
                </c:pt>
                <c:pt idx="24">
                  <c:v>2</c:v>
                </c:pt>
                <c:pt idx="25">
                  <c:v>2.0832999999999999</c:v>
                </c:pt>
                <c:pt idx="26">
                  <c:v>2.1667000000000001</c:v>
                </c:pt>
                <c:pt idx="27">
                  <c:v>2.25</c:v>
                </c:pt>
                <c:pt idx="28">
                  <c:v>2.3332999999999977</c:v>
                </c:pt>
                <c:pt idx="29">
                  <c:v>2.4166999999999872</c:v>
                </c:pt>
                <c:pt idx="30">
                  <c:v>2.5</c:v>
                </c:pt>
                <c:pt idx="31">
                  <c:v>2.5832999999999999</c:v>
                </c:pt>
                <c:pt idx="32">
                  <c:v>2.6667000000000001</c:v>
                </c:pt>
                <c:pt idx="33">
                  <c:v>2.75</c:v>
                </c:pt>
                <c:pt idx="34">
                  <c:v>2.8332999999999977</c:v>
                </c:pt>
                <c:pt idx="35">
                  <c:v>2.9166999999999872</c:v>
                </c:pt>
                <c:pt idx="36">
                  <c:v>3</c:v>
                </c:pt>
                <c:pt idx="37">
                  <c:v>3.0832999999999999</c:v>
                </c:pt>
                <c:pt idx="38">
                  <c:v>3.1667000000000001</c:v>
                </c:pt>
                <c:pt idx="39">
                  <c:v>3.25</c:v>
                </c:pt>
                <c:pt idx="40">
                  <c:v>3.3332999999999977</c:v>
                </c:pt>
                <c:pt idx="41">
                  <c:v>3.4166999999999872</c:v>
                </c:pt>
                <c:pt idx="42">
                  <c:v>3.5</c:v>
                </c:pt>
                <c:pt idx="43">
                  <c:v>3.5832999999999999</c:v>
                </c:pt>
                <c:pt idx="44">
                  <c:v>3.6667000000000001</c:v>
                </c:pt>
                <c:pt idx="45">
                  <c:v>3.75</c:v>
                </c:pt>
                <c:pt idx="46">
                  <c:v>3.8332999999999977</c:v>
                </c:pt>
                <c:pt idx="47">
                  <c:v>3.9166999999999872</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Sheet1!$B$2:$B$146</c:f>
              <c:numCache>
                <c:formatCode>General</c:formatCode>
                <c:ptCount val="145"/>
                <c:pt idx="0">
                  <c:v>100</c:v>
                </c:pt>
                <c:pt idx="1">
                  <c:v>100</c:v>
                </c:pt>
                <c:pt idx="2">
                  <c:v>99.990000000000023</c:v>
                </c:pt>
                <c:pt idx="3">
                  <c:v>99.952000000000012</c:v>
                </c:pt>
                <c:pt idx="4">
                  <c:v>99.914000000000357</c:v>
                </c:pt>
                <c:pt idx="5">
                  <c:v>99.846999999999994</c:v>
                </c:pt>
                <c:pt idx="6">
                  <c:v>99.488</c:v>
                </c:pt>
                <c:pt idx="7">
                  <c:v>98.952000000000012</c:v>
                </c:pt>
                <c:pt idx="8">
                  <c:v>98.872999999999948</c:v>
                </c:pt>
                <c:pt idx="9">
                  <c:v>98.843999999999994</c:v>
                </c:pt>
                <c:pt idx="10">
                  <c:v>98.843999999999994</c:v>
                </c:pt>
                <c:pt idx="11">
                  <c:v>98.843999999999994</c:v>
                </c:pt>
                <c:pt idx="12">
                  <c:v>98.843999999999994</c:v>
                </c:pt>
                <c:pt idx="13">
                  <c:v>98.843999999999994</c:v>
                </c:pt>
                <c:pt idx="14">
                  <c:v>98.832999999999998</c:v>
                </c:pt>
                <c:pt idx="15">
                  <c:v>98.811000000000007</c:v>
                </c:pt>
                <c:pt idx="16">
                  <c:v>98.744000000000227</c:v>
                </c:pt>
                <c:pt idx="17">
                  <c:v>98.676999999999978</c:v>
                </c:pt>
                <c:pt idx="18">
                  <c:v>98.286000000000001</c:v>
                </c:pt>
                <c:pt idx="19">
                  <c:v>97.771000000000001</c:v>
                </c:pt>
                <c:pt idx="20">
                  <c:v>97.647999999999996</c:v>
                </c:pt>
                <c:pt idx="21">
                  <c:v>97.614000000000004</c:v>
                </c:pt>
                <c:pt idx="22">
                  <c:v>97.568000000000012</c:v>
                </c:pt>
                <c:pt idx="23">
                  <c:v>97.568000000000012</c:v>
                </c:pt>
                <c:pt idx="24">
                  <c:v>97.568000000000012</c:v>
                </c:pt>
                <c:pt idx="25">
                  <c:v>97.568000000000012</c:v>
                </c:pt>
                <c:pt idx="26">
                  <c:v>97.568000000000012</c:v>
                </c:pt>
                <c:pt idx="27">
                  <c:v>97.543999999999997</c:v>
                </c:pt>
                <c:pt idx="28">
                  <c:v>97.494000000000227</c:v>
                </c:pt>
                <c:pt idx="29">
                  <c:v>97.307999999999993</c:v>
                </c:pt>
                <c:pt idx="30">
                  <c:v>97.022999999999982</c:v>
                </c:pt>
                <c:pt idx="31">
                  <c:v>96.462999999999994</c:v>
                </c:pt>
                <c:pt idx="32">
                  <c:v>96.324999999999989</c:v>
                </c:pt>
                <c:pt idx="33">
                  <c:v>96.313000000000002</c:v>
                </c:pt>
                <c:pt idx="34">
                  <c:v>96.262</c:v>
                </c:pt>
                <c:pt idx="35">
                  <c:v>96.248999999999995</c:v>
                </c:pt>
                <c:pt idx="36">
                  <c:v>96.248999999999995</c:v>
                </c:pt>
                <c:pt idx="37">
                  <c:v>96.248999999999995</c:v>
                </c:pt>
                <c:pt idx="38">
                  <c:v>96.248999999999995</c:v>
                </c:pt>
                <c:pt idx="39">
                  <c:v>96.208000000000013</c:v>
                </c:pt>
                <c:pt idx="40">
                  <c:v>96.111999999999995</c:v>
                </c:pt>
                <c:pt idx="41">
                  <c:v>95.986999999999995</c:v>
                </c:pt>
                <c:pt idx="42">
                  <c:v>95.613</c:v>
                </c:pt>
                <c:pt idx="43">
                  <c:v>95.043999999999997</c:v>
                </c:pt>
                <c:pt idx="44">
                  <c:v>94.751000000000005</c:v>
                </c:pt>
                <c:pt idx="45">
                  <c:v>94.722999999999999</c:v>
                </c:pt>
                <c:pt idx="46">
                  <c:v>94.667000000000002</c:v>
                </c:pt>
                <c:pt idx="47">
                  <c:v>94.667000000000002</c:v>
                </c:pt>
                <c:pt idx="48">
                  <c:v>94.667000000000002</c:v>
                </c:pt>
                <c:pt idx="49">
                  <c:v>94.667000000000002</c:v>
                </c:pt>
                <c:pt idx="50">
                  <c:v>94.650999999999982</c:v>
                </c:pt>
                <c:pt idx="51">
                  <c:v>94.60499999999999</c:v>
                </c:pt>
                <c:pt idx="52">
                  <c:v>94.465000000000003</c:v>
                </c:pt>
                <c:pt idx="53">
                  <c:v>94.263000000000005</c:v>
                </c:pt>
                <c:pt idx="54">
                  <c:v>93.950999999999993</c:v>
                </c:pt>
                <c:pt idx="55">
                  <c:v>93.418999999999997</c:v>
                </c:pt>
                <c:pt idx="56">
                  <c:v>93.262</c:v>
                </c:pt>
                <c:pt idx="57">
                  <c:v>93.197999999999993</c:v>
                </c:pt>
                <c:pt idx="58">
                  <c:v>93.197999999999993</c:v>
                </c:pt>
                <c:pt idx="59">
                  <c:v>93.165999999999983</c:v>
                </c:pt>
                <c:pt idx="60">
                  <c:v>93.165999999999983</c:v>
                </c:pt>
                <c:pt idx="61">
                  <c:v>93.165999999999983</c:v>
                </c:pt>
                <c:pt idx="62">
                  <c:v>93.165999999999983</c:v>
                </c:pt>
                <c:pt idx="63">
                  <c:v>93.096000000000004</c:v>
                </c:pt>
                <c:pt idx="64">
                  <c:v>92.92</c:v>
                </c:pt>
                <c:pt idx="65">
                  <c:v>92.78</c:v>
                </c:pt>
                <c:pt idx="66">
                  <c:v>92.533000000000001</c:v>
                </c:pt>
                <c:pt idx="67">
                  <c:v>92.02</c:v>
                </c:pt>
                <c:pt idx="68">
                  <c:v>91.912999999999997</c:v>
                </c:pt>
                <c:pt idx="69">
                  <c:v>91.85899999999998</c:v>
                </c:pt>
                <c:pt idx="70">
                  <c:v>91.822999999999979</c:v>
                </c:pt>
                <c:pt idx="71">
                  <c:v>91.822999999999979</c:v>
                </c:pt>
                <c:pt idx="72">
                  <c:v>91.822999999999979</c:v>
                </c:pt>
                <c:pt idx="73">
                  <c:v>91.822999999999979</c:v>
                </c:pt>
                <c:pt idx="74">
                  <c:v>91.822999999999979</c:v>
                </c:pt>
                <c:pt idx="75">
                  <c:v>91.822999999999979</c:v>
                </c:pt>
                <c:pt idx="76">
                  <c:v>91.724999999999994</c:v>
                </c:pt>
                <c:pt idx="77">
                  <c:v>91.566000000000003</c:v>
                </c:pt>
                <c:pt idx="78">
                  <c:v>91.092000000000013</c:v>
                </c:pt>
                <c:pt idx="79">
                  <c:v>90.813999999999993</c:v>
                </c:pt>
                <c:pt idx="80">
                  <c:v>90.714000000000027</c:v>
                </c:pt>
                <c:pt idx="81">
                  <c:v>90.634</c:v>
                </c:pt>
                <c:pt idx="82">
                  <c:v>90.613</c:v>
                </c:pt>
                <c:pt idx="83">
                  <c:v>90.593000000000004</c:v>
                </c:pt>
                <c:pt idx="84">
                  <c:v>90.593000000000004</c:v>
                </c:pt>
                <c:pt idx="85">
                  <c:v>90.593000000000004</c:v>
                </c:pt>
                <c:pt idx="86">
                  <c:v>90.593000000000004</c:v>
                </c:pt>
                <c:pt idx="87">
                  <c:v>90.482000000000014</c:v>
                </c:pt>
                <c:pt idx="88">
                  <c:v>90.391999999999996</c:v>
                </c:pt>
                <c:pt idx="89">
                  <c:v>90.168999999999983</c:v>
                </c:pt>
                <c:pt idx="90">
                  <c:v>89.9</c:v>
                </c:pt>
                <c:pt idx="91">
                  <c:v>89.63</c:v>
                </c:pt>
                <c:pt idx="92">
                  <c:v>89.563000000000002</c:v>
                </c:pt>
                <c:pt idx="93">
                  <c:v>89.54</c:v>
                </c:pt>
                <c:pt idx="94">
                  <c:v>89.54</c:v>
                </c:pt>
                <c:pt idx="95">
                  <c:v>89.54</c:v>
                </c:pt>
                <c:pt idx="96">
                  <c:v>89.54</c:v>
                </c:pt>
                <c:pt idx="97">
                  <c:v>89.54</c:v>
                </c:pt>
                <c:pt idx="98">
                  <c:v>89.486999999999995</c:v>
                </c:pt>
                <c:pt idx="99">
                  <c:v>89.408000000000001</c:v>
                </c:pt>
                <c:pt idx="100">
                  <c:v>89.328999999999979</c:v>
                </c:pt>
                <c:pt idx="101">
                  <c:v>89.222999999999999</c:v>
                </c:pt>
                <c:pt idx="102">
                  <c:v>88.983999999999995</c:v>
                </c:pt>
                <c:pt idx="103">
                  <c:v>88.555999999999983</c:v>
                </c:pt>
                <c:pt idx="104">
                  <c:v>88.474999999999994</c:v>
                </c:pt>
                <c:pt idx="105">
                  <c:v>88.42</c:v>
                </c:pt>
                <c:pt idx="106">
                  <c:v>88.391999999999996</c:v>
                </c:pt>
                <c:pt idx="107">
                  <c:v>88.364000000000004</c:v>
                </c:pt>
                <c:pt idx="108">
                  <c:v>88.364000000000004</c:v>
                </c:pt>
                <c:pt idx="109">
                  <c:v>88.364000000000004</c:v>
                </c:pt>
                <c:pt idx="110">
                  <c:v>88.364000000000004</c:v>
                </c:pt>
                <c:pt idx="111">
                  <c:v>88.364000000000004</c:v>
                </c:pt>
                <c:pt idx="112">
                  <c:v>88.077999999999989</c:v>
                </c:pt>
                <c:pt idx="113">
                  <c:v>87.933999999999997</c:v>
                </c:pt>
                <c:pt idx="114">
                  <c:v>87.825999999999979</c:v>
                </c:pt>
                <c:pt idx="115">
                  <c:v>87.391000000000005</c:v>
                </c:pt>
                <c:pt idx="116">
                  <c:v>87.316999999999993</c:v>
                </c:pt>
                <c:pt idx="117">
                  <c:v>87.316999999999993</c:v>
                </c:pt>
                <c:pt idx="118">
                  <c:v>87.316999999999993</c:v>
                </c:pt>
                <c:pt idx="119">
                  <c:v>87.316999999999993</c:v>
                </c:pt>
                <c:pt idx="120">
                  <c:v>87.316999999999993</c:v>
                </c:pt>
                <c:pt idx="121">
                  <c:v>87.316999999999993</c:v>
                </c:pt>
                <c:pt idx="122">
                  <c:v>87.271000000000001</c:v>
                </c:pt>
                <c:pt idx="123">
                  <c:v>87.222999999999999</c:v>
                </c:pt>
                <c:pt idx="124">
                  <c:v>87.127999999999986</c:v>
                </c:pt>
                <c:pt idx="125">
                  <c:v>86.983999999999995</c:v>
                </c:pt>
                <c:pt idx="126">
                  <c:v>86.887999999999991</c:v>
                </c:pt>
                <c:pt idx="127">
                  <c:v>86.549000000000007</c:v>
                </c:pt>
                <c:pt idx="128">
                  <c:v>86.5</c:v>
                </c:pt>
                <c:pt idx="129">
                  <c:v>86.5</c:v>
                </c:pt>
                <c:pt idx="130">
                  <c:v>86.5</c:v>
                </c:pt>
                <c:pt idx="131">
                  <c:v>86.5</c:v>
                </c:pt>
                <c:pt idx="132">
                  <c:v>86.5</c:v>
                </c:pt>
                <c:pt idx="133">
                  <c:v>86.5</c:v>
                </c:pt>
                <c:pt idx="134">
                  <c:v>86.5</c:v>
                </c:pt>
                <c:pt idx="135">
                  <c:v>86.5</c:v>
                </c:pt>
                <c:pt idx="136">
                  <c:v>86.363</c:v>
                </c:pt>
                <c:pt idx="137">
                  <c:v>86.295000000000002</c:v>
                </c:pt>
                <c:pt idx="138">
                  <c:v>86.02</c:v>
                </c:pt>
                <c:pt idx="139">
                  <c:v>86.02</c:v>
                </c:pt>
                <c:pt idx="140">
                  <c:v>85.878999999999948</c:v>
                </c:pt>
                <c:pt idx="141">
                  <c:v>85.878999999999948</c:v>
                </c:pt>
                <c:pt idx="142">
                  <c:v>85.878999999999948</c:v>
                </c:pt>
                <c:pt idx="143">
                  <c:v>85.878999999999948</c:v>
                </c:pt>
                <c:pt idx="144">
                  <c:v>85.878999999999948</c:v>
                </c:pt>
              </c:numCache>
            </c:numRef>
          </c:yVal>
        </c:ser>
        <c:ser>
          <c:idx val="1"/>
          <c:order val="1"/>
          <c:tx>
            <c:strRef>
              <c:f>Sheet1!$C$1</c:f>
              <c:strCache>
                <c:ptCount val="1"/>
                <c:pt idx="0">
                  <c:v>Freedom from other malignancy 2003-6/2010</c:v>
                </c:pt>
              </c:strCache>
            </c:strRef>
          </c:tx>
          <c:spPr>
            <a:ln w="38100">
              <a:solidFill>
                <a:srgbClr val="00FFFF"/>
              </a:solidFill>
              <a:prstDash val="solid"/>
            </a:ln>
          </c:spPr>
          <c:marker>
            <c:symbol val="none"/>
          </c:marker>
          <c:xVal>
            <c:numRef>
              <c:f>Sheet1!$A$2:$A$146</c:f>
              <c:numCache>
                <c:formatCode>General</c:formatCode>
                <c:ptCount val="145"/>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1.0832999999999948</c:v>
                </c:pt>
                <c:pt idx="14">
                  <c:v>1.1667000000000001</c:v>
                </c:pt>
                <c:pt idx="15">
                  <c:v>1.25</c:v>
                </c:pt>
                <c:pt idx="16">
                  <c:v>1.3332999999999948</c:v>
                </c:pt>
                <c:pt idx="17">
                  <c:v>1.4166999999999936</c:v>
                </c:pt>
                <c:pt idx="18">
                  <c:v>1.5</c:v>
                </c:pt>
                <c:pt idx="19">
                  <c:v>1.5832999999999948</c:v>
                </c:pt>
                <c:pt idx="20">
                  <c:v>1.6667000000000001</c:v>
                </c:pt>
                <c:pt idx="21">
                  <c:v>1.75</c:v>
                </c:pt>
                <c:pt idx="22">
                  <c:v>1.8332999999999948</c:v>
                </c:pt>
                <c:pt idx="23">
                  <c:v>1.9167000000000001</c:v>
                </c:pt>
                <c:pt idx="24">
                  <c:v>2</c:v>
                </c:pt>
                <c:pt idx="25">
                  <c:v>2.0832999999999999</c:v>
                </c:pt>
                <c:pt idx="26">
                  <c:v>2.1667000000000001</c:v>
                </c:pt>
                <c:pt idx="27">
                  <c:v>2.25</c:v>
                </c:pt>
                <c:pt idx="28">
                  <c:v>2.3332999999999977</c:v>
                </c:pt>
                <c:pt idx="29">
                  <c:v>2.4166999999999872</c:v>
                </c:pt>
                <c:pt idx="30">
                  <c:v>2.5</c:v>
                </c:pt>
                <c:pt idx="31">
                  <c:v>2.5832999999999999</c:v>
                </c:pt>
                <c:pt idx="32">
                  <c:v>2.6667000000000001</c:v>
                </c:pt>
                <c:pt idx="33">
                  <c:v>2.75</c:v>
                </c:pt>
                <c:pt idx="34">
                  <c:v>2.8332999999999977</c:v>
                </c:pt>
                <c:pt idx="35">
                  <c:v>2.9166999999999872</c:v>
                </c:pt>
                <c:pt idx="36">
                  <c:v>3</c:v>
                </c:pt>
                <c:pt idx="37">
                  <c:v>3.0832999999999999</c:v>
                </c:pt>
                <c:pt idx="38">
                  <c:v>3.1667000000000001</c:v>
                </c:pt>
                <c:pt idx="39">
                  <c:v>3.25</c:v>
                </c:pt>
                <c:pt idx="40">
                  <c:v>3.3332999999999977</c:v>
                </c:pt>
                <c:pt idx="41">
                  <c:v>3.4166999999999872</c:v>
                </c:pt>
                <c:pt idx="42">
                  <c:v>3.5</c:v>
                </c:pt>
                <c:pt idx="43">
                  <c:v>3.5832999999999999</c:v>
                </c:pt>
                <c:pt idx="44">
                  <c:v>3.6667000000000001</c:v>
                </c:pt>
                <c:pt idx="45">
                  <c:v>3.75</c:v>
                </c:pt>
                <c:pt idx="46">
                  <c:v>3.8332999999999977</c:v>
                </c:pt>
                <c:pt idx="47">
                  <c:v>3.9166999999999872</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pt idx="121">
                  <c:v>10.083300000000001</c:v>
                </c:pt>
                <c:pt idx="122">
                  <c:v>10.166700000000002</c:v>
                </c:pt>
                <c:pt idx="123">
                  <c:v>10.25</c:v>
                </c:pt>
                <c:pt idx="124">
                  <c:v>10.333300000000001</c:v>
                </c:pt>
                <c:pt idx="125">
                  <c:v>10.416700000000002</c:v>
                </c:pt>
                <c:pt idx="126">
                  <c:v>10.5</c:v>
                </c:pt>
                <c:pt idx="127">
                  <c:v>10.583300000000001</c:v>
                </c:pt>
                <c:pt idx="128">
                  <c:v>10.666700000000002</c:v>
                </c:pt>
                <c:pt idx="129">
                  <c:v>10.75</c:v>
                </c:pt>
                <c:pt idx="130">
                  <c:v>10.833300000000001</c:v>
                </c:pt>
                <c:pt idx="131">
                  <c:v>10.916700000000002</c:v>
                </c:pt>
                <c:pt idx="132">
                  <c:v>11</c:v>
                </c:pt>
                <c:pt idx="133">
                  <c:v>11.083300000000001</c:v>
                </c:pt>
                <c:pt idx="134">
                  <c:v>11.166700000000002</c:v>
                </c:pt>
                <c:pt idx="135">
                  <c:v>11.25</c:v>
                </c:pt>
                <c:pt idx="136">
                  <c:v>11.333300000000001</c:v>
                </c:pt>
                <c:pt idx="137">
                  <c:v>11.416700000000002</c:v>
                </c:pt>
                <c:pt idx="138">
                  <c:v>11.5</c:v>
                </c:pt>
                <c:pt idx="139">
                  <c:v>11.583300000000001</c:v>
                </c:pt>
                <c:pt idx="140">
                  <c:v>11.666700000000002</c:v>
                </c:pt>
                <c:pt idx="141">
                  <c:v>11.75</c:v>
                </c:pt>
                <c:pt idx="142">
                  <c:v>11.833300000000001</c:v>
                </c:pt>
                <c:pt idx="143">
                  <c:v>11.916700000000002</c:v>
                </c:pt>
                <c:pt idx="144">
                  <c:v>12</c:v>
                </c:pt>
              </c:numCache>
            </c:numRef>
          </c:xVal>
          <c:yVal>
            <c:numRef>
              <c:f>Sheet1!$C$2:$C$146</c:f>
              <c:numCache>
                <c:formatCode>General</c:formatCode>
                <c:ptCount val="145"/>
                <c:pt idx="0">
                  <c:v>100</c:v>
                </c:pt>
                <c:pt idx="1">
                  <c:v>100</c:v>
                </c:pt>
                <c:pt idx="2">
                  <c:v>100</c:v>
                </c:pt>
                <c:pt idx="3">
                  <c:v>100</c:v>
                </c:pt>
                <c:pt idx="4">
                  <c:v>99.971000000000004</c:v>
                </c:pt>
                <c:pt idx="5">
                  <c:v>99.956999999999994</c:v>
                </c:pt>
                <c:pt idx="6">
                  <c:v>99.736000000000004</c:v>
                </c:pt>
                <c:pt idx="7">
                  <c:v>99.56</c:v>
                </c:pt>
                <c:pt idx="8">
                  <c:v>99.5</c:v>
                </c:pt>
                <c:pt idx="9">
                  <c:v>99.5</c:v>
                </c:pt>
                <c:pt idx="10">
                  <c:v>99.5</c:v>
                </c:pt>
                <c:pt idx="11">
                  <c:v>99.5</c:v>
                </c:pt>
                <c:pt idx="12">
                  <c:v>99.5</c:v>
                </c:pt>
                <c:pt idx="13">
                  <c:v>99.5</c:v>
                </c:pt>
                <c:pt idx="14">
                  <c:v>99.5</c:v>
                </c:pt>
                <c:pt idx="15">
                  <c:v>99.483000000000004</c:v>
                </c:pt>
                <c:pt idx="16">
                  <c:v>99.417000000000357</c:v>
                </c:pt>
                <c:pt idx="17">
                  <c:v>99.366</c:v>
                </c:pt>
                <c:pt idx="18">
                  <c:v>99.198999999999998</c:v>
                </c:pt>
                <c:pt idx="19">
                  <c:v>98.93</c:v>
                </c:pt>
                <c:pt idx="20">
                  <c:v>98.912999999999997</c:v>
                </c:pt>
                <c:pt idx="21">
                  <c:v>98.861999999999995</c:v>
                </c:pt>
                <c:pt idx="22">
                  <c:v>98.861999999999995</c:v>
                </c:pt>
                <c:pt idx="23">
                  <c:v>98.861999999999995</c:v>
                </c:pt>
                <c:pt idx="24">
                  <c:v>98.861999999999995</c:v>
                </c:pt>
                <c:pt idx="25">
                  <c:v>98.861999999999995</c:v>
                </c:pt>
                <c:pt idx="26">
                  <c:v>98.861999999999995</c:v>
                </c:pt>
                <c:pt idx="27">
                  <c:v>98.861999999999995</c:v>
                </c:pt>
                <c:pt idx="28">
                  <c:v>98.824999999999989</c:v>
                </c:pt>
                <c:pt idx="29">
                  <c:v>98.805999999999983</c:v>
                </c:pt>
                <c:pt idx="30">
                  <c:v>98.692999999999998</c:v>
                </c:pt>
                <c:pt idx="31">
                  <c:v>98.522999999999982</c:v>
                </c:pt>
                <c:pt idx="32">
                  <c:v>98.465999999999994</c:v>
                </c:pt>
                <c:pt idx="33">
                  <c:v>98.447000000000386</c:v>
                </c:pt>
                <c:pt idx="34">
                  <c:v>98.447000000000386</c:v>
                </c:pt>
                <c:pt idx="35">
                  <c:v>98.447000000000386</c:v>
                </c:pt>
                <c:pt idx="36">
                  <c:v>98.447000000000386</c:v>
                </c:pt>
                <c:pt idx="37">
                  <c:v>98.447000000000386</c:v>
                </c:pt>
                <c:pt idx="38">
                  <c:v>98.405000000000001</c:v>
                </c:pt>
                <c:pt idx="39">
                  <c:v>98.405000000000001</c:v>
                </c:pt>
                <c:pt idx="40">
                  <c:v>98.405000000000001</c:v>
                </c:pt>
                <c:pt idx="41">
                  <c:v>98.298000000000002</c:v>
                </c:pt>
                <c:pt idx="42">
                  <c:v>98.212999999999994</c:v>
                </c:pt>
                <c:pt idx="43">
                  <c:v>98.169999999999987</c:v>
                </c:pt>
                <c:pt idx="44">
                  <c:v>98.169999999999987</c:v>
                </c:pt>
                <c:pt idx="45">
                  <c:v>98.169999999999987</c:v>
                </c:pt>
                <c:pt idx="46">
                  <c:v>98.169999999999987</c:v>
                </c:pt>
                <c:pt idx="47">
                  <c:v>98.169999999999987</c:v>
                </c:pt>
                <c:pt idx="48">
                  <c:v>98.169999999999987</c:v>
                </c:pt>
                <c:pt idx="49">
                  <c:v>98.169999999999987</c:v>
                </c:pt>
                <c:pt idx="50">
                  <c:v>98.141000000000005</c:v>
                </c:pt>
                <c:pt idx="51">
                  <c:v>98.141000000000005</c:v>
                </c:pt>
                <c:pt idx="52">
                  <c:v>98.141000000000005</c:v>
                </c:pt>
                <c:pt idx="53">
                  <c:v>98.111000000000004</c:v>
                </c:pt>
                <c:pt idx="54">
                  <c:v>98.111000000000004</c:v>
                </c:pt>
                <c:pt idx="55">
                  <c:v>98.08</c:v>
                </c:pt>
                <c:pt idx="56">
                  <c:v>98.049000000000007</c:v>
                </c:pt>
                <c:pt idx="57">
                  <c:v>98.049000000000007</c:v>
                </c:pt>
                <c:pt idx="58">
                  <c:v>98.049000000000007</c:v>
                </c:pt>
                <c:pt idx="59">
                  <c:v>98.049000000000007</c:v>
                </c:pt>
                <c:pt idx="60">
                  <c:v>98.049000000000007</c:v>
                </c:pt>
                <c:pt idx="61">
                  <c:v>98.049000000000007</c:v>
                </c:pt>
                <c:pt idx="62">
                  <c:v>98.049000000000007</c:v>
                </c:pt>
                <c:pt idx="63">
                  <c:v>98.001999999999995</c:v>
                </c:pt>
                <c:pt idx="64">
                  <c:v>98.001999999999995</c:v>
                </c:pt>
                <c:pt idx="65">
                  <c:v>97.808999999999983</c:v>
                </c:pt>
                <c:pt idx="66">
                  <c:v>97.712000000000003</c:v>
                </c:pt>
                <c:pt idx="67">
                  <c:v>97.712000000000003</c:v>
                </c:pt>
                <c:pt idx="68">
                  <c:v>97.712000000000003</c:v>
                </c:pt>
                <c:pt idx="69">
                  <c:v>97.712000000000003</c:v>
                </c:pt>
                <c:pt idx="70">
                  <c:v>97.712000000000003</c:v>
                </c:pt>
                <c:pt idx="71">
                  <c:v>97.712000000000003</c:v>
                </c:pt>
                <c:pt idx="72">
                  <c:v>97.712000000000003</c:v>
                </c:pt>
                <c:pt idx="73">
                  <c:v>97.712000000000003</c:v>
                </c:pt>
                <c:pt idx="74">
                  <c:v>97.712000000000003</c:v>
                </c:pt>
                <c:pt idx="75">
                  <c:v>97.626999999999981</c:v>
                </c:pt>
                <c:pt idx="76">
                  <c:v>97.626999999999981</c:v>
                </c:pt>
                <c:pt idx="77">
                  <c:v>97.626999999999981</c:v>
                </c:pt>
                <c:pt idx="78">
                  <c:v>97.626999999999981</c:v>
                </c:pt>
                <c:pt idx="79">
                  <c:v>97.539000000000001</c:v>
                </c:pt>
                <c:pt idx="80">
                  <c:v>97.539000000000001</c:v>
                </c:pt>
                <c:pt idx="81">
                  <c:v>97.539000000000001</c:v>
                </c:pt>
                <c:pt idx="82">
                  <c:v>97.539000000000001</c:v>
                </c:pt>
                <c:pt idx="83">
                  <c:v>97.539000000000001</c:v>
                </c:pt>
                <c:pt idx="84">
                  <c:v>97.539000000000001</c:v>
                </c:pt>
              </c:numCache>
            </c:numRef>
          </c:yVal>
        </c:ser>
        <c:axId val="165442304"/>
        <c:axId val="165444224"/>
      </c:scatterChart>
      <c:valAx>
        <c:axId val="165442304"/>
        <c:scaling>
          <c:orientation val="minMax"/>
          <c:max val="12"/>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65444224"/>
        <c:crosses val="autoZero"/>
        <c:crossBetween val="midCat"/>
        <c:majorUnit val="1"/>
      </c:valAx>
      <c:valAx>
        <c:axId val="165444224"/>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Other Malignancy</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65442304"/>
        <c:crosses val="autoZero"/>
        <c:crossBetween val="midCat"/>
        <c:majorUnit val="10"/>
      </c:valAx>
      <c:spPr>
        <a:solidFill>
          <a:schemeClr val="bg2"/>
        </a:solidFill>
        <a:ln>
          <a:solidFill>
            <a:schemeClr val="tx1"/>
          </a:solidFill>
        </a:ln>
      </c:spPr>
    </c:plotArea>
    <c:legend>
      <c:legendPos val="r"/>
      <c:layout>
        <c:manualLayout>
          <c:xMode val="edge"/>
          <c:yMode val="edge"/>
          <c:x val="0.15027280328896939"/>
          <c:y val="0.6607558631784054"/>
          <c:w val="0.48643067846607668"/>
          <c:h val="0.12616797900262466"/>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9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899993"/>
          <c:h val="0.77074260114039994"/>
        </c:manualLayout>
      </c:layout>
      <c:scatterChart>
        <c:scatterStyle val="smoothMarker"/>
        <c:ser>
          <c:idx val="0"/>
          <c:order val="0"/>
          <c:tx>
            <c:strRef>
              <c:f>Sheet1!$B$1</c:f>
              <c:strCache>
                <c:ptCount val="1"/>
                <c:pt idx="0">
                  <c:v>18-29</c:v>
                </c:pt>
              </c:strCache>
            </c:strRef>
          </c:tx>
          <c:spPr>
            <a:ln w="38100">
              <a:solidFill>
                <a:srgbClr val="00FFFF"/>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1.0832999999999948</c:v>
                </c:pt>
                <c:pt idx="14">
                  <c:v>1.1667000000000001</c:v>
                </c:pt>
                <c:pt idx="15">
                  <c:v>1.25</c:v>
                </c:pt>
                <c:pt idx="16">
                  <c:v>1.3332999999999948</c:v>
                </c:pt>
                <c:pt idx="17">
                  <c:v>1.4166999999999936</c:v>
                </c:pt>
                <c:pt idx="18">
                  <c:v>1.5</c:v>
                </c:pt>
                <c:pt idx="19">
                  <c:v>1.5832999999999948</c:v>
                </c:pt>
                <c:pt idx="20">
                  <c:v>1.6667000000000001</c:v>
                </c:pt>
                <c:pt idx="21">
                  <c:v>1.75</c:v>
                </c:pt>
                <c:pt idx="22">
                  <c:v>1.8332999999999948</c:v>
                </c:pt>
                <c:pt idx="23">
                  <c:v>1.9167000000000001</c:v>
                </c:pt>
                <c:pt idx="24">
                  <c:v>2</c:v>
                </c:pt>
                <c:pt idx="25">
                  <c:v>2.0832999999999999</c:v>
                </c:pt>
                <c:pt idx="26">
                  <c:v>2.1667000000000001</c:v>
                </c:pt>
                <c:pt idx="27">
                  <c:v>2.25</c:v>
                </c:pt>
                <c:pt idx="28">
                  <c:v>2.3332999999999977</c:v>
                </c:pt>
                <c:pt idx="29">
                  <c:v>2.4166999999999872</c:v>
                </c:pt>
                <c:pt idx="30">
                  <c:v>2.5</c:v>
                </c:pt>
                <c:pt idx="31">
                  <c:v>2.5832999999999999</c:v>
                </c:pt>
                <c:pt idx="32">
                  <c:v>2.6667000000000001</c:v>
                </c:pt>
                <c:pt idx="33">
                  <c:v>2.75</c:v>
                </c:pt>
                <c:pt idx="34">
                  <c:v>2.8332999999999977</c:v>
                </c:pt>
                <c:pt idx="35">
                  <c:v>2.9166999999999872</c:v>
                </c:pt>
                <c:pt idx="36">
                  <c:v>3</c:v>
                </c:pt>
                <c:pt idx="37">
                  <c:v>3.0832999999999999</c:v>
                </c:pt>
                <c:pt idx="38">
                  <c:v>3.1667000000000001</c:v>
                </c:pt>
                <c:pt idx="39">
                  <c:v>3.25</c:v>
                </c:pt>
                <c:pt idx="40">
                  <c:v>3.3332999999999977</c:v>
                </c:pt>
                <c:pt idx="41">
                  <c:v>3.4166999999999872</c:v>
                </c:pt>
                <c:pt idx="42">
                  <c:v>3.5</c:v>
                </c:pt>
                <c:pt idx="43">
                  <c:v>3.5832999999999999</c:v>
                </c:pt>
                <c:pt idx="44">
                  <c:v>3.6667000000000001</c:v>
                </c:pt>
                <c:pt idx="45">
                  <c:v>3.75</c:v>
                </c:pt>
                <c:pt idx="46">
                  <c:v>3.8332999999999977</c:v>
                </c:pt>
                <c:pt idx="47">
                  <c:v>3.9166999999999872</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Sheet1!$B$2:$B$122</c:f>
              <c:numCache>
                <c:formatCode>General</c:formatCode>
                <c:ptCount val="121"/>
                <c:pt idx="0">
                  <c:v>100</c:v>
                </c:pt>
                <c:pt idx="1">
                  <c:v>100</c:v>
                </c:pt>
                <c:pt idx="2">
                  <c:v>100</c:v>
                </c:pt>
                <c:pt idx="3">
                  <c:v>100</c:v>
                </c:pt>
                <c:pt idx="4">
                  <c:v>99.940000000000026</c:v>
                </c:pt>
                <c:pt idx="5">
                  <c:v>99.877999999999986</c:v>
                </c:pt>
                <c:pt idx="6">
                  <c:v>99.877999999999986</c:v>
                </c:pt>
                <c:pt idx="7">
                  <c:v>99.816000000000003</c:v>
                </c:pt>
                <c:pt idx="8">
                  <c:v>99.754000000000005</c:v>
                </c:pt>
                <c:pt idx="9">
                  <c:v>99.69</c:v>
                </c:pt>
                <c:pt idx="10">
                  <c:v>99.69</c:v>
                </c:pt>
                <c:pt idx="11">
                  <c:v>99.69</c:v>
                </c:pt>
                <c:pt idx="12">
                  <c:v>99.418999999999997</c:v>
                </c:pt>
                <c:pt idx="13">
                  <c:v>99.274999999999991</c:v>
                </c:pt>
                <c:pt idx="14">
                  <c:v>99.121999999999986</c:v>
                </c:pt>
                <c:pt idx="15">
                  <c:v>99.121999999999986</c:v>
                </c:pt>
                <c:pt idx="16">
                  <c:v>98.962999999999994</c:v>
                </c:pt>
                <c:pt idx="17">
                  <c:v>98.962999999999994</c:v>
                </c:pt>
                <c:pt idx="18">
                  <c:v>98.884</c:v>
                </c:pt>
                <c:pt idx="19">
                  <c:v>98.884</c:v>
                </c:pt>
                <c:pt idx="20">
                  <c:v>98.884</c:v>
                </c:pt>
                <c:pt idx="21">
                  <c:v>98.884</c:v>
                </c:pt>
                <c:pt idx="22">
                  <c:v>98.884</c:v>
                </c:pt>
                <c:pt idx="23">
                  <c:v>98.884</c:v>
                </c:pt>
                <c:pt idx="24">
                  <c:v>98.798000000000002</c:v>
                </c:pt>
                <c:pt idx="25">
                  <c:v>98.798000000000002</c:v>
                </c:pt>
                <c:pt idx="26">
                  <c:v>98.7</c:v>
                </c:pt>
                <c:pt idx="27">
                  <c:v>98.7</c:v>
                </c:pt>
                <c:pt idx="28">
                  <c:v>98.7</c:v>
                </c:pt>
                <c:pt idx="29">
                  <c:v>98.7</c:v>
                </c:pt>
                <c:pt idx="30">
                  <c:v>98.7</c:v>
                </c:pt>
                <c:pt idx="31">
                  <c:v>98.7</c:v>
                </c:pt>
                <c:pt idx="32">
                  <c:v>98.7</c:v>
                </c:pt>
                <c:pt idx="33">
                  <c:v>98.7</c:v>
                </c:pt>
                <c:pt idx="34">
                  <c:v>98.596000000000004</c:v>
                </c:pt>
                <c:pt idx="35">
                  <c:v>98.491000000000227</c:v>
                </c:pt>
                <c:pt idx="36">
                  <c:v>98.491000000000227</c:v>
                </c:pt>
                <c:pt idx="37">
                  <c:v>98.257000000000005</c:v>
                </c:pt>
                <c:pt idx="38">
                  <c:v>98.257000000000005</c:v>
                </c:pt>
                <c:pt idx="39">
                  <c:v>98.257000000000005</c:v>
                </c:pt>
                <c:pt idx="40">
                  <c:v>98.134</c:v>
                </c:pt>
                <c:pt idx="41">
                  <c:v>98.134</c:v>
                </c:pt>
                <c:pt idx="42">
                  <c:v>98.134</c:v>
                </c:pt>
                <c:pt idx="43">
                  <c:v>98.134</c:v>
                </c:pt>
                <c:pt idx="44">
                  <c:v>98.134</c:v>
                </c:pt>
                <c:pt idx="45">
                  <c:v>98.134</c:v>
                </c:pt>
                <c:pt idx="46">
                  <c:v>98.134</c:v>
                </c:pt>
                <c:pt idx="47">
                  <c:v>98.134</c:v>
                </c:pt>
                <c:pt idx="48">
                  <c:v>98.134</c:v>
                </c:pt>
                <c:pt idx="49">
                  <c:v>97.989000000000004</c:v>
                </c:pt>
                <c:pt idx="50">
                  <c:v>97.989000000000004</c:v>
                </c:pt>
                <c:pt idx="51">
                  <c:v>97.989000000000004</c:v>
                </c:pt>
                <c:pt idx="52">
                  <c:v>97.989000000000004</c:v>
                </c:pt>
                <c:pt idx="53">
                  <c:v>97.989000000000004</c:v>
                </c:pt>
                <c:pt idx="54">
                  <c:v>97.989000000000004</c:v>
                </c:pt>
                <c:pt idx="55">
                  <c:v>97.989000000000004</c:v>
                </c:pt>
                <c:pt idx="56">
                  <c:v>97.989000000000004</c:v>
                </c:pt>
                <c:pt idx="57">
                  <c:v>97.664000000000001</c:v>
                </c:pt>
                <c:pt idx="58">
                  <c:v>97.664000000000001</c:v>
                </c:pt>
                <c:pt idx="59">
                  <c:v>97.664000000000001</c:v>
                </c:pt>
                <c:pt idx="60">
                  <c:v>97.664000000000001</c:v>
                </c:pt>
                <c:pt idx="61">
                  <c:v>97.664000000000001</c:v>
                </c:pt>
                <c:pt idx="62">
                  <c:v>97.664000000000001</c:v>
                </c:pt>
                <c:pt idx="63">
                  <c:v>97.664000000000001</c:v>
                </c:pt>
                <c:pt idx="64">
                  <c:v>97.664000000000001</c:v>
                </c:pt>
                <c:pt idx="65">
                  <c:v>97.664000000000001</c:v>
                </c:pt>
                <c:pt idx="66">
                  <c:v>97.664000000000001</c:v>
                </c:pt>
                <c:pt idx="67">
                  <c:v>97.664000000000001</c:v>
                </c:pt>
                <c:pt idx="68">
                  <c:v>97.664000000000001</c:v>
                </c:pt>
                <c:pt idx="69">
                  <c:v>97.664000000000001</c:v>
                </c:pt>
                <c:pt idx="70">
                  <c:v>97.664000000000001</c:v>
                </c:pt>
                <c:pt idx="71">
                  <c:v>97.224000000000004</c:v>
                </c:pt>
                <c:pt idx="72">
                  <c:v>97.224000000000004</c:v>
                </c:pt>
                <c:pt idx="73">
                  <c:v>97.224000000000004</c:v>
                </c:pt>
                <c:pt idx="74">
                  <c:v>97.224000000000004</c:v>
                </c:pt>
                <c:pt idx="75">
                  <c:v>97.224000000000004</c:v>
                </c:pt>
                <c:pt idx="76">
                  <c:v>97.224000000000004</c:v>
                </c:pt>
                <c:pt idx="77">
                  <c:v>97.224000000000004</c:v>
                </c:pt>
                <c:pt idx="78">
                  <c:v>97.224000000000004</c:v>
                </c:pt>
                <c:pt idx="79">
                  <c:v>97.224000000000004</c:v>
                </c:pt>
                <c:pt idx="80">
                  <c:v>97.224000000000004</c:v>
                </c:pt>
                <c:pt idx="81">
                  <c:v>97.224000000000004</c:v>
                </c:pt>
                <c:pt idx="82">
                  <c:v>97.224000000000004</c:v>
                </c:pt>
                <c:pt idx="83">
                  <c:v>97.224000000000004</c:v>
                </c:pt>
                <c:pt idx="84">
                  <c:v>97.224000000000004</c:v>
                </c:pt>
                <c:pt idx="85">
                  <c:v>97.224000000000004</c:v>
                </c:pt>
                <c:pt idx="86">
                  <c:v>97.224000000000004</c:v>
                </c:pt>
                <c:pt idx="87">
                  <c:v>97.224000000000004</c:v>
                </c:pt>
                <c:pt idx="88">
                  <c:v>97.224000000000004</c:v>
                </c:pt>
                <c:pt idx="89">
                  <c:v>97.224000000000004</c:v>
                </c:pt>
                <c:pt idx="90">
                  <c:v>97.224000000000004</c:v>
                </c:pt>
                <c:pt idx="91">
                  <c:v>97.224000000000004</c:v>
                </c:pt>
                <c:pt idx="92">
                  <c:v>97.224000000000004</c:v>
                </c:pt>
                <c:pt idx="93">
                  <c:v>97.224000000000004</c:v>
                </c:pt>
                <c:pt idx="94">
                  <c:v>97.224000000000004</c:v>
                </c:pt>
                <c:pt idx="95">
                  <c:v>97.224000000000004</c:v>
                </c:pt>
                <c:pt idx="96">
                  <c:v>97.224000000000004</c:v>
                </c:pt>
                <c:pt idx="97">
                  <c:v>97.224000000000004</c:v>
                </c:pt>
                <c:pt idx="98">
                  <c:v>97.224000000000004</c:v>
                </c:pt>
                <c:pt idx="99">
                  <c:v>97.224000000000004</c:v>
                </c:pt>
                <c:pt idx="100">
                  <c:v>97.224000000000004</c:v>
                </c:pt>
                <c:pt idx="101">
                  <c:v>97.224000000000004</c:v>
                </c:pt>
                <c:pt idx="102">
                  <c:v>97.224000000000004</c:v>
                </c:pt>
                <c:pt idx="103">
                  <c:v>97.224000000000004</c:v>
                </c:pt>
                <c:pt idx="104">
                  <c:v>97.224000000000004</c:v>
                </c:pt>
                <c:pt idx="105">
                  <c:v>97.224000000000004</c:v>
                </c:pt>
                <c:pt idx="106">
                  <c:v>97.224000000000004</c:v>
                </c:pt>
                <c:pt idx="107">
                  <c:v>97.224000000000004</c:v>
                </c:pt>
                <c:pt idx="108">
                  <c:v>97.224000000000004</c:v>
                </c:pt>
                <c:pt idx="109">
                  <c:v>97.224000000000004</c:v>
                </c:pt>
                <c:pt idx="110">
                  <c:v>97.224000000000004</c:v>
                </c:pt>
                <c:pt idx="111">
                  <c:v>97.224000000000004</c:v>
                </c:pt>
                <c:pt idx="112">
                  <c:v>97.224000000000004</c:v>
                </c:pt>
                <c:pt idx="113">
                  <c:v>97.224000000000004</c:v>
                </c:pt>
                <c:pt idx="114">
                  <c:v>97.224000000000004</c:v>
                </c:pt>
                <c:pt idx="115">
                  <c:v>97.224000000000004</c:v>
                </c:pt>
                <c:pt idx="116">
                  <c:v>97.224000000000004</c:v>
                </c:pt>
                <c:pt idx="117">
                  <c:v>97.224000000000004</c:v>
                </c:pt>
                <c:pt idx="118">
                  <c:v>97.224000000000004</c:v>
                </c:pt>
                <c:pt idx="119">
                  <c:v>97.224000000000004</c:v>
                </c:pt>
                <c:pt idx="120">
                  <c:v>97.224000000000004</c:v>
                </c:pt>
              </c:numCache>
            </c:numRef>
          </c:yVal>
        </c:ser>
        <c:ser>
          <c:idx val="1"/>
          <c:order val="1"/>
          <c:tx>
            <c:strRef>
              <c:f>Sheet1!$C$1</c:f>
              <c:strCache>
                <c:ptCount val="1"/>
                <c:pt idx="0">
                  <c:v>30-39</c:v>
                </c:pt>
              </c:strCache>
            </c:strRef>
          </c:tx>
          <c:spPr>
            <a:ln w="38100">
              <a:solidFill>
                <a:srgbClr val="00FF00"/>
              </a:solidFill>
              <a:prstDash val="solid"/>
            </a:ln>
          </c:spPr>
          <c:marker>
            <c:symbol val="none"/>
          </c:marker>
          <c:xVal>
            <c:numRef>
              <c:f>Sheet1!$A$2:$A$122</c:f>
              <c:numCache>
                <c:formatCode>General</c:formatCode>
                <c:ptCount val="121"/>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1.0832999999999948</c:v>
                </c:pt>
                <c:pt idx="14">
                  <c:v>1.1667000000000001</c:v>
                </c:pt>
                <c:pt idx="15">
                  <c:v>1.25</c:v>
                </c:pt>
                <c:pt idx="16">
                  <c:v>1.3332999999999948</c:v>
                </c:pt>
                <c:pt idx="17">
                  <c:v>1.4166999999999936</c:v>
                </c:pt>
                <c:pt idx="18">
                  <c:v>1.5</c:v>
                </c:pt>
                <c:pt idx="19">
                  <c:v>1.5832999999999948</c:v>
                </c:pt>
                <c:pt idx="20">
                  <c:v>1.6667000000000001</c:v>
                </c:pt>
                <c:pt idx="21">
                  <c:v>1.75</c:v>
                </c:pt>
                <c:pt idx="22">
                  <c:v>1.8332999999999948</c:v>
                </c:pt>
                <c:pt idx="23">
                  <c:v>1.9167000000000001</c:v>
                </c:pt>
                <c:pt idx="24">
                  <c:v>2</c:v>
                </c:pt>
                <c:pt idx="25">
                  <c:v>2.0832999999999999</c:v>
                </c:pt>
                <c:pt idx="26">
                  <c:v>2.1667000000000001</c:v>
                </c:pt>
                <c:pt idx="27">
                  <c:v>2.25</c:v>
                </c:pt>
                <c:pt idx="28">
                  <c:v>2.3332999999999977</c:v>
                </c:pt>
                <c:pt idx="29">
                  <c:v>2.4166999999999872</c:v>
                </c:pt>
                <c:pt idx="30">
                  <c:v>2.5</c:v>
                </c:pt>
                <c:pt idx="31">
                  <c:v>2.5832999999999999</c:v>
                </c:pt>
                <c:pt idx="32">
                  <c:v>2.6667000000000001</c:v>
                </c:pt>
                <c:pt idx="33">
                  <c:v>2.75</c:v>
                </c:pt>
                <c:pt idx="34">
                  <c:v>2.8332999999999977</c:v>
                </c:pt>
                <c:pt idx="35">
                  <c:v>2.9166999999999872</c:v>
                </c:pt>
                <c:pt idx="36">
                  <c:v>3</c:v>
                </c:pt>
                <c:pt idx="37">
                  <c:v>3.0832999999999999</c:v>
                </c:pt>
                <c:pt idx="38">
                  <c:v>3.1667000000000001</c:v>
                </c:pt>
                <c:pt idx="39">
                  <c:v>3.25</c:v>
                </c:pt>
                <c:pt idx="40">
                  <c:v>3.3332999999999977</c:v>
                </c:pt>
                <c:pt idx="41">
                  <c:v>3.4166999999999872</c:v>
                </c:pt>
                <c:pt idx="42">
                  <c:v>3.5</c:v>
                </c:pt>
                <c:pt idx="43">
                  <c:v>3.5832999999999999</c:v>
                </c:pt>
                <c:pt idx="44">
                  <c:v>3.6667000000000001</c:v>
                </c:pt>
                <c:pt idx="45">
                  <c:v>3.75</c:v>
                </c:pt>
                <c:pt idx="46">
                  <c:v>3.8332999999999977</c:v>
                </c:pt>
                <c:pt idx="47">
                  <c:v>3.9166999999999872</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Sheet1!$C$2:$C$122</c:f>
              <c:numCache>
                <c:formatCode>General</c:formatCode>
                <c:ptCount val="121"/>
                <c:pt idx="0">
                  <c:v>100</c:v>
                </c:pt>
                <c:pt idx="1">
                  <c:v>100</c:v>
                </c:pt>
                <c:pt idx="2">
                  <c:v>100</c:v>
                </c:pt>
                <c:pt idx="3">
                  <c:v>100</c:v>
                </c:pt>
                <c:pt idx="4">
                  <c:v>100</c:v>
                </c:pt>
                <c:pt idx="5">
                  <c:v>100</c:v>
                </c:pt>
                <c:pt idx="6">
                  <c:v>99.95</c:v>
                </c:pt>
                <c:pt idx="7">
                  <c:v>99.899000000000001</c:v>
                </c:pt>
                <c:pt idx="8">
                  <c:v>99.848000000000013</c:v>
                </c:pt>
                <c:pt idx="9">
                  <c:v>99.848000000000013</c:v>
                </c:pt>
                <c:pt idx="10">
                  <c:v>99.848000000000013</c:v>
                </c:pt>
                <c:pt idx="11">
                  <c:v>99.795000000000002</c:v>
                </c:pt>
                <c:pt idx="12">
                  <c:v>99.685999999999979</c:v>
                </c:pt>
                <c:pt idx="13">
                  <c:v>99.569000000000003</c:v>
                </c:pt>
                <c:pt idx="14">
                  <c:v>99.507999999999996</c:v>
                </c:pt>
                <c:pt idx="15">
                  <c:v>99.447000000000386</c:v>
                </c:pt>
                <c:pt idx="16">
                  <c:v>99.447000000000386</c:v>
                </c:pt>
                <c:pt idx="17">
                  <c:v>99.447000000000386</c:v>
                </c:pt>
                <c:pt idx="18">
                  <c:v>99.384999999999991</c:v>
                </c:pt>
                <c:pt idx="19">
                  <c:v>99.321999999999989</c:v>
                </c:pt>
                <c:pt idx="20">
                  <c:v>99.321999999999989</c:v>
                </c:pt>
                <c:pt idx="21">
                  <c:v>99.321999999999989</c:v>
                </c:pt>
                <c:pt idx="22">
                  <c:v>99.259</c:v>
                </c:pt>
                <c:pt idx="23">
                  <c:v>99.259</c:v>
                </c:pt>
                <c:pt idx="24">
                  <c:v>99.259</c:v>
                </c:pt>
                <c:pt idx="25">
                  <c:v>99.259</c:v>
                </c:pt>
                <c:pt idx="26">
                  <c:v>99.259</c:v>
                </c:pt>
                <c:pt idx="27">
                  <c:v>99.184999999999988</c:v>
                </c:pt>
                <c:pt idx="28">
                  <c:v>99.184999999999988</c:v>
                </c:pt>
                <c:pt idx="29">
                  <c:v>99.184999999999988</c:v>
                </c:pt>
                <c:pt idx="30">
                  <c:v>99.184999999999988</c:v>
                </c:pt>
                <c:pt idx="31">
                  <c:v>99.184999999999988</c:v>
                </c:pt>
                <c:pt idx="32">
                  <c:v>99.184999999999988</c:v>
                </c:pt>
                <c:pt idx="33">
                  <c:v>99.10899999999998</c:v>
                </c:pt>
                <c:pt idx="34">
                  <c:v>99.10899999999998</c:v>
                </c:pt>
                <c:pt idx="35">
                  <c:v>99.10899999999998</c:v>
                </c:pt>
                <c:pt idx="36">
                  <c:v>99.10899999999998</c:v>
                </c:pt>
                <c:pt idx="37">
                  <c:v>99.021999999999991</c:v>
                </c:pt>
                <c:pt idx="38">
                  <c:v>98.843999999999994</c:v>
                </c:pt>
                <c:pt idx="39">
                  <c:v>98.843999999999994</c:v>
                </c:pt>
                <c:pt idx="40">
                  <c:v>98.843999999999994</c:v>
                </c:pt>
                <c:pt idx="41">
                  <c:v>98.843999999999994</c:v>
                </c:pt>
                <c:pt idx="42">
                  <c:v>98.843999999999994</c:v>
                </c:pt>
                <c:pt idx="43">
                  <c:v>98.751999999999995</c:v>
                </c:pt>
                <c:pt idx="44">
                  <c:v>98.658999999999978</c:v>
                </c:pt>
                <c:pt idx="45">
                  <c:v>98.658999999999978</c:v>
                </c:pt>
                <c:pt idx="46">
                  <c:v>98.658999999999978</c:v>
                </c:pt>
                <c:pt idx="47">
                  <c:v>98.658999999999978</c:v>
                </c:pt>
                <c:pt idx="48">
                  <c:v>98.658999999999978</c:v>
                </c:pt>
                <c:pt idx="49">
                  <c:v>98.438000000000002</c:v>
                </c:pt>
                <c:pt idx="50">
                  <c:v>98.438000000000002</c:v>
                </c:pt>
                <c:pt idx="51">
                  <c:v>98.438000000000002</c:v>
                </c:pt>
                <c:pt idx="52">
                  <c:v>98.438000000000002</c:v>
                </c:pt>
                <c:pt idx="53">
                  <c:v>98.438000000000002</c:v>
                </c:pt>
                <c:pt idx="54">
                  <c:v>98.438000000000002</c:v>
                </c:pt>
                <c:pt idx="55">
                  <c:v>98.321999999999989</c:v>
                </c:pt>
                <c:pt idx="56">
                  <c:v>98.321999999999989</c:v>
                </c:pt>
                <c:pt idx="57">
                  <c:v>98.202000000000012</c:v>
                </c:pt>
                <c:pt idx="58">
                  <c:v>98.202000000000012</c:v>
                </c:pt>
                <c:pt idx="59">
                  <c:v>98.202000000000012</c:v>
                </c:pt>
                <c:pt idx="60">
                  <c:v>98.202000000000012</c:v>
                </c:pt>
                <c:pt idx="61">
                  <c:v>97.79</c:v>
                </c:pt>
                <c:pt idx="62">
                  <c:v>97.79</c:v>
                </c:pt>
                <c:pt idx="63">
                  <c:v>97.647000000000006</c:v>
                </c:pt>
                <c:pt idx="64">
                  <c:v>97.647000000000006</c:v>
                </c:pt>
                <c:pt idx="65">
                  <c:v>97.647000000000006</c:v>
                </c:pt>
                <c:pt idx="66">
                  <c:v>97.35799999999999</c:v>
                </c:pt>
                <c:pt idx="67">
                  <c:v>97.212000000000003</c:v>
                </c:pt>
                <c:pt idx="68">
                  <c:v>97.066000000000003</c:v>
                </c:pt>
                <c:pt idx="69">
                  <c:v>97.066000000000003</c:v>
                </c:pt>
                <c:pt idx="70">
                  <c:v>97.066000000000003</c:v>
                </c:pt>
                <c:pt idx="71">
                  <c:v>97.066000000000003</c:v>
                </c:pt>
                <c:pt idx="72">
                  <c:v>97.066000000000003</c:v>
                </c:pt>
                <c:pt idx="73">
                  <c:v>96.730999999999995</c:v>
                </c:pt>
                <c:pt idx="74">
                  <c:v>96.730999999999995</c:v>
                </c:pt>
                <c:pt idx="75">
                  <c:v>96.730999999999995</c:v>
                </c:pt>
                <c:pt idx="76">
                  <c:v>96.730999999999995</c:v>
                </c:pt>
                <c:pt idx="77">
                  <c:v>96.730999999999995</c:v>
                </c:pt>
                <c:pt idx="78">
                  <c:v>96.551000000000002</c:v>
                </c:pt>
                <c:pt idx="79">
                  <c:v>96.551000000000002</c:v>
                </c:pt>
                <c:pt idx="80">
                  <c:v>96.551000000000002</c:v>
                </c:pt>
                <c:pt idx="81">
                  <c:v>96.551000000000002</c:v>
                </c:pt>
                <c:pt idx="82">
                  <c:v>96.551000000000002</c:v>
                </c:pt>
                <c:pt idx="83">
                  <c:v>96.551000000000002</c:v>
                </c:pt>
                <c:pt idx="84">
                  <c:v>96.35499999999999</c:v>
                </c:pt>
                <c:pt idx="85">
                  <c:v>96.35499999999999</c:v>
                </c:pt>
                <c:pt idx="86">
                  <c:v>96.131999999999991</c:v>
                </c:pt>
                <c:pt idx="87">
                  <c:v>96.131999999999991</c:v>
                </c:pt>
                <c:pt idx="88">
                  <c:v>96.131999999999991</c:v>
                </c:pt>
                <c:pt idx="89">
                  <c:v>96.131999999999991</c:v>
                </c:pt>
                <c:pt idx="90">
                  <c:v>95.903000000000006</c:v>
                </c:pt>
                <c:pt idx="91">
                  <c:v>95.673999999999978</c:v>
                </c:pt>
                <c:pt idx="92">
                  <c:v>95.673999999999978</c:v>
                </c:pt>
                <c:pt idx="93">
                  <c:v>95.673999999999978</c:v>
                </c:pt>
                <c:pt idx="94">
                  <c:v>95.673999999999978</c:v>
                </c:pt>
                <c:pt idx="95">
                  <c:v>95.673999999999978</c:v>
                </c:pt>
                <c:pt idx="96">
                  <c:v>95.415000000000006</c:v>
                </c:pt>
                <c:pt idx="97">
                  <c:v>95.147000000000006</c:v>
                </c:pt>
                <c:pt idx="98">
                  <c:v>94.869</c:v>
                </c:pt>
                <c:pt idx="99">
                  <c:v>94.869</c:v>
                </c:pt>
                <c:pt idx="100">
                  <c:v>94.869</c:v>
                </c:pt>
                <c:pt idx="101">
                  <c:v>94.869</c:v>
                </c:pt>
                <c:pt idx="102">
                  <c:v>94.587000000000003</c:v>
                </c:pt>
                <c:pt idx="103">
                  <c:v>94.587000000000003</c:v>
                </c:pt>
                <c:pt idx="104">
                  <c:v>94.587000000000003</c:v>
                </c:pt>
                <c:pt idx="105">
                  <c:v>94.287000000000006</c:v>
                </c:pt>
                <c:pt idx="106">
                  <c:v>94.287000000000006</c:v>
                </c:pt>
                <c:pt idx="107">
                  <c:v>94.287000000000006</c:v>
                </c:pt>
                <c:pt idx="108">
                  <c:v>94.287000000000006</c:v>
                </c:pt>
                <c:pt idx="109">
                  <c:v>94.287000000000006</c:v>
                </c:pt>
                <c:pt idx="110">
                  <c:v>94.287000000000006</c:v>
                </c:pt>
                <c:pt idx="111">
                  <c:v>93.912000000000006</c:v>
                </c:pt>
                <c:pt idx="112">
                  <c:v>93.912000000000006</c:v>
                </c:pt>
                <c:pt idx="113">
                  <c:v>93.912000000000006</c:v>
                </c:pt>
                <c:pt idx="114">
                  <c:v>93.912000000000006</c:v>
                </c:pt>
                <c:pt idx="115">
                  <c:v>93.912000000000006</c:v>
                </c:pt>
                <c:pt idx="116">
                  <c:v>93.912000000000006</c:v>
                </c:pt>
                <c:pt idx="117">
                  <c:v>93.912000000000006</c:v>
                </c:pt>
                <c:pt idx="118">
                  <c:v>93.912000000000006</c:v>
                </c:pt>
                <c:pt idx="119">
                  <c:v>93.912000000000006</c:v>
                </c:pt>
                <c:pt idx="120">
                  <c:v>93.912000000000006</c:v>
                </c:pt>
              </c:numCache>
            </c:numRef>
          </c:yVal>
        </c:ser>
        <c:ser>
          <c:idx val="2"/>
          <c:order val="2"/>
          <c:tx>
            <c:strRef>
              <c:f>Sheet1!$D$1</c:f>
              <c:strCache>
                <c:ptCount val="1"/>
                <c:pt idx="0">
                  <c:v>40-49</c:v>
                </c:pt>
              </c:strCache>
            </c:strRef>
          </c:tx>
          <c:spPr>
            <a:ln w="41275">
              <a:solidFill>
                <a:srgbClr val="FF00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1.0832999999999948</c:v>
                </c:pt>
                <c:pt idx="14">
                  <c:v>1.1667000000000001</c:v>
                </c:pt>
                <c:pt idx="15">
                  <c:v>1.25</c:v>
                </c:pt>
                <c:pt idx="16">
                  <c:v>1.3332999999999948</c:v>
                </c:pt>
                <c:pt idx="17">
                  <c:v>1.4166999999999936</c:v>
                </c:pt>
                <c:pt idx="18">
                  <c:v>1.5</c:v>
                </c:pt>
                <c:pt idx="19">
                  <c:v>1.5832999999999948</c:v>
                </c:pt>
                <c:pt idx="20">
                  <c:v>1.6667000000000001</c:v>
                </c:pt>
                <c:pt idx="21">
                  <c:v>1.75</c:v>
                </c:pt>
                <c:pt idx="22">
                  <c:v>1.8332999999999948</c:v>
                </c:pt>
                <c:pt idx="23">
                  <c:v>1.9167000000000001</c:v>
                </c:pt>
                <c:pt idx="24">
                  <c:v>2</c:v>
                </c:pt>
                <c:pt idx="25">
                  <c:v>2.0832999999999999</c:v>
                </c:pt>
                <c:pt idx="26">
                  <c:v>2.1667000000000001</c:v>
                </c:pt>
                <c:pt idx="27">
                  <c:v>2.25</c:v>
                </c:pt>
                <c:pt idx="28">
                  <c:v>2.3332999999999977</c:v>
                </c:pt>
                <c:pt idx="29">
                  <c:v>2.4166999999999872</c:v>
                </c:pt>
                <c:pt idx="30">
                  <c:v>2.5</c:v>
                </c:pt>
                <c:pt idx="31">
                  <c:v>2.5832999999999999</c:v>
                </c:pt>
                <c:pt idx="32">
                  <c:v>2.6667000000000001</c:v>
                </c:pt>
                <c:pt idx="33">
                  <c:v>2.75</c:v>
                </c:pt>
                <c:pt idx="34">
                  <c:v>2.8332999999999977</c:v>
                </c:pt>
                <c:pt idx="35">
                  <c:v>2.9166999999999872</c:v>
                </c:pt>
                <c:pt idx="36">
                  <c:v>3</c:v>
                </c:pt>
                <c:pt idx="37">
                  <c:v>3.0832999999999999</c:v>
                </c:pt>
                <c:pt idx="38">
                  <c:v>3.1667000000000001</c:v>
                </c:pt>
                <c:pt idx="39">
                  <c:v>3.25</c:v>
                </c:pt>
                <c:pt idx="40">
                  <c:v>3.3332999999999977</c:v>
                </c:pt>
                <c:pt idx="41">
                  <c:v>3.4166999999999872</c:v>
                </c:pt>
                <c:pt idx="42">
                  <c:v>3.5</c:v>
                </c:pt>
                <c:pt idx="43">
                  <c:v>3.5832999999999999</c:v>
                </c:pt>
                <c:pt idx="44">
                  <c:v>3.6667000000000001</c:v>
                </c:pt>
                <c:pt idx="45">
                  <c:v>3.75</c:v>
                </c:pt>
                <c:pt idx="46">
                  <c:v>3.8332999999999977</c:v>
                </c:pt>
                <c:pt idx="47">
                  <c:v>3.9166999999999872</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Sheet1!$D$2:$D$122</c:f>
              <c:numCache>
                <c:formatCode>General</c:formatCode>
                <c:ptCount val="121"/>
                <c:pt idx="0">
                  <c:v>100</c:v>
                </c:pt>
                <c:pt idx="1">
                  <c:v>100</c:v>
                </c:pt>
                <c:pt idx="2">
                  <c:v>100</c:v>
                </c:pt>
                <c:pt idx="3">
                  <c:v>100</c:v>
                </c:pt>
                <c:pt idx="4">
                  <c:v>99.977000000000004</c:v>
                </c:pt>
                <c:pt idx="5">
                  <c:v>99.908000000000001</c:v>
                </c:pt>
                <c:pt idx="6">
                  <c:v>99.908000000000001</c:v>
                </c:pt>
                <c:pt idx="7">
                  <c:v>99.861000000000004</c:v>
                </c:pt>
                <c:pt idx="8">
                  <c:v>99.813999999999993</c:v>
                </c:pt>
                <c:pt idx="9">
                  <c:v>99.766999999999996</c:v>
                </c:pt>
                <c:pt idx="10">
                  <c:v>99.742999999999995</c:v>
                </c:pt>
                <c:pt idx="11">
                  <c:v>99.718999999999994</c:v>
                </c:pt>
                <c:pt idx="12">
                  <c:v>99.669999999999987</c:v>
                </c:pt>
                <c:pt idx="13">
                  <c:v>99.432000000000002</c:v>
                </c:pt>
                <c:pt idx="14">
                  <c:v>99.295000000000002</c:v>
                </c:pt>
                <c:pt idx="15">
                  <c:v>99.240000000000023</c:v>
                </c:pt>
                <c:pt idx="16">
                  <c:v>99.155999999999949</c:v>
                </c:pt>
                <c:pt idx="17">
                  <c:v>99.099000000000004</c:v>
                </c:pt>
                <c:pt idx="18">
                  <c:v>99.015000000000001</c:v>
                </c:pt>
                <c:pt idx="19">
                  <c:v>98.93</c:v>
                </c:pt>
                <c:pt idx="20">
                  <c:v>98.76</c:v>
                </c:pt>
                <c:pt idx="21">
                  <c:v>98.730999999999995</c:v>
                </c:pt>
                <c:pt idx="22">
                  <c:v>98.730999999999995</c:v>
                </c:pt>
                <c:pt idx="23">
                  <c:v>98.730999999999995</c:v>
                </c:pt>
                <c:pt idx="24">
                  <c:v>98.671999999999983</c:v>
                </c:pt>
                <c:pt idx="25">
                  <c:v>98.576999999999998</c:v>
                </c:pt>
                <c:pt idx="26">
                  <c:v>98.477999999999994</c:v>
                </c:pt>
                <c:pt idx="27">
                  <c:v>98.445000000000007</c:v>
                </c:pt>
                <c:pt idx="28">
                  <c:v>98.445000000000007</c:v>
                </c:pt>
                <c:pt idx="29">
                  <c:v>98.377999999999986</c:v>
                </c:pt>
                <c:pt idx="30">
                  <c:v>98.31</c:v>
                </c:pt>
                <c:pt idx="31">
                  <c:v>98.209000000000003</c:v>
                </c:pt>
                <c:pt idx="32">
                  <c:v>98.141000000000005</c:v>
                </c:pt>
                <c:pt idx="33">
                  <c:v>98.10599999999998</c:v>
                </c:pt>
                <c:pt idx="34">
                  <c:v>98.10599999999998</c:v>
                </c:pt>
                <c:pt idx="35">
                  <c:v>98.070999999999998</c:v>
                </c:pt>
                <c:pt idx="36">
                  <c:v>97.998000000000005</c:v>
                </c:pt>
                <c:pt idx="37">
                  <c:v>97.998000000000005</c:v>
                </c:pt>
                <c:pt idx="38">
                  <c:v>97.881</c:v>
                </c:pt>
                <c:pt idx="39">
                  <c:v>97.840999999999994</c:v>
                </c:pt>
                <c:pt idx="40">
                  <c:v>97.680999999999983</c:v>
                </c:pt>
                <c:pt idx="41">
                  <c:v>97.561000000000007</c:v>
                </c:pt>
                <c:pt idx="42">
                  <c:v>97.4410000000004</c:v>
                </c:pt>
                <c:pt idx="43">
                  <c:v>97.36</c:v>
                </c:pt>
                <c:pt idx="44">
                  <c:v>97.32</c:v>
                </c:pt>
                <c:pt idx="45">
                  <c:v>97.238</c:v>
                </c:pt>
                <c:pt idx="46">
                  <c:v>97.238</c:v>
                </c:pt>
                <c:pt idx="47">
                  <c:v>97.238</c:v>
                </c:pt>
                <c:pt idx="48">
                  <c:v>97.149999999999991</c:v>
                </c:pt>
                <c:pt idx="49">
                  <c:v>97.149999999999991</c:v>
                </c:pt>
                <c:pt idx="50">
                  <c:v>97.10199999999999</c:v>
                </c:pt>
                <c:pt idx="51">
                  <c:v>97.10199999999999</c:v>
                </c:pt>
                <c:pt idx="52">
                  <c:v>97.10199999999999</c:v>
                </c:pt>
                <c:pt idx="53">
                  <c:v>97.052999999999983</c:v>
                </c:pt>
                <c:pt idx="54">
                  <c:v>96.906000000000006</c:v>
                </c:pt>
                <c:pt idx="55">
                  <c:v>96.709000000000003</c:v>
                </c:pt>
                <c:pt idx="56">
                  <c:v>96.709000000000003</c:v>
                </c:pt>
                <c:pt idx="57">
                  <c:v>96.658999999999978</c:v>
                </c:pt>
                <c:pt idx="58">
                  <c:v>96.60799999999999</c:v>
                </c:pt>
                <c:pt idx="59">
                  <c:v>96.557000000000002</c:v>
                </c:pt>
                <c:pt idx="60">
                  <c:v>96.397999999999996</c:v>
                </c:pt>
                <c:pt idx="61">
                  <c:v>96.397999999999996</c:v>
                </c:pt>
                <c:pt idx="62">
                  <c:v>96.164000000000001</c:v>
                </c:pt>
                <c:pt idx="63">
                  <c:v>96.10499999999999</c:v>
                </c:pt>
                <c:pt idx="64">
                  <c:v>96.045000000000002</c:v>
                </c:pt>
                <c:pt idx="65">
                  <c:v>95.985000000000014</c:v>
                </c:pt>
                <c:pt idx="66">
                  <c:v>95.745999999999995</c:v>
                </c:pt>
                <c:pt idx="67">
                  <c:v>95.566000000000003</c:v>
                </c:pt>
                <c:pt idx="68">
                  <c:v>95.506</c:v>
                </c:pt>
                <c:pt idx="69">
                  <c:v>95.444000000000401</c:v>
                </c:pt>
                <c:pt idx="70">
                  <c:v>95.32</c:v>
                </c:pt>
                <c:pt idx="71">
                  <c:v>95.257000000000005</c:v>
                </c:pt>
                <c:pt idx="72">
                  <c:v>95.001000000000005</c:v>
                </c:pt>
                <c:pt idx="73">
                  <c:v>94.932000000000002</c:v>
                </c:pt>
                <c:pt idx="74">
                  <c:v>94.861000000000004</c:v>
                </c:pt>
                <c:pt idx="75">
                  <c:v>94.861000000000004</c:v>
                </c:pt>
                <c:pt idx="76">
                  <c:v>94.787999999999997</c:v>
                </c:pt>
                <c:pt idx="77">
                  <c:v>94.715999999999994</c:v>
                </c:pt>
                <c:pt idx="78">
                  <c:v>94.644000000000005</c:v>
                </c:pt>
                <c:pt idx="79">
                  <c:v>94.644000000000005</c:v>
                </c:pt>
                <c:pt idx="80">
                  <c:v>94.644000000000005</c:v>
                </c:pt>
                <c:pt idx="81">
                  <c:v>94.644000000000005</c:v>
                </c:pt>
                <c:pt idx="82">
                  <c:v>94.644000000000005</c:v>
                </c:pt>
                <c:pt idx="83">
                  <c:v>94.644000000000005</c:v>
                </c:pt>
                <c:pt idx="84">
                  <c:v>94.644000000000005</c:v>
                </c:pt>
                <c:pt idx="85">
                  <c:v>94.56</c:v>
                </c:pt>
                <c:pt idx="86">
                  <c:v>94.56</c:v>
                </c:pt>
                <c:pt idx="87">
                  <c:v>94.56</c:v>
                </c:pt>
                <c:pt idx="88">
                  <c:v>94.56</c:v>
                </c:pt>
                <c:pt idx="89">
                  <c:v>94.56</c:v>
                </c:pt>
                <c:pt idx="90">
                  <c:v>94.47</c:v>
                </c:pt>
                <c:pt idx="91">
                  <c:v>94.381</c:v>
                </c:pt>
                <c:pt idx="92">
                  <c:v>94.10899999999998</c:v>
                </c:pt>
                <c:pt idx="93">
                  <c:v>94.10899999999998</c:v>
                </c:pt>
                <c:pt idx="94">
                  <c:v>94.013999999999996</c:v>
                </c:pt>
                <c:pt idx="95">
                  <c:v>94.013999999999996</c:v>
                </c:pt>
                <c:pt idx="96">
                  <c:v>93.815000000000012</c:v>
                </c:pt>
                <c:pt idx="97">
                  <c:v>93.703000000000003</c:v>
                </c:pt>
                <c:pt idx="98">
                  <c:v>93.590999999999994</c:v>
                </c:pt>
                <c:pt idx="99">
                  <c:v>93.361000000000004</c:v>
                </c:pt>
                <c:pt idx="100">
                  <c:v>93.361000000000004</c:v>
                </c:pt>
                <c:pt idx="101">
                  <c:v>93.361000000000004</c:v>
                </c:pt>
                <c:pt idx="102">
                  <c:v>93.242999999999995</c:v>
                </c:pt>
                <c:pt idx="103">
                  <c:v>93.006</c:v>
                </c:pt>
                <c:pt idx="104">
                  <c:v>92.887</c:v>
                </c:pt>
                <c:pt idx="105">
                  <c:v>92.765000000000001</c:v>
                </c:pt>
                <c:pt idx="106">
                  <c:v>92.765000000000001</c:v>
                </c:pt>
                <c:pt idx="107">
                  <c:v>92.512</c:v>
                </c:pt>
                <c:pt idx="108">
                  <c:v>92.512</c:v>
                </c:pt>
                <c:pt idx="109">
                  <c:v>92.233000000000004</c:v>
                </c:pt>
                <c:pt idx="110">
                  <c:v>92.084999999999994</c:v>
                </c:pt>
                <c:pt idx="111">
                  <c:v>92.084999999999994</c:v>
                </c:pt>
                <c:pt idx="112">
                  <c:v>91.933999999999997</c:v>
                </c:pt>
                <c:pt idx="113">
                  <c:v>91.781999999999996</c:v>
                </c:pt>
                <c:pt idx="114">
                  <c:v>91.631</c:v>
                </c:pt>
                <c:pt idx="115">
                  <c:v>91.327999999999989</c:v>
                </c:pt>
                <c:pt idx="116">
                  <c:v>91.174999999999983</c:v>
                </c:pt>
                <c:pt idx="117">
                  <c:v>91.174999999999983</c:v>
                </c:pt>
                <c:pt idx="118">
                  <c:v>91.016000000000005</c:v>
                </c:pt>
                <c:pt idx="119">
                  <c:v>91.016000000000005</c:v>
                </c:pt>
                <c:pt idx="120">
                  <c:v>90.849000000000004</c:v>
                </c:pt>
              </c:numCache>
            </c:numRef>
          </c:yVal>
        </c:ser>
        <c:ser>
          <c:idx val="3"/>
          <c:order val="3"/>
          <c:tx>
            <c:strRef>
              <c:f>Sheet1!$E$1</c:f>
              <c:strCache>
                <c:ptCount val="1"/>
                <c:pt idx="0">
                  <c:v>50-59</c:v>
                </c:pt>
              </c:strCache>
            </c:strRef>
          </c:tx>
          <c:spPr>
            <a:ln w="41275">
              <a:solidFill>
                <a:srgbClr val="FF00FF"/>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1.0832999999999948</c:v>
                </c:pt>
                <c:pt idx="14">
                  <c:v>1.1667000000000001</c:v>
                </c:pt>
                <c:pt idx="15">
                  <c:v>1.25</c:v>
                </c:pt>
                <c:pt idx="16">
                  <c:v>1.3332999999999948</c:v>
                </c:pt>
                <c:pt idx="17">
                  <c:v>1.4166999999999936</c:v>
                </c:pt>
                <c:pt idx="18">
                  <c:v>1.5</c:v>
                </c:pt>
                <c:pt idx="19">
                  <c:v>1.5832999999999948</c:v>
                </c:pt>
                <c:pt idx="20">
                  <c:v>1.6667000000000001</c:v>
                </c:pt>
                <c:pt idx="21">
                  <c:v>1.75</c:v>
                </c:pt>
                <c:pt idx="22">
                  <c:v>1.8332999999999948</c:v>
                </c:pt>
                <c:pt idx="23">
                  <c:v>1.9167000000000001</c:v>
                </c:pt>
                <c:pt idx="24">
                  <c:v>2</c:v>
                </c:pt>
                <c:pt idx="25">
                  <c:v>2.0832999999999999</c:v>
                </c:pt>
                <c:pt idx="26">
                  <c:v>2.1667000000000001</c:v>
                </c:pt>
                <c:pt idx="27">
                  <c:v>2.25</c:v>
                </c:pt>
                <c:pt idx="28">
                  <c:v>2.3332999999999977</c:v>
                </c:pt>
                <c:pt idx="29">
                  <c:v>2.4166999999999872</c:v>
                </c:pt>
                <c:pt idx="30">
                  <c:v>2.5</c:v>
                </c:pt>
                <c:pt idx="31">
                  <c:v>2.5832999999999999</c:v>
                </c:pt>
                <c:pt idx="32">
                  <c:v>2.6667000000000001</c:v>
                </c:pt>
                <c:pt idx="33">
                  <c:v>2.75</c:v>
                </c:pt>
                <c:pt idx="34">
                  <c:v>2.8332999999999977</c:v>
                </c:pt>
                <c:pt idx="35">
                  <c:v>2.9166999999999872</c:v>
                </c:pt>
                <c:pt idx="36">
                  <c:v>3</c:v>
                </c:pt>
                <c:pt idx="37">
                  <c:v>3.0832999999999999</c:v>
                </c:pt>
                <c:pt idx="38">
                  <c:v>3.1667000000000001</c:v>
                </c:pt>
                <c:pt idx="39">
                  <c:v>3.25</c:v>
                </c:pt>
                <c:pt idx="40">
                  <c:v>3.3332999999999977</c:v>
                </c:pt>
                <c:pt idx="41">
                  <c:v>3.4166999999999872</c:v>
                </c:pt>
                <c:pt idx="42">
                  <c:v>3.5</c:v>
                </c:pt>
                <c:pt idx="43">
                  <c:v>3.5832999999999999</c:v>
                </c:pt>
                <c:pt idx="44">
                  <c:v>3.6667000000000001</c:v>
                </c:pt>
                <c:pt idx="45">
                  <c:v>3.75</c:v>
                </c:pt>
                <c:pt idx="46">
                  <c:v>3.8332999999999977</c:v>
                </c:pt>
                <c:pt idx="47">
                  <c:v>3.9166999999999872</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Sheet1!$E$2:$E$122</c:f>
              <c:numCache>
                <c:formatCode>General</c:formatCode>
                <c:ptCount val="121"/>
                <c:pt idx="0">
                  <c:v>100</c:v>
                </c:pt>
                <c:pt idx="1">
                  <c:v>100</c:v>
                </c:pt>
                <c:pt idx="2">
                  <c:v>100</c:v>
                </c:pt>
                <c:pt idx="3">
                  <c:v>100</c:v>
                </c:pt>
                <c:pt idx="4">
                  <c:v>99.965000000000003</c:v>
                </c:pt>
                <c:pt idx="5">
                  <c:v>99.953000000000003</c:v>
                </c:pt>
                <c:pt idx="6">
                  <c:v>99.85899999999998</c:v>
                </c:pt>
                <c:pt idx="7">
                  <c:v>99.753</c:v>
                </c:pt>
                <c:pt idx="8">
                  <c:v>99.694000000000003</c:v>
                </c:pt>
                <c:pt idx="9">
                  <c:v>99.634999999999991</c:v>
                </c:pt>
                <c:pt idx="10">
                  <c:v>99.61</c:v>
                </c:pt>
                <c:pt idx="11">
                  <c:v>99.55</c:v>
                </c:pt>
                <c:pt idx="12">
                  <c:v>99.399000000000001</c:v>
                </c:pt>
                <c:pt idx="13">
                  <c:v>99.211000000000027</c:v>
                </c:pt>
                <c:pt idx="14">
                  <c:v>99.114999999999995</c:v>
                </c:pt>
                <c:pt idx="15">
                  <c:v>99.058999999999983</c:v>
                </c:pt>
                <c:pt idx="16">
                  <c:v>98.989000000000004</c:v>
                </c:pt>
                <c:pt idx="17">
                  <c:v>98.89</c:v>
                </c:pt>
                <c:pt idx="18">
                  <c:v>98.692999999999998</c:v>
                </c:pt>
                <c:pt idx="19">
                  <c:v>98.467000000000027</c:v>
                </c:pt>
                <c:pt idx="20">
                  <c:v>98.381999999999991</c:v>
                </c:pt>
                <c:pt idx="21">
                  <c:v>98.31</c:v>
                </c:pt>
                <c:pt idx="22">
                  <c:v>98.281000000000006</c:v>
                </c:pt>
                <c:pt idx="23">
                  <c:v>98.222999999999999</c:v>
                </c:pt>
                <c:pt idx="24">
                  <c:v>98.177999999999983</c:v>
                </c:pt>
                <c:pt idx="25">
                  <c:v>98.034999999999997</c:v>
                </c:pt>
                <c:pt idx="26">
                  <c:v>97.986000000000004</c:v>
                </c:pt>
                <c:pt idx="27">
                  <c:v>97.82</c:v>
                </c:pt>
                <c:pt idx="28">
                  <c:v>97.77</c:v>
                </c:pt>
                <c:pt idx="29">
                  <c:v>97.603999999999999</c:v>
                </c:pt>
                <c:pt idx="30">
                  <c:v>97.335999999999999</c:v>
                </c:pt>
                <c:pt idx="31">
                  <c:v>97.068000000000012</c:v>
                </c:pt>
                <c:pt idx="32">
                  <c:v>97.001000000000005</c:v>
                </c:pt>
                <c:pt idx="33">
                  <c:v>96.983999999999995</c:v>
                </c:pt>
                <c:pt idx="34">
                  <c:v>96.932000000000002</c:v>
                </c:pt>
                <c:pt idx="35">
                  <c:v>96.897999999999996</c:v>
                </c:pt>
                <c:pt idx="36">
                  <c:v>96.774000000000001</c:v>
                </c:pt>
                <c:pt idx="37">
                  <c:v>96.621999999999986</c:v>
                </c:pt>
                <c:pt idx="38">
                  <c:v>96.504999999999995</c:v>
                </c:pt>
                <c:pt idx="39">
                  <c:v>96.367999999999995</c:v>
                </c:pt>
                <c:pt idx="40">
                  <c:v>96.289000000000001</c:v>
                </c:pt>
                <c:pt idx="41">
                  <c:v>96.23</c:v>
                </c:pt>
                <c:pt idx="42">
                  <c:v>96.012</c:v>
                </c:pt>
                <c:pt idx="43">
                  <c:v>95.635999999999981</c:v>
                </c:pt>
                <c:pt idx="44">
                  <c:v>95.536000000000001</c:v>
                </c:pt>
                <c:pt idx="45">
                  <c:v>95.334000000000003</c:v>
                </c:pt>
                <c:pt idx="46">
                  <c:v>95.251999999999995</c:v>
                </c:pt>
                <c:pt idx="47">
                  <c:v>95.211000000000027</c:v>
                </c:pt>
                <c:pt idx="48">
                  <c:v>95.062000000000012</c:v>
                </c:pt>
                <c:pt idx="49">
                  <c:v>94.926000000000002</c:v>
                </c:pt>
                <c:pt idx="50">
                  <c:v>94.786000000000001</c:v>
                </c:pt>
                <c:pt idx="51">
                  <c:v>94.667000000000002</c:v>
                </c:pt>
                <c:pt idx="52">
                  <c:v>94.570999999999998</c:v>
                </c:pt>
                <c:pt idx="53">
                  <c:v>94.475999999999999</c:v>
                </c:pt>
                <c:pt idx="54">
                  <c:v>94.26</c:v>
                </c:pt>
                <c:pt idx="55">
                  <c:v>94.019000000000005</c:v>
                </c:pt>
                <c:pt idx="56">
                  <c:v>93.725999999999999</c:v>
                </c:pt>
                <c:pt idx="57">
                  <c:v>93.578999999999979</c:v>
                </c:pt>
                <c:pt idx="58">
                  <c:v>93.48</c:v>
                </c:pt>
                <c:pt idx="59">
                  <c:v>93.277999999999992</c:v>
                </c:pt>
                <c:pt idx="60">
                  <c:v>93.042000000000002</c:v>
                </c:pt>
                <c:pt idx="61">
                  <c:v>92.930999999999997</c:v>
                </c:pt>
                <c:pt idx="62">
                  <c:v>92.845000000000013</c:v>
                </c:pt>
                <c:pt idx="63">
                  <c:v>92.727999999999994</c:v>
                </c:pt>
                <c:pt idx="64">
                  <c:v>92.668999999999983</c:v>
                </c:pt>
                <c:pt idx="65">
                  <c:v>92.64</c:v>
                </c:pt>
                <c:pt idx="66">
                  <c:v>92.345000000000013</c:v>
                </c:pt>
                <c:pt idx="67">
                  <c:v>91.93</c:v>
                </c:pt>
                <c:pt idx="68">
                  <c:v>91.69</c:v>
                </c:pt>
                <c:pt idx="69">
                  <c:v>91.628999999999948</c:v>
                </c:pt>
                <c:pt idx="70">
                  <c:v>91.506</c:v>
                </c:pt>
                <c:pt idx="71">
                  <c:v>91.381</c:v>
                </c:pt>
                <c:pt idx="72">
                  <c:v>91.251000000000005</c:v>
                </c:pt>
                <c:pt idx="73">
                  <c:v>91.114999999999995</c:v>
                </c:pt>
                <c:pt idx="74">
                  <c:v>90.937000000000026</c:v>
                </c:pt>
                <c:pt idx="75">
                  <c:v>90.828999999999979</c:v>
                </c:pt>
                <c:pt idx="76">
                  <c:v>90.757000000000005</c:v>
                </c:pt>
                <c:pt idx="77">
                  <c:v>90.649000000000001</c:v>
                </c:pt>
                <c:pt idx="78">
                  <c:v>90.323999999999998</c:v>
                </c:pt>
                <c:pt idx="79">
                  <c:v>89.887999999999991</c:v>
                </c:pt>
                <c:pt idx="80">
                  <c:v>89.741000000000227</c:v>
                </c:pt>
                <c:pt idx="81">
                  <c:v>89.593000000000004</c:v>
                </c:pt>
                <c:pt idx="82">
                  <c:v>89.405000000000001</c:v>
                </c:pt>
                <c:pt idx="83">
                  <c:v>89.328999999999979</c:v>
                </c:pt>
                <c:pt idx="84">
                  <c:v>89.25</c:v>
                </c:pt>
                <c:pt idx="85">
                  <c:v>89.039000000000001</c:v>
                </c:pt>
                <c:pt idx="86">
                  <c:v>88.906999999999996</c:v>
                </c:pt>
                <c:pt idx="87">
                  <c:v>88.819000000000003</c:v>
                </c:pt>
                <c:pt idx="88">
                  <c:v>88.73</c:v>
                </c:pt>
                <c:pt idx="89">
                  <c:v>88.507999999999996</c:v>
                </c:pt>
                <c:pt idx="90">
                  <c:v>88.151999999999987</c:v>
                </c:pt>
                <c:pt idx="91">
                  <c:v>87.795000000000002</c:v>
                </c:pt>
                <c:pt idx="92">
                  <c:v>87.524000000000001</c:v>
                </c:pt>
                <c:pt idx="93">
                  <c:v>87.477999999999994</c:v>
                </c:pt>
                <c:pt idx="94">
                  <c:v>87.338999999999999</c:v>
                </c:pt>
                <c:pt idx="95">
                  <c:v>87.244000000000227</c:v>
                </c:pt>
                <c:pt idx="96">
                  <c:v>87.144999999999996</c:v>
                </c:pt>
                <c:pt idx="97">
                  <c:v>86.88</c:v>
                </c:pt>
                <c:pt idx="98">
                  <c:v>86.766999999999996</c:v>
                </c:pt>
                <c:pt idx="99">
                  <c:v>86.537999999999997</c:v>
                </c:pt>
                <c:pt idx="100">
                  <c:v>86.48</c:v>
                </c:pt>
                <c:pt idx="101">
                  <c:v>86.248000000000005</c:v>
                </c:pt>
                <c:pt idx="102">
                  <c:v>86.016000000000005</c:v>
                </c:pt>
                <c:pt idx="103">
                  <c:v>85.435000000000002</c:v>
                </c:pt>
                <c:pt idx="104">
                  <c:v>85.374999999999986</c:v>
                </c:pt>
                <c:pt idx="105">
                  <c:v>85.134999999999991</c:v>
                </c:pt>
                <c:pt idx="106">
                  <c:v>85.134999999999991</c:v>
                </c:pt>
                <c:pt idx="107">
                  <c:v>85.01</c:v>
                </c:pt>
                <c:pt idx="108">
                  <c:v>84.678999999999988</c:v>
                </c:pt>
                <c:pt idx="109">
                  <c:v>84.460000000000022</c:v>
                </c:pt>
                <c:pt idx="110">
                  <c:v>84.384999999999991</c:v>
                </c:pt>
                <c:pt idx="111">
                  <c:v>84.152999999999949</c:v>
                </c:pt>
                <c:pt idx="112">
                  <c:v>84.074999999999989</c:v>
                </c:pt>
                <c:pt idx="113">
                  <c:v>83.842000000000013</c:v>
                </c:pt>
                <c:pt idx="114">
                  <c:v>83.531000000000006</c:v>
                </c:pt>
                <c:pt idx="115">
                  <c:v>83.137999999999991</c:v>
                </c:pt>
                <c:pt idx="116">
                  <c:v>82.9</c:v>
                </c:pt>
                <c:pt idx="117">
                  <c:v>82.739000000000004</c:v>
                </c:pt>
                <c:pt idx="118">
                  <c:v>82.739000000000004</c:v>
                </c:pt>
                <c:pt idx="119">
                  <c:v>82.655999999999949</c:v>
                </c:pt>
                <c:pt idx="120">
                  <c:v>82.396000000000001</c:v>
                </c:pt>
              </c:numCache>
            </c:numRef>
          </c:yVal>
        </c:ser>
        <c:ser>
          <c:idx val="4"/>
          <c:order val="4"/>
          <c:tx>
            <c:strRef>
              <c:f>Sheet1!$F$1</c:f>
              <c:strCache>
                <c:ptCount val="1"/>
                <c:pt idx="0">
                  <c:v>60-69</c:v>
                </c:pt>
              </c:strCache>
            </c:strRef>
          </c:tx>
          <c:spPr>
            <a:ln w="41275">
              <a:solidFill>
                <a:srgbClr val="FFFF00"/>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1.0832999999999948</c:v>
                </c:pt>
                <c:pt idx="14">
                  <c:v>1.1667000000000001</c:v>
                </c:pt>
                <c:pt idx="15">
                  <c:v>1.25</c:v>
                </c:pt>
                <c:pt idx="16">
                  <c:v>1.3332999999999948</c:v>
                </c:pt>
                <c:pt idx="17">
                  <c:v>1.4166999999999936</c:v>
                </c:pt>
                <c:pt idx="18">
                  <c:v>1.5</c:v>
                </c:pt>
                <c:pt idx="19">
                  <c:v>1.5832999999999948</c:v>
                </c:pt>
                <c:pt idx="20">
                  <c:v>1.6667000000000001</c:v>
                </c:pt>
                <c:pt idx="21">
                  <c:v>1.75</c:v>
                </c:pt>
                <c:pt idx="22">
                  <c:v>1.8332999999999948</c:v>
                </c:pt>
                <c:pt idx="23">
                  <c:v>1.9167000000000001</c:v>
                </c:pt>
                <c:pt idx="24">
                  <c:v>2</c:v>
                </c:pt>
                <c:pt idx="25">
                  <c:v>2.0832999999999999</c:v>
                </c:pt>
                <c:pt idx="26">
                  <c:v>2.1667000000000001</c:v>
                </c:pt>
                <c:pt idx="27">
                  <c:v>2.25</c:v>
                </c:pt>
                <c:pt idx="28">
                  <c:v>2.3332999999999977</c:v>
                </c:pt>
                <c:pt idx="29">
                  <c:v>2.4166999999999872</c:v>
                </c:pt>
                <c:pt idx="30">
                  <c:v>2.5</c:v>
                </c:pt>
                <c:pt idx="31">
                  <c:v>2.5832999999999999</c:v>
                </c:pt>
                <c:pt idx="32">
                  <c:v>2.6667000000000001</c:v>
                </c:pt>
                <c:pt idx="33">
                  <c:v>2.75</c:v>
                </c:pt>
                <c:pt idx="34">
                  <c:v>2.8332999999999977</c:v>
                </c:pt>
                <c:pt idx="35">
                  <c:v>2.9166999999999872</c:v>
                </c:pt>
                <c:pt idx="36">
                  <c:v>3</c:v>
                </c:pt>
                <c:pt idx="37">
                  <c:v>3.0832999999999999</c:v>
                </c:pt>
                <c:pt idx="38">
                  <c:v>3.1667000000000001</c:v>
                </c:pt>
                <c:pt idx="39">
                  <c:v>3.25</c:v>
                </c:pt>
                <c:pt idx="40">
                  <c:v>3.3332999999999977</c:v>
                </c:pt>
                <c:pt idx="41">
                  <c:v>3.4166999999999872</c:v>
                </c:pt>
                <c:pt idx="42">
                  <c:v>3.5</c:v>
                </c:pt>
                <c:pt idx="43">
                  <c:v>3.5832999999999999</c:v>
                </c:pt>
                <c:pt idx="44">
                  <c:v>3.6667000000000001</c:v>
                </c:pt>
                <c:pt idx="45">
                  <c:v>3.75</c:v>
                </c:pt>
                <c:pt idx="46">
                  <c:v>3.8332999999999977</c:v>
                </c:pt>
                <c:pt idx="47">
                  <c:v>3.9166999999999872</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Sheet1!$F$2:$F$122</c:f>
              <c:numCache>
                <c:formatCode>General</c:formatCode>
                <c:ptCount val="121"/>
                <c:pt idx="0">
                  <c:v>100</c:v>
                </c:pt>
                <c:pt idx="1">
                  <c:v>100</c:v>
                </c:pt>
                <c:pt idx="2">
                  <c:v>99.985000000000014</c:v>
                </c:pt>
                <c:pt idx="3">
                  <c:v>99.968999999999994</c:v>
                </c:pt>
                <c:pt idx="4">
                  <c:v>99.923000000000002</c:v>
                </c:pt>
                <c:pt idx="5">
                  <c:v>99.891999999999996</c:v>
                </c:pt>
                <c:pt idx="6">
                  <c:v>99.828999999999979</c:v>
                </c:pt>
                <c:pt idx="7">
                  <c:v>99.733999999999995</c:v>
                </c:pt>
                <c:pt idx="8">
                  <c:v>99.670999999999978</c:v>
                </c:pt>
                <c:pt idx="9">
                  <c:v>99.638999999999982</c:v>
                </c:pt>
                <c:pt idx="10">
                  <c:v>99.590999999999994</c:v>
                </c:pt>
                <c:pt idx="11">
                  <c:v>99.524999999999991</c:v>
                </c:pt>
                <c:pt idx="12">
                  <c:v>99.337999999999994</c:v>
                </c:pt>
                <c:pt idx="13">
                  <c:v>99.012</c:v>
                </c:pt>
                <c:pt idx="14">
                  <c:v>98.955000000000013</c:v>
                </c:pt>
                <c:pt idx="15">
                  <c:v>98.837000000000003</c:v>
                </c:pt>
                <c:pt idx="16">
                  <c:v>98.679999999999978</c:v>
                </c:pt>
                <c:pt idx="17">
                  <c:v>98.581999999999994</c:v>
                </c:pt>
                <c:pt idx="18">
                  <c:v>98.186999999999998</c:v>
                </c:pt>
                <c:pt idx="19">
                  <c:v>97.692999999999998</c:v>
                </c:pt>
                <c:pt idx="20">
                  <c:v>97.554000000000002</c:v>
                </c:pt>
                <c:pt idx="21">
                  <c:v>97.414000000000357</c:v>
                </c:pt>
                <c:pt idx="22">
                  <c:v>97.353999999999999</c:v>
                </c:pt>
                <c:pt idx="23">
                  <c:v>97.292000000000002</c:v>
                </c:pt>
                <c:pt idx="24">
                  <c:v>97.06</c:v>
                </c:pt>
                <c:pt idx="25">
                  <c:v>96.853999999999999</c:v>
                </c:pt>
                <c:pt idx="26">
                  <c:v>96.712000000000003</c:v>
                </c:pt>
                <c:pt idx="27">
                  <c:v>96.664000000000001</c:v>
                </c:pt>
                <c:pt idx="28">
                  <c:v>96.52</c:v>
                </c:pt>
                <c:pt idx="29">
                  <c:v>96.35</c:v>
                </c:pt>
                <c:pt idx="30">
                  <c:v>95.843000000000004</c:v>
                </c:pt>
                <c:pt idx="31">
                  <c:v>95.212999999999994</c:v>
                </c:pt>
                <c:pt idx="32">
                  <c:v>95.040999999999997</c:v>
                </c:pt>
                <c:pt idx="33">
                  <c:v>94.967000000000027</c:v>
                </c:pt>
                <c:pt idx="34">
                  <c:v>94.793000000000006</c:v>
                </c:pt>
                <c:pt idx="35">
                  <c:v>94.742000000000004</c:v>
                </c:pt>
                <c:pt idx="36">
                  <c:v>94.557999999999993</c:v>
                </c:pt>
                <c:pt idx="37">
                  <c:v>94.35899999999998</c:v>
                </c:pt>
                <c:pt idx="38">
                  <c:v>94.241000000000227</c:v>
                </c:pt>
                <c:pt idx="39">
                  <c:v>94.150999999999982</c:v>
                </c:pt>
                <c:pt idx="40">
                  <c:v>94.06</c:v>
                </c:pt>
                <c:pt idx="41">
                  <c:v>93.968999999999994</c:v>
                </c:pt>
                <c:pt idx="42">
                  <c:v>93.727000000000004</c:v>
                </c:pt>
                <c:pt idx="43">
                  <c:v>93.271999999999991</c:v>
                </c:pt>
                <c:pt idx="44">
                  <c:v>93.087999999999994</c:v>
                </c:pt>
                <c:pt idx="45">
                  <c:v>93.057999999999993</c:v>
                </c:pt>
                <c:pt idx="46">
                  <c:v>92.964000000000027</c:v>
                </c:pt>
                <c:pt idx="47">
                  <c:v>92.772999999999982</c:v>
                </c:pt>
                <c:pt idx="48">
                  <c:v>92.641000000000005</c:v>
                </c:pt>
                <c:pt idx="49">
                  <c:v>92.569000000000003</c:v>
                </c:pt>
                <c:pt idx="50">
                  <c:v>92.531000000000006</c:v>
                </c:pt>
                <c:pt idx="51">
                  <c:v>92.455000000000013</c:v>
                </c:pt>
                <c:pt idx="52">
                  <c:v>92.342000000000013</c:v>
                </c:pt>
                <c:pt idx="53">
                  <c:v>92.151999999999987</c:v>
                </c:pt>
                <c:pt idx="54">
                  <c:v>91.542000000000002</c:v>
                </c:pt>
                <c:pt idx="55">
                  <c:v>90.891000000000005</c:v>
                </c:pt>
                <c:pt idx="56">
                  <c:v>90.813999999999993</c:v>
                </c:pt>
                <c:pt idx="57">
                  <c:v>90.736000000000004</c:v>
                </c:pt>
                <c:pt idx="58">
                  <c:v>90.537999999999997</c:v>
                </c:pt>
                <c:pt idx="59">
                  <c:v>90.498000000000005</c:v>
                </c:pt>
                <c:pt idx="60">
                  <c:v>90.332999999999998</c:v>
                </c:pt>
                <c:pt idx="61">
                  <c:v>90.10899999999998</c:v>
                </c:pt>
                <c:pt idx="62">
                  <c:v>89.967000000000027</c:v>
                </c:pt>
                <c:pt idx="63">
                  <c:v>89.775999999999982</c:v>
                </c:pt>
                <c:pt idx="64">
                  <c:v>89.534999999999997</c:v>
                </c:pt>
                <c:pt idx="65">
                  <c:v>89.438000000000002</c:v>
                </c:pt>
                <c:pt idx="66">
                  <c:v>89.099000000000004</c:v>
                </c:pt>
                <c:pt idx="67">
                  <c:v>88.468000000000004</c:v>
                </c:pt>
                <c:pt idx="68">
                  <c:v>88.172999999999988</c:v>
                </c:pt>
                <c:pt idx="69">
                  <c:v>88.024000000000001</c:v>
                </c:pt>
                <c:pt idx="70">
                  <c:v>87.923000000000002</c:v>
                </c:pt>
                <c:pt idx="71">
                  <c:v>87.819000000000003</c:v>
                </c:pt>
                <c:pt idx="72">
                  <c:v>87.712999999999994</c:v>
                </c:pt>
                <c:pt idx="73">
                  <c:v>87.542000000000002</c:v>
                </c:pt>
                <c:pt idx="74">
                  <c:v>87.483000000000004</c:v>
                </c:pt>
                <c:pt idx="75">
                  <c:v>87.241000000000227</c:v>
                </c:pt>
                <c:pt idx="76">
                  <c:v>87.055999999999983</c:v>
                </c:pt>
                <c:pt idx="77">
                  <c:v>86.995000000000005</c:v>
                </c:pt>
                <c:pt idx="78">
                  <c:v>86.686999999999998</c:v>
                </c:pt>
                <c:pt idx="79">
                  <c:v>86.191999999999993</c:v>
                </c:pt>
                <c:pt idx="80">
                  <c:v>86.066999999999993</c:v>
                </c:pt>
                <c:pt idx="81">
                  <c:v>86.066999999999993</c:v>
                </c:pt>
                <c:pt idx="82">
                  <c:v>85.683999999999983</c:v>
                </c:pt>
                <c:pt idx="83">
                  <c:v>85.552999999999983</c:v>
                </c:pt>
                <c:pt idx="84">
                  <c:v>85.483999999999995</c:v>
                </c:pt>
                <c:pt idx="85">
                  <c:v>85.194999999999993</c:v>
                </c:pt>
                <c:pt idx="86">
                  <c:v>85.045000000000002</c:v>
                </c:pt>
                <c:pt idx="87">
                  <c:v>84.813000000000002</c:v>
                </c:pt>
                <c:pt idx="88">
                  <c:v>84.501000000000005</c:v>
                </c:pt>
                <c:pt idx="89">
                  <c:v>84.266999999999996</c:v>
                </c:pt>
                <c:pt idx="90">
                  <c:v>84.111000000000004</c:v>
                </c:pt>
                <c:pt idx="91">
                  <c:v>83.637999999999991</c:v>
                </c:pt>
                <c:pt idx="92">
                  <c:v>83.558999999999983</c:v>
                </c:pt>
                <c:pt idx="93">
                  <c:v>83.315000000000012</c:v>
                </c:pt>
                <c:pt idx="94">
                  <c:v>82.980999999999995</c:v>
                </c:pt>
                <c:pt idx="95">
                  <c:v>82.812000000000012</c:v>
                </c:pt>
                <c:pt idx="96">
                  <c:v>82.545000000000002</c:v>
                </c:pt>
                <c:pt idx="97">
                  <c:v>82.069000000000003</c:v>
                </c:pt>
                <c:pt idx="98">
                  <c:v>81.86999999999999</c:v>
                </c:pt>
                <c:pt idx="99">
                  <c:v>81.667999999999992</c:v>
                </c:pt>
                <c:pt idx="100">
                  <c:v>81.667999999999992</c:v>
                </c:pt>
                <c:pt idx="101">
                  <c:v>81.464000000000027</c:v>
                </c:pt>
                <c:pt idx="102">
                  <c:v>81.157999999999987</c:v>
                </c:pt>
                <c:pt idx="103">
                  <c:v>80.644999999999996</c:v>
                </c:pt>
                <c:pt idx="104">
                  <c:v>80.540999999999997</c:v>
                </c:pt>
                <c:pt idx="105">
                  <c:v>80.331000000000003</c:v>
                </c:pt>
                <c:pt idx="106">
                  <c:v>80.224000000000004</c:v>
                </c:pt>
                <c:pt idx="107">
                  <c:v>80.114000000000004</c:v>
                </c:pt>
                <c:pt idx="108">
                  <c:v>79.998999999999995</c:v>
                </c:pt>
                <c:pt idx="109">
                  <c:v>79.744000000000227</c:v>
                </c:pt>
                <c:pt idx="110">
                  <c:v>79.744000000000227</c:v>
                </c:pt>
                <c:pt idx="111">
                  <c:v>79.744000000000227</c:v>
                </c:pt>
                <c:pt idx="112">
                  <c:v>79.606999999999999</c:v>
                </c:pt>
                <c:pt idx="113">
                  <c:v>79.468999999999994</c:v>
                </c:pt>
                <c:pt idx="114">
                  <c:v>79.054999999999993</c:v>
                </c:pt>
                <c:pt idx="115">
                  <c:v>78.774000000000001</c:v>
                </c:pt>
                <c:pt idx="116">
                  <c:v>78.631999999999991</c:v>
                </c:pt>
                <c:pt idx="117">
                  <c:v>78.342000000000013</c:v>
                </c:pt>
                <c:pt idx="118">
                  <c:v>77.900000000000006</c:v>
                </c:pt>
                <c:pt idx="119">
                  <c:v>77.592000000000013</c:v>
                </c:pt>
                <c:pt idx="120">
                  <c:v>77.437000000000026</c:v>
                </c:pt>
              </c:numCache>
            </c:numRef>
          </c:yVal>
        </c:ser>
        <c:ser>
          <c:idx val="5"/>
          <c:order val="5"/>
          <c:tx>
            <c:strRef>
              <c:f>Sheet1!$G$1</c:f>
              <c:strCache>
                <c:ptCount val="1"/>
                <c:pt idx="0">
                  <c:v>70+</c:v>
                </c:pt>
              </c:strCache>
            </c:strRef>
          </c:tx>
          <c:spPr>
            <a:ln w="41275">
              <a:solidFill>
                <a:schemeClr val="bg1">
                  <a:lumMod val="50000"/>
                  <a:lumOff val="50000"/>
                </a:schemeClr>
              </a:solidFill>
            </a:ln>
          </c:spPr>
          <c:marker>
            <c:symbol val="none"/>
          </c:marker>
          <c:xVal>
            <c:numRef>
              <c:f>Sheet1!$A$2:$A$122</c:f>
              <c:numCache>
                <c:formatCode>General</c:formatCode>
                <c:ptCount val="121"/>
                <c:pt idx="0">
                  <c:v>0</c:v>
                </c:pt>
                <c:pt idx="1">
                  <c:v>8.3300000000000041E-2</c:v>
                </c:pt>
                <c:pt idx="2">
                  <c:v>0.16669999999999999</c:v>
                </c:pt>
                <c:pt idx="3">
                  <c:v>0.25</c:v>
                </c:pt>
                <c:pt idx="4">
                  <c:v>0.33330000000000226</c:v>
                </c:pt>
                <c:pt idx="5">
                  <c:v>0.41670000000000001</c:v>
                </c:pt>
                <c:pt idx="6">
                  <c:v>0.5</c:v>
                </c:pt>
                <c:pt idx="7">
                  <c:v>0.58329999999999949</c:v>
                </c:pt>
                <c:pt idx="8">
                  <c:v>0.66670000000000385</c:v>
                </c:pt>
                <c:pt idx="9">
                  <c:v>0.75000000000000266</c:v>
                </c:pt>
                <c:pt idx="10">
                  <c:v>0.83330000000000004</c:v>
                </c:pt>
                <c:pt idx="11">
                  <c:v>0.91670000000000063</c:v>
                </c:pt>
                <c:pt idx="12">
                  <c:v>1</c:v>
                </c:pt>
                <c:pt idx="13">
                  <c:v>1.0832999999999948</c:v>
                </c:pt>
                <c:pt idx="14">
                  <c:v>1.1667000000000001</c:v>
                </c:pt>
                <c:pt idx="15">
                  <c:v>1.25</c:v>
                </c:pt>
                <c:pt idx="16">
                  <c:v>1.3332999999999948</c:v>
                </c:pt>
                <c:pt idx="17">
                  <c:v>1.4166999999999936</c:v>
                </c:pt>
                <c:pt idx="18">
                  <c:v>1.5</c:v>
                </c:pt>
                <c:pt idx="19">
                  <c:v>1.5832999999999948</c:v>
                </c:pt>
                <c:pt idx="20">
                  <c:v>1.6667000000000001</c:v>
                </c:pt>
                <c:pt idx="21">
                  <c:v>1.75</c:v>
                </c:pt>
                <c:pt idx="22">
                  <c:v>1.8332999999999948</c:v>
                </c:pt>
                <c:pt idx="23">
                  <c:v>1.9167000000000001</c:v>
                </c:pt>
                <c:pt idx="24">
                  <c:v>2</c:v>
                </c:pt>
                <c:pt idx="25">
                  <c:v>2.0832999999999999</c:v>
                </c:pt>
                <c:pt idx="26">
                  <c:v>2.1667000000000001</c:v>
                </c:pt>
                <c:pt idx="27">
                  <c:v>2.25</c:v>
                </c:pt>
                <c:pt idx="28">
                  <c:v>2.3332999999999977</c:v>
                </c:pt>
                <c:pt idx="29">
                  <c:v>2.4166999999999872</c:v>
                </c:pt>
                <c:pt idx="30">
                  <c:v>2.5</c:v>
                </c:pt>
                <c:pt idx="31">
                  <c:v>2.5832999999999999</c:v>
                </c:pt>
                <c:pt idx="32">
                  <c:v>2.6667000000000001</c:v>
                </c:pt>
                <c:pt idx="33">
                  <c:v>2.75</c:v>
                </c:pt>
                <c:pt idx="34">
                  <c:v>2.8332999999999977</c:v>
                </c:pt>
                <c:pt idx="35">
                  <c:v>2.9166999999999872</c:v>
                </c:pt>
                <c:pt idx="36">
                  <c:v>3</c:v>
                </c:pt>
                <c:pt idx="37">
                  <c:v>3.0832999999999999</c:v>
                </c:pt>
                <c:pt idx="38">
                  <c:v>3.1667000000000001</c:v>
                </c:pt>
                <c:pt idx="39">
                  <c:v>3.25</c:v>
                </c:pt>
                <c:pt idx="40">
                  <c:v>3.3332999999999977</c:v>
                </c:pt>
                <c:pt idx="41">
                  <c:v>3.4166999999999872</c:v>
                </c:pt>
                <c:pt idx="42">
                  <c:v>3.5</c:v>
                </c:pt>
                <c:pt idx="43">
                  <c:v>3.5832999999999999</c:v>
                </c:pt>
                <c:pt idx="44">
                  <c:v>3.6667000000000001</c:v>
                </c:pt>
                <c:pt idx="45">
                  <c:v>3.75</c:v>
                </c:pt>
                <c:pt idx="46">
                  <c:v>3.8332999999999977</c:v>
                </c:pt>
                <c:pt idx="47">
                  <c:v>3.9166999999999872</c:v>
                </c:pt>
                <c:pt idx="48">
                  <c:v>4</c:v>
                </c:pt>
                <c:pt idx="49">
                  <c:v>4.0833000000000004</c:v>
                </c:pt>
                <c:pt idx="50">
                  <c:v>4.1666999999999996</c:v>
                </c:pt>
                <c:pt idx="51">
                  <c:v>4.25</c:v>
                </c:pt>
                <c:pt idx="52">
                  <c:v>4.3333000000000004</c:v>
                </c:pt>
                <c:pt idx="53">
                  <c:v>4.4167000000000014</c:v>
                </c:pt>
                <c:pt idx="54">
                  <c:v>4.5</c:v>
                </c:pt>
                <c:pt idx="55">
                  <c:v>4.5833000000000004</c:v>
                </c:pt>
                <c:pt idx="56">
                  <c:v>4.6666999999999996</c:v>
                </c:pt>
                <c:pt idx="57">
                  <c:v>4.75</c:v>
                </c:pt>
                <c:pt idx="58">
                  <c:v>4.8333000000000004</c:v>
                </c:pt>
                <c:pt idx="59">
                  <c:v>4.9167000000000014</c:v>
                </c:pt>
                <c:pt idx="60">
                  <c:v>5</c:v>
                </c:pt>
                <c:pt idx="61">
                  <c:v>5.0833000000000004</c:v>
                </c:pt>
                <c:pt idx="62">
                  <c:v>5.1666999999999996</c:v>
                </c:pt>
                <c:pt idx="63">
                  <c:v>5.25</c:v>
                </c:pt>
                <c:pt idx="64">
                  <c:v>5.3333000000000004</c:v>
                </c:pt>
                <c:pt idx="65">
                  <c:v>5.4167000000000014</c:v>
                </c:pt>
                <c:pt idx="66">
                  <c:v>5.5</c:v>
                </c:pt>
                <c:pt idx="67">
                  <c:v>5.5833000000000004</c:v>
                </c:pt>
                <c:pt idx="68">
                  <c:v>5.6666999999999996</c:v>
                </c:pt>
                <c:pt idx="69">
                  <c:v>5.75</c:v>
                </c:pt>
                <c:pt idx="70">
                  <c:v>5.8333000000000004</c:v>
                </c:pt>
                <c:pt idx="71">
                  <c:v>5.9167000000000014</c:v>
                </c:pt>
                <c:pt idx="72">
                  <c:v>6</c:v>
                </c:pt>
                <c:pt idx="73">
                  <c:v>6.0833000000000004</c:v>
                </c:pt>
                <c:pt idx="74">
                  <c:v>6.1666999999999996</c:v>
                </c:pt>
                <c:pt idx="75">
                  <c:v>6.25</c:v>
                </c:pt>
                <c:pt idx="76">
                  <c:v>6.3333000000000004</c:v>
                </c:pt>
                <c:pt idx="77">
                  <c:v>6.4167000000000014</c:v>
                </c:pt>
                <c:pt idx="78">
                  <c:v>6.5</c:v>
                </c:pt>
                <c:pt idx="79">
                  <c:v>6.5833000000000004</c:v>
                </c:pt>
                <c:pt idx="80">
                  <c:v>6.6666999999999996</c:v>
                </c:pt>
                <c:pt idx="81">
                  <c:v>6.75</c:v>
                </c:pt>
                <c:pt idx="82">
                  <c:v>6.8333000000000004</c:v>
                </c:pt>
                <c:pt idx="83">
                  <c:v>6.9167000000000014</c:v>
                </c:pt>
                <c:pt idx="84">
                  <c:v>7</c:v>
                </c:pt>
                <c:pt idx="85">
                  <c:v>7.0833000000000004</c:v>
                </c:pt>
                <c:pt idx="86">
                  <c:v>7.1666999999999996</c:v>
                </c:pt>
                <c:pt idx="87">
                  <c:v>7.25</c:v>
                </c:pt>
                <c:pt idx="88">
                  <c:v>7.3333000000000004</c:v>
                </c:pt>
                <c:pt idx="89">
                  <c:v>7.4167000000000014</c:v>
                </c:pt>
                <c:pt idx="90">
                  <c:v>7.5</c:v>
                </c:pt>
                <c:pt idx="91">
                  <c:v>7.5833000000000004</c:v>
                </c:pt>
                <c:pt idx="92">
                  <c:v>7.6666999999999996</c:v>
                </c:pt>
                <c:pt idx="93">
                  <c:v>7.75</c:v>
                </c:pt>
                <c:pt idx="94">
                  <c:v>7.8333000000000004</c:v>
                </c:pt>
                <c:pt idx="95">
                  <c:v>7.9167000000000014</c:v>
                </c:pt>
                <c:pt idx="96">
                  <c:v>8</c:v>
                </c:pt>
                <c:pt idx="97">
                  <c:v>8.0833000000000013</c:v>
                </c:pt>
                <c:pt idx="98">
                  <c:v>8.1667000000000005</c:v>
                </c:pt>
                <c:pt idx="99">
                  <c:v>8.25</c:v>
                </c:pt>
                <c:pt idx="100">
                  <c:v>8.3333000000000013</c:v>
                </c:pt>
                <c:pt idx="101">
                  <c:v>8.4167000000000005</c:v>
                </c:pt>
                <c:pt idx="102">
                  <c:v>8.5</c:v>
                </c:pt>
                <c:pt idx="103">
                  <c:v>8.5833000000000013</c:v>
                </c:pt>
                <c:pt idx="104">
                  <c:v>8.6667000000000005</c:v>
                </c:pt>
                <c:pt idx="105">
                  <c:v>8.75</c:v>
                </c:pt>
                <c:pt idx="106">
                  <c:v>8.8333000000000013</c:v>
                </c:pt>
                <c:pt idx="107">
                  <c:v>8.9167000000000005</c:v>
                </c:pt>
                <c:pt idx="108">
                  <c:v>9</c:v>
                </c:pt>
                <c:pt idx="109">
                  <c:v>9.0833000000000013</c:v>
                </c:pt>
                <c:pt idx="110">
                  <c:v>9.1667000000000005</c:v>
                </c:pt>
                <c:pt idx="111">
                  <c:v>9.25</c:v>
                </c:pt>
                <c:pt idx="112">
                  <c:v>9.3333000000000013</c:v>
                </c:pt>
                <c:pt idx="113">
                  <c:v>9.4167000000000005</c:v>
                </c:pt>
                <c:pt idx="114">
                  <c:v>9.5</c:v>
                </c:pt>
                <c:pt idx="115">
                  <c:v>9.5833000000000013</c:v>
                </c:pt>
                <c:pt idx="116">
                  <c:v>9.6667000000000005</c:v>
                </c:pt>
                <c:pt idx="117">
                  <c:v>9.75</c:v>
                </c:pt>
                <c:pt idx="118">
                  <c:v>9.8333000000000013</c:v>
                </c:pt>
                <c:pt idx="119">
                  <c:v>9.9167000000000005</c:v>
                </c:pt>
                <c:pt idx="120">
                  <c:v>10</c:v>
                </c:pt>
              </c:numCache>
            </c:numRef>
          </c:xVal>
          <c:yVal>
            <c:numRef>
              <c:f>Sheet1!$G$2:$G$122</c:f>
              <c:numCache>
                <c:formatCode>General</c:formatCode>
                <c:ptCount val="121"/>
                <c:pt idx="0">
                  <c:v>100</c:v>
                </c:pt>
                <c:pt idx="1">
                  <c:v>100</c:v>
                </c:pt>
                <c:pt idx="2">
                  <c:v>100</c:v>
                </c:pt>
                <c:pt idx="3">
                  <c:v>100</c:v>
                </c:pt>
                <c:pt idx="4">
                  <c:v>100</c:v>
                </c:pt>
                <c:pt idx="5">
                  <c:v>100</c:v>
                </c:pt>
                <c:pt idx="6">
                  <c:v>100</c:v>
                </c:pt>
                <c:pt idx="7">
                  <c:v>100</c:v>
                </c:pt>
                <c:pt idx="8">
                  <c:v>100</c:v>
                </c:pt>
                <c:pt idx="9">
                  <c:v>99.316999999999993</c:v>
                </c:pt>
                <c:pt idx="10">
                  <c:v>99.316999999999993</c:v>
                </c:pt>
                <c:pt idx="11">
                  <c:v>99.316999999999993</c:v>
                </c:pt>
                <c:pt idx="12">
                  <c:v>99.316999999999993</c:v>
                </c:pt>
                <c:pt idx="13">
                  <c:v>98.498000000000005</c:v>
                </c:pt>
                <c:pt idx="14">
                  <c:v>98.498000000000005</c:v>
                </c:pt>
                <c:pt idx="15">
                  <c:v>98.498000000000005</c:v>
                </c:pt>
                <c:pt idx="16">
                  <c:v>98.498000000000005</c:v>
                </c:pt>
                <c:pt idx="17">
                  <c:v>98.498000000000005</c:v>
                </c:pt>
                <c:pt idx="18">
                  <c:v>98.057999999999993</c:v>
                </c:pt>
                <c:pt idx="19">
                  <c:v>97.613</c:v>
                </c:pt>
                <c:pt idx="20">
                  <c:v>97.613</c:v>
                </c:pt>
                <c:pt idx="21">
                  <c:v>97.613</c:v>
                </c:pt>
                <c:pt idx="22">
                  <c:v>97.613</c:v>
                </c:pt>
                <c:pt idx="23">
                  <c:v>97.149999999999991</c:v>
                </c:pt>
                <c:pt idx="24">
                  <c:v>97.149999999999991</c:v>
                </c:pt>
                <c:pt idx="25">
                  <c:v>97.149999999999991</c:v>
                </c:pt>
                <c:pt idx="26">
                  <c:v>97.149999999999991</c:v>
                </c:pt>
                <c:pt idx="27">
                  <c:v>97.149999999999991</c:v>
                </c:pt>
                <c:pt idx="28">
                  <c:v>97.149999999999991</c:v>
                </c:pt>
                <c:pt idx="29">
                  <c:v>97.149999999999991</c:v>
                </c:pt>
                <c:pt idx="30">
                  <c:v>96</c:v>
                </c:pt>
                <c:pt idx="31">
                  <c:v>96</c:v>
                </c:pt>
                <c:pt idx="32">
                  <c:v>95.411000000000357</c:v>
                </c:pt>
                <c:pt idx="33">
                  <c:v>95.411000000000357</c:v>
                </c:pt>
                <c:pt idx="34">
                  <c:v>95.411000000000357</c:v>
                </c:pt>
                <c:pt idx="35">
                  <c:v>94.796000000000006</c:v>
                </c:pt>
                <c:pt idx="36">
                  <c:v>94.171999999999983</c:v>
                </c:pt>
                <c:pt idx="37">
                  <c:v>94.171999999999983</c:v>
                </c:pt>
                <c:pt idx="38">
                  <c:v>94.171999999999983</c:v>
                </c:pt>
                <c:pt idx="39">
                  <c:v>94.171999999999983</c:v>
                </c:pt>
                <c:pt idx="40">
                  <c:v>94.171999999999983</c:v>
                </c:pt>
                <c:pt idx="41">
                  <c:v>94.171999999999983</c:v>
                </c:pt>
                <c:pt idx="42">
                  <c:v>93.412999999999997</c:v>
                </c:pt>
                <c:pt idx="43">
                  <c:v>92.652999999999949</c:v>
                </c:pt>
                <c:pt idx="44">
                  <c:v>92.652999999999949</c:v>
                </c:pt>
                <c:pt idx="45">
                  <c:v>92.652999999999949</c:v>
                </c:pt>
                <c:pt idx="46">
                  <c:v>92.652999999999949</c:v>
                </c:pt>
                <c:pt idx="47">
                  <c:v>92.652999999999949</c:v>
                </c:pt>
                <c:pt idx="48">
                  <c:v>92.652999999999949</c:v>
                </c:pt>
                <c:pt idx="49">
                  <c:v>92.652999999999949</c:v>
                </c:pt>
                <c:pt idx="50">
                  <c:v>92.652999999999949</c:v>
                </c:pt>
                <c:pt idx="51">
                  <c:v>92.652999999999949</c:v>
                </c:pt>
                <c:pt idx="52">
                  <c:v>92.652999999999949</c:v>
                </c:pt>
                <c:pt idx="53">
                  <c:v>92.652999999999949</c:v>
                </c:pt>
                <c:pt idx="54">
                  <c:v>92.652999999999949</c:v>
                </c:pt>
                <c:pt idx="55">
                  <c:v>92.652999999999949</c:v>
                </c:pt>
                <c:pt idx="56">
                  <c:v>92.652999999999949</c:v>
                </c:pt>
                <c:pt idx="57">
                  <c:v>92.652999999999949</c:v>
                </c:pt>
                <c:pt idx="58">
                  <c:v>92.652999999999949</c:v>
                </c:pt>
                <c:pt idx="59">
                  <c:v>91.634999999999991</c:v>
                </c:pt>
                <c:pt idx="60">
                  <c:v>91.634999999999991</c:v>
                </c:pt>
                <c:pt idx="61">
                  <c:v>91.634999999999991</c:v>
                </c:pt>
                <c:pt idx="62">
                  <c:v>91.634999999999991</c:v>
                </c:pt>
                <c:pt idx="63">
                  <c:v>91.634999999999991</c:v>
                </c:pt>
                <c:pt idx="64">
                  <c:v>91.634999999999991</c:v>
                </c:pt>
                <c:pt idx="65">
                  <c:v>91.634999999999991</c:v>
                </c:pt>
                <c:pt idx="66">
                  <c:v>91.634999999999991</c:v>
                </c:pt>
                <c:pt idx="67">
                  <c:v>91.634999999999991</c:v>
                </c:pt>
                <c:pt idx="68">
                  <c:v>91.634999999999991</c:v>
                </c:pt>
                <c:pt idx="69">
                  <c:v>91.634999999999991</c:v>
                </c:pt>
                <c:pt idx="70">
                  <c:v>91.634999999999991</c:v>
                </c:pt>
                <c:pt idx="71">
                  <c:v>91.634999999999991</c:v>
                </c:pt>
                <c:pt idx="72">
                  <c:v>91.634999999999991</c:v>
                </c:pt>
                <c:pt idx="73">
                  <c:v>91.634999999999991</c:v>
                </c:pt>
                <c:pt idx="74">
                  <c:v>91.634999999999991</c:v>
                </c:pt>
                <c:pt idx="75">
                  <c:v>90.054999999999993</c:v>
                </c:pt>
                <c:pt idx="76">
                  <c:v>90.054999999999993</c:v>
                </c:pt>
                <c:pt idx="77">
                  <c:v>90.054999999999993</c:v>
                </c:pt>
                <c:pt idx="78">
                  <c:v>90.054999999999993</c:v>
                </c:pt>
                <c:pt idx="79">
                  <c:v>90.054999999999993</c:v>
                </c:pt>
                <c:pt idx="80">
                  <c:v>90.054999999999993</c:v>
                </c:pt>
                <c:pt idx="81">
                  <c:v>90.054999999999993</c:v>
                </c:pt>
                <c:pt idx="82">
                  <c:v>90.054999999999993</c:v>
                </c:pt>
                <c:pt idx="83">
                  <c:v>90.054999999999993</c:v>
                </c:pt>
                <c:pt idx="84">
                  <c:v>90.054999999999993</c:v>
                </c:pt>
                <c:pt idx="85">
                  <c:v>90.054999999999993</c:v>
                </c:pt>
                <c:pt idx="86">
                  <c:v>87.554000000000002</c:v>
                </c:pt>
                <c:pt idx="87">
                  <c:v>87.554000000000002</c:v>
                </c:pt>
                <c:pt idx="88">
                  <c:v>87.554000000000002</c:v>
                </c:pt>
                <c:pt idx="89">
                  <c:v>87.554000000000002</c:v>
                </c:pt>
                <c:pt idx="90">
                  <c:v>87.554000000000002</c:v>
                </c:pt>
                <c:pt idx="91">
                  <c:v>87.554000000000002</c:v>
                </c:pt>
                <c:pt idx="92">
                  <c:v>87.554000000000002</c:v>
                </c:pt>
                <c:pt idx="93">
                  <c:v>87.554000000000002</c:v>
                </c:pt>
                <c:pt idx="94">
                  <c:v>87.554000000000002</c:v>
                </c:pt>
                <c:pt idx="95">
                  <c:v>87.554000000000002</c:v>
                </c:pt>
                <c:pt idx="96">
                  <c:v>87.554000000000002</c:v>
                </c:pt>
                <c:pt idx="97">
                  <c:v>87.554000000000002</c:v>
                </c:pt>
                <c:pt idx="98">
                  <c:v>87.554000000000002</c:v>
                </c:pt>
                <c:pt idx="99">
                  <c:v>87.554000000000002</c:v>
                </c:pt>
                <c:pt idx="100">
                  <c:v>87.554000000000002</c:v>
                </c:pt>
                <c:pt idx="101">
                  <c:v>87.554000000000002</c:v>
                </c:pt>
                <c:pt idx="102">
                  <c:v>87.554000000000002</c:v>
                </c:pt>
                <c:pt idx="103">
                  <c:v>87.554000000000002</c:v>
                </c:pt>
                <c:pt idx="104">
                  <c:v>87.554000000000002</c:v>
                </c:pt>
                <c:pt idx="105">
                  <c:v>87.554000000000002</c:v>
                </c:pt>
                <c:pt idx="106">
                  <c:v>87.554000000000002</c:v>
                </c:pt>
                <c:pt idx="107">
                  <c:v>87.554000000000002</c:v>
                </c:pt>
                <c:pt idx="108">
                  <c:v>87.554000000000002</c:v>
                </c:pt>
              </c:numCache>
            </c:numRef>
          </c:yVal>
        </c:ser>
        <c:axId val="165661696"/>
        <c:axId val="173433984"/>
      </c:scatterChart>
      <c:valAx>
        <c:axId val="165661696"/>
        <c:scaling>
          <c:orientation val="minMax"/>
          <c:max val="10"/>
          <c:min val="0"/>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73433984"/>
        <c:crosses val="autoZero"/>
        <c:crossBetween val="midCat"/>
        <c:majorUnit val="1"/>
      </c:valAx>
      <c:valAx>
        <c:axId val="173433984"/>
        <c:scaling>
          <c:orientation val="minMax"/>
          <c:max val="100"/>
          <c:min val="5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Non Skin Malignancy</a:t>
                </a:r>
                <a:endParaRPr lang="en-US" sz="1700" b="1" i="0" baseline="0" dirty="0">
                  <a:solidFill>
                    <a:schemeClr val="tx1"/>
                  </a:solidFill>
                </a:endParaRPr>
              </a:p>
            </c:rich>
          </c:tx>
        </c:title>
        <c:numFmt formatCode="General" sourceLinked="1"/>
        <c:tickLblPos val="nextTo"/>
        <c:txPr>
          <a:bodyPr/>
          <a:lstStyle/>
          <a:p>
            <a:pPr>
              <a:defRPr sz="1500" b="1"/>
            </a:pPr>
            <a:endParaRPr lang="en-US"/>
          </a:p>
        </c:txPr>
        <c:crossAx val="165661696"/>
        <c:crosses val="autoZero"/>
        <c:crossBetween val="midCat"/>
        <c:majorUnit val="10"/>
      </c:valAx>
      <c:spPr>
        <a:solidFill>
          <a:schemeClr val="bg2"/>
        </a:solidFill>
        <a:ln>
          <a:solidFill>
            <a:schemeClr val="tx1"/>
          </a:solidFill>
        </a:ln>
      </c:spPr>
    </c:plotArea>
    <c:legend>
      <c:legendPos val="r"/>
      <c:layout>
        <c:manualLayout>
          <c:xMode val="edge"/>
          <c:yMode val="edge"/>
          <c:x val="0.15027280328896939"/>
          <c:y val="0.56398166963000662"/>
          <c:w val="0.35368731563421996"/>
          <c:h val="0.18333015832698341"/>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9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8950587698276842E-2"/>
          <c:y val="3.6402642466303189E-2"/>
          <c:w val="0.8950206550268176"/>
          <c:h val="0.73893383286766579"/>
        </c:manualLayout>
      </c:layout>
      <c:barChart>
        <c:barDir val="col"/>
        <c:grouping val="stacked"/>
        <c:ser>
          <c:idx val="0"/>
          <c:order val="0"/>
          <c:tx>
            <c:strRef>
              <c:f>Sheet1!$B$1</c:f>
              <c:strCache>
                <c:ptCount val="1"/>
                <c:pt idx="0">
                  <c:v>Acute Rejection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dLbls>
            <c:numFmt formatCode="#,##0" sourceLinked="0"/>
            <c:txPr>
              <a:bodyPr/>
              <a:lstStyle/>
              <a:p>
                <a:pPr>
                  <a:defRPr sz="1200" b="1">
                    <a:solidFill>
                      <a:schemeClr val="bg2"/>
                    </a:solidFill>
                  </a:defRPr>
                </a:pPr>
                <a:endParaRPr lang="en-US"/>
              </a:p>
            </c:txPr>
            <c:showVal val="1"/>
          </c:dLbls>
          <c:cat>
            <c:strRef>
              <c:f>Sheet1!$A$2:$A$14</c:f>
              <c:strCache>
                <c:ptCount val="13"/>
                <c:pt idx="0">
                  <c:v>0-30 Days (N=2,275)</c:v>
                </c:pt>
                <c:pt idx="1">
                  <c:v>31 Days - 1 Year (N=2,051)</c:v>
                </c:pt>
                <c:pt idx="2">
                  <c:v>&gt;1 Year - 3 Years (N=1,601)</c:v>
                </c:pt>
                <c:pt idx="3">
                  <c:v>&gt;3 Years - 5 Years (N=1,435)</c:v>
                </c:pt>
                <c:pt idx="4">
                  <c:v>&gt;5 Years - 10 Years (N=3,296)</c:v>
                </c:pt>
                <c:pt idx="5">
                  <c:v>&gt;10 Years (N=1,123)</c:v>
                </c:pt>
                <c:pt idx="7">
                  <c:v>0-30 Days (N=1,817)</c:v>
                </c:pt>
                <c:pt idx="8">
                  <c:v>31 Days - 1 Year (N=1,750)</c:v>
                </c:pt>
                <c:pt idx="9">
                  <c:v>&gt;1 Year - 3 Years (N=1,245)</c:v>
                </c:pt>
                <c:pt idx="10">
                  <c:v>&gt;3 Years - 5 Years (N=1,112)</c:v>
                </c:pt>
                <c:pt idx="11">
                  <c:v>&gt;5 Years - 10 Years (N=3,321)</c:v>
                </c:pt>
                <c:pt idx="12">
                  <c:v>&gt;10 Years (N=5,035)</c:v>
                </c:pt>
              </c:strCache>
            </c:strRef>
          </c:cat>
          <c:val>
            <c:numRef>
              <c:f>Sheet1!$B$2:$B$14</c:f>
              <c:numCache>
                <c:formatCode>General</c:formatCode>
                <c:ptCount val="13"/>
                <c:pt idx="0">
                  <c:v>6.4615</c:v>
                </c:pt>
                <c:pt idx="1">
                  <c:v>11.652900000000002</c:v>
                </c:pt>
                <c:pt idx="2">
                  <c:v>9.3691000000000066</c:v>
                </c:pt>
                <c:pt idx="3">
                  <c:v>4.5993000000000004</c:v>
                </c:pt>
                <c:pt idx="4">
                  <c:v>1.4259999999999902</c:v>
                </c:pt>
                <c:pt idx="5">
                  <c:v>0.89049999999999996</c:v>
                </c:pt>
                <c:pt idx="7">
                  <c:v>4.1276999999999955</c:v>
                </c:pt>
                <c:pt idx="8">
                  <c:v>8.8571000000000026</c:v>
                </c:pt>
                <c:pt idx="9">
                  <c:v>11.726900000000001</c:v>
                </c:pt>
                <c:pt idx="10">
                  <c:v>5.4855999999999998</c:v>
                </c:pt>
                <c:pt idx="11">
                  <c:v>2.4089</c:v>
                </c:pt>
                <c:pt idx="12">
                  <c:v>0.89370000000000005</c:v>
                </c:pt>
              </c:numCache>
            </c:numRef>
          </c:val>
        </c:ser>
        <c:ser>
          <c:idx val="1"/>
          <c:order val="1"/>
          <c:tx>
            <c:strRef>
              <c:f>Sheet1!$C$1</c:f>
              <c:strCache>
                <c:ptCount val="1"/>
                <c:pt idx="0">
                  <c:v>CAV</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dLbls>
            <c:numFmt formatCode="#,##0" sourceLinked="0"/>
            <c:txPr>
              <a:bodyPr/>
              <a:lstStyle/>
              <a:p>
                <a:pPr>
                  <a:defRPr sz="1200" b="1">
                    <a:solidFill>
                      <a:schemeClr val="bg2"/>
                    </a:solidFill>
                  </a:defRPr>
                </a:pPr>
                <a:endParaRPr lang="en-US"/>
              </a:p>
            </c:txPr>
            <c:showVal val="1"/>
          </c:dLbls>
          <c:cat>
            <c:strRef>
              <c:f>Sheet1!$A$2:$A$14</c:f>
              <c:strCache>
                <c:ptCount val="13"/>
                <c:pt idx="0">
                  <c:v>0-30 Days (N=2,275)</c:v>
                </c:pt>
                <c:pt idx="1">
                  <c:v>31 Days - 1 Year (N=2,051)</c:v>
                </c:pt>
                <c:pt idx="2">
                  <c:v>&gt;1 Year - 3 Years (N=1,601)</c:v>
                </c:pt>
                <c:pt idx="3">
                  <c:v>&gt;3 Years - 5 Years (N=1,435)</c:v>
                </c:pt>
                <c:pt idx="4">
                  <c:v>&gt;5 Years - 10 Years (N=3,296)</c:v>
                </c:pt>
                <c:pt idx="5">
                  <c:v>&gt;10 Years (N=1,123)</c:v>
                </c:pt>
                <c:pt idx="7">
                  <c:v>0-30 Days (N=1,817)</c:v>
                </c:pt>
                <c:pt idx="8">
                  <c:v>31 Days - 1 Year (N=1,750)</c:v>
                </c:pt>
                <c:pt idx="9">
                  <c:v>&gt;1 Year - 3 Years (N=1,245)</c:v>
                </c:pt>
                <c:pt idx="10">
                  <c:v>&gt;3 Years - 5 Years (N=1,112)</c:v>
                </c:pt>
                <c:pt idx="11">
                  <c:v>&gt;5 Years - 10 Years (N=3,321)</c:v>
                </c:pt>
                <c:pt idx="12">
                  <c:v>&gt;10 Years (N=5,035)</c:v>
                </c:pt>
              </c:strCache>
            </c:strRef>
          </c:cat>
          <c:val>
            <c:numRef>
              <c:f>Sheet1!$C$2:$C$14</c:f>
              <c:numCache>
                <c:formatCode>General</c:formatCode>
                <c:ptCount val="13"/>
                <c:pt idx="0">
                  <c:v>1.9780000000000053</c:v>
                </c:pt>
                <c:pt idx="1">
                  <c:v>5.2656999999999998</c:v>
                </c:pt>
                <c:pt idx="2">
                  <c:v>15.7402</c:v>
                </c:pt>
                <c:pt idx="3">
                  <c:v>18.188199999999902</c:v>
                </c:pt>
                <c:pt idx="4">
                  <c:v>17.991499999999903</c:v>
                </c:pt>
                <c:pt idx="5">
                  <c:v>20.569900000000001</c:v>
                </c:pt>
                <c:pt idx="7">
                  <c:v>1.4308999999999938</c:v>
                </c:pt>
                <c:pt idx="8">
                  <c:v>3.0286</c:v>
                </c:pt>
                <c:pt idx="9">
                  <c:v>9.7188999999999997</c:v>
                </c:pt>
                <c:pt idx="10">
                  <c:v>9.7122000000000011</c:v>
                </c:pt>
                <c:pt idx="11">
                  <c:v>10.7799</c:v>
                </c:pt>
                <c:pt idx="12">
                  <c:v>12.631600000000001</c:v>
                </c:pt>
              </c:numCache>
            </c:numRef>
          </c:val>
        </c:ser>
        <c:ser>
          <c:idx val="2"/>
          <c:order val="2"/>
          <c:tx>
            <c:strRef>
              <c:f>Sheet1!$D$1</c:f>
              <c:strCache>
                <c:ptCount val="1"/>
                <c:pt idx="0">
                  <c:v>Graft Failure</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dLbls>
            <c:numFmt formatCode="#,##0" sourceLinked="0"/>
            <c:txPr>
              <a:bodyPr/>
              <a:lstStyle/>
              <a:p>
                <a:pPr>
                  <a:defRPr sz="1200" b="1">
                    <a:solidFill>
                      <a:schemeClr val="bg2"/>
                    </a:solidFill>
                  </a:defRPr>
                </a:pPr>
                <a:endParaRPr lang="en-US"/>
              </a:p>
            </c:txPr>
            <c:showVal val="1"/>
          </c:dLbls>
          <c:cat>
            <c:strRef>
              <c:f>Sheet1!$A$2:$A$14</c:f>
              <c:strCache>
                <c:ptCount val="13"/>
                <c:pt idx="0">
                  <c:v>0-30 Days (N=2,275)</c:v>
                </c:pt>
                <c:pt idx="1">
                  <c:v>31 Days - 1 Year (N=2,051)</c:v>
                </c:pt>
                <c:pt idx="2">
                  <c:v>&gt;1 Year - 3 Years (N=1,601)</c:v>
                </c:pt>
                <c:pt idx="3">
                  <c:v>&gt;3 Years - 5 Years (N=1,435)</c:v>
                </c:pt>
                <c:pt idx="4">
                  <c:v>&gt;5 Years - 10 Years (N=3,296)</c:v>
                </c:pt>
                <c:pt idx="5">
                  <c:v>&gt;10 Years (N=1,123)</c:v>
                </c:pt>
                <c:pt idx="7">
                  <c:v>0-30 Days (N=1,817)</c:v>
                </c:pt>
                <c:pt idx="8">
                  <c:v>31 Days - 1 Year (N=1,750)</c:v>
                </c:pt>
                <c:pt idx="9">
                  <c:v>&gt;1 Year - 3 Years (N=1,245)</c:v>
                </c:pt>
                <c:pt idx="10">
                  <c:v>&gt;3 Years - 5 Years (N=1,112)</c:v>
                </c:pt>
                <c:pt idx="11">
                  <c:v>&gt;5 Years - 10 Years (N=3,321)</c:v>
                </c:pt>
                <c:pt idx="12">
                  <c:v>&gt;10 Years (N=5,035)</c:v>
                </c:pt>
              </c:strCache>
            </c:strRef>
          </c:cat>
          <c:val>
            <c:numRef>
              <c:f>Sheet1!$D$2:$D$14</c:f>
              <c:numCache>
                <c:formatCode>General</c:formatCode>
                <c:ptCount val="13"/>
                <c:pt idx="0">
                  <c:v>39.516500000000001</c:v>
                </c:pt>
                <c:pt idx="1">
                  <c:v>16.528499999999891</c:v>
                </c:pt>
                <c:pt idx="2">
                  <c:v>22.361000000000001</c:v>
                </c:pt>
                <c:pt idx="3">
                  <c:v>18.815300000000001</c:v>
                </c:pt>
                <c:pt idx="4">
                  <c:v>17.050999999999988</c:v>
                </c:pt>
                <c:pt idx="5">
                  <c:v>13.980400000000024</c:v>
                </c:pt>
                <c:pt idx="7">
                  <c:v>34.287300000000002</c:v>
                </c:pt>
                <c:pt idx="8">
                  <c:v>16.68569999999988</c:v>
                </c:pt>
                <c:pt idx="9">
                  <c:v>26.506</c:v>
                </c:pt>
                <c:pt idx="10">
                  <c:v>24.5504</c:v>
                </c:pt>
                <c:pt idx="11">
                  <c:v>17.70549999999988</c:v>
                </c:pt>
                <c:pt idx="12">
                  <c:v>16.246300000000002</c:v>
                </c:pt>
              </c:numCache>
            </c:numRef>
          </c:val>
        </c:ser>
        <c:ser>
          <c:idx val="3"/>
          <c:order val="3"/>
          <c:tx>
            <c:strRef>
              <c:f>Sheet1!$E$1</c:f>
              <c:strCache>
                <c:ptCount val="1"/>
                <c:pt idx="0">
                  <c:v>Renal Failure</c:v>
                </c:pt>
              </c:strCache>
            </c:strRef>
          </c:tx>
          <c:spPr>
            <a:gradFill>
              <a:gsLst>
                <a:gs pos="0">
                  <a:srgbClr val="663300"/>
                </a:gs>
                <a:gs pos="50000">
                  <a:srgbClr val="FF9900"/>
                </a:gs>
                <a:gs pos="100000">
                  <a:srgbClr val="663300"/>
                </a:gs>
              </a:gsLst>
              <a:lin ang="10800000" scaled="1"/>
            </a:gradFill>
            <a:ln>
              <a:solidFill>
                <a:schemeClr val="bg2"/>
              </a:solidFill>
            </a:ln>
          </c:spPr>
          <c:dLbls>
            <c:numFmt formatCode="#,##0" sourceLinked="0"/>
            <c:txPr>
              <a:bodyPr/>
              <a:lstStyle/>
              <a:p>
                <a:pPr>
                  <a:defRPr sz="1200" b="1">
                    <a:solidFill>
                      <a:schemeClr val="bg2"/>
                    </a:solidFill>
                  </a:defRPr>
                </a:pPr>
                <a:endParaRPr lang="en-US"/>
              </a:p>
            </c:txPr>
            <c:showVal val="1"/>
          </c:dLbls>
          <c:cat>
            <c:strRef>
              <c:f>Sheet1!$A$2:$A$14</c:f>
              <c:strCache>
                <c:ptCount val="13"/>
                <c:pt idx="0">
                  <c:v>0-30 Days (N=2,275)</c:v>
                </c:pt>
                <c:pt idx="1">
                  <c:v>31 Days - 1 Year (N=2,051)</c:v>
                </c:pt>
                <c:pt idx="2">
                  <c:v>&gt;1 Year - 3 Years (N=1,601)</c:v>
                </c:pt>
                <c:pt idx="3">
                  <c:v>&gt;3 Years - 5 Years (N=1,435)</c:v>
                </c:pt>
                <c:pt idx="4">
                  <c:v>&gt;5 Years - 10 Years (N=3,296)</c:v>
                </c:pt>
                <c:pt idx="5">
                  <c:v>&gt;10 Years (N=1,123)</c:v>
                </c:pt>
                <c:pt idx="7">
                  <c:v>0-30 Days (N=1,817)</c:v>
                </c:pt>
                <c:pt idx="8">
                  <c:v>31 Days - 1 Year (N=1,750)</c:v>
                </c:pt>
                <c:pt idx="9">
                  <c:v>&gt;1 Year - 3 Years (N=1,245)</c:v>
                </c:pt>
                <c:pt idx="10">
                  <c:v>&gt;3 Years - 5 Years (N=1,112)</c:v>
                </c:pt>
                <c:pt idx="11">
                  <c:v>&gt;5 Years - 10 Years (N=3,321)</c:v>
                </c:pt>
                <c:pt idx="12">
                  <c:v>&gt;10 Years (N=5,035)</c:v>
                </c:pt>
              </c:strCache>
            </c:strRef>
          </c:cat>
          <c:val>
            <c:numRef>
              <c:f>Sheet1!$E$2:$E$14</c:f>
              <c:numCache>
                <c:formatCode>General</c:formatCode>
                <c:ptCount val="13"/>
                <c:pt idx="0">
                  <c:v>1.0109899999999998</c:v>
                </c:pt>
                <c:pt idx="1">
                  <c:v>0.97513000000000005</c:v>
                </c:pt>
                <c:pt idx="2">
                  <c:v>1.6239899999999998</c:v>
                </c:pt>
                <c:pt idx="3">
                  <c:v>3.2055699999999998</c:v>
                </c:pt>
                <c:pt idx="4">
                  <c:v>5.61285999999998</c:v>
                </c:pt>
                <c:pt idx="5">
                  <c:v>7.9252000000000002</c:v>
                </c:pt>
                <c:pt idx="7">
                  <c:v>0.44029000000000001</c:v>
                </c:pt>
                <c:pt idx="8">
                  <c:v>1.08571</c:v>
                </c:pt>
                <c:pt idx="9">
                  <c:v>1.5261</c:v>
                </c:pt>
                <c:pt idx="10">
                  <c:v>3.5071900000000107</c:v>
                </c:pt>
                <c:pt idx="11">
                  <c:v>6.2330600000000134</c:v>
                </c:pt>
                <c:pt idx="12">
                  <c:v>8.8381299999999996</c:v>
                </c:pt>
              </c:numCache>
            </c:numRef>
          </c:val>
        </c:ser>
        <c:ser>
          <c:idx val="4"/>
          <c:order val="4"/>
          <c:tx>
            <c:strRef>
              <c:f>Sheet1!$F$1</c:f>
              <c:strCache>
                <c:ptCount val="1"/>
                <c:pt idx="0">
                  <c:v>Infection (Non-CMV)</c:v>
                </c:pt>
              </c:strCache>
            </c:strRef>
          </c:tx>
          <c:spPr>
            <a:gradFill flip="none" rotWithShape="1">
              <a:gsLst>
                <a:gs pos="0">
                  <a:srgbClr val="008080"/>
                </a:gs>
                <a:gs pos="50000">
                  <a:srgbClr val="00FFFF"/>
                </a:gs>
                <a:gs pos="100000">
                  <a:srgbClr val="008080"/>
                </a:gs>
              </a:gsLst>
              <a:lin ang="10800000" scaled="1"/>
              <a:tileRect/>
            </a:gradFill>
            <a:ln>
              <a:solidFill>
                <a:srgbClr val="000000"/>
              </a:solidFill>
            </a:ln>
          </c:spPr>
          <c:dLbls>
            <c:numFmt formatCode="#,##0" sourceLinked="0"/>
            <c:txPr>
              <a:bodyPr/>
              <a:lstStyle/>
              <a:p>
                <a:pPr>
                  <a:defRPr sz="1200" b="1">
                    <a:solidFill>
                      <a:schemeClr val="bg2"/>
                    </a:solidFill>
                  </a:defRPr>
                </a:pPr>
                <a:endParaRPr lang="en-US"/>
              </a:p>
            </c:txPr>
            <c:showVal val="1"/>
          </c:dLbls>
          <c:cat>
            <c:strRef>
              <c:f>Sheet1!$A$2:$A$14</c:f>
              <c:strCache>
                <c:ptCount val="13"/>
                <c:pt idx="0">
                  <c:v>0-30 Days (N=2,275)</c:v>
                </c:pt>
                <c:pt idx="1">
                  <c:v>31 Days - 1 Year (N=2,051)</c:v>
                </c:pt>
                <c:pt idx="2">
                  <c:v>&gt;1 Year - 3 Years (N=1,601)</c:v>
                </c:pt>
                <c:pt idx="3">
                  <c:v>&gt;3 Years - 5 Years (N=1,435)</c:v>
                </c:pt>
                <c:pt idx="4">
                  <c:v>&gt;5 Years - 10 Years (N=3,296)</c:v>
                </c:pt>
                <c:pt idx="5">
                  <c:v>&gt;10 Years (N=1,123)</c:v>
                </c:pt>
                <c:pt idx="7">
                  <c:v>0-30 Days (N=1,817)</c:v>
                </c:pt>
                <c:pt idx="8">
                  <c:v>31 Days - 1 Year (N=1,750)</c:v>
                </c:pt>
                <c:pt idx="9">
                  <c:v>&gt;1 Year - 3 Years (N=1,245)</c:v>
                </c:pt>
                <c:pt idx="10">
                  <c:v>&gt;3 Years - 5 Years (N=1,112)</c:v>
                </c:pt>
                <c:pt idx="11">
                  <c:v>&gt;5 Years - 10 Years (N=3,321)</c:v>
                </c:pt>
                <c:pt idx="12">
                  <c:v>&gt;10 Years (N=5,035)</c:v>
                </c:pt>
              </c:strCache>
            </c:strRef>
          </c:cat>
          <c:val>
            <c:numRef>
              <c:f>Sheet1!$F$2:$F$14</c:f>
              <c:numCache>
                <c:formatCode>General</c:formatCode>
                <c:ptCount val="13"/>
                <c:pt idx="0">
                  <c:v>13.7143</c:v>
                </c:pt>
                <c:pt idx="1">
                  <c:v>31.5943</c:v>
                </c:pt>
                <c:pt idx="2">
                  <c:v>11.492800000000004</c:v>
                </c:pt>
                <c:pt idx="3">
                  <c:v>8.2927</c:v>
                </c:pt>
                <c:pt idx="4">
                  <c:v>9.1019000000000005</c:v>
                </c:pt>
                <c:pt idx="5">
                  <c:v>9.2609000000000012</c:v>
                </c:pt>
                <c:pt idx="7">
                  <c:v>12.9884</c:v>
                </c:pt>
                <c:pt idx="8">
                  <c:v>28.971399999999917</c:v>
                </c:pt>
                <c:pt idx="9">
                  <c:v>13.6546</c:v>
                </c:pt>
                <c:pt idx="10">
                  <c:v>10.9712</c:v>
                </c:pt>
                <c:pt idx="11">
                  <c:v>12.1349</c:v>
                </c:pt>
                <c:pt idx="12">
                  <c:v>11.003</c:v>
                </c:pt>
              </c:numCache>
            </c:numRef>
          </c:val>
        </c:ser>
        <c:ser>
          <c:idx val="5"/>
          <c:order val="5"/>
          <c:tx>
            <c:strRef>
              <c:f>Sheet1!$G$1</c:f>
              <c:strCache>
                <c:ptCount val="1"/>
                <c:pt idx="0">
                  <c:v>Malignancy </c:v>
                </c:pt>
              </c:strCache>
            </c:strRef>
          </c:tx>
          <c:spPr>
            <a:gradFill>
              <a:gsLst>
                <a:gs pos="0">
                  <a:srgbClr val="7030A0"/>
                </a:gs>
                <a:gs pos="50000">
                  <a:srgbClr val="9900FF"/>
                </a:gs>
                <a:gs pos="100000">
                  <a:srgbClr val="7030A0"/>
                </a:gs>
              </a:gsLst>
              <a:lin ang="10800000" scaled="1"/>
            </a:gradFill>
            <a:ln>
              <a:solidFill>
                <a:schemeClr val="bg2"/>
              </a:solidFill>
            </a:ln>
          </c:spPr>
          <c:dLbls>
            <c:numFmt formatCode="#,##0" sourceLinked="0"/>
            <c:txPr>
              <a:bodyPr/>
              <a:lstStyle/>
              <a:p>
                <a:pPr>
                  <a:defRPr sz="1200" b="1"/>
                </a:pPr>
                <a:endParaRPr lang="en-US"/>
              </a:p>
            </c:txPr>
            <c:showVal val="1"/>
          </c:dLbls>
          <c:cat>
            <c:strRef>
              <c:f>Sheet1!$A$2:$A$14</c:f>
              <c:strCache>
                <c:ptCount val="13"/>
                <c:pt idx="0">
                  <c:v>0-30 Days (N=2,275)</c:v>
                </c:pt>
                <c:pt idx="1">
                  <c:v>31 Days - 1 Year (N=2,051)</c:v>
                </c:pt>
                <c:pt idx="2">
                  <c:v>&gt;1 Year - 3 Years (N=1,601)</c:v>
                </c:pt>
                <c:pt idx="3">
                  <c:v>&gt;3 Years - 5 Years (N=1,435)</c:v>
                </c:pt>
                <c:pt idx="4">
                  <c:v>&gt;5 Years - 10 Years (N=3,296)</c:v>
                </c:pt>
                <c:pt idx="5">
                  <c:v>&gt;10 Years (N=1,123)</c:v>
                </c:pt>
                <c:pt idx="7">
                  <c:v>0-30 Days (N=1,817)</c:v>
                </c:pt>
                <c:pt idx="8">
                  <c:v>31 Days - 1 Year (N=1,750)</c:v>
                </c:pt>
                <c:pt idx="9">
                  <c:v>&gt;1 Year - 3 Years (N=1,245)</c:v>
                </c:pt>
                <c:pt idx="10">
                  <c:v>&gt;3 Years - 5 Years (N=1,112)</c:v>
                </c:pt>
                <c:pt idx="11">
                  <c:v>&gt;5 Years - 10 Years (N=3,321)</c:v>
                </c:pt>
                <c:pt idx="12">
                  <c:v>&gt;10 Years (N=5,035)</c:v>
                </c:pt>
              </c:strCache>
            </c:strRef>
          </c:cat>
          <c:val>
            <c:numRef>
              <c:f>Sheet1!$G$2:$G$14</c:f>
              <c:numCache>
                <c:formatCode>General</c:formatCode>
                <c:ptCount val="13"/>
                <c:pt idx="0">
                  <c:v>0.13189999999999999</c:v>
                </c:pt>
                <c:pt idx="1">
                  <c:v>4.4855999999999998</c:v>
                </c:pt>
                <c:pt idx="2">
                  <c:v>16.614599999999999</c:v>
                </c:pt>
                <c:pt idx="3">
                  <c:v>24.738699999999902</c:v>
                </c:pt>
                <c:pt idx="4">
                  <c:v>25.6978000000001</c:v>
                </c:pt>
                <c:pt idx="5">
                  <c:v>23.77559999999988</c:v>
                </c:pt>
                <c:pt idx="7">
                  <c:v>5.5000000000000014E-2</c:v>
                </c:pt>
                <c:pt idx="8">
                  <c:v>3.3142999999999967</c:v>
                </c:pt>
                <c:pt idx="9">
                  <c:v>11.3253</c:v>
                </c:pt>
                <c:pt idx="10">
                  <c:v>19.963999999999906</c:v>
                </c:pt>
                <c:pt idx="11">
                  <c:v>23.486899999999906</c:v>
                </c:pt>
                <c:pt idx="12">
                  <c:v>22.919599999999917</c:v>
                </c:pt>
              </c:numCache>
            </c:numRef>
          </c:val>
        </c:ser>
        <c:gapWidth val="40"/>
        <c:overlap val="100"/>
        <c:axId val="185274752"/>
        <c:axId val="185276288"/>
      </c:barChart>
      <c:catAx>
        <c:axId val="185274752"/>
        <c:scaling>
          <c:orientation val="minMax"/>
        </c:scaling>
        <c:axPos val="b"/>
        <c:tickLblPos val="nextTo"/>
        <c:txPr>
          <a:bodyPr/>
          <a:lstStyle/>
          <a:p>
            <a:pPr>
              <a:defRPr sz="1000" b="1"/>
            </a:pPr>
            <a:endParaRPr lang="en-US"/>
          </a:p>
        </c:txPr>
        <c:crossAx val="185276288"/>
        <c:crosses val="autoZero"/>
        <c:auto val="1"/>
        <c:lblAlgn val="ctr"/>
        <c:lblOffset val="100"/>
      </c:catAx>
      <c:valAx>
        <c:axId val="185276288"/>
        <c:scaling>
          <c:orientation val="minMax"/>
          <c:max val="100"/>
        </c:scaling>
        <c:axPos val="l"/>
        <c:majorGridlines>
          <c:spPr>
            <a:ln w="6350">
              <a:solidFill>
                <a:schemeClr val="tx1"/>
              </a:solidFill>
              <a:prstDash val="sysDash"/>
            </a:ln>
          </c:spPr>
        </c:majorGridlines>
        <c:title>
          <c:tx>
            <c:rich>
              <a:bodyPr rot="-5400000" vert="horz"/>
              <a:lstStyle/>
              <a:p>
                <a:pPr>
                  <a:defRPr sz="1700"/>
                </a:pPr>
                <a:r>
                  <a:rPr lang="en-US" sz="1700" dirty="0" smtClean="0"/>
                  <a:t>% of Deaths</a:t>
                </a:r>
                <a:endParaRPr lang="en-US" sz="1700" dirty="0"/>
              </a:p>
            </c:rich>
          </c:tx>
        </c:title>
        <c:numFmt formatCode="General" sourceLinked="1"/>
        <c:tickLblPos val="nextTo"/>
        <c:txPr>
          <a:bodyPr/>
          <a:lstStyle/>
          <a:p>
            <a:pPr>
              <a:defRPr sz="1500" b="1"/>
            </a:pPr>
            <a:endParaRPr lang="en-US"/>
          </a:p>
        </c:txPr>
        <c:crossAx val="185274752"/>
        <c:crosses val="autoZero"/>
        <c:crossBetween val="between"/>
      </c:valAx>
      <c:spPr>
        <a:solidFill>
          <a:srgbClr val="000000"/>
        </a:solidFill>
        <a:ln>
          <a:solidFill>
            <a:srgbClr val="FFFFFF"/>
          </a:solidFill>
        </a:ln>
      </c:spPr>
    </c:plotArea>
    <c:legend>
      <c:legendPos val="t"/>
      <c:layout>
        <c:manualLayout>
          <c:xMode val="edge"/>
          <c:yMode val="edge"/>
          <c:x val="0.17391304347826209"/>
          <c:y val="1.6949152542372881E-2"/>
          <c:w val="0.74057971014492763"/>
          <c:h val="0.13695938431424959"/>
        </c:manualLayout>
      </c:layout>
      <c:spPr>
        <a:solidFill>
          <a:schemeClr val="bg2"/>
        </a:solidFill>
        <a:ln w="12700">
          <a:solidFill>
            <a:srgbClr val="FFFFFF"/>
          </a:solidFill>
        </a:ln>
      </c:spPr>
      <c:txPr>
        <a:bodyPr/>
        <a:lstStyle/>
        <a:p>
          <a:pPr>
            <a:defRPr sz="1400" b="1"/>
          </a:pPr>
          <a:endParaRPr lang="en-US"/>
        </a:p>
      </c:txPr>
    </c:legend>
    <c:plotVisOnly val="1"/>
  </c:chart>
  <c:txPr>
    <a:bodyPr/>
    <a:lstStyle/>
    <a:p>
      <a:pPr>
        <a:defRPr sz="1800"/>
      </a:pPr>
      <a:endParaRPr lang="en-US"/>
    </a:p>
  </c:txPr>
  <c:externalData r:id="rId1"/>
</c:chartSpace>
</file>

<file path=ppt/charts/chart9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564885141569696"/>
          <c:y val="3.3590508847684365E-2"/>
          <c:w val="0.86853006759110862"/>
          <c:h val="0.77074252815172362"/>
        </c:manualLayout>
      </c:layout>
      <c:lineChart>
        <c:grouping val="standard"/>
        <c:ser>
          <c:idx val="0"/>
          <c:order val="0"/>
          <c:tx>
            <c:strRef>
              <c:f>Sheet1!$A$2</c:f>
              <c:strCache>
                <c:ptCount val="1"/>
                <c:pt idx="0">
                  <c:v>CAV</c:v>
                </c:pt>
              </c:strCache>
            </c:strRef>
          </c:tx>
          <c:spPr>
            <a:ln w="38100">
              <a:solidFill>
                <a:srgbClr val="FF0000"/>
              </a:solidFill>
            </a:ln>
          </c:spPr>
          <c:marker>
            <c:symbol val="diamond"/>
            <c:size val="9"/>
            <c:spPr>
              <a:solidFill>
                <a:srgbClr val="FF0000"/>
              </a:solidFill>
              <a:ln>
                <a:solidFill>
                  <a:srgbClr val="FF0000"/>
                </a:solidFill>
              </a:ln>
            </c:spPr>
          </c:marker>
          <c:cat>
            <c:strRef>
              <c:f>Sheet1!$B$1:$H$1</c:f>
              <c:strCache>
                <c:ptCount val="7"/>
                <c:pt idx="0">
                  <c:v>0-30 Days  (N=4,092)</c:v>
                </c:pt>
                <c:pt idx="1">
                  <c:v>31 Days –  1 Year  (N=3,801)</c:v>
                </c:pt>
                <c:pt idx="2">
                  <c:v>&gt;1 Year – 3 Years (N=2,846)</c:v>
                </c:pt>
                <c:pt idx="3">
                  <c:v>&gt;3 Years – 5 Years (N=2,547)</c:v>
                </c:pt>
                <c:pt idx="4">
                  <c:v>&gt;5 Years – 10 Years (N=6,617)</c:v>
                </c:pt>
                <c:pt idx="5">
                  <c:v>&gt;10 – 15 Years  (N=4,221)</c:v>
                </c:pt>
                <c:pt idx="6">
                  <c:v>&gt;15 Years (N=1,937)</c:v>
                </c:pt>
              </c:strCache>
            </c:strRef>
          </c:cat>
          <c:val>
            <c:numRef>
              <c:f>Sheet1!$B$2:$H$2</c:f>
              <c:numCache>
                <c:formatCode>General</c:formatCode>
                <c:ptCount val="7"/>
                <c:pt idx="0">
                  <c:v>1.7</c:v>
                </c:pt>
                <c:pt idx="1">
                  <c:v>4.2</c:v>
                </c:pt>
                <c:pt idx="2">
                  <c:v>13.1</c:v>
                </c:pt>
                <c:pt idx="3">
                  <c:v>14.5</c:v>
                </c:pt>
                <c:pt idx="4">
                  <c:v>14.4</c:v>
                </c:pt>
                <c:pt idx="5">
                  <c:v>14.7</c:v>
                </c:pt>
                <c:pt idx="6">
                  <c:v>12.8</c:v>
                </c:pt>
              </c:numCache>
            </c:numRef>
          </c:val>
        </c:ser>
        <c:ser>
          <c:idx val="1"/>
          <c:order val="1"/>
          <c:tx>
            <c:strRef>
              <c:f>Sheet1!$A$3</c:f>
              <c:strCache>
                <c:ptCount val="1"/>
                <c:pt idx="0">
                  <c:v>Acute Rejection</c:v>
                </c:pt>
              </c:strCache>
            </c:strRef>
          </c:tx>
          <c:spPr>
            <a:ln w="38100">
              <a:solidFill>
                <a:srgbClr val="FFFF00"/>
              </a:solidFill>
              <a:prstDash val="solid"/>
            </a:ln>
          </c:spPr>
          <c:marker>
            <c:symbol val="diamond"/>
            <c:size val="9"/>
            <c:spPr>
              <a:solidFill>
                <a:srgbClr val="FFFF00"/>
              </a:solidFill>
              <a:ln>
                <a:solidFill>
                  <a:srgbClr val="FFFF00"/>
                </a:solidFill>
              </a:ln>
            </c:spPr>
          </c:marker>
          <c:cat>
            <c:strRef>
              <c:f>Sheet1!$B$1:$H$1</c:f>
              <c:strCache>
                <c:ptCount val="7"/>
                <c:pt idx="0">
                  <c:v>0-30 Days  (N=4,092)</c:v>
                </c:pt>
                <c:pt idx="1">
                  <c:v>31 Days –  1 Year  (N=3,801)</c:v>
                </c:pt>
                <c:pt idx="2">
                  <c:v>&gt;1 Year – 3 Years (N=2,846)</c:v>
                </c:pt>
                <c:pt idx="3">
                  <c:v>&gt;3 Years – 5 Years (N=2,547)</c:v>
                </c:pt>
                <c:pt idx="4">
                  <c:v>&gt;5 Years – 10 Years (N=6,617)</c:v>
                </c:pt>
                <c:pt idx="5">
                  <c:v>&gt;10 – 15 Years  (N=4,221)</c:v>
                </c:pt>
                <c:pt idx="6">
                  <c:v>&gt;15 Years (N=1,937)</c:v>
                </c:pt>
              </c:strCache>
            </c:strRef>
          </c:cat>
          <c:val>
            <c:numRef>
              <c:f>Sheet1!$B$3:$H$3</c:f>
              <c:numCache>
                <c:formatCode>General</c:formatCode>
                <c:ptCount val="7"/>
                <c:pt idx="0">
                  <c:v>5.4</c:v>
                </c:pt>
                <c:pt idx="1">
                  <c:v>10.4</c:v>
                </c:pt>
                <c:pt idx="2">
                  <c:v>10.4</c:v>
                </c:pt>
                <c:pt idx="3">
                  <c:v>5</c:v>
                </c:pt>
                <c:pt idx="4">
                  <c:v>1.9000000000000001</c:v>
                </c:pt>
                <c:pt idx="5">
                  <c:v>1</c:v>
                </c:pt>
                <c:pt idx="6">
                  <c:v>0.70000000000000062</c:v>
                </c:pt>
              </c:numCache>
            </c:numRef>
          </c:val>
        </c:ser>
        <c:ser>
          <c:idx val="2"/>
          <c:order val="2"/>
          <c:tx>
            <c:strRef>
              <c:f>Sheet1!$A$4</c:f>
              <c:strCache>
                <c:ptCount val="1"/>
                <c:pt idx="0">
                  <c:v>Malignancy (non-Lymph/PTLD)</c:v>
                </c:pt>
              </c:strCache>
            </c:strRef>
          </c:tx>
          <c:spPr>
            <a:ln w="38100">
              <a:solidFill>
                <a:srgbClr val="00FF00"/>
              </a:solidFill>
            </a:ln>
          </c:spPr>
          <c:marker>
            <c:symbol val="diamond"/>
            <c:size val="9"/>
            <c:spPr>
              <a:solidFill>
                <a:srgbClr val="00FF00"/>
              </a:solidFill>
              <a:ln>
                <a:solidFill>
                  <a:srgbClr val="00FF00"/>
                </a:solidFill>
              </a:ln>
            </c:spPr>
          </c:marker>
          <c:cat>
            <c:strRef>
              <c:f>Sheet1!$B$1:$H$1</c:f>
              <c:strCache>
                <c:ptCount val="7"/>
                <c:pt idx="0">
                  <c:v>0-30 Days  (N=4,092)</c:v>
                </c:pt>
                <c:pt idx="1">
                  <c:v>31 Days –  1 Year  (N=3,801)</c:v>
                </c:pt>
                <c:pt idx="2">
                  <c:v>&gt;1 Year – 3 Years (N=2,846)</c:v>
                </c:pt>
                <c:pt idx="3">
                  <c:v>&gt;3 Years – 5 Years (N=2,547)</c:v>
                </c:pt>
                <c:pt idx="4">
                  <c:v>&gt;5 Years – 10 Years (N=6,617)</c:v>
                </c:pt>
                <c:pt idx="5">
                  <c:v>&gt;10 – 15 Years  (N=4,221)</c:v>
                </c:pt>
                <c:pt idx="6">
                  <c:v>&gt;15 Years (N=1,937)</c:v>
                </c:pt>
              </c:strCache>
            </c:strRef>
          </c:cat>
          <c:val>
            <c:numRef>
              <c:f>Sheet1!$B$4:$H$4</c:f>
              <c:numCache>
                <c:formatCode>General</c:formatCode>
                <c:ptCount val="7"/>
                <c:pt idx="0">
                  <c:v>0</c:v>
                </c:pt>
                <c:pt idx="1">
                  <c:v>2.4</c:v>
                </c:pt>
                <c:pt idx="2">
                  <c:v>11.5</c:v>
                </c:pt>
                <c:pt idx="3">
                  <c:v>18.5</c:v>
                </c:pt>
                <c:pt idx="4">
                  <c:v>20.3</c:v>
                </c:pt>
                <c:pt idx="5">
                  <c:v>20.100000000000001</c:v>
                </c:pt>
                <c:pt idx="6">
                  <c:v>17.8</c:v>
                </c:pt>
              </c:numCache>
            </c:numRef>
          </c:val>
        </c:ser>
        <c:ser>
          <c:idx val="3"/>
          <c:order val="3"/>
          <c:tx>
            <c:strRef>
              <c:f>Sheet1!$A$5</c:f>
              <c:strCache>
                <c:ptCount val="1"/>
                <c:pt idx="0">
                  <c:v>Infection (non-CMV)</c:v>
                </c:pt>
              </c:strCache>
            </c:strRef>
          </c:tx>
          <c:spPr>
            <a:ln w="38100">
              <a:solidFill>
                <a:srgbClr val="00FFFF"/>
              </a:solidFill>
            </a:ln>
          </c:spPr>
          <c:marker>
            <c:symbol val="diamond"/>
            <c:size val="9"/>
            <c:spPr>
              <a:solidFill>
                <a:srgbClr val="00FFFF"/>
              </a:solidFill>
              <a:ln>
                <a:solidFill>
                  <a:srgbClr val="00FFFF"/>
                </a:solidFill>
              </a:ln>
            </c:spPr>
          </c:marker>
          <c:cat>
            <c:strRef>
              <c:f>Sheet1!$B$1:$H$1</c:f>
              <c:strCache>
                <c:ptCount val="7"/>
                <c:pt idx="0">
                  <c:v>0-30 Days  (N=4,092)</c:v>
                </c:pt>
                <c:pt idx="1">
                  <c:v>31 Days –  1 Year  (N=3,801)</c:v>
                </c:pt>
                <c:pt idx="2">
                  <c:v>&gt;1 Year – 3 Years (N=2,846)</c:v>
                </c:pt>
                <c:pt idx="3">
                  <c:v>&gt;3 Years – 5 Years (N=2,547)</c:v>
                </c:pt>
                <c:pt idx="4">
                  <c:v>&gt;5 Years – 10 Years (N=6,617)</c:v>
                </c:pt>
                <c:pt idx="5">
                  <c:v>&gt;10 – 15 Years  (N=4,221)</c:v>
                </c:pt>
                <c:pt idx="6">
                  <c:v>&gt;15 Years (N=1,937)</c:v>
                </c:pt>
              </c:strCache>
            </c:strRef>
          </c:cat>
          <c:val>
            <c:numRef>
              <c:f>Sheet1!$B$5:$H$5</c:f>
              <c:numCache>
                <c:formatCode>General</c:formatCode>
                <c:ptCount val="7"/>
                <c:pt idx="0">
                  <c:v>13.4</c:v>
                </c:pt>
                <c:pt idx="1">
                  <c:v>30.4</c:v>
                </c:pt>
                <c:pt idx="2">
                  <c:v>12.4</c:v>
                </c:pt>
                <c:pt idx="3">
                  <c:v>9.5</c:v>
                </c:pt>
                <c:pt idx="4">
                  <c:v>10.6</c:v>
                </c:pt>
                <c:pt idx="5">
                  <c:v>10.200000000000001</c:v>
                </c:pt>
                <c:pt idx="6">
                  <c:v>11.7</c:v>
                </c:pt>
              </c:numCache>
            </c:numRef>
          </c:val>
        </c:ser>
        <c:ser>
          <c:idx val="4"/>
          <c:order val="4"/>
          <c:tx>
            <c:strRef>
              <c:f>Sheet1!$A$6</c:f>
              <c:strCache>
                <c:ptCount val="1"/>
                <c:pt idx="0">
                  <c:v>Graft Failure</c:v>
                </c:pt>
              </c:strCache>
            </c:strRef>
          </c:tx>
          <c:spPr>
            <a:ln w="41275">
              <a:solidFill>
                <a:schemeClr val="bg1">
                  <a:lumMod val="50000"/>
                  <a:lumOff val="50000"/>
                </a:schemeClr>
              </a:solidFill>
            </a:ln>
          </c:spPr>
          <c:marker>
            <c:symbol val="diamond"/>
            <c:size val="9"/>
            <c:spPr>
              <a:solidFill>
                <a:schemeClr val="bg1">
                  <a:lumMod val="50000"/>
                  <a:lumOff val="50000"/>
                </a:schemeClr>
              </a:solidFill>
              <a:ln>
                <a:solidFill>
                  <a:srgbClr val="00004C">
                    <a:lumMod val="50000"/>
                    <a:lumOff val="50000"/>
                  </a:srgbClr>
                </a:solidFill>
              </a:ln>
            </c:spPr>
          </c:marker>
          <c:cat>
            <c:strRef>
              <c:f>Sheet1!$B$1:$H$1</c:f>
              <c:strCache>
                <c:ptCount val="7"/>
                <c:pt idx="0">
                  <c:v>0-30 Days  (N=4,092)</c:v>
                </c:pt>
                <c:pt idx="1">
                  <c:v>31 Days –  1 Year  (N=3,801)</c:v>
                </c:pt>
                <c:pt idx="2">
                  <c:v>&gt;1 Year – 3 Years (N=2,846)</c:v>
                </c:pt>
                <c:pt idx="3">
                  <c:v>&gt;3 Years – 5 Years (N=2,547)</c:v>
                </c:pt>
                <c:pt idx="4">
                  <c:v>&gt;5 Years – 10 Years (N=6,617)</c:v>
                </c:pt>
                <c:pt idx="5">
                  <c:v>&gt;10 – 15 Years  (N=4,221)</c:v>
                </c:pt>
                <c:pt idx="6">
                  <c:v>&gt;15 Years (N=1,937)</c:v>
                </c:pt>
              </c:strCache>
            </c:strRef>
          </c:cat>
          <c:val>
            <c:numRef>
              <c:f>Sheet1!$B$6:$H$6</c:f>
              <c:numCache>
                <c:formatCode>General</c:formatCode>
                <c:ptCount val="7"/>
                <c:pt idx="0">
                  <c:v>37.200000000000003</c:v>
                </c:pt>
                <c:pt idx="1">
                  <c:v>16.600000000000001</c:v>
                </c:pt>
                <c:pt idx="2">
                  <c:v>24.2</c:v>
                </c:pt>
                <c:pt idx="3">
                  <c:v>21.3</c:v>
                </c:pt>
                <c:pt idx="4">
                  <c:v>17.399999999999999</c:v>
                </c:pt>
                <c:pt idx="5">
                  <c:v>15.9</c:v>
                </c:pt>
                <c:pt idx="6">
                  <c:v>15.7</c:v>
                </c:pt>
              </c:numCache>
            </c:numRef>
          </c:val>
        </c:ser>
        <c:ser>
          <c:idx val="5"/>
          <c:order val="5"/>
          <c:tx>
            <c:strRef>
              <c:f>Sheet1!$A$7</c:f>
              <c:strCache>
                <c:ptCount val="1"/>
                <c:pt idx="0">
                  <c:v>Multiple Organ Failure</c:v>
                </c:pt>
              </c:strCache>
            </c:strRef>
          </c:tx>
          <c:spPr>
            <a:ln w="41275">
              <a:solidFill>
                <a:srgbClr val="FF00FF"/>
              </a:solidFill>
            </a:ln>
          </c:spPr>
          <c:marker>
            <c:symbol val="diamond"/>
            <c:size val="9"/>
            <c:spPr>
              <a:solidFill>
                <a:srgbClr val="FF00FF"/>
              </a:solidFill>
              <a:ln>
                <a:solidFill>
                  <a:srgbClr val="FF00FF"/>
                </a:solidFill>
              </a:ln>
            </c:spPr>
          </c:marker>
          <c:cat>
            <c:strRef>
              <c:f>Sheet1!$B$1:$H$1</c:f>
              <c:strCache>
                <c:ptCount val="7"/>
                <c:pt idx="0">
                  <c:v>0-30 Days  (N=4,092)</c:v>
                </c:pt>
                <c:pt idx="1">
                  <c:v>31 Days –  1 Year  (N=3,801)</c:v>
                </c:pt>
                <c:pt idx="2">
                  <c:v>&gt;1 Year – 3 Years (N=2,846)</c:v>
                </c:pt>
                <c:pt idx="3">
                  <c:v>&gt;3 Years – 5 Years (N=2,547)</c:v>
                </c:pt>
                <c:pt idx="4">
                  <c:v>&gt;5 Years – 10 Years (N=6,617)</c:v>
                </c:pt>
                <c:pt idx="5">
                  <c:v>&gt;10 – 15 Years  (N=4,221)</c:v>
                </c:pt>
                <c:pt idx="6">
                  <c:v>&gt;15 Years (N=1,937)</c:v>
                </c:pt>
              </c:strCache>
            </c:strRef>
          </c:cat>
          <c:val>
            <c:numRef>
              <c:f>Sheet1!$B$7:$H$7</c:f>
              <c:numCache>
                <c:formatCode>General</c:formatCode>
                <c:ptCount val="7"/>
                <c:pt idx="0">
                  <c:v>17.5</c:v>
                </c:pt>
                <c:pt idx="1">
                  <c:v>14</c:v>
                </c:pt>
                <c:pt idx="2">
                  <c:v>5.8</c:v>
                </c:pt>
                <c:pt idx="3">
                  <c:v>6.1</c:v>
                </c:pt>
                <c:pt idx="4">
                  <c:v>6.9</c:v>
                </c:pt>
                <c:pt idx="5">
                  <c:v>8.2000000000000011</c:v>
                </c:pt>
                <c:pt idx="6">
                  <c:v>9</c:v>
                </c:pt>
              </c:numCache>
            </c:numRef>
          </c:val>
        </c:ser>
        <c:ser>
          <c:idx val="6"/>
          <c:order val="6"/>
          <c:tx>
            <c:strRef>
              <c:f>Sheet1!$A$8</c:f>
              <c:strCache>
                <c:ptCount val="1"/>
                <c:pt idx="0">
                  <c:v>Renal Failure</c:v>
                </c:pt>
              </c:strCache>
            </c:strRef>
          </c:tx>
          <c:spPr>
            <a:ln w="41275">
              <a:solidFill>
                <a:srgbClr val="9900FF"/>
              </a:solidFill>
            </a:ln>
          </c:spPr>
          <c:marker>
            <c:symbol val="diamond"/>
            <c:size val="9"/>
            <c:spPr>
              <a:solidFill>
                <a:srgbClr val="9900FF"/>
              </a:solidFill>
              <a:ln>
                <a:solidFill>
                  <a:srgbClr val="9900FF"/>
                </a:solidFill>
              </a:ln>
            </c:spPr>
          </c:marker>
          <c:cat>
            <c:strRef>
              <c:f>Sheet1!$B$1:$H$1</c:f>
              <c:strCache>
                <c:ptCount val="7"/>
                <c:pt idx="0">
                  <c:v>0-30 Days  (N=4,092)</c:v>
                </c:pt>
                <c:pt idx="1">
                  <c:v>31 Days –  1 Year  (N=3,801)</c:v>
                </c:pt>
                <c:pt idx="2">
                  <c:v>&gt;1 Year – 3 Years (N=2,846)</c:v>
                </c:pt>
                <c:pt idx="3">
                  <c:v>&gt;3 Years – 5 Years (N=2,547)</c:v>
                </c:pt>
                <c:pt idx="4">
                  <c:v>&gt;5 Years – 10 Years (N=6,617)</c:v>
                </c:pt>
                <c:pt idx="5">
                  <c:v>&gt;10 – 15 Years  (N=4,221)</c:v>
                </c:pt>
                <c:pt idx="6">
                  <c:v>&gt;15 Years (N=1,937)</c:v>
                </c:pt>
              </c:strCache>
            </c:strRef>
          </c:cat>
          <c:val>
            <c:numRef>
              <c:f>Sheet1!$B$8:$H$8</c:f>
              <c:numCache>
                <c:formatCode>General</c:formatCode>
                <c:ptCount val="7"/>
                <c:pt idx="0">
                  <c:v>0.8</c:v>
                </c:pt>
                <c:pt idx="1">
                  <c:v>1</c:v>
                </c:pt>
                <c:pt idx="2">
                  <c:v>1.6</c:v>
                </c:pt>
                <c:pt idx="3">
                  <c:v>3.3</c:v>
                </c:pt>
                <c:pt idx="4">
                  <c:v>5.9</c:v>
                </c:pt>
                <c:pt idx="5">
                  <c:v>8.5</c:v>
                </c:pt>
                <c:pt idx="6">
                  <c:v>9</c:v>
                </c:pt>
              </c:numCache>
            </c:numRef>
          </c:val>
        </c:ser>
        <c:marker val="1"/>
        <c:axId val="185576064"/>
        <c:axId val="185590528"/>
      </c:lineChart>
      <c:catAx>
        <c:axId val="185576064"/>
        <c:scaling>
          <c:orientation val="minMax"/>
        </c:scaling>
        <c:axPos val="b"/>
        <c:numFmt formatCode="#,##0" sourceLinked="1"/>
        <c:tickLblPos val="nextTo"/>
        <c:txPr>
          <a:bodyPr rot="0"/>
          <a:lstStyle/>
          <a:p>
            <a:pPr>
              <a:defRPr sz="1300" b="1"/>
            </a:pPr>
            <a:endParaRPr lang="en-US"/>
          </a:p>
        </c:txPr>
        <c:crossAx val="185590528"/>
        <c:crosses val="autoZero"/>
        <c:auto val="1"/>
        <c:lblAlgn val="ctr"/>
        <c:lblOffset val="100"/>
      </c:catAx>
      <c:valAx>
        <c:axId val="185590528"/>
        <c:scaling>
          <c:orientation val="minMax"/>
          <c:max val="5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of Deaths</a:t>
                </a:r>
                <a:endParaRPr lang="en-US" sz="1700" b="1" i="0" baseline="0" dirty="0">
                  <a:solidFill>
                    <a:schemeClr val="tx1"/>
                  </a:solidFill>
                </a:endParaRPr>
              </a:p>
            </c:rich>
          </c:tx>
          <c:layout>
            <c:manualLayout>
              <c:xMode val="edge"/>
              <c:yMode val="edge"/>
              <c:x val="1.5476854110050425E-2"/>
              <c:y val="0.32582317331302429"/>
            </c:manualLayout>
          </c:layout>
        </c:title>
        <c:numFmt formatCode="General" sourceLinked="1"/>
        <c:tickLblPos val="nextTo"/>
        <c:txPr>
          <a:bodyPr/>
          <a:lstStyle/>
          <a:p>
            <a:pPr>
              <a:defRPr sz="1500" b="1"/>
            </a:pPr>
            <a:endParaRPr lang="en-US"/>
          </a:p>
        </c:txPr>
        <c:crossAx val="185576064"/>
        <c:crosses val="autoZero"/>
        <c:crossBetween val="between"/>
        <c:majorUnit val="10"/>
      </c:valAx>
      <c:spPr>
        <a:solidFill>
          <a:schemeClr val="bg2"/>
        </a:solidFill>
        <a:ln>
          <a:solidFill>
            <a:schemeClr val="tx1"/>
          </a:solidFill>
        </a:ln>
      </c:spPr>
    </c:plotArea>
    <c:legend>
      <c:legendPos val="r"/>
      <c:layout>
        <c:manualLayout>
          <c:xMode val="edge"/>
          <c:yMode val="edge"/>
          <c:x val="0.20202064896755162"/>
          <c:y val="4.8999237998476296E-2"/>
          <c:w val="0.75269911504425102"/>
          <c:h val="0.19164507662348657"/>
        </c:manualLayout>
      </c:layout>
      <c:overlay val="1"/>
      <c:spPr>
        <a:solidFill>
          <a:schemeClr val="bg2"/>
        </a:solidFill>
        <a:ln>
          <a:solidFill>
            <a:schemeClr val="tx1"/>
          </a:solidFill>
        </a:ln>
      </c:spPr>
      <c:txPr>
        <a:bodyPr/>
        <a:lstStyle/>
        <a:p>
          <a:pPr>
            <a:defRPr sz="1500" b="1"/>
          </a:pPr>
          <a:endParaRPr lang="en-US"/>
        </a:p>
      </c:txPr>
    </c:legend>
    <c:plotVisOnly val="1"/>
    <c:dispBlanksAs val="gap"/>
  </c:chart>
  <c:txPr>
    <a:bodyPr/>
    <a:lstStyle/>
    <a:p>
      <a:pPr>
        <a:defRPr sz="1800"/>
      </a:pPr>
      <a:endParaRPr lang="en-US"/>
    </a:p>
  </c:txPr>
  <c:externalData r:id="rId1"/>
</c:chartSpace>
</file>

<file path=ppt/charts/chart94.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449840893782083"/>
          <c:y val="3.3590508847684365E-2"/>
          <c:w val="0.85968051006900015"/>
          <c:h val="0.77074260114040016"/>
        </c:manualLayout>
      </c:layout>
      <c:scatterChart>
        <c:scatterStyle val="smoothMarker"/>
        <c:ser>
          <c:idx val="0"/>
          <c:order val="0"/>
          <c:tx>
            <c:strRef>
              <c:f>Sheet1!$B$1</c:f>
              <c:strCache>
                <c:ptCount val="1"/>
                <c:pt idx="0">
                  <c:v>CAV</c:v>
                </c:pt>
              </c:strCache>
            </c:strRef>
          </c:tx>
          <c:spPr>
            <a:ln w="41275">
              <a:solidFill>
                <a:srgbClr val="FF0000"/>
              </a:solidFill>
            </a:ln>
          </c:spPr>
          <c:marker>
            <c:symbol val="none"/>
          </c:marker>
          <c:xVal>
            <c:numRef>
              <c:f>Sheet1!$A$2:$A$37</c:f>
              <c:numCache>
                <c:formatCode>General</c:formatCode>
                <c:ptCount val="36"/>
                <c:pt idx="0">
                  <c:v>0</c:v>
                </c:pt>
                <c:pt idx="1">
                  <c:v>1.9178081999999999E-2</c:v>
                </c:pt>
                <c:pt idx="2">
                  <c:v>3.8356163999999998E-2</c:v>
                </c:pt>
                <c:pt idx="3">
                  <c:v>8.2191780999999978E-2</c:v>
                </c:pt>
                <c:pt idx="4">
                  <c:v>0.12328767100000021</c:v>
                </c:pt>
                <c:pt idx="5">
                  <c:v>0.16712328800000001</c:v>
                </c:pt>
                <c:pt idx="6">
                  <c:v>0.24931506800000044</c:v>
                </c:pt>
                <c:pt idx="7">
                  <c:v>0.33424657500000143</c:v>
                </c:pt>
                <c:pt idx="8">
                  <c:v>0.49863013699999997</c:v>
                </c:pt>
                <c:pt idx="9">
                  <c:v>0.7479452050000025</c:v>
                </c:pt>
                <c:pt idx="10">
                  <c:v>1</c:v>
                </c:pt>
                <c:pt idx="11">
                  <c:v>1.249315068</c:v>
                </c:pt>
                <c:pt idx="12">
                  <c:v>1.4986301369999999</c:v>
                </c:pt>
                <c:pt idx="13">
                  <c:v>1.750684932</c:v>
                </c:pt>
                <c:pt idx="14">
                  <c:v>2</c:v>
                </c:pt>
                <c:pt idx="15">
                  <c:v>2.2493150680000076</c:v>
                </c:pt>
                <c:pt idx="16">
                  <c:v>2.4986301369999997</c:v>
                </c:pt>
                <c:pt idx="17">
                  <c:v>2.750684932</c:v>
                </c:pt>
                <c:pt idx="18">
                  <c:v>3</c:v>
                </c:pt>
                <c:pt idx="19">
                  <c:v>3.2493150680000076</c:v>
                </c:pt>
                <c:pt idx="20">
                  <c:v>3.4986301369999997</c:v>
                </c:pt>
                <c:pt idx="21">
                  <c:v>4</c:v>
                </c:pt>
                <c:pt idx="22">
                  <c:v>4.2493150679999854</c:v>
                </c:pt>
                <c:pt idx="23">
                  <c:v>4.4986301370000001</c:v>
                </c:pt>
                <c:pt idx="24">
                  <c:v>5</c:v>
                </c:pt>
                <c:pt idx="25">
                  <c:v>5.4986301370000001</c:v>
                </c:pt>
                <c:pt idx="26">
                  <c:v>6</c:v>
                </c:pt>
                <c:pt idx="27">
                  <c:v>7</c:v>
                </c:pt>
                <c:pt idx="28">
                  <c:v>8</c:v>
                </c:pt>
                <c:pt idx="29">
                  <c:v>9</c:v>
                </c:pt>
                <c:pt idx="30">
                  <c:v>10</c:v>
                </c:pt>
                <c:pt idx="31">
                  <c:v>11</c:v>
                </c:pt>
                <c:pt idx="32">
                  <c:v>12</c:v>
                </c:pt>
                <c:pt idx="33">
                  <c:v>13</c:v>
                </c:pt>
                <c:pt idx="34">
                  <c:v>14</c:v>
                </c:pt>
                <c:pt idx="35">
                  <c:v>15</c:v>
                </c:pt>
              </c:numCache>
            </c:numRef>
          </c:xVal>
          <c:yVal>
            <c:numRef>
              <c:f>Sheet1!$B$2:$B$37</c:f>
              <c:numCache>
                <c:formatCode>0.00%</c:formatCode>
                <c:ptCount val="36"/>
                <c:pt idx="0" formatCode="General">
                  <c:v>0</c:v>
                </c:pt>
                <c:pt idx="1">
                  <c:v>7.0000000000000205E-4</c:v>
                </c:pt>
                <c:pt idx="2">
                  <c:v>1.1000000000000038E-3</c:v>
                </c:pt>
                <c:pt idx="3">
                  <c:v>1.1999999999999999E-3</c:v>
                </c:pt>
                <c:pt idx="4">
                  <c:v>1.4000000000000032E-3</c:v>
                </c:pt>
                <c:pt idx="5">
                  <c:v>1.5000000000000035E-3</c:v>
                </c:pt>
                <c:pt idx="6">
                  <c:v>1.7000000000000045E-3</c:v>
                </c:pt>
                <c:pt idx="7">
                  <c:v>1.8000000000000052E-3</c:v>
                </c:pt>
                <c:pt idx="8">
                  <c:v>2.3000000000000052E-3</c:v>
                </c:pt>
                <c:pt idx="9">
                  <c:v>3.2000000000000106E-3</c:v>
                </c:pt>
                <c:pt idx="10">
                  <c:v>4.0000000000000114E-3</c:v>
                </c:pt>
                <c:pt idx="11">
                  <c:v>4.9000000000000172E-3</c:v>
                </c:pt>
                <c:pt idx="12">
                  <c:v>5.9000000000000181E-3</c:v>
                </c:pt>
                <c:pt idx="13">
                  <c:v>6.5000000000000162E-3</c:v>
                </c:pt>
                <c:pt idx="14">
                  <c:v>7.1000000000000004E-3</c:v>
                </c:pt>
                <c:pt idx="15">
                  <c:v>7.9000000000000268E-3</c:v>
                </c:pt>
                <c:pt idx="16">
                  <c:v>8.4000000000000047E-3</c:v>
                </c:pt>
                <c:pt idx="17">
                  <c:v>9.1000000000000004E-3</c:v>
                </c:pt>
                <c:pt idx="18">
                  <c:v>9.6000000000000026E-3</c:v>
                </c:pt>
                <c:pt idx="19">
                  <c:v>1.0000000000000005E-2</c:v>
                </c:pt>
                <c:pt idx="20">
                  <c:v>1.0600000000000021E-2</c:v>
                </c:pt>
                <c:pt idx="21">
                  <c:v>1.2E-2</c:v>
                </c:pt>
                <c:pt idx="22">
                  <c:v>1.2500000000000001E-2</c:v>
                </c:pt>
                <c:pt idx="23">
                  <c:v>1.3200000000000035E-2</c:v>
                </c:pt>
                <c:pt idx="24">
                  <c:v>1.4700000000000001E-2</c:v>
                </c:pt>
                <c:pt idx="25">
                  <c:v>1.6100000000000041E-2</c:v>
                </c:pt>
                <c:pt idx="26">
                  <c:v>1.7100000000000001E-2</c:v>
                </c:pt>
                <c:pt idx="27">
                  <c:v>2.0600000000000011E-2</c:v>
                </c:pt>
                <c:pt idx="28">
                  <c:v>2.3699999999999999E-2</c:v>
                </c:pt>
                <c:pt idx="29">
                  <c:v>2.6599999999999999E-2</c:v>
                </c:pt>
                <c:pt idx="30">
                  <c:v>2.8899999999999999E-2</c:v>
                </c:pt>
                <c:pt idx="31">
                  <c:v>3.2199999999999999E-2</c:v>
                </c:pt>
                <c:pt idx="32">
                  <c:v>3.4500000000000003E-2</c:v>
                </c:pt>
                <c:pt idx="33">
                  <c:v>3.8199999999999998E-2</c:v>
                </c:pt>
                <c:pt idx="34">
                  <c:v>4.0800000000000003E-2</c:v>
                </c:pt>
                <c:pt idx="35">
                  <c:v>4.3900000000000002E-2</c:v>
                </c:pt>
              </c:numCache>
            </c:numRef>
          </c:yVal>
        </c:ser>
        <c:ser>
          <c:idx val="1"/>
          <c:order val="1"/>
          <c:tx>
            <c:strRef>
              <c:f>Sheet1!$C$1</c:f>
              <c:strCache>
                <c:ptCount val="1"/>
                <c:pt idx="0">
                  <c:v>Acute Rejection</c:v>
                </c:pt>
              </c:strCache>
            </c:strRef>
          </c:tx>
          <c:spPr>
            <a:ln w="41275">
              <a:solidFill>
                <a:srgbClr val="FFFF00"/>
              </a:solidFill>
              <a:prstDash val="solid"/>
            </a:ln>
          </c:spPr>
          <c:marker>
            <c:symbol val="none"/>
          </c:marker>
          <c:xVal>
            <c:numRef>
              <c:f>Sheet1!$A$2:$A$37</c:f>
              <c:numCache>
                <c:formatCode>General</c:formatCode>
                <c:ptCount val="36"/>
                <c:pt idx="0">
                  <c:v>0</c:v>
                </c:pt>
                <c:pt idx="1">
                  <c:v>1.9178081999999999E-2</c:v>
                </c:pt>
                <c:pt idx="2">
                  <c:v>3.8356163999999998E-2</c:v>
                </c:pt>
                <c:pt idx="3">
                  <c:v>8.2191780999999978E-2</c:v>
                </c:pt>
                <c:pt idx="4">
                  <c:v>0.12328767100000021</c:v>
                </c:pt>
                <c:pt idx="5">
                  <c:v>0.16712328800000001</c:v>
                </c:pt>
                <c:pt idx="6">
                  <c:v>0.24931506800000044</c:v>
                </c:pt>
                <c:pt idx="7">
                  <c:v>0.33424657500000143</c:v>
                </c:pt>
                <c:pt idx="8">
                  <c:v>0.49863013699999997</c:v>
                </c:pt>
                <c:pt idx="9">
                  <c:v>0.7479452050000025</c:v>
                </c:pt>
                <c:pt idx="10">
                  <c:v>1</c:v>
                </c:pt>
                <c:pt idx="11">
                  <c:v>1.249315068</c:v>
                </c:pt>
                <c:pt idx="12">
                  <c:v>1.4986301369999999</c:v>
                </c:pt>
                <c:pt idx="13">
                  <c:v>1.750684932</c:v>
                </c:pt>
                <c:pt idx="14">
                  <c:v>2</c:v>
                </c:pt>
                <c:pt idx="15">
                  <c:v>2.2493150680000076</c:v>
                </c:pt>
                <c:pt idx="16">
                  <c:v>2.4986301369999997</c:v>
                </c:pt>
                <c:pt idx="17">
                  <c:v>2.750684932</c:v>
                </c:pt>
                <c:pt idx="18">
                  <c:v>3</c:v>
                </c:pt>
                <c:pt idx="19">
                  <c:v>3.2493150680000076</c:v>
                </c:pt>
                <c:pt idx="20">
                  <c:v>3.4986301369999997</c:v>
                </c:pt>
                <c:pt idx="21">
                  <c:v>4</c:v>
                </c:pt>
                <c:pt idx="22">
                  <c:v>4.2493150679999854</c:v>
                </c:pt>
                <c:pt idx="23">
                  <c:v>4.4986301370000001</c:v>
                </c:pt>
                <c:pt idx="24">
                  <c:v>5</c:v>
                </c:pt>
                <c:pt idx="25">
                  <c:v>5.4986301370000001</c:v>
                </c:pt>
                <c:pt idx="26">
                  <c:v>6</c:v>
                </c:pt>
                <c:pt idx="27">
                  <c:v>7</c:v>
                </c:pt>
                <c:pt idx="28">
                  <c:v>8</c:v>
                </c:pt>
                <c:pt idx="29">
                  <c:v>9</c:v>
                </c:pt>
                <c:pt idx="30">
                  <c:v>10</c:v>
                </c:pt>
                <c:pt idx="31">
                  <c:v>11</c:v>
                </c:pt>
                <c:pt idx="32">
                  <c:v>12</c:v>
                </c:pt>
                <c:pt idx="33">
                  <c:v>13</c:v>
                </c:pt>
                <c:pt idx="34">
                  <c:v>14</c:v>
                </c:pt>
                <c:pt idx="35">
                  <c:v>15</c:v>
                </c:pt>
              </c:numCache>
            </c:numRef>
          </c:xVal>
          <c:yVal>
            <c:numRef>
              <c:f>Sheet1!$C$2:$C$37</c:f>
              <c:numCache>
                <c:formatCode>0.00%</c:formatCode>
                <c:ptCount val="36"/>
                <c:pt idx="0" formatCode="General">
                  <c:v>0</c:v>
                </c:pt>
                <c:pt idx="1">
                  <c:v>2.0999999999999999E-3</c:v>
                </c:pt>
                <c:pt idx="2">
                  <c:v>2.7000000000000071E-3</c:v>
                </c:pt>
                <c:pt idx="3">
                  <c:v>3.9000000000000085E-3</c:v>
                </c:pt>
                <c:pt idx="4">
                  <c:v>4.6000000000000034E-3</c:v>
                </c:pt>
                <c:pt idx="5">
                  <c:v>5.1999999999999998E-3</c:v>
                </c:pt>
                <c:pt idx="6">
                  <c:v>5.8000000000000013E-3</c:v>
                </c:pt>
                <c:pt idx="7">
                  <c:v>6.5000000000000162E-3</c:v>
                </c:pt>
                <c:pt idx="8">
                  <c:v>7.7000000000000202E-3</c:v>
                </c:pt>
                <c:pt idx="9">
                  <c:v>9.4000000000000247E-3</c:v>
                </c:pt>
                <c:pt idx="10">
                  <c:v>1.0600000000000021E-2</c:v>
                </c:pt>
                <c:pt idx="11">
                  <c:v>1.1700000000000047E-2</c:v>
                </c:pt>
                <c:pt idx="12">
                  <c:v>1.2699999999999998E-2</c:v>
                </c:pt>
                <c:pt idx="13">
                  <c:v>1.350000000000004E-2</c:v>
                </c:pt>
                <c:pt idx="14">
                  <c:v>1.4100000000000001E-2</c:v>
                </c:pt>
                <c:pt idx="15">
                  <c:v>1.4600000000000005E-2</c:v>
                </c:pt>
                <c:pt idx="16">
                  <c:v>1.5299999999999998E-2</c:v>
                </c:pt>
                <c:pt idx="17">
                  <c:v>1.5699999999999999E-2</c:v>
                </c:pt>
                <c:pt idx="18">
                  <c:v>1.6000000000000021E-2</c:v>
                </c:pt>
                <c:pt idx="19">
                  <c:v>1.6400000000000001E-2</c:v>
                </c:pt>
                <c:pt idx="20">
                  <c:v>1.6700000000000055E-2</c:v>
                </c:pt>
                <c:pt idx="21">
                  <c:v>1.72E-2</c:v>
                </c:pt>
                <c:pt idx="22">
                  <c:v>1.7600000000000001E-2</c:v>
                </c:pt>
                <c:pt idx="23">
                  <c:v>1.7800000000000003E-2</c:v>
                </c:pt>
                <c:pt idx="24">
                  <c:v>1.8300000000000021E-2</c:v>
                </c:pt>
                <c:pt idx="25">
                  <c:v>1.8700000000000053E-2</c:v>
                </c:pt>
                <c:pt idx="26">
                  <c:v>1.9000000000000055E-2</c:v>
                </c:pt>
                <c:pt idx="27">
                  <c:v>1.9500000000000062E-2</c:v>
                </c:pt>
                <c:pt idx="28">
                  <c:v>2.0199999999999999E-2</c:v>
                </c:pt>
                <c:pt idx="29">
                  <c:v>2.0799999999999999E-2</c:v>
                </c:pt>
                <c:pt idx="30">
                  <c:v>2.1300000000000006E-2</c:v>
                </c:pt>
                <c:pt idx="31">
                  <c:v>2.1600000000000012E-2</c:v>
                </c:pt>
                <c:pt idx="32">
                  <c:v>2.1800000000000052E-2</c:v>
                </c:pt>
                <c:pt idx="33">
                  <c:v>2.1999999999999999E-2</c:v>
                </c:pt>
                <c:pt idx="34">
                  <c:v>2.2200000000000056E-2</c:v>
                </c:pt>
                <c:pt idx="35">
                  <c:v>2.2500000000000006E-2</c:v>
                </c:pt>
              </c:numCache>
            </c:numRef>
          </c:yVal>
        </c:ser>
        <c:ser>
          <c:idx val="2"/>
          <c:order val="2"/>
          <c:tx>
            <c:strRef>
              <c:f>Sheet1!$D$1</c:f>
              <c:strCache>
                <c:ptCount val="1"/>
                <c:pt idx="0">
                  <c:v>Malignancy (non-Lymph/PTLD)</c:v>
                </c:pt>
              </c:strCache>
            </c:strRef>
          </c:tx>
          <c:spPr>
            <a:ln w="41275">
              <a:solidFill>
                <a:srgbClr val="00FF00"/>
              </a:solidFill>
            </a:ln>
          </c:spPr>
          <c:marker>
            <c:symbol val="none"/>
          </c:marker>
          <c:xVal>
            <c:numRef>
              <c:f>Sheet1!$A$2:$A$37</c:f>
              <c:numCache>
                <c:formatCode>General</c:formatCode>
                <c:ptCount val="36"/>
                <c:pt idx="0">
                  <c:v>0</c:v>
                </c:pt>
                <c:pt idx="1">
                  <c:v>1.9178081999999999E-2</c:v>
                </c:pt>
                <c:pt idx="2">
                  <c:v>3.8356163999999998E-2</c:v>
                </c:pt>
                <c:pt idx="3">
                  <c:v>8.2191780999999978E-2</c:v>
                </c:pt>
                <c:pt idx="4">
                  <c:v>0.12328767100000021</c:v>
                </c:pt>
                <c:pt idx="5">
                  <c:v>0.16712328800000001</c:v>
                </c:pt>
                <c:pt idx="6">
                  <c:v>0.24931506800000044</c:v>
                </c:pt>
                <c:pt idx="7">
                  <c:v>0.33424657500000143</c:v>
                </c:pt>
                <c:pt idx="8">
                  <c:v>0.49863013699999997</c:v>
                </c:pt>
                <c:pt idx="9">
                  <c:v>0.7479452050000025</c:v>
                </c:pt>
                <c:pt idx="10">
                  <c:v>1</c:v>
                </c:pt>
                <c:pt idx="11">
                  <c:v>1.249315068</c:v>
                </c:pt>
                <c:pt idx="12">
                  <c:v>1.4986301369999999</c:v>
                </c:pt>
                <c:pt idx="13">
                  <c:v>1.750684932</c:v>
                </c:pt>
                <c:pt idx="14">
                  <c:v>2</c:v>
                </c:pt>
                <c:pt idx="15">
                  <c:v>2.2493150680000076</c:v>
                </c:pt>
                <c:pt idx="16">
                  <c:v>2.4986301369999997</c:v>
                </c:pt>
                <c:pt idx="17">
                  <c:v>2.750684932</c:v>
                </c:pt>
                <c:pt idx="18">
                  <c:v>3</c:v>
                </c:pt>
                <c:pt idx="19">
                  <c:v>3.2493150680000076</c:v>
                </c:pt>
                <c:pt idx="20">
                  <c:v>3.4986301369999997</c:v>
                </c:pt>
                <c:pt idx="21">
                  <c:v>4</c:v>
                </c:pt>
                <c:pt idx="22">
                  <c:v>4.2493150679999854</c:v>
                </c:pt>
                <c:pt idx="23">
                  <c:v>4.4986301370000001</c:v>
                </c:pt>
                <c:pt idx="24">
                  <c:v>5</c:v>
                </c:pt>
                <c:pt idx="25">
                  <c:v>5.4986301370000001</c:v>
                </c:pt>
                <c:pt idx="26">
                  <c:v>6</c:v>
                </c:pt>
                <c:pt idx="27">
                  <c:v>7</c:v>
                </c:pt>
                <c:pt idx="28">
                  <c:v>8</c:v>
                </c:pt>
                <c:pt idx="29">
                  <c:v>9</c:v>
                </c:pt>
                <c:pt idx="30">
                  <c:v>10</c:v>
                </c:pt>
                <c:pt idx="31">
                  <c:v>11</c:v>
                </c:pt>
                <c:pt idx="32">
                  <c:v>12</c:v>
                </c:pt>
                <c:pt idx="33">
                  <c:v>13</c:v>
                </c:pt>
                <c:pt idx="34">
                  <c:v>14</c:v>
                </c:pt>
                <c:pt idx="35">
                  <c:v>15</c:v>
                </c:pt>
              </c:numCache>
            </c:numRef>
          </c:xVal>
          <c:yVal>
            <c:numRef>
              <c:f>Sheet1!$D$2:$D$37</c:f>
              <c:numCache>
                <c:formatCode>0.00%</c:formatCode>
                <c:ptCount val="36"/>
                <c:pt idx="0" formatCode="General">
                  <c:v>0</c:v>
                </c:pt>
                <c:pt idx="1">
                  <c:v>0</c:v>
                </c:pt>
                <c:pt idx="2">
                  <c:v>0</c:v>
                </c:pt>
                <c:pt idx="3">
                  <c:v>0</c:v>
                </c:pt>
                <c:pt idx="4">
                  <c:v>1.000000000000004E-4</c:v>
                </c:pt>
                <c:pt idx="5">
                  <c:v>1.000000000000004E-4</c:v>
                </c:pt>
                <c:pt idx="6">
                  <c:v>1.000000000000004E-4</c:v>
                </c:pt>
                <c:pt idx="7">
                  <c:v>2.0000000000000052E-4</c:v>
                </c:pt>
                <c:pt idx="8">
                  <c:v>5.0000000000000034E-4</c:v>
                </c:pt>
                <c:pt idx="9">
                  <c:v>1.0000000000000035E-3</c:v>
                </c:pt>
                <c:pt idx="10">
                  <c:v>1.5000000000000035E-3</c:v>
                </c:pt>
                <c:pt idx="11">
                  <c:v>2.0999999999999999E-3</c:v>
                </c:pt>
                <c:pt idx="12">
                  <c:v>2.7000000000000071E-3</c:v>
                </c:pt>
                <c:pt idx="13">
                  <c:v>3.4000000000000085E-3</c:v>
                </c:pt>
                <c:pt idx="14">
                  <c:v>4.1999999999999997E-3</c:v>
                </c:pt>
                <c:pt idx="15">
                  <c:v>4.9000000000000172E-3</c:v>
                </c:pt>
                <c:pt idx="16">
                  <c:v>5.7000000000000123E-3</c:v>
                </c:pt>
                <c:pt idx="17">
                  <c:v>6.6000000000000034E-3</c:v>
                </c:pt>
                <c:pt idx="18">
                  <c:v>7.2000000000000172E-3</c:v>
                </c:pt>
                <c:pt idx="19">
                  <c:v>8.0000000000000227E-3</c:v>
                </c:pt>
                <c:pt idx="20">
                  <c:v>9.0000000000000028E-3</c:v>
                </c:pt>
                <c:pt idx="21">
                  <c:v>1.1100000000000037E-2</c:v>
                </c:pt>
                <c:pt idx="22">
                  <c:v>1.2200000000000001E-2</c:v>
                </c:pt>
                <c:pt idx="23">
                  <c:v>1.3100000000000021E-2</c:v>
                </c:pt>
                <c:pt idx="24">
                  <c:v>1.5100000000000021E-2</c:v>
                </c:pt>
                <c:pt idx="25">
                  <c:v>1.7100000000000001E-2</c:v>
                </c:pt>
                <c:pt idx="26">
                  <c:v>1.9800000000000068E-2</c:v>
                </c:pt>
                <c:pt idx="27">
                  <c:v>2.4E-2</c:v>
                </c:pt>
                <c:pt idx="28">
                  <c:v>2.9600000000000001E-2</c:v>
                </c:pt>
                <c:pt idx="29">
                  <c:v>3.5300000000000005E-2</c:v>
                </c:pt>
                <c:pt idx="30">
                  <c:v>4.1300000000000003E-2</c:v>
                </c:pt>
                <c:pt idx="31">
                  <c:v>4.7600000000000003E-2</c:v>
                </c:pt>
                <c:pt idx="32">
                  <c:v>5.3000000000000012E-2</c:v>
                </c:pt>
                <c:pt idx="33">
                  <c:v>5.8299999999999998E-2</c:v>
                </c:pt>
                <c:pt idx="34">
                  <c:v>6.4400000000000124E-2</c:v>
                </c:pt>
                <c:pt idx="35">
                  <c:v>6.9900000000000004E-2</c:v>
                </c:pt>
              </c:numCache>
            </c:numRef>
          </c:yVal>
        </c:ser>
        <c:ser>
          <c:idx val="3"/>
          <c:order val="3"/>
          <c:tx>
            <c:strRef>
              <c:f>Sheet1!$E$1</c:f>
              <c:strCache>
                <c:ptCount val="1"/>
                <c:pt idx="0">
                  <c:v>Graft Failure</c:v>
                </c:pt>
              </c:strCache>
            </c:strRef>
          </c:tx>
          <c:spPr>
            <a:ln w="41275">
              <a:solidFill>
                <a:schemeClr val="bg1">
                  <a:lumMod val="50000"/>
                  <a:lumOff val="50000"/>
                </a:schemeClr>
              </a:solidFill>
            </a:ln>
          </c:spPr>
          <c:marker>
            <c:symbol val="none"/>
          </c:marker>
          <c:xVal>
            <c:numRef>
              <c:f>Sheet1!$A$2:$A$37</c:f>
              <c:numCache>
                <c:formatCode>General</c:formatCode>
                <c:ptCount val="36"/>
                <c:pt idx="0">
                  <c:v>0</c:v>
                </c:pt>
                <c:pt idx="1">
                  <c:v>1.9178081999999999E-2</c:v>
                </c:pt>
                <c:pt idx="2">
                  <c:v>3.8356163999999998E-2</c:v>
                </c:pt>
                <c:pt idx="3">
                  <c:v>8.2191780999999978E-2</c:v>
                </c:pt>
                <c:pt idx="4">
                  <c:v>0.12328767100000021</c:v>
                </c:pt>
                <c:pt idx="5">
                  <c:v>0.16712328800000001</c:v>
                </c:pt>
                <c:pt idx="6">
                  <c:v>0.24931506800000044</c:v>
                </c:pt>
                <c:pt idx="7">
                  <c:v>0.33424657500000143</c:v>
                </c:pt>
                <c:pt idx="8">
                  <c:v>0.49863013699999997</c:v>
                </c:pt>
                <c:pt idx="9">
                  <c:v>0.7479452050000025</c:v>
                </c:pt>
                <c:pt idx="10">
                  <c:v>1</c:v>
                </c:pt>
                <c:pt idx="11">
                  <c:v>1.249315068</c:v>
                </c:pt>
                <c:pt idx="12">
                  <c:v>1.4986301369999999</c:v>
                </c:pt>
                <c:pt idx="13">
                  <c:v>1.750684932</c:v>
                </c:pt>
                <c:pt idx="14">
                  <c:v>2</c:v>
                </c:pt>
                <c:pt idx="15">
                  <c:v>2.2493150680000076</c:v>
                </c:pt>
                <c:pt idx="16">
                  <c:v>2.4986301369999997</c:v>
                </c:pt>
                <c:pt idx="17">
                  <c:v>2.750684932</c:v>
                </c:pt>
                <c:pt idx="18">
                  <c:v>3</c:v>
                </c:pt>
                <c:pt idx="19">
                  <c:v>3.2493150680000076</c:v>
                </c:pt>
                <c:pt idx="20">
                  <c:v>3.4986301369999997</c:v>
                </c:pt>
                <c:pt idx="21">
                  <c:v>4</c:v>
                </c:pt>
                <c:pt idx="22">
                  <c:v>4.2493150679999854</c:v>
                </c:pt>
                <c:pt idx="23">
                  <c:v>4.4986301370000001</c:v>
                </c:pt>
                <c:pt idx="24">
                  <c:v>5</c:v>
                </c:pt>
                <c:pt idx="25">
                  <c:v>5.4986301370000001</c:v>
                </c:pt>
                <c:pt idx="26">
                  <c:v>6</c:v>
                </c:pt>
                <c:pt idx="27">
                  <c:v>7</c:v>
                </c:pt>
                <c:pt idx="28">
                  <c:v>8</c:v>
                </c:pt>
                <c:pt idx="29">
                  <c:v>9</c:v>
                </c:pt>
                <c:pt idx="30">
                  <c:v>10</c:v>
                </c:pt>
                <c:pt idx="31">
                  <c:v>11</c:v>
                </c:pt>
                <c:pt idx="32">
                  <c:v>12</c:v>
                </c:pt>
                <c:pt idx="33">
                  <c:v>13</c:v>
                </c:pt>
                <c:pt idx="34">
                  <c:v>14</c:v>
                </c:pt>
                <c:pt idx="35">
                  <c:v>15</c:v>
                </c:pt>
              </c:numCache>
            </c:numRef>
          </c:xVal>
          <c:yVal>
            <c:numRef>
              <c:f>Sheet1!$E$2:$E$37</c:f>
              <c:numCache>
                <c:formatCode>0.00%</c:formatCode>
                <c:ptCount val="36"/>
                <c:pt idx="0" formatCode="General">
                  <c:v>0</c:v>
                </c:pt>
                <c:pt idx="1">
                  <c:v>1.8499999999999999E-2</c:v>
                </c:pt>
                <c:pt idx="2">
                  <c:v>2.2600000000000012E-2</c:v>
                </c:pt>
                <c:pt idx="3">
                  <c:v>2.5900000000000006E-2</c:v>
                </c:pt>
                <c:pt idx="4">
                  <c:v>2.7700000000000002E-2</c:v>
                </c:pt>
                <c:pt idx="5">
                  <c:v>2.86E-2</c:v>
                </c:pt>
                <c:pt idx="6">
                  <c:v>2.9700000000000001E-2</c:v>
                </c:pt>
                <c:pt idx="7">
                  <c:v>3.0700000000000002E-2</c:v>
                </c:pt>
                <c:pt idx="8">
                  <c:v>3.2300000000000002E-2</c:v>
                </c:pt>
                <c:pt idx="9">
                  <c:v>3.4500000000000003E-2</c:v>
                </c:pt>
                <c:pt idx="10">
                  <c:v>3.6500000000000005E-2</c:v>
                </c:pt>
                <c:pt idx="11">
                  <c:v>3.8399999999999997E-2</c:v>
                </c:pt>
                <c:pt idx="12">
                  <c:v>3.9900000000000005E-2</c:v>
                </c:pt>
                <c:pt idx="13">
                  <c:v>4.1700000000000001E-2</c:v>
                </c:pt>
                <c:pt idx="14">
                  <c:v>4.3000000000000003E-2</c:v>
                </c:pt>
                <c:pt idx="15">
                  <c:v>4.4200000000000003E-2</c:v>
                </c:pt>
                <c:pt idx="16">
                  <c:v>4.5800000000000014E-2</c:v>
                </c:pt>
                <c:pt idx="17">
                  <c:v>4.7100000000000003E-2</c:v>
                </c:pt>
                <c:pt idx="18">
                  <c:v>4.8100000000000004E-2</c:v>
                </c:pt>
                <c:pt idx="19">
                  <c:v>4.9700000000000133E-2</c:v>
                </c:pt>
                <c:pt idx="20">
                  <c:v>5.0800000000000012E-2</c:v>
                </c:pt>
                <c:pt idx="21">
                  <c:v>5.3300000000000014E-2</c:v>
                </c:pt>
                <c:pt idx="22">
                  <c:v>5.4500000000000014E-2</c:v>
                </c:pt>
                <c:pt idx="23">
                  <c:v>5.5700000000000034E-2</c:v>
                </c:pt>
                <c:pt idx="24">
                  <c:v>5.8000000000000003E-2</c:v>
                </c:pt>
                <c:pt idx="25">
                  <c:v>6.0299999999999999E-2</c:v>
                </c:pt>
                <c:pt idx="26">
                  <c:v>6.2700000000000033E-2</c:v>
                </c:pt>
                <c:pt idx="27">
                  <c:v>6.7400000000000029E-2</c:v>
                </c:pt>
                <c:pt idx="28">
                  <c:v>7.1800000000000003E-2</c:v>
                </c:pt>
                <c:pt idx="29">
                  <c:v>7.5999999999999998E-2</c:v>
                </c:pt>
                <c:pt idx="30">
                  <c:v>8.0800000000000025E-2</c:v>
                </c:pt>
                <c:pt idx="31">
                  <c:v>8.5900000000000004E-2</c:v>
                </c:pt>
                <c:pt idx="32">
                  <c:v>8.9900000000000063E-2</c:v>
                </c:pt>
                <c:pt idx="33">
                  <c:v>9.4000000000000028E-2</c:v>
                </c:pt>
                <c:pt idx="34">
                  <c:v>9.8200000000000065E-2</c:v>
                </c:pt>
                <c:pt idx="35">
                  <c:v>0.10199999999999998</c:v>
                </c:pt>
              </c:numCache>
            </c:numRef>
          </c:yVal>
        </c:ser>
        <c:ser>
          <c:idx val="4"/>
          <c:order val="4"/>
          <c:tx>
            <c:strRef>
              <c:f>Sheet1!$F$1</c:f>
              <c:strCache>
                <c:ptCount val="1"/>
                <c:pt idx="0">
                  <c:v>Infection</c:v>
                </c:pt>
              </c:strCache>
            </c:strRef>
          </c:tx>
          <c:spPr>
            <a:ln w="41275">
              <a:solidFill>
                <a:srgbClr val="00FFFF"/>
              </a:solidFill>
            </a:ln>
          </c:spPr>
          <c:marker>
            <c:symbol val="none"/>
          </c:marker>
          <c:xVal>
            <c:numRef>
              <c:f>Sheet1!$A$2:$A$37</c:f>
              <c:numCache>
                <c:formatCode>General</c:formatCode>
                <c:ptCount val="36"/>
                <c:pt idx="0">
                  <c:v>0</c:v>
                </c:pt>
                <c:pt idx="1">
                  <c:v>1.9178081999999999E-2</c:v>
                </c:pt>
                <c:pt idx="2">
                  <c:v>3.8356163999999998E-2</c:v>
                </c:pt>
                <c:pt idx="3">
                  <c:v>8.2191780999999978E-2</c:v>
                </c:pt>
                <c:pt idx="4">
                  <c:v>0.12328767100000021</c:v>
                </c:pt>
                <c:pt idx="5">
                  <c:v>0.16712328800000001</c:v>
                </c:pt>
                <c:pt idx="6">
                  <c:v>0.24931506800000044</c:v>
                </c:pt>
                <c:pt idx="7">
                  <c:v>0.33424657500000143</c:v>
                </c:pt>
                <c:pt idx="8">
                  <c:v>0.49863013699999997</c:v>
                </c:pt>
                <c:pt idx="9">
                  <c:v>0.7479452050000025</c:v>
                </c:pt>
                <c:pt idx="10">
                  <c:v>1</c:v>
                </c:pt>
                <c:pt idx="11">
                  <c:v>1.249315068</c:v>
                </c:pt>
                <c:pt idx="12">
                  <c:v>1.4986301369999999</c:v>
                </c:pt>
                <c:pt idx="13">
                  <c:v>1.750684932</c:v>
                </c:pt>
                <c:pt idx="14">
                  <c:v>2</c:v>
                </c:pt>
                <c:pt idx="15">
                  <c:v>2.2493150680000076</c:v>
                </c:pt>
                <c:pt idx="16">
                  <c:v>2.4986301369999997</c:v>
                </c:pt>
                <c:pt idx="17">
                  <c:v>2.750684932</c:v>
                </c:pt>
                <c:pt idx="18">
                  <c:v>3</c:v>
                </c:pt>
                <c:pt idx="19">
                  <c:v>3.2493150680000076</c:v>
                </c:pt>
                <c:pt idx="20">
                  <c:v>3.4986301369999997</c:v>
                </c:pt>
                <c:pt idx="21">
                  <c:v>4</c:v>
                </c:pt>
                <c:pt idx="22">
                  <c:v>4.2493150679999854</c:v>
                </c:pt>
                <c:pt idx="23">
                  <c:v>4.4986301370000001</c:v>
                </c:pt>
                <c:pt idx="24">
                  <c:v>5</c:v>
                </c:pt>
                <c:pt idx="25">
                  <c:v>5.4986301370000001</c:v>
                </c:pt>
                <c:pt idx="26">
                  <c:v>6</c:v>
                </c:pt>
                <c:pt idx="27">
                  <c:v>7</c:v>
                </c:pt>
                <c:pt idx="28">
                  <c:v>8</c:v>
                </c:pt>
                <c:pt idx="29">
                  <c:v>9</c:v>
                </c:pt>
                <c:pt idx="30">
                  <c:v>10</c:v>
                </c:pt>
                <c:pt idx="31">
                  <c:v>11</c:v>
                </c:pt>
                <c:pt idx="32">
                  <c:v>12</c:v>
                </c:pt>
                <c:pt idx="33">
                  <c:v>13</c:v>
                </c:pt>
                <c:pt idx="34">
                  <c:v>14</c:v>
                </c:pt>
                <c:pt idx="35">
                  <c:v>15</c:v>
                </c:pt>
              </c:numCache>
            </c:numRef>
          </c:xVal>
          <c:yVal>
            <c:numRef>
              <c:f>Sheet1!$F$2:$F$37</c:f>
              <c:numCache>
                <c:formatCode>0.00%</c:formatCode>
                <c:ptCount val="36"/>
                <c:pt idx="0" formatCode="General">
                  <c:v>0</c:v>
                </c:pt>
                <c:pt idx="1">
                  <c:v>2.7000000000000071E-3</c:v>
                </c:pt>
                <c:pt idx="2">
                  <c:v>5.0000000000000114E-3</c:v>
                </c:pt>
                <c:pt idx="3">
                  <c:v>9.4000000000000247E-3</c:v>
                </c:pt>
                <c:pt idx="4">
                  <c:v>1.3200000000000035E-2</c:v>
                </c:pt>
                <c:pt idx="5">
                  <c:v>1.5900000000000001E-2</c:v>
                </c:pt>
                <c:pt idx="6">
                  <c:v>1.9599999999999999E-2</c:v>
                </c:pt>
                <c:pt idx="7">
                  <c:v>2.2200000000000056E-2</c:v>
                </c:pt>
                <c:pt idx="8">
                  <c:v>2.5200000000000011E-2</c:v>
                </c:pt>
                <c:pt idx="9">
                  <c:v>2.8199999999999989E-2</c:v>
                </c:pt>
                <c:pt idx="10">
                  <c:v>2.9800000000000011E-2</c:v>
                </c:pt>
                <c:pt idx="11">
                  <c:v>3.1100000000000006E-2</c:v>
                </c:pt>
                <c:pt idx="12">
                  <c:v>3.2000000000000042E-2</c:v>
                </c:pt>
                <c:pt idx="13">
                  <c:v>3.2800000000000107E-2</c:v>
                </c:pt>
                <c:pt idx="14">
                  <c:v>3.3500000000000002E-2</c:v>
                </c:pt>
                <c:pt idx="15">
                  <c:v>3.4200000000000001E-2</c:v>
                </c:pt>
                <c:pt idx="16">
                  <c:v>3.49E-2</c:v>
                </c:pt>
                <c:pt idx="17">
                  <c:v>3.570000000000001E-2</c:v>
                </c:pt>
                <c:pt idx="18">
                  <c:v>3.6200000000000052E-2</c:v>
                </c:pt>
                <c:pt idx="19">
                  <c:v>3.6799999999999999E-2</c:v>
                </c:pt>
                <c:pt idx="20">
                  <c:v>3.7400000000000107E-2</c:v>
                </c:pt>
                <c:pt idx="21">
                  <c:v>3.8800000000000001E-2</c:v>
                </c:pt>
                <c:pt idx="22">
                  <c:v>3.9300000000000002E-2</c:v>
                </c:pt>
                <c:pt idx="23">
                  <c:v>4.0000000000000022E-2</c:v>
                </c:pt>
                <c:pt idx="24">
                  <c:v>4.0800000000000003E-2</c:v>
                </c:pt>
                <c:pt idx="25">
                  <c:v>4.2100000000000012E-2</c:v>
                </c:pt>
                <c:pt idx="26">
                  <c:v>4.3299999999999998E-2</c:v>
                </c:pt>
                <c:pt idx="27">
                  <c:v>4.6400000000000004E-2</c:v>
                </c:pt>
                <c:pt idx="28">
                  <c:v>4.9700000000000133E-2</c:v>
                </c:pt>
                <c:pt idx="29">
                  <c:v>5.3300000000000014E-2</c:v>
                </c:pt>
                <c:pt idx="30">
                  <c:v>5.6700000000000014E-2</c:v>
                </c:pt>
                <c:pt idx="31">
                  <c:v>6.0100000000000021E-2</c:v>
                </c:pt>
                <c:pt idx="32">
                  <c:v>6.2900000000000011E-2</c:v>
                </c:pt>
                <c:pt idx="33">
                  <c:v>6.6900000000000001E-2</c:v>
                </c:pt>
                <c:pt idx="34">
                  <c:v>6.9600000000000023E-2</c:v>
                </c:pt>
                <c:pt idx="35">
                  <c:v>7.1900000000000006E-2</c:v>
                </c:pt>
              </c:numCache>
            </c:numRef>
          </c:yVal>
        </c:ser>
        <c:axId val="186278272"/>
        <c:axId val="186280192"/>
      </c:scatterChart>
      <c:valAx>
        <c:axId val="186278272"/>
        <c:scaling>
          <c:orientation val="minMax"/>
          <c:max val="15"/>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86280192"/>
        <c:crosses val="autoZero"/>
        <c:crossBetween val="midCat"/>
        <c:majorUnit val="1"/>
      </c:valAx>
      <c:valAx>
        <c:axId val="186280192"/>
        <c:scaling>
          <c:orientation val="minMax"/>
          <c:max val="0.14000000000000001"/>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Cause-Specific Deaths</a:t>
                </a:r>
                <a:endParaRPr lang="en-US" sz="1700" b="1" i="0" baseline="0" dirty="0">
                  <a:solidFill>
                    <a:schemeClr val="tx1"/>
                  </a:solidFill>
                </a:endParaRPr>
              </a:p>
            </c:rich>
          </c:tx>
        </c:title>
        <c:numFmt formatCode="0%" sourceLinked="0"/>
        <c:tickLblPos val="nextTo"/>
        <c:txPr>
          <a:bodyPr/>
          <a:lstStyle/>
          <a:p>
            <a:pPr>
              <a:defRPr sz="1500" b="1"/>
            </a:pPr>
            <a:endParaRPr lang="en-US"/>
          </a:p>
        </c:txPr>
        <c:crossAx val="186278272"/>
        <c:crosses val="autoZero"/>
        <c:crossBetween val="midCat"/>
      </c:valAx>
      <c:spPr>
        <a:solidFill>
          <a:schemeClr val="bg2"/>
        </a:solidFill>
        <a:ln>
          <a:solidFill>
            <a:schemeClr val="tx1"/>
          </a:solidFill>
        </a:ln>
      </c:spPr>
    </c:plotArea>
    <c:legend>
      <c:legendPos val="r"/>
      <c:layout>
        <c:manualLayout>
          <c:xMode val="edge"/>
          <c:yMode val="edge"/>
          <c:x val="0.1310987619910344"/>
          <c:y val="5.0540809414951898E-2"/>
          <c:w val="0.69144542772861362"/>
          <c:h val="0.18333015832698341"/>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9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0564885141569696"/>
          <c:y val="3.3590508847684365E-2"/>
          <c:w val="0.86853006759110862"/>
          <c:h val="0.77074252815172362"/>
        </c:manualLayout>
      </c:layout>
      <c:lineChart>
        <c:grouping val="standard"/>
        <c:ser>
          <c:idx val="0"/>
          <c:order val="0"/>
          <c:tx>
            <c:strRef>
              <c:f>Sheet1!$A$2</c:f>
              <c:strCache>
                <c:ptCount val="1"/>
                <c:pt idx="0">
                  <c:v>CAV</c:v>
                </c:pt>
              </c:strCache>
            </c:strRef>
          </c:tx>
          <c:spPr>
            <a:ln w="38100">
              <a:solidFill>
                <a:srgbClr val="FF0000"/>
              </a:solidFill>
            </a:ln>
          </c:spPr>
          <c:marker>
            <c:symbol val="diamond"/>
            <c:size val="9"/>
            <c:spPr>
              <a:solidFill>
                <a:srgbClr val="FF0000"/>
              </a:solidFill>
              <a:ln>
                <a:solidFill>
                  <a:srgbClr val="FF0000"/>
                </a:solidFill>
              </a:ln>
            </c:spPr>
          </c:marker>
          <c:cat>
            <c:strRef>
              <c:f>Sheet1!$B$1:$H$1</c:f>
              <c:strCache>
                <c:ptCount val="7"/>
                <c:pt idx="0">
                  <c:v>0-30 Days  (N=1,444)</c:v>
                </c:pt>
                <c:pt idx="1">
                  <c:v>31 Days –  1 Year  (N=1,410)</c:v>
                </c:pt>
                <c:pt idx="2">
                  <c:v>&gt;1 Year – 3 Years (N=999)</c:v>
                </c:pt>
                <c:pt idx="3">
                  <c:v>&gt;3 Years – 5 Years (N=857)</c:v>
                </c:pt>
                <c:pt idx="4">
                  <c:v>&gt;5 Years – 10 Years (N=2,494)</c:v>
                </c:pt>
                <c:pt idx="5">
                  <c:v>&gt;10 – 15 Years  (N=2,510)</c:v>
                </c:pt>
                <c:pt idx="6">
                  <c:v>&gt;15 Years (N=1,707)</c:v>
                </c:pt>
              </c:strCache>
            </c:strRef>
          </c:cat>
          <c:val>
            <c:numRef>
              <c:f>Sheet1!$B$2:$H$2</c:f>
              <c:numCache>
                <c:formatCode>General</c:formatCode>
                <c:ptCount val="7"/>
                <c:pt idx="0">
                  <c:v>1</c:v>
                </c:pt>
                <c:pt idx="1">
                  <c:v>2.7</c:v>
                </c:pt>
                <c:pt idx="2">
                  <c:v>9.1</c:v>
                </c:pt>
                <c:pt idx="3">
                  <c:v>9.1</c:v>
                </c:pt>
                <c:pt idx="4">
                  <c:v>10</c:v>
                </c:pt>
                <c:pt idx="5">
                  <c:v>11.9</c:v>
                </c:pt>
                <c:pt idx="6">
                  <c:v>12</c:v>
                </c:pt>
              </c:numCache>
            </c:numRef>
          </c:val>
        </c:ser>
        <c:ser>
          <c:idx val="1"/>
          <c:order val="1"/>
          <c:tx>
            <c:strRef>
              <c:f>Sheet1!$A$3</c:f>
              <c:strCache>
                <c:ptCount val="1"/>
                <c:pt idx="0">
                  <c:v>Acute Rejection</c:v>
                </c:pt>
              </c:strCache>
            </c:strRef>
          </c:tx>
          <c:spPr>
            <a:ln w="38100">
              <a:solidFill>
                <a:srgbClr val="FFFF00"/>
              </a:solidFill>
              <a:prstDash val="solid"/>
            </a:ln>
          </c:spPr>
          <c:marker>
            <c:symbol val="diamond"/>
            <c:size val="9"/>
            <c:spPr>
              <a:solidFill>
                <a:srgbClr val="FFFF00"/>
              </a:solidFill>
              <a:ln>
                <a:solidFill>
                  <a:srgbClr val="FFFF00"/>
                </a:solidFill>
              </a:ln>
            </c:spPr>
          </c:marker>
          <c:cat>
            <c:strRef>
              <c:f>Sheet1!$B$1:$H$1</c:f>
              <c:strCache>
                <c:ptCount val="7"/>
                <c:pt idx="0">
                  <c:v>0-30 Days  (N=1,444)</c:v>
                </c:pt>
                <c:pt idx="1">
                  <c:v>31 Days –  1 Year  (N=1,410)</c:v>
                </c:pt>
                <c:pt idx="2">
                  <c:v>&gt;1 Year – 3 Years (N=999)</c:v>
                </c:pt>
                <c:pt idx="3">
                  <c:v>&gt;3 Years – 5 Years (N=857)</c:v>
                </c:pt>
                <c:pt idx="4">
                  <c:v>&gt;5 Years – 10 Years (N=2,494)</c:v>
                </c:pt>
                <c:pt idx="5">
                  <c:v>&gt;10 – 15 Years  (N=2,510)</c:v>
                </c:pt>
                <c:pt idx="6">
                  <c:v>&gt;15 Years (N=1,707)</c:v>
                </c:pt>
              </c:strCache>
            </c:strRef>
          </c:cat>
          <c:val>
            <c:numRef>
              <c:f>Sheet1!$B$3:$H$3</c:f>
              <c:numCache>
                <c:formatCode>General</c:formatCode>
                <c:ptCount val="7"/>
                <c:pt idx="0">
                  <c:v>4</c:v>
                </c:pt>
                <c:pt idx="1">
                  <c:v>9.1</c:v>
                </c:pt>
                <c:pt idx="2">
                  <c:v>11.9</c:v>
                </c:pt>
                <c:pt idx="3">
                  <c:v>6.1</c:v>
                </c:pt>
                <c:pt idx="4">
                  <c:v>2.6</c:v>
                </c:pt>
                <c:pt idx="5">
                  <c:v>0.9</c:v>
                </c:pt>
                <c:pt idx="6">
                  <c:v>0.60000000000000064</c:v>
                </c:pt>
              </c:numCache>
            </c:numRef>
          </c:val>
        </c:ser>
        <c:ser>
          <c:idx val="2"/>
          <c:order val="2"/>
          <c:tx>
            <c:strRef>
              <c:f>Sheet1!$A$4</c:f>
              <c:strCache>
                <c:ptCount val="1"/>
                <c:pt idx="0">
                  <c:v>Malignancy (non-Lymph/PTLD)</c:v>
                </c:pt>
              </c:strCache>
            </c:strRef>
          </c:tx>
          <c:spPr>
            <a:ln w="38100">
              <a:solidFill>
                <a:srgbClr val="00FF00"/>
              </a:solidFill>
            </a:ln>
          </c:spPr>
          <c:marker>
            <c:symbol val="diamond"/>
            <c:size val="9"/>
            <c:spPr>
              <a:solidFill>
                <a:srgbClr val="00FF00"/>
              </a:solidFill>
              <a:ln>
                <a:solidFill>
                  <a:srgbClr val="00FF00"/>
                </a:solidFill>
              </a:ln>
            </c:spPr>
          </c:marker>
          <c:cat>
            <c:strRef>
              <c:f>Sheet1!$B$1:$H$1</c:f>
              <c:strCache>
                <c:ptCount val="7"/>
                <c:pt idx="0">
                  <c:v>0-30 Days  (N=1,444)</c:v>
                </c:pt>
                <c:pt idx="1">
                  <c:v>31 Days –  1 Year  (N=1,410)</c:v>
                </c:pt>
                <c:pt idx="2">
                  <c:v>&gt;1 Year – 3 Years (N=999)</c:v>
                </c:pt>
                <c:pt idx="3">
                  <c:v>&gt;3 Years – 5 Years (N=857)</c:v>
                </c:pt>
                <c:pt idx="4">
                  <c:v>&gt;5 Years – 10 Years (N=2,494)</c:v>
                </c:pt>
                <c:pt idx="5">
                  <c:v>&gt;10 – 15 Years  (N=2,510)</c:v>
                </c:pt>
                <c:pt idx="6">
                  <c:v>&gt;15 Years (N=1,707)</c:v>
                </c:pt>
              </c:strCache>
            </c:strRef>
          </c:cat>
          <c:val>
            <c:numRef>
              <c:f>Sheet1!$B$4:$H$4</c:f>
              <c:numCache>
                <c:formatCode>General</c:formatCode>
                <c:ptCount val="7"/>
                <c:pt idx="0">
                  <c:v>0</c:v>
                </c:pt>
                <c:pt idx="1">
                  <c:v>2.5</c:v>
                </c:pt>
                <c:pt idx="2">
                  <c:v>9.6</c:v>
                </c:pt>
                <c:pt idx="3">
                  <c:v>17.3</c:v>
                </c:pt>
                <c:pt idx="4">
                  <c:v>20.5</c:v>
                </c:pt>
                <c:pt idx="5">
                  <c:v>20.6</c:v>
                </c:pt>
                <c:pt idx="6">
                  <c:v>17.3</c:v>
                </c:pt>
              </c:numCache>
            </c:numRef>
          </c:val>
        </c:ser>
        <c:ser>
          <c:idx val="3"/>
          <c:order val="3"/>
          <c:tx>
            <c:strRef>
              <c:f>Sheet1!$A$5</c:f>
              <c:strCache>
                <c:ptCount val="1"/>
                <c:pt idx="0">
                  <c:v>Infection (non-CMV)</c:v>
                </c:pt>
              </c:strCache>
            </c:strRef>
          </c:tx>
          <c:spPr>
            <a:ln w="38100">
              <a:solidFill>
                <a:srgbClr val="00FFFF"/>
              </a:solidFill>
            </a:ln>
          </c:spPr>
          <c:marker>
            <c:symbol val="diamond"/>
            <c:size val="9"/>
            <c:spPr>
              <a:solidFill>
                <a:srgbClr val="00FFFF"/>
              </a:solidFill>
              <a:ln>
                <a:solidFill>
                  <a:srgbClr val="00FFFF"/>
                </a:solidFill>
              </a:ln>
            </c:spPr>
          </c:marker>
          <c:cat>
            <c:strRef>
              <c:f>Sheet1!$B$1:$H$1</c:f>
              <c:strCache>
                <c:ptCount val="7"/>
                <c:pt idx="0">
                  <c:v>0-30 Days  (N=1,444)</c:v>
                </c:pt>
                <c:pt idx="1">
                  <c:v>31 Days –  1 Year  (N=1,410)</c:v>
                </c:pt>
                <c:pt idx="2">
                  <c:v>&gt;1 Year – 3 Years (N=999)</c:v>
                </c:pt>
                <c:pt idx="3">
                  <c:v>&gt;3 Years – 5 Years (N=857)</c:v>
                </c:pt>
                <c:pt idx="4">
                  <c:v>&gt;5 Years – 10 Years (N=2,494)</c:v>
                </c:pt>
                <c:pt idx="5">
                  <c:v>&gt;10 – 15 Years  (N=2,510)</c:v>
                </c:pt>
                <c:pt idx="6">
                  <c:v>&gt;15 Years (N=1,707)</c:v>
                </c:pt>
              </c:strCache>
            </c:strRef>
          </c:cat>
          <c:val>
            <c:numRef>
              <c:f>Sheet1!$B$5:$H$5</c:f>
              <c:numCache>
                <c:formatCode>General</c:formatCode>
                <c:ptCount val="7"/>
                <c:pt idx="0">
                  <c:v>13.4</c:v>
                </c:pt>
                <c:pt idx="1">
                  <c:v>29.4</c:v>
                </c:pt>
                <c:pt idx="2">
                  <c:v>12.9</c:v>
                </c:pt>
                <c:pt idx="3">
                  <c:v>11.3</c:v>
                </c:pt>
                <c:pt idx="4">
                  <c:v>12.4</c:v>
                </c:pt>
                <c:pt idx="5">
                  <c:v>10.8</c:v>
                </c:pt>
                <c:pt idx="6">
                  <c:v>11.8</c:v>
                </c:pt>
              </c:numCache>
            </c:numRef>
          </c:val>
        </c:ser>
        <c:ser>
          <c:idx val="4"/>
          <c:order val="4"/>
          <c:tx>
            <c:strRef>
              <c:f>Sheet1!$A$6</c:f>
              <c:strCache>
                <c:ptCount val="1"/>
                <c:pt idx="0">
                  <c:v>Graft Failure</c:v>
                </c:pt>
              </c:strCache>
            </c:strRef>
          </c:tx>
          <c:spPr>
            <a:ln w="41275">
              <a:solidFill>
                <a:schemeClr val="bg1">
                  <a:lumMod val="50000"/>
                  <a:lumOff val="50000"/>
                </a:schemeClr>
              </a:solidFill>
            </a:ln>
          </c:spPr>
          <c:marker>
            <c:symbol val="diamond"/>
            <c:size val="9"/>
            <c:spPr>
              <a:solidFill>
                <a:schemeClr val="bg1">
                  <a:lumMod val="50000"/>
                  <a:lumOff val="50000"/>
                </a:schemeClr>
              </a:solidFill>
              <a:ln>
                <a:solidFill>
                  <a:srgbClr val="00004C">
                    <a:lumMod val="50000"/>
                    <a:lumOff val="50000"/>
                  </a:srgbClr>
                </a:solidFill>
              </a:ln>
            </c:spPr>
          </c:marker>
          <c:cat>
            <c:strRef>
              <c:f>Sheet1!$B$1:$H$1</c:f>
              <c:strCache>
                <c:ptCount val="7"/>
                <c:pt idx="0">
                  <c:v>0-30 Days  (N=1,444)</c:v>
                </c:pt>
                <c:pt idx="1">
                  <c:v>31 Days –  1 Year  (N=1,410)</c:v>
                </c:pt>
                <c:pt idx="2">
                  <c:v>&gt;1 Year – 3 Years (N=999)</c:v>
                </c:pt>
                <c:pt idx="3">
                  <c:v>&gt;3 Years – 5 Years (N=857)</c:v>
                </c:pt>
                <c:pt idx="4">
                  <c:v>&gt;5 Years – 10 Years (N=2,494)</c:v>
                </c:pt>
                <c:pt idx="5">
                  <c:v>&gt;10 – 15 Years  (N=2,510)</c:v>
                </c:pt>
                <c:pt idx="6">
                  <c:v>&gt;15 Years (N=1,707)</c:v>
                </c:pt>
              </c:strCache>
            </c:strRef>
          </c:cat>
          <c:val>
            <c:numRef>
              <c:f>Sheet1!$B$6:$H$6</c:f>
              <c:numCache>
                <c:formatCode>General</c:formatCode>
                <c:ptCount val="7"/>
                <c:pt idx="0">
                  <c:v>33.700000000000003</c:v>
                </c:pt>
                <c:pt idx="1">
                  <c:v>16.600000000000001</c:v>
                </c:pt>
                <c:pt idx="2">
                  <c:v>28.6</c:v>
                </c:pt>
                <c:pt idx="3">
                  <c:v>25.8</c:v>
                </c:pt>
                <c:pt idx="4">
                  <c:v>18.3</c:v>
                </c:pt>
                <c:pt idx="5">
                  <c:v>16.8</c:v>
                </c:pt>
                <c:pt idx="6">
                  <c:v>16.600000000000001</c:v>
                </c:pt>
              </c:numCache>
            </c:numRef>
          </c:val>
        </c:ser>
        <c:ser>
          <c:idx val="5"/>
          <c:order val="5"/>
          <c:tx>
            <c:strRef>
              <c:f>Sheet1!$A$7</c:f>
              <c:strCache>
                <c:ptCount val="1"/>
                <c:pt idx="0">
                  <c:v>Multiple Organ Failure</c:v>
                </c:pt>
              </c:strCache>
            </c:strRef>
          </c:tx>
          <c:spPr>
            <a:ln w="41275">
              <a:solidFill>
                <a:srgbClr val="FF00FF"/>
              </a:solidFill>
            </a:ln>
          </c:spPr>
          <c:marker>
            <c:symbol val="diamond"/>
            <c:size val="9"/>
            <c:spPr>
              <a:solidFill>
                <a:srgbClr val="FF00FF"/>
              </a:solidFill>
              <a:ln>
                <a:solidFill>
                  <a:srgbClr val="FF00FF"/>
                </a:solidFill>
              </a:ln>
            </c:spPr>
          </c:marker>
          <c:cat>
            <c:strRef>
              <c:f>Sheet1!$B$1:$H$1</c:f>
              <c:strCache>
                <c:ptCount val="7"/>
                <c:pt idx="0">
                  <c:v>0-30 Days  (N=1,444)</c:v>
                </c:pt>
                <c:pt idx="1">
                  <c:v>31 Days –  1 Year  (N=1,410)</c:v>
                </c:pt>
                <c:pt idx="2">
                  <c:v>&gt;1 Year – 3 Years (N=999)</c:v>
                </c:pt>
                <c:pt idx="3">
                  <c:v>&gt;3 Years – 5 Years (N=857)</c:v>
                </c:pt>
                <c:pt idx="4">
                  <c:v>&gt;5 Years – 10 Years (N=2,494)</c:v>
                </c:pt>
                <c:pt idx="5">
                  <c:v>&gt;10 – 15 Years  (N=2,510)</c:v>
                </c:pt>
                <c:pt idx="6">
                  <c:v>&gt;15 Years (N=1,707)</c:v>
                </c:pt>
              </c:strCache>
            </c:strRef>
          </c:cat>
          <c:val>
            <c:numRef>
              <c:f>Sheet1!$B$7:$H$7</c:f>
              <c:numCache>
                <c:formatCode>General</c:formatCode>
                <c:ptCount val="7"/>
                <c:pt idx="0">
                  <c:v>23.6</c:v>
                </c:pt>
                <c:pt idx="1">
                  <c:v>18.399999999999999</c:v>
                </c:pt>
                <c:pt idx="2">
                  <c:v>7.3</c:v>
                </c:pt>
                <c:pt idx="3">
                  <c:v>6.4</c:v>
                </c:pt>
                <c:pt idx="4">
                  <c:v>7.6</c:v>
                </c:pt>
                <c:pt idx="5">
                  <c:v>7.7</c:v>
                </c:pt>
                <c:pt idx="6">
                  <c:v>9.3000000000000007</c:v>
                </c:pt>
              </c:numCache>
            </c:numRef>
          </c:val>
        </c:ser>
        <c:ser>
          <c:idx val="6"/>
          <c:order val="6"/>
          <c:tx>
            <c:strRef>
              <c:f>Sheet1!$A$8</c:f>
              <c:strCache>
                <c:ptCount val="1"/>
                <c:pt idx="0">
                  <c:v>Renal Failure</c:v>
                </c:pt>
              </c:strCache>
            </c:strRef>
          </c:tx>
          <c:spPr>
            <a:ln w="41275">
              <a:solidFill>
                <a:srgbClr val="9900FF"/>
              </a:solidFill>
            </a:ln>
          </c:spPr>
          <c:marker>
            <c:symbol val="diamond"/>
            <c:size val="9"/>
            <c:spPr>
              <a:solidFill>
                <a:srgbClr val="9900FF"/>
              </a:solidFill>
              <a:ln>
                <a:solidFill>
                  <a:srgbClr val="9900FF"/>
                </a:solidFill>
              </a:ln>
            </c:spPr>
          </c:marker>
          <c:cat>
            <c:strRef>
              <c:f>Sheet1!$B$1:$H$1</c:f>
              <c:strCache>
                <c:ptCount val="7"/>
                <c:pt idx="0">
                  <c:v>0-30 Days  (N=1,444)</c:v>
                </c:pt>
                <c:pt idx="1">
                  <c:v>31 Days –  1 Year  (N=1,410)</c:v>
                </c:pt>
                <c:pt idx="2">
                  <c:v>&gt;1 Year – 3 Years (N=999)</c:v>
                </c:pt>
                <c:pt idx="3">
                  <c:v>&gt;3 Years – 5 Years (N=857)</c:v>
                </c:pt>
                <c:pt idx="4">
                  <c:v>&gt;5 Years – 10 Years (N=2,494)</c:v>
                </c:pt>
                <c:pt idx="5">
                  <c:v>&gt;10 – 15 Years  (N=2,510)</c:v>
                </c:pt>
                <c:pt idx="6">
                  <c:v>&gt;15 Years (N=1,707)</c:v>
                </c:pt>
              </c:strCache>
            </c:strRef>
          </c:cat>
          <c:val>
            <c:numRef>
              <c:f>Sheet1!$B$8:$H$8</c:f>
              <c:numCache>
                <c:formatCode>General</c:formatCode>
                <c:ptCount val="7"/>
                <c:pt idx="0">
                  <c:v>0.30000000000000032</c:v>
                </c:pt>
                <c:pt idx="1">
                  <c:v>1.1000000000000001</c:v>
                </c:pt>
                <c:pt idx="2">
                  <c:v>1.3</c:v>
                </c:pt>
                <c:pt idx="3">
                  <c:v>3.2</c:v>
                </c:pt>
                <c:pt idx="4">
                  <c:v>6.6</c:v>
                </c:pt>
                <c:pt idx="5">
                  <c:v>9.2000000000000011</c:v>
                </c:pt>
                <c:pt idx="6">
                  <c:v>9</c:v>
                </c:pt>
              </c:numCache>
            </c:numRef>
          </c:val>
        </c:ser>
        <c:marker val="1"/>
        <c:axId val="188869632"/>
        <c:axId val="189072512"/>
      </c:lineChart>
      <c:catAx>
        <c:axId val="188869632"/>
        <c:scaling>
          <c:orientation val="minMax"/>
        </c:scaling>
        <c:axPos val="b"/>
        <c:numFmt formatCode="#,##0" sourceLinked="1"/>
        <c:tickLblPos val="nextTo"/>
        <c:txPr>
          <a:bodyPr rot="0"/>
          <a:lstStyle/>
          <a:p>
            <a:pPr>
              <a:defRPr sz="1300" b="1"/>
            </a:pPr>
            <a:endParaRPr lang="en-US"/>
          </a:p>
        </c:txPr>
        <c:crossAx val="189072512"/>
        <c:crosses val="autoZero"/>
        <c:auto val="1"/>
        <c:lblAlgn val="ctr"/>
        <c:lblOffset val="100"/>
      </c:catAx>
      <c:valAx>
        <c:axId val="189072512"/>
        <c:scaling>
          <c:orientation val="minMax"/>
          <c:max val="50"/>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 of Deaths</a:t>
                </a:r>
                <a:endParaRPr lang="en-US" sz="1700" b="1" i="0" baseline="0" dirty="0">
                  <a:solidFill>
                    <a:schemeClr val="tx1"/>
                  </a:solidFill>
                </a:endParaRPr>
              </a:p>
            </c:rich>
          </c:tx>
          <c:layout>
            <c:manualLayout>
              <c:xMode val="edge"/>
              <c:yMode val="edge"/>
              <c:x val="1.5476854110050425E-2"/>
              <c:y val="0.32582317331302457"/>
            </c:manualLayout>
          </c:layout>
        </c:title>
        <c:numFmt formatCode="General" sourceLinked="1"/>
        <c:tickLblPos val="nextTo"/>
        <c:txPr>
          <a:bodyPr/>
          <a:lstStyle/>
          <a:p>
            <a:pPr>
              <a:defRPr sz="1500" b="1"/>
            </a:pPr>
            <a:endParaRPr lang="en-US"/>
          </a:p>
        </c:txPr>
        <c:crossAx val="188869632"/>
        <c:crosses val="autoZero"/>
        <c:crossBetween val="between"/>
        <c:majorUnit val="10"/>
      </c:valAx>
      <c:spPr>
        <a:solidFill>
          <a:schemeClr val="bg2"/>
        </a:solidFill>
        <a:ln>
          <a:solidFill>
            <a:schemeClr val="tx1"/>
          </a:solidFill>
        </a:ln>
      </c:spPr>
    </c:plotArea>
    <c:legend>
      <c:legendPos val="r"/>
      <c:layout>
        <c:manualLayout>
          <c:xMode val="edge"/>
          <c:yMode val="edge"/>
          <c:x val="0.20202064896755162"/>
          <c:y val="4.899923799847633E-2"/>
          <c:w val="0.75269911504425124"/>
          <c:h val="0.19164507662348657"/>
        </c:manualLayout>
      </c:layout>
      <c:overlay val="1"/>
      <c:spPr>
        <a:solidFill>
          <a:schemeClr val="bg2"/>
        </a:solidFill>
        <a:ln>
          <a:solidFill>
            <a:schemeClr val="tx1"/>
          </a:solidFill>
        </a:ln>
      </c:spPr>
      <c:txPr>
        <a:bodyPr/>
        <a:lstStyle/>
        <a:p>
          <a:pPr>
            <a:defRPr sz="1500" b="1"/>
          </a:pPr>
          <a:endParaRPr lang="en-US"/>
        </a:p>
      </c:txPr>
    </c:legend>
    <c:plotVisOnly val="1"/>
    <c:dispBlanksAs val="gap"/>
  </c:chart>
  <c:txPr>
    <a:bodyPr/>
    <a:lstStyle/>
    <a:p>
      <a:pPr>
        <a:defRPr sz="1800"/>
      </a:pPr>
      <a:endParaRPr lang="en-US"/>
    </a:p>
  </c:txPr>
  <c:externalData r:id="rId1"/>
</c:chartSpace>
</file>

<file path=ppt/charts/chart9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5"/>
          <c:y val="3.3590508847684365E-2"/>
          <c:w val="0.85968051006900048"/>
          <c:h val="0.77074260114040061"/>
        </c:manualLayout>
      </c:layout>
      <c:scatterChart>
        <c:scatterStyle val="smoothMarker"/>
        <c:ser>
          <c:idx val="0"/>
          <c:order val="0"/>
          <c:tx>
            <c:strRef>
              <c:f>Sheet1!$B$1</c:f>
              <c:strCache>
                <c:ptCount val="1"/>
                <c:pt idx="0">
                  <c:v>CAV</c:v>
                </c:pt>
              </c:strCache>
            </c:strRef>
          </c:tx>
          <c:spPr>
            <a:ln w="41275">
              <a:solidFill>
                <a:srgbClr val="FF0000"/>
              </a:solidFill>
            </a:ln>
          </c:spPr>
          <c:marker>
            <c:symbol val="none"/>
          </c:marker>
          <c:xVal>
            <c:numRef>
              <c:f>Sheet1!$A$2:$A$26</c:f>
              <c:numCache>
                <c:formatCode>General</c:formatCode>
                <c:ptCount val="25"/>
                <c:pt idx="0">
                  <c:v>0</c:v>
                </c:pt>
                <c:pt idx="1">
                  <c:v>1.9178081999999999E-2</c:v>
                </c:pt>
                <c:pt idx="2">
                  <c:v>3.8356163999999998E-2</c:v>
                </c:pt>
                <c:pt idx="3">
                  <c:v>8.2191780999999978E-2</c:v>
                </c:pt>
                <c:pt idx="4">
                  <c:v>0.12328767100000021</c:v>
                </c:pt>
                <c:pt idx="5">
                  <c:v>0.16712328800000001</c:v>
                </c:pt>
                <c:pt idx="6">
                  <c:v>0.24931506800000044</c:v>
                </c:pt>
                <c:pt idx="7">
                  <c:v>0.33424657500000143</c:v>
                </c:pt>
                <c:pt idx="8">
                  <c:v>0.49863013699999997</c:v>
                </c:pt>
                <c:pt idx="9">
                  <c:v>0.7479452050000025</c:v>
                </c:pt>
                <c:pt idx="10">
                  <c:v>1</c:v>
                </c:pt>
                <c:pt idx="11">
                  <c:v>1.249315068</c:v>
                </c:pt>
                <c:pt idx="12">
                  <c:v>1.4986301369999999</c:v>
                </c:pt>
                <c:pt idx="13">
                  <c:v>1.750684932</c:v>
                </c:pt>
                <c:pt idx="14">
                  <c:v>2</c:v>
                </c:pt>
                <c:pt idx="15">
                  <c:v>2.2493150680000076</c:v>
                </c:pt>
                <c:pt idx="16">
                  <c:v>2.4986301369999997</c:v>
                </c:pt>
                <c:pt idx="17">
                  <c:v>2.750684932</c:v>
                </c:pt>
                <c:pt idx="18">
                  <c:v>3</c:v>
                </c:pt>
                <c:pt idx="19">
                  <c:v>3.2493150680000076</c:v>
                </c:pt>
                <c:pt idx="20">
                  <c:v>3.4986301369999997</c:v>
                </c:pt>
                <c:pt idx="21">
                  <c:v>4</c:v>
                </c:pt>
                <c:pt idx="22">
                  <c:v>4.2493150679999854</c:v>
                </c:pt>
                <c:pt idx="23">
                  <c:v>4.4986301370000001</c:v>
                </c:pt>
                <c:pt idx="24">
                  <c:v>5</c:v>
                </c:pt>
              </c:numCache>
            </c:numRef>
          </c:xVal>
          <c:yVal>
            <c:numRef>
              <c:f>Sheet1!$B$2:$B$26</c:f>
              <c:numCache>
                <c:formatCode>0.00%</c:formatCode>
                <c:ptCount val="25"/>
                <c:pt idx="0">
                  <c:v>0</c:v>
                </c:pt>
                <c:pt idx="1">
                  <c:v>6.000000000000019E-4</c:v>
                </c:pt>
                <c:pt idx="2">
                  <c:v>8.0000000000000264E-4</c:v>
                </c:pt>
                <c:pt idx="3">
                  <c:v>8.0000000000000264E-4</c:v>
                </c:pt>
                <c:pt idx="4">
                  <c:v>1.0000000000000035E-3</c:v>
                </c:pt>
                <c:pt idx="5">
                  <c:v>1.1999999999999999E-3</c:v>
                </c:pt>
                <c:pt idx="6">
                  <c:v>1.2999999999999978E-3</c:v>
                </c:pt>
                <c:pt idx="7">
                  <c:v>1.2999999999999978E-3</c:v>
                </c:pt>
                <c:pt idx="8">
                  <c:v>1.6000000000000057E-3</c:v>
                </c:pt>
                <c:pt idx="9">
                  <c:v>2.0999999999999999E-3</c:v>
                </c:pt>
                <c:pt idx="10">
                  <c:v>2.5999999999999999E-3</c:v>
                </c:pt>
                <c:pt idx="11">
                  <c:v>3.5000000000000079E-3</c:v>
                </c:pt>
                <c:pt idx="12">
                  <c:v>4.1999999999999997E-3</c:v>
                </c:pt>
                <c:pt idx="13">
                  <c:v>4.8000000000000004E-3</c:v>
                </c:pt>
                <c:pt idx="14">
                  <c:v>5.1000000000000004E-3</c:v>
                </c:pt>
                <c:pt idx="15">
                  <c:v>5.9000000000000181E-3</c:v>
                </c:pt>
                <c:pt idx="16">
                  <c:v>6.6000000000000034E-3</c:v>
                </c:pt>
                <c:pt idx="17">
                  <c:v>6.9000000000000181E-3</c:v>
                </c:pt>
                <c:pt idx="18">
                  <c:v>7.1000000000000004E-3</c:v>
                </c:pt>
                <c:pt idx="19">
                  <c:v>7.3000000000000113E-3</c:v>
                </c:pt>
                <c:pt idx="20">
                  <c:v>7.9000000000000268E-3</c:v>
                </c:pt>
                <c:pt idx="21">
                  <c:v>8.7000000000000046E-3</c:v>
                </c:pt>
                <c:pt idx="22">
                  <c:v>9.3000000000000339E-3</c:v>
                </c:pt>
                <c:pt idx="23">
                  <c:v>9.8000000000000378E-3</c:v>
                </c:pt>
                <c:pt idx="24">
                  <c:v>1.1299999999999998E-2</c:v>
                </c:pt>
              </c:numCache>
            </c:numRef>
          </c:yVal>
        </c:ser>
        <c:ser>
          <c:idx val="1"/>
          <c:order val="1"/>
          <c:tx>
            <c:strRef>
              <c:f>Sheet1!$C$1</c:f>
              <c:strCache>
                <c:ptCount val="1"/>
                <c:pt idx="0">
                  <c:v>Acute Rejection</c:v>
                </c:pt>
              </c:strCache>
            </c:strRef>
          </c:tx>
          <c:spPr>
            <a:ln w="41275">
              <a:solidFill>
                <a:srgbClr val="FFFF00"/>
              </a:solidFill>
              <a:prstDash val="solid"/>
            </a:ln>
          </c:spPr>
          <c:marker>
            <c:symbol val="none"/>
          </c:marker>
          <c:xVal>
            <c:numRef>
              <c:f>Sheet1!$A$2:$A$26</c:f>
              <c:numCache>
                <c:formatCode>General</c:formatCode>
                <c:ptCount val="25"/>
                <c:pt idx="0">
                  <c:v>0</c:v>
                </c:pt>
                <c:pt idx="1">
                  <c:v>1.9178081999999999E-2</c:v>
                </c:pt>
                <c:pt idx="2">
                  <c:v>3.8356163999999998E-2</c:v>
                </c:pt>
                <c:pt idx="3">
                  <c:v>8.2191780999999978E-2</c:v>
                </c:pt>
                <c:pt idx="4">
                  <c:v>0.12328767100000021</c:v>
                </c:pt>
                <c:pt idx="5">
                  <c:v>0.16712328800000001</c:v>
                </c:pt>
                <c:pt idx="6">
                  <c:v>0.24931506800000044</c:v>
                </c:pt>
                <c:pt idx="7">
                  <c:v>0.33424657500000143</c:v>
                </c:pt>
                <c:pt idx="8">
                  <c:v>0.49863013699999997</c:v>
                </c:pt>
                <c:pt idx="9">
                  <c:v>0.7479452050000025</c:v>
                </c:pt>
                <c:pt idx="10">
                  <c:v>1</c:v>
                </c:pt>
                <c:pt idx="11">
                  <c:v>1.249315068</c:v>
                </c:pt>
                <c:pt idx="12">
                  <c:v>1.4986301369999999</c:v>
                </c:pt>
                <c:pt idx="13">
                  <c:v>1.750684932</c:v>
                </c:pt>
                <c:pt idx="14">
                  <c:v>2</c:v>
                </c:pt>
                <c:pt idx="15">
                  <c:v>2.2493150680000076</c:v>
                </c:pt>
                <c:pt idx="16">
                  <c:v>2.4986301369999997</c:v>
                </c:pt>
                <c:pt idx="17">
                  <c:v>2.750684932</c:v>
                </c:pt>
                <c:pt idx="18">
                  <c:v>3</c:v>
                </c:pt>
                <c:pt idx="19">
                  <c:v>3.2493150680000076</c:v>
                </c:pt>
                <c:pt idx="20">
                  <c:v>3.4986301369999997</c:v>
                </c:pt>
                <c:pt idx="21">
                  <c:v>4</c:v>
                </c:pt>
                <c:pt idx="22">
                  <c:v>4.2493150679999854</c:v>
                </c:pt>
                <c:pt idx="23">
                  <c:v>4.4986301370000001</c:v>
                </c:pt>
                <c:pt idx="24">
                  <c:v>5</c:v>
                </c:pt>
              </c:numCache>
            </c:numRef>
          </c:xVal>
          <c:yVal>
            <c:numRef>
              <c:f>Sheet1!$C$2:$C$26</c:f>
              <c:numCache>
                <c:formatCode>0.00%</c:formatCode>
                <c:ptCount val="25"/>
                <c:pt idx="0">
                  <c:v>0</c:v>
                </c:pt>
                <c:pt idx="1">
                  <c:v>1.4000000000000032E-3</c:v>
                </c:pt>
                <c:pt idx="2">
                  <c:v>1.9000000000000072E-3</c:v>
                </c:pt>
                <c:pt idx="3">
                  <c:v>2.7000000000000071E-3</c:v>
                </c:pt>
                <c:pt idx="4">
                  <c:v>3.2000000000000106E-3</c:v>
                </c:pt>
                <c:pt idx="5">
                  <c:v>3.2000000000000106E-3</c:v>
                </c:pt>
                <c:pt idx="6">
                  <c:v>3.4000000000000085E-3</c:v>
                </c:pt>
                <c:pt idx="7">
                  <c:v>3.9000000000000085E-3</c:v>
                </c:pt>
                <c:pt idx="8">
                  <c:v>5.4000000000000124E-3</c:v>
                </c:pt>
                <c:pt idx="9">
                  <c:v>7.2000000000000172E-3</c:v>
                </c:pt>
                <c:pt idx="10">
                  <c:v>8.7000000000000046E-3</c:v>
                </c:pt>
                <c:pt idx="11">
                  <c:v>9.6000000000000026E-3</c:v>
                </c:pt>
                <c:pt idx="12">
                  <c:v>1.0699999999999998E-2</c:v>
                </c:pt>
                <c:pt idx="13">
                  <c:v>1.1700000000000047E-2</c:v>
                </c:pt>
                <c:pt idx="14">
                  <c:v>1.2200000000000001E-2</c:v>
                </c:pt>
                <c:pt idx="15">
                  <c:v>1.2800000000000021E-2</c:v>
                </c:pt>
                <c:pt idx="16">
                  <c:v>1.3599999999999998E-2</c:v>
                </c:pt>
                <c:pt idx="17">
                  <c:v>1.4400000000000001E-2</c:v>
                </c:pt>
                <c:pt idx="18">
                  <c:v>1.4999999999999998E-2</c:v>
                </c:pt>
                <c:pt idx="19">
                  <c:v>1.5500000000000036E-2</c:v>
                </c:pt>
                <c:pt idx="20">
                  <c:v>1.5800000000000043E-2</c:v>
                </c:pt>
                <c:pt idx="21">
                  <c:v>1.6299999999999999E-2</c:v>
                </c:pt>
                <c:pt idx="22">
                  <c:v>1.6700000000000055E-2</c:v>
                </c:pt>
                <c:pt idx="23">
                  <c:v>1.6899999999999998E-2</c:v>
                </c:pt>
                <c:pt idx="24">
                  <c:v>1.7299999999999996E-2</c:v>
                </c:pt>
              </c:numCache>
            </c:numRef>
          </c:yVal>
        </c:ser>
        <c:ser>
          <c:idx val="2"/>
          <c:order val="2"/>
          <c:tx>
            <c:strRef>
              <c:f>Sheet1!$D$1</c:f>
              <c:strCache>
                <c:ptCount val="1"/>
                <c:pt idx="0">
                  <c:v>Malignancy (non-Lymph/PTLD)</c:v>
                </c:pt>
              </c:strCache>
            </c:strRef>
          </c:tx>
          <c:spPr>
            <a:ln w="41275">
              <a:solidFill>
                <a:srgbClr val="00FF00"/>
              </a:solidFill>
            </a:ln>
          </c:spPr>
          <c:marker>
            <c:symbol val="none"/>
          </c:marker>
          <c:xVal>
            <c:numRef>
              <c:f>Sheet1!$A$2:$A$26</c:f>
              <c:numCache>
                <c:formatCode>General</c:formatCode>
                <c:ptCount val="25"/>
                <c:pt idx="0">
                  <c:v>0</c:v>
                </c:pt>
                <c:pt idx="1">
                  <c:v>1.9178081999999999E-2</c:v>
                </c:pt>
                <c:pt idx="2">
                  <c:v>3.8356163999999998E-2</c:v>
                </c:pt>
                <c:pt idx="3">
                  <c:v>8.2191780999999978E-2</c:v>
                </c:pt>
                <c:pt idx="4">
                  <c:v>0.12328767100000021</c:v>
                </c:pt>
                <c:pt idx="5">
                  <c:v>0.16712328800000001</c:v>
                </c:pt>
                <c:pt idx="6">
                  <c:v>0.24931506800000044</c:v>
                </c:pt>
                <c:pt idx="7">
                  <c:v>0.33424657500000143</c:v>
                </c:pt>
                <c:pt idx="8">
                  <c:v>0.49863013699999997</c:v>
                </c:pt>
                <c:pt idx="9">
                  <c:v>0.7479452050000025</c:v>
                </c:pt>
                <c:pt idx="10">
                  <c:v>1</c:v>
                </c:pt>
                <c:pt idx="11">
                  <c:v>1.249315068</c:v>
                </c:pt>
                <c:pt idx="12">
                  <c:v>1.4986301369999999</c:v>
                </c:pt>
                <c:pt idx="13">
                  <c:v>1.750684932</c:v>
                </c:pt>
                <c:pt idx="14">
                  <c:v>2</c:v>
                </c:pt>
                <c:pt idx="15">
                  <c:v>2.2493150680000076</c:v>
                </c:pt>
                <c:pt idx="16">
                  <c:v>2.4986301369999997</c:v>
                </c:pt>
                <c:pt idx="17">
                  <c:v>2.750684932</c:v>
                </c:pt>
                <c:pt idx="18">
                  <c:v>3</c:v>
                </c:pt>
                <c:pt idx="19">
                  <c:v>3.2493150680000076</c:v>
                </c:pt>
                <c:pt idx="20">
                  <c:v>3.4986301369999997</c:v>
                </c:pt>
                <c:pt idx="21">
                  <c:v>4</c:v>
                </c:pt>
                <c:pt idx="22">
                  <c:v>4.2493150679999854</c:v>
                </c:pt>
                <c:pt idx="23">
                  <c:v>4.4986301370000001</c:v>
                </c:pt>
                <c:pt idx="24">
                  <c:v>5</c:v>
                </c:pt>
              </c:numCache>
            </c:numRef>
          </c:xVal>
          <c:yVal>
            <c:numRef>
              <c:f>Sheet1!$D$2:$D$26</c:f>
              <c:numCache>
                <c:formatCode>0.00%</c:formatCode>
                <c:ptCount val="25"/>
                <c:pt idx="0">
                  <c:v>0</c:v>
                </c:pt>
                <c:pt idx="1">
                  <c:v>0</c:v>
                </c:pt>
                <c:pt idx="2">
                  <c:v>0</c:v>
                </c:pt>
                <c:pt idx="3">
                  <c:v>0</c:v>
                </c:pt>
                <c:pt idx="4">
                  <c:v>0</c:v>
                </c:pt>
                <c:pt idx="5">
                  <c:v>1.000000000000004E-4</c:v>
                </c:pt>
                <c:pt idx="6">
                  <c:v>1.000000000000004E-4</c:v>
                </c:pt>
                <c:pt idx="7">
                  <c:v>2.0000000000000052E-4</c:v>
                </c:pt>
                <c:pt idx="8">
                  <c:v>3.0000000000000095E-4</c:v>
                </c:pt>
                <c:pt idx="9">
                  <c:v>9.0000000000000247E-4</c:v>
                </c:pt>
                <c:pt idx="10">
                  <c:v>1.6000000000000057E-3</c:v>
                </c:pt>
                <c:pt idx="11">
                  <c:v>2.0999999999999999E-3</c:v>
                </c:pt>
                <c:pt idx="12">
                  <c:v>2.500000000000007E-3</c:v>
                </c:pt>
                <c:pt idx="13">
                  <c:v>3.1000000000000099E-3</c:v>
                </c:pt>
                <c:pt idx="14">
                  <c:v>3.9000000000000085E-3</c:v>
                </c:pt>
                <c:pt idx="15">
                  <c:v>4.5000000000000014E-3</c:v>
                </c:pt>
                <c:pt idx="16">
                  <c:v>5.3000000000000104E-3</c:v>
                </c:pt>
                <c:pt idx="17">
                  <c:v>5.8000000000000013E-3</c:v>
                </c:pt>
                <c:pt idx="18">
                  <c:v>6.0000000000000114E-3</c:v>
                </c:pt>
                <c:pt idx="19">
                  <c:v>7.0000000000000114E-3</c:v>
                </c:pt>
                <c:pt idx="20">
                  <c:v>7.8000000000000153E-3</c:v>
                </c:pt>
                <c:pt idx="21">
                  <c:v>9.6000000000000026E-3</c:v>
                </c:pt>
                <c:pt idx="22">
                  <c:v>1.0600000000000021E-2</c:v>
                </c:pt>
                <c:pt idx="23">
                  <c:v>1.1500000000000045E-2</c:v>
                </c:pt>
                <c:pt idx="24">
                  <c:v>1.3400000000000039E-2</c:v>
                </c:pt>
              </c:numCache>
            </c:numRef>
          </c:yVal>
        </c:ser>
        <c:ser>
          <c:idx val="3"/>
          <c:order val="3"/>
          <c:tx>
            <c:strRef>
              <c:f>Sheet1!$E$1</c:f>
              <c:strCache>
                <c:ptCount val="1"/>
                <c:pt idx="0">
                  <c:v>Graft Failure</c:v>
                </c:pt>
              </c:strCache>
            </c:strRef>
          </c:tx>
          <c:spPr>
            <a:ln w="41275">
              <a:solidFill>
                <a:schemeClr val="bg1">
                  <a:lumMod val="50000"/>
                  <a:lumOff val="50000"/>
                </a:schemeClr>
              </a:solidFill>
            </a:ln>
          </c:spPr>
          <c:marker>
            <c:symbol val="none"/>
          </c:marker>
          <c:xVal>
            <c:numRef>
              <c:f>Sheet1!$A$2:$A$26</c:f>
              <c:numCache>
                <c:formatCode>General</c:formatCode>
                <c:ptCount val="25"/>
                <c:pt idx="0">
                  <c:v>0</c:v>
                </c:pt>
                <c:pt idx="1">
                  <c:v>1.9178081999999999E-2</c:v>
                </c:pt>
                <c:pt idx="2">
                  <c:v>3.8356163999999998E-2</c:v>
                </c:pt>
                <c:pt idx="3">
                  <c:v>8.2191780999999978E-2</c:v>
                </c:pt>
                <c:pt idx="4">
                  <c:v>0.12328767100000021</c:v>
                </c:pt>
                <c:pt idx="5">
                  <c:v>0.16712328800000001</c:v>
                </c:pt>
                <c:pt idx="6">
                  <c:v>0.24931506800000044</c:v>
                </c:pt>
                <c:pt idx="7">
                  <c:v>0.33424657500000143</c:v>
                </c:pt>
                <c:pt idx="8">
                  <c:v>0.49863013699999997</c:v>
                </c:pt>
                <c:pt idx="9">
                  <c:v>0.7479452050000025</c:v>
                </c:pt>
                <c:pt idx="10">
                  <c:v>1</c:v>
                </c:pt>
                <c:pt idx="11">
                  <c:v>1.249315068</c:v>
                </c:pt>
                <c:pt idx="12">
                  <c:v>1.4986301369999999</c:v>
                </c:pt>
                <c:pt idx="13">
                  <c:v>1.750684932</c:v>
                </c:pt>
                <c:pt idx="14">
                  <c:v>2</c:v>
                </c:pt>
                <c:pt idx="15">
                  <c:v>2.2493150680000076</c:v>
                </c:pt>
                <c:pt idx="16">
                  <c:v>2.4986301369999997</c:v>
                </c:pt>
                <c:pt idx="17">
                  <c:v>2.750684932</c:v>
                </c:pt>
                <c:pt idx="18">
                  <c:v>3</c:v>
                </c:pt>
                <c:pt idx="19">
                  <c:v>3.2493150680000076</c:v>
                </c:pt>
                <c:pt idx="20">
                  <c:v>3.4986301369999997</c:v>
                </c:pt>
                <c:pt idx="21">
                  <c:v>4</c:v>
                </c:pt>
                <c:pt idx="22">
                  <c:v>4.2493150679999854</c:v>
                </c:pt>
                <c:pt idx="23">
                  <c:v>4.4986301370000001</c:v>
                </c:pt>
                <c:pt idx="24">
                  <c:v>5</c:v>
                </c:pt>
              </c:numCache>
            </c:numRef>
          </c:xVal>
          <c:yVal>
            <c:numRef>
              <c:f>Sheet1!$E$2:$E$26</c:f>
              <c:numCache>
                <c:formatCode>0.00%</c:formatCode>
                <c:ptCount val="25"/>
                <c:pt idx="0">
                  <c:v>0</c:v>
                </c:pt>
                <c:pt idx="1">
                  <c:v>1.3899999999999999E-2</c:v>
                </c:pt>
                <c:pt idx="2">
                  <c:v>1.7999999999999999E-2</c:v>
                </c:pt>
                <c:pt idx="3">
                  <c:v>2.1399999999999999E-2</c:v>
                </c:pt>
                <c:pt idx="4">
                  <c:v>2.2900000000000011E-2</c:v>
                </c:pt>
                <c:pt idx="5">
                  <c:v>2.4E-2</c:v>
                </c:pt>
                <c:pt idx="6">
                  <c:v>2.5100000000000001E-2</c:v>
                </c:pt>
                <c:pt idx="7">
                  <c:v>2.6200000000000011E-2</c:v>
                </c:pt>
                <c:pt idx="8">
                  <c:v>2.7600000000000086E-2</c:v>
                </c:pt>
                <c:pt idx="9">
                  <c:v>2.9700000000000001E-2</c:v>
                </c:pt>
                <c:pt idx="10">
                  <c:v>3.2000000000000042E-2</c:v>
                </c:pt>
                <c:pt idx="11">
                  <c:v>3.4200000000000001E-2</c:v>
                </c:pt>
                <c:pt idx="12">
                  <c:v>3.5999999999999997E-2</c:v>
                </c:pt>
                <c:pt idx="13">
                  <c:v>3.8199999999999998E-2</c:v>
                </c:pt>
                <c:pt idx="14">
                  <c:v>3.960000000000001E-2</c:v>
                </c:pt>
                <c:pt idx="15">
                  <c:v>4.1000000000000002E-2</c:v>
                </c:pt>
                <c:pt idx="16">
                  <c:v>4.3199999999999995E-2</c:v>
                </c:pt>
                <c:pt idx="17">
                  <c:v>4.4700000000000142E-2</c:v>
                </c:pt>
                <c:pt idx="18">
                  <c:v>4.6300000000000001E-2</c:v>
                </c:pt>
                <c:pt idx="19">
                  <c:v>4.8300000000000003E-2</c:v>
                </c:pt>
                <c:pt idx="20">
                  <c:v>4.9800000000000122E-2</c:v>
                </c:pt>
                <c:pt idx="21">
                  <c:v>5.2400000000000023E-2</c:v>
                </c:pt>
                <c:pt idx="22">
                  <c:v>5.3900000000000003E-2</c:v>
                </c:pt>
                <c:pt idx="23">
                  <c:v>5.5100000000000003E-2</c:v>
                </c:pt>
                <c:pt idx="24">
                  <c:v>5.7700000000000133E-2</c:v>
                </c:pt>
              </c:numCache>
            </c:numRef>
          </c:yVal>
        </c:ser>
        <c:ser>
          <c:idx val="4"/>
          <c:order val="4"/>
          <c:tx>
            <c:strRef>
              <c:f>Sheet1!$F$1</c:f>
              <c:strCache>
                <c:ptCount val="1"/>
                <c:pt idx="0">
                  <c:v>Infection</c:v>
                </c:pt>
              </c:strCache>
            </c:strRef>
          </c:tx>
          <c:spPr>
            <a:ln w="41275">
              <a:solidFill>
                <a:srgbClr val="00FFFF"/>
              </a:solidFill>
            </a:ln>
          </c:spPr>
          <c:marker>
            <c:symbol val="none"/>
          </c:marker>
          <c:xVal>
            <c:numRef>
              <c:f>Sheet1!$A$2:$A$26</c:f>
              <c:numCache>
                <c:formatCode>General</c:formatCode>
                <c:ptCount val="25"/>
                <c:pt idx="0">
                  <c:v>0</c:v>
                </c:pt>
                <c:pt idx="1">
                  <c:v>1.9178081999999999E-2</c:v>
                </c:pt>
                <c:pt idx="2">
                  <c:v>3.8356163999999998E-2</c:v>
                </c:pt>
                <c:pt idx="3">
                  <c:v>8.2191780999999978E-2</c:v>
                </c:pt>
                <c:pt idx="4">
                  <c:v>0.12328767100000021</c:v>
                </c:pt>
                <c:pt idx="5">
                  <c:v>0.16712328800000001</c:v>
                </c:pt>
                <c:pt idx="6">
                  <c:v>0.24931506800000044</c:v>
                </c:pt>
                <c:pt idx="7">
                  <c:v>0.33424657500000143</c:v>
                </c:pt>
                <c:pt idx="8">
                  <c:v>0.49863013699999997</c:v>
                </c:pt>
                <c:pt idx="9">
                  <c:v>0.7479452050000025</c:v>
                </c:pt>
                <c:pt idx="10">
                  <c:v>1</c:v>
                </c:pt>
                <c:pt idx="11">
                  <c:v>1.249315068</c:v>
                </c:pt>
                <c:pt idx="12">
                  <c:v>1.4986301369999999</c:v>
                </c:pt>
                <c:pt idx="13">
                  <c:v>1.750684932</c:v>
                </c:pt>
                <c:pt idx="14">
                  <c:v>2</c:v>
                </c:pt>
                <c:pt idx="15">
                  <c:v>2.2493150680000076</c:v>
                </c:pt>
                <c:pt idx="16">
                  <c:v>2.4986301369999997</c:v>
                </c:pt>
                <c:pt idx="17">
                  <c:v>2.750684932</c:v>
                </c:pt>
                <c:pt idx="18">
                  <c:v>3</c:v>
                </c:pt>
                <c:pt idx="19">
                  <c:v>3.2493150680000076</c:v>
                </c:pt>
                <c:pt idx="20">
                  <c:v>3.4986301369999997</c:v>
                </c:pt>
                <c:pt idx="21">
                  <c:v>4</c:v>
                </c:pt>
                <c:pt idx="22">
                  <c:v>4.2493150679999854</c:v>
                </c:pt>
                <c:pt idx="23">
                  <c:v>4.4986301370000001</c:v>
                </c:pt>
                <c:pt idx="24">
                  <c:v>5</c:v>
                </c:pt>
              </c:numCache>
            </c:numRef>
          </c:xVal>
          <c:yVal>
            <c:numRef>
              <c:f>Sheet1!$F$2:$F$26</c:f>
              <c:numCache>
                <c:formatCode>0.00%</c:formatCode>
                <c:ptCount val="25"/>
                <c:pt idx="0">
                  <c:v>0</c:v>
                </c:pt>
                <c:pt idx="1">
                  <c:v>3.1000000000000099E-3</c:v>
                </c:pt>
                <c:pt idx="2">
                  <c:v>4.4000000000000124E-3</c:v>
                </c:pt>
                <c:pt idx="3">
                  <c:v>8.2000000000000007E-3</c:v>
                </c:pt>
                <c:pt idx="4">
                  <c:v>1.1800000000000047E-2</c:v>
                </c:pt>
                <c:pt idx="5">
                  <c:v>1.3899999999999999E-2</c:v>
                </c:pt>
                <c:pt idx="6">
                  <c:v>1.7500000000000005E-2</c:v>
                </c:pt>
                <c:pt idx="7">
                  <c:v>1.990000000000007E-2</c:v>
                </c:pt>
                <c:pt idx="8">
                  <c:v>2.2900000000000011E-2</c:v>
                </c:pt>
                <c:pt idx="9">
                  <c:v>2.5600000000000012E-2</c:v>
                </c:pt>
                <c:pt idx="10">
                  <c:v>2.7100000000000006E-2</c:v>
                </c:pt>
                <c:pt idx="11">
                  <c:v>2.8299999999999999E-2</c:v>
                </c:pt>
                <c:pt idx="12">
                  <c:v>2.9200000000000011E-2</c:v>
                </c:pt>
                <c:pt idx="13">
                  <c:v>3.0100000000000002E-2</c:v>
                </c:pt>
                <c:pt idx="14">
                  <c:v>3.0700000000000002E-2</c:v>
                </c:pt>
                <c:pt idx="15">
                  <c:v>3.1600000000000052E-2</c:v>
                </c:pt>
                <c:pt idx="16">
                  <c:v>3.2399999999999998E-2</c:v>
                </c:pt>
                <c:pt idx="17">
                  <c:v>3.3099999999999997E-2</c:v>
                </c:pt>
                <c:pt idx="18">
                  <c:v>3.3599999999999998E-2</c:v>
                </c:pt>
                <c:pt idx="19">
                  <c:v>3.39E-2</c:v>
                </c:pt>
                <c:pt idx="20">
                  <c:v>3.49E-2</c:v>
                </c:pt>
                <c:pt idx="21">
                  <c:v>3.6500000000000005E-2</c:v>
                </c:pt>
                <c:pt idx="22">
                  <c:v>3.7100000000000001E-2</c:v>
                </c:pt>
                <c:pt idx="23">
                  <c:v>3.7800000000000111E-2</c:v>
                </c:pt>
                <c:pt idx="24">
                  <c:v>3.8900000000000004E-2</c:v>
                </c:pt>
              </c:numCache>
            </c:numRef>
          </c:yVal>
        </c:ser>
        <c:axId val="189563648"/>
        <c:axId val="189565568"/>
      </c:scatterChart>
      <c:valAx>
        <c:axId val="189563648"/>
        <c:scaling>
          <c:orientation val="minMax"/>
          <c:max val="5"/>
        </c:scaling>
        <c:axPos val="b"/>
        <c:title>
          <c:tx>
            <c:rich>
              <a:bodyPr/>
              <a:lstStyle/>
              <a:p>
                <a:pPr>
                  <a:defRPr sz="1700"/>
                </a:pPr>
                <a:r>
                  <a:rPr lang="en-US" sz="1700" dirty="0" smtClean="0"/>
                  <a:t>Years</a:t>
                </a:r>
                <a:endParaRPr lang="en-US" sz="1700" dirty="0"/>
              </a:p>
            </c:rich>
          </c:tx>
        </c:title>
        <c:numFmt formatCode="#,##0" sourceLinked="0"/>
        <c:tickLblPos val="nextTo"/>
        <c:txPr>
          <a:bodyPr rot="0"/>
          <a:lstStyle/>
          <a:p>
            <a:pPr>
              <a:defRPr sz="1500" b="1"/>
            </a:pPr>
            <a:endParaRPr lang="en-US"/>
          </a:p>
        </c:txPr>
        <c:crossAx val="189565568"/>
        <c:crosses val="autoZero"/>
        <c:crossBetween val="midCat"/>
        <c:majorUnit val="1"/>
      </c:valAx>
      <c:valAx>
        <c:axId val="189565568"/>
        <c:scaling>
          <c:orientation val="minMax"/>
          <c:max val="0.1"/>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Cause-Specific Deaths</a:t>
                </a:r>
                <a:endParaRPr lang="en-US" sz="1700" b="1" i="0" baseline="0" dirty="0">
                  <a:solidFill>
                    <a:schemeClr val="tx1"/>
                  </a:solidFill>
                </a:endParaRPr>
              </a:p>
            </c:rich>
          </c:tx>
        </c:title>
        <c:numFmt formatCode="0%" sourceLinked="0"/>
        <c:tickLblPos val="nextTo"/>
        <c:txPr>
          <a:bodyPr/>
          <a:lstStyle/>
          <a:p>
            <a:pPr>
              <a:defRPr sz="1500" b="1"/>
            </a:pPr>
            <a:endParaRPr lang="en-US"/>
          </a:p>
        </c:txPr>
        <c:crossAx val="189563648"/>
        <c:crosses val="autoZero"/>
        <c:crossBetween val="midCat"/>
        <c:majorUnit val="2.0000000000000011E-2"/>
      </c:valAx>
      <c:spPr>
        <a:solidFill>
          <a:schemeClr val="bg2"/>
        </a:solidFill>
        <a:ln>
          <a:solidFill>
            <a:schemeClr val="tx1"/>
          </a:solidFill>
        </a:ln>
      </c:spPr>
    </c:plotArea>
    <c:legend>
      <c:legendPos val="r"/>
      <c:layout>
        <c:manualLayout>
          <c:xMode val="edge"/>
          <c:yMode val="edge"/>
          <c:x val="0.1310987619910344"/>
          <c:y val="5.0540809414951877E-2"/>
          <c:w val="0.69144542772861362"/>
          <c:h val="0.18333015832698341"/>
        </c:manualLayout>
      </c:layout>
      <c:overlay val="1"/>
      <c:spPr>
        <a:solidFill>
          <a:schemeClr val="bg2"/>
        </a:solidFill>
        <a:ln>
          <a:solidFill>
            <a:schemeClr val="tx1"/>
          </a:solidFill>
        </a:ln>
      </c:spPr>
      <c:txPr>
        <a:bodyPr/>
        <a:lstStyle/>
        <a:p>
          <a:pPr>
            <a:defRPr sz="1400" b="1"/>
          </a:pPr>
          <a:endParaRPr lang="en-US"/>
        </a:p>
      </c:txPr>
    </c:legend>
    <c:plotVisOnly val="1"/>
    <c:dispBlanksAs val="gap"/>
  </c:chart>
  <c:txPr>
    <a:bodyPr/>
    <a:lstStyle/>
    <a:p>
      <a:pPr>
        <a:defRPr sz="1800"/>
      </a:pPr>
      <a:endParaRPr lang="en-US"/>
    </a:p>
  </c:txPr>
  <c:externalData r:id="rId1"/>
</c:chartSpace>
</file>

<file path=ppt/charts/chart97.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5"/>
          <c:y val="3.3590508847684365E-2"/>
          <c:w val="0.85083095254686281"/>
          <c:h val="0.77074260114040183"/>
        </c:manualLayout>
      </c:layout>
      <c:scatterChart>
        <c:scatterStyle val="smoothMarker"/>
        <c:ser>
          <c:idx val="0"/>
          <c:order val="0"/>
          <c:tx>
            <c:strRef>
              <c:f>Sheet1!$A$1</c:f>
              <c:strCache>
                <c:ptCount val="1"/>
                <c:pt idx="0">
                  <c:v>Recipient age</c:v>
                </c:pt>
              </c:strCache>
            </c:strRef>
          </c:tx>
          <c:spPr>
            <a:ln w="38100">
              <a:solidFill>
                <a:srgbClr val="00FF00"/>
              </a:solidFill>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Sheet1!$B$2:$B$52</c:f>
              <c:numCache>
                <c:formatCode>General</c:formatCode>
                <c:ptCount val="51"/>
                <c:pt idx="0">
                  <c:v>1.3104212517144445</c:v>
                </c:pt>
                <c:pt idx="1">
                  <c:v>1.2887888748986733</c:v>
                </c:pt>
                <c:pt idx="2">
                  <c:v>1.2675136044149768</c:v>
                </c:pt>
                <c:pt idx="3">
                  <c:v>1.2465895451676399</c:v>
                </c:pt>
                <c:pt idx="4">
                  <c:v>1.2260108993769101</c:v>
                </c:pt>
                <c:pt idx="5">
                  <c:v>1.20577196497251</c:v>
                </c:pt>
                <c:pt idx="6">
                  <c:v>1.1858671340137157</c:v>
                </c:pt>
                <c:pt idx="7">
                  <c:v>1.16629089113541</c:v>
                </c:pt>
                <c:pt idx="8">
                  <c:v>1.1470378120199398</c:v>
                </c:pt>
                <c:pt idx="9">
                  <c:v>1.1281025618939962</c:v>
                </c:pt>
                <c:pt idx="10">
                  <c:v>1.1094798940504869</c:v>
                </c:pt>
                <c:pt idx="11">
                  <c:v>1.0911646483947566</c:v>
                </c:pt>
                <c:pt idx="12">
                  <c:v>1.0731517500147498</c:v>
                </c:pt>
                <c:pt idx="13">
                  <c:v>1.0554655088474698</c:v>
                </c:pt>
                <c:pt idx="14">
                  <c:v>1.0382436743093499</c:v>
                </c:pt>
                <c:pt idx="15">
                  <c:v>1.0216431387332401</c:v>
                </c:pt>
                <c:pt idx="16">
                  <c:v>1.0058105180033998</c:v>
                </c:pt>
                <c:pt idx="17">
                  <c:v>0.99088324449010801</c:v>
                </c:pt>
                <c:pt idx="18">
                  <c:v>0.97699085534012575</c:v>
                </c:pt>
                <c:pt idx="19">
                  <c:v>0.96425645608614863</c:v>
                </c:pt>
                <c:pt idx="20">
                  <c:v>0.95279834655620865</c:v>
                </c:pt>
                <c:pt idx="21">
                  <c:v>0.94273180222228403</c:v>
                </c:pt>
                <c:pt idx="22">
                  <c:v>0.9341710072843834</c:v>
                </c:pt>
                <c:pt idx="23">
                  <c:v>0.92723115512210896</c:v>
                </c:pt>
                <c:pt idx="24">
                  <c:v>0.92203072107950201</c:v>
                </c:pt>
                <c:pt idx="25">
                  <c:v>0.91869393895741402</c:v>
                </c:pt>
                <c:pt idx="26">
                  <c:v>0.91735353540274656</c:v>
                </c:pt>
                <c:pt idx="27">
                  <c:v>0.91815370238216698</c:v>
                </c:pt>
                <c:pt idx="28">
                  <c:v>0.92125349771524256</c:v>
                </c:pt>
                <c:pt idx="29">
                  <c:v>0.92683057772279698</c:v>
                </c:pt>
                <c:pt idx="30">
                  <c:v>0.93508555657415704</c:v>
                </c:pt>
                <c:pt idx="31">
                  <c:v>0.946246894780156</c:v>
                </c:pt>
                <c:pt idx="32">
                  <c:v>0.96057671904937103</c:v>
                </c:pt>
                <c:pt idx="33">
                  <c:v>0.97837748882795861</c:v>
                </c:pt>
                <c:pt idx="34">
                  <c:v>1</c:v>
                </c:pt>
                <c:pt idx="35">
                  <c:v>1.02577206958317</c:v>
                </c:pt>
                <c:pt idx="36">
                  <c:v>1.05574882617044</c:v>
                </c:pt>
                <c:pt idx="37">
                  <c:v>1.0899249291393198</c:v>
                </c:pt>
                <c:pt idx="38">
                  <c:v>1.128304168248293</c:v>
                </c:pt>
                <c:pt idx="39">
                  <c:v>1.1708918238517445</c:v>
                </c:pt>
                <c:pt idx="40">
                  <c:v>1.2176871650819301</c:v>
                </c:pt>
                <c:pt idx="41">
                  <c:v>1.26867518166736</c:v>
                </c:pt>
                <c:pt idx="42">
                  <c:v>1.3238179548576201</c:v>
                </c:pt>
                <c:pt idx="43">
                  <c:v>1.3830459116495701</c:v>
                </c:pt>
                <c:pt idx="44">
                  <c:v>1.4462480322479798</c:v>
                </c:pt>
                <c:pt idx="45">
                  <c:v>1.5132623204644968</c:v>
                </c:pt>
                <c:pt idx="46">
                  <c:v>1.5838654402846268</c:v>
                </c:pt>
                <c:pt idx="47">
                  <c:v>1.6578470644392433</c:v>
                </c:pt>
                <c:pt idx="48">
                  <c:v>1.7352843361339498</c:v>
                </c:pt>
                <c:pt idx="49">
                  <c:v>1.81633844470961</c:v>
                </c:pt>
                <c:pt idx="50">
                  <c:v>1.90117877567227</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Sheet1!$C$2:$C$52</c:f>
              <c:numCache>
                <c:formatCode>General</c:formatCode>
                <c:ptCount val="51"/>
                <c:pt idx="0">
                  <c:v>1.0176075248962662</c:v>
                </c:pt>
                <c:pt idx="1">
                  <c:v>1.0103213556064758</c:v>
                </c:pt>
                <c:pt idx="2">
                  <c:v>1.003070926849793</c:v>
                </c:pt>
                <c:pt idx="3">
                  <c:v>0.9958541610604642</c:v>
                </c:pt>
                <c:pt idx="4">
                  <c:v>0.98866868483691095</c:v>
                </c:pt>
                <c:pt idx="5">
                  <c:v>0.98151176298100395</c:v>
                </c:pt>
                <c:pt idx="6">
                  <c:v>0.97438021458418433</c:v>
                </c:pt>
                <c:pt idx="7">
                  <c:v>0.96727030532496749</c:v>
                </c:pt>
                <c:pt idx="8">
                  <c:v>0.96017760793471862</c:v>
                </c:pt>
                <c:pt idx="9">
                  <c:v>0.95309681963069304</c:v>
                </c:pt>
                <c:pt idx="10">
                  <c:v>0.94602152075606649</c:v>
                </c:pt>
                <c:pt idx="11">
                  <c:v>0.93894385222364241</c:v>
                </c:pt>
                <c:pt idx="12">
                  <c:v>0.9318540796088618</c:v>
                </c:pt>
                <c:pt idx="13">
                  <c:v>0.92476085641679828</c:v>
                </c:pt>
                <c:pt idx="14">
                  <c:v>0.91775329051887133</c:v>
                </c:pt>
                <c:pt idx="15">
                  <c:v>0.91093860051529463</c:v>
                </c:pt>
                <c:pt idx="16">
                  <c:v>0.90442190389905397</c:v>
                </c:pt>
                <c:pt idx="17">
                  <c:v>0.89830713596776746</c:v>
                </c:pt>
                <c:pt idx="18">
                  <c:v>0.89269830102547165</c:v>
                </c:pt>
                <c:pt idx="19">
                  <c:v>0.88770112276184909</c:v>
                </c:pt>
                <c:pt idx="20">
                  <c:v>0.88342516992791864</c:v>
                </c:pt>
                <c:pt idx="21">
                  <c:v>0.87998652896323148</c:v>
                </c:pt>
                <c:pt idx="22">
                  <c:v>0.87751106418515801</c:v>
                </c:pt>
                <c:pt idx="23">
                  <c:v>0.87613825415005364</c:v>
                </c:pt>
                <c:pt idx="24">
                  <c:v>0.87602547784995155</c:v>
                </c:pt>
                <c:pt idx="25">
                  <c:v>0.87735252038177702</c:v>
                </c:pt>
                <c:pt idx="26">
                  <c:v>0.88032599259074962</c:v>
                </c:pt>
                <c:pt idx="27">
                  <c:v>0.88518328917888811</c:v>
                </c:pt>
                <c:pt idx="28">
                  <c:v>0.89219607695355063</c:v>
                </c:pt>
                <c:pt idx="29">
                  <c:v>0.90167333879742251</c:v>
                </c:pt>
                <c:pt idx="30">
                  <c:v>0.91396475500044649</c:v>
                </c:pt>
                <c:pt idx="31">
                  <c:v>0.92946505713326999</c:v>
                </c:pt>
                <c:pt idx="32">
                  <c:v>0.94862057412229095</c:v>
                </c:pt>
                <c:pt idx="33">
                  <c:v>0.97193852006866188</c:v>
                </c:pt>
                <c:pt idx="34">
                  <c:v>1</c:v>
                </c:pt>
                <c:pt idx="35">
                  <c:v>1.0182232425621744</c:v>
                </c:pt>
                <c:pt idx="36">
                  <c:v>1.039438298179983</c:v>
                </c:pt>
                <c:pt idx="37">
                  <c:v>1.0635225618063133</c:v>
                </c:pt>
                <c:pt idx="38">
                  <c:v>1.0903714352101799</c:v>
                </c:pt>
                <c:pt idx="39">
                  <c:v>1.1198890472110299</c:v>
                </c:pt>
                <c:pt idx="40">
                  <c:v>1.1519809433656001</c:v>
                </c:pt>
                <c:pt idx="41">
                  <c:v>1.1865475925942031</c:v>
                </c:pt>
                <c:pt idx="42">
                  <c:v>1.2234786823388566</c:v>
                </c:pt>
                <c:pt idx="43">
                  <c:v>1.2626481347329401</c:v>
                </c:pt>
                <c:pt idx="44">
                  <c:v>1.3039090618234699</c:v>
                </c:pt>
                <c:pt idx="45">
                  <c:v>1.3470894264266631</c:v>
                </c:pt>
                <c:pt idx="46">
                  <c:v>1.3919875740841301</c:v>
                </c:pt>
                <c:pt idx="47">
                  <c:v>1.43842072465366</c:v>
                </c:pt>
                <c:pt idx="48">
                  <c:v>1.4863918298360501</c:v>
                </c:pt>
                <c:pt idx="49">
                  <c:v>1.5359539256315133</c:v>
                </c:pt>
                <c:pt idx="50">
                  <c:v>1.5871616804645461</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Sheet1!$A$2:$A$52</c:f>
              <c:numCache>
                <c:formatCode>General</c:formatCode>
                <c:ptCount val="51"/>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pt idx="46">
                  <c:v>66</c:v>
                </c:pt>
                <c:pt idx="47">
                  <c:v>67</c:v>
                </c:pt>
                <c:pt idx="48">
                  <c:v>68</c:v>
                </c:pt>
                <c:pt idx="49">
                  <c:v>69</c:v>
                </c:pt>
                <c:pt idx="50">
                  <c:v>70</c:v>
                </c:pt>
              </c:numCache>
            </c:numRef>
          </c:xVal>
          <c:yVal>
            <c:numRef>
              <c:f>Sheet1!$D$2:$D$52</c:f>
              <c:numCache>
                <c:formatCode>General</c:formatCode>
                <c:ptCount val="51"/>
                <c:pt idx="0">
                  <c:v>1.6874913116625498</c:v>
                </c:pt>
                <c:pt idx="1">
                  <c:v>1.6440083690654101</c:v>
                </c:pt>
                <c:pt idx="2">
                  <c:v>1.6016721194608301</c:v>
                </c:pt>
                <c:pt idx="3">
                  <c:v>1.5604548887624898</c:v>
                </c:pt>
                <c:pt idx="4">
                  <c:v>1.5203300645037841</c:v>
                </c:pt>
                <c:pt idx="5">
                  <c:v>1.4812721419639201</c:v>
                </c:pt>
                <c:pt idx="6">
                  <c:v>1.4432567887618899</c:v>
                </c:pt>
                <c:pt idx="7">
                  <c:v>1.4062609337401799</c:v>
                </c:pt>
                <c:pt idx="8">
                  <c:v>1.3702628881686501</c:v>
                </c:pt>
                <c:pt idx="9">
                  <c:v>1.3352425104565033</c:v>
                </c:pt>
                <c:pt idx="10">
                  <c:v>1.3011814301206499</c:v>
                </c:pt>
                <c:pt idx="11">
                  <c:v>1.26806335340154</c:v>
                </c:pt>
                <c:pt idx="12">
                  <c:v>1.235874482669133</c:v>
                </c:pt>
                <c:pt idx="13">
                  <c:v>1.2046438088687301</c:v>
                </c:pt>
                <c:pt idx="14">
                  <c:v>1.1745530507811401</c:v>
                </c:pt>
                <c:pt idx="15">
                  <c:v>1.1458013770964068</c:v>
                </c:pt>
                <c:pt idx="16">
                  <c:v>1.1185651229419931</c:v>
                </c:pt>
                <c:pt idx="17">
                  <c:v>1.0929998937985399</c:v>
                </c:pt>
                <c:pt idx="18">
                  <c:v>1.06924268851161</c:v>
                </c:pt>
                <c:pt idx="19">
                  <c:v>1.04741392036434</c:v>
                </c:pt>
                <c:pt idx="20">
                  <c:v>1.0276192258301968</c:v>
                </c:pt>
                <c:pt idx="21">
                  <c:v>1.0099509727363201</c:v>
                </c:pt>
                <c:pt idx="22">
                  <c:v>0.99448942180696565</c:v>
                </c:pt>
                <c:pt idx="23">
                  <c:v>0.9813035910218677</c:v>
                </c:pt>
                <c:pt idx="24">
                  <c:v>0.97045196984556359</c:v>
                </c:pt>
                <c:pt idx="25">
                  <c:v>0.96198339193215621</c:v>
                </c:pt>
                <c:pt idx="26">
                  <c:v>0.95593850005419378</c:v>
                </c:pt>
                <c:pt idx="27">
                  <c:v>0.95235216423941749</c:v>
                </c:pt>
                <c:pt idx="28">
                  <c:v>0.95125727289737305</c:v>
                </c:pt>
                <c:pt idx="29">
                  <c:v>0.95268971903689403</c:v>
                </c:pt>
                <c:pt idx="30">
                  <c:v>0.9566944385215097</c:v>
                </c:pt>
                <c:pt idx="31">
                  <c:v>0.96333173475364398</c:v>
                </c:pt>
                <c:pt idx="32">
                  <c:v>0.9726835558393685</c:v>
                </c:pt>
                <c:pt idx="33">
                  <c:v>0.98485911493422851</c:v>
                </c:pt>
                <c:pt idx="34">
                  <c:v>1</c:v>
                </c:pt>
                <c:pt idx="35">
                  <c:v>1.0333768615311201</c:v>
                </c:pt>
                <c:pt idx="36">
                  <c:v>1.0723152936657101</c:v>
                </c:pt>
                <c:pt idx="37">
                  <c:v>1.1169827456615038</c:v>
                </c:pt>
                <c:pt idx="38">
                  <c:v>1.1675565362193001</c:v>
                </c:pt>
                <c:pt idx="39">
                  <c:v>1.2242174049091301</c:v>
                </c:pt>
                <c:pt idx="40">
                  <c:v>1.2871411116170699</c:v>
                </c:pt>
                <c:pt idx="41">
                  <c:v>1.3564872800927501</c:v>
                </c:pt>
                <c:pt idx="42">
                  <c:v>1.4323861975700798</c:v>
                </c:pt>
                <c:pt idx="43">
                  <c:v>1.5149240244473599</c:v>
                </c:pt>
                <c:pt idx="44">
                  <c:v>1.6041251894177901</c:v>
                </c:pt>
                <c:pt idx="45">
                  <c:v>1.69993380217678</c:v>
                </c:pt>
                <c:pt idx="46">
                  <c:v>1.80219261984332</c:v>
                </c:pt>
                <c:pt idx="47">
                  <c:v>1.9107461690192131</c:v>
                </c:pt>
                <c:pt idx="48">
                  <c:v>2.0258532553720898</c:v>
                </c:pt>
                <c:pt idx="49">
                  <c:v>2.1479064512782702</c:v>
                </c:pt>
                <c:pt idx="50">
                  <c:v>2.2773235906305467</c:v>
                </c:pt>
              </c:numCache>
            </c:numRef>
          </c:yVal>
          <c:smooth val="1"/>
        </c:ser>
        <c:axId val="191981440"/>
        <c:axId val="191987712"/>
      </c:scatterChart>
      <c:valAx>
        <c:axId val="191981440"/>
        <c:scaling>
          <c:orientation val="minMax"/>
          <c:max val="70"/>
          <c:min val="20"/>
        </c:scaling>
        <c:axPos val="b"/>
        <c:title>
          <c:tx>
            <c:rich>
              <a:bodyPr/>
              <a:lstStyle/>
              <a:p>
                <a:pPr>
                  <a:defRPr sz="1700"/>
                </a:pPr>
                <a:r>
                  <a:rPr lang="en-US" sz="1700" dirty="0" smtClean="0"/>
                  <a:t>Recipient</a:t>
                </a:r>
                <a:r>
                  <a:rPr lang="en-US" sz="1700" baseline="0" dirty="0" smtClean="0"/>
                  <a:t> Age (years)</a:t>
                </a:r>
                <a:endParaRPr lang="en-US" sz="1700" dirty="0"/>
              </a:p>
            </c:rich>
          </c:tx>
        </c:title>
        <c:numFmt formatCode="#,##0" sourceLinked="0"/>
        <c:tickLblPos val="nextTo"/>
        <c:txPr>
          <a:bodyPr rot="0"/>
          <a:lstStyle/>
          <a:p>
            <a:pPr>
              <a:defRPr sz="1500" b="1"/>
            </a:pPr>
            <a:endParaRPr lang="en-US"/>
          </a:p>
        </c:txPr>
        <c:crossAx val="191987712"/>
        <c:crosses val="autoZero"/>
        <c:crossBetween val="midCat"/>
        <c:majorUnit val="10"/>
      </c:valAx>
      <c:valAx>
        <c:axId val="191987712"/>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191981440"/>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98.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9"/>
          <c:y val="3.3590508847684365E-2"/>
          <c:w val="0.85083095254686292"/>
          <c:h val="0.77074260114040205"/>
        </c:manualLayout>
      </c:layout>
      <c:scatterChart>
        <c:scatterStyle val="smoothMarker"/>
        <c:ser>
          <c:idx val="0"/>
          <c:order val="0"/>
          <c:tx>
            <c:strRef>
              <c:f>Sheet1!$A$1</c:f>
              <c:strCache>
                <c:ptCount val="1"/>
                <c:pt idx="0">
                  <c:v>Donor age</c:v>
                </c:pt>
              </c:strCache>
            </c:strRef>
          </c:tx>
          <c:spPr>
            <a:ln w="38100">
              <a:solidFill>
                <a:srgbClr val="00FF00"/>
              </a:solidFill>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Sheet1!$B$2:$B$47</c:f>
              <c:numCache>
                <c:formatCode>General</c:formatCode>
                <c:ptCount val="46"/>
                <c:pt idx="0">
                  <c:v>0.88800263137596358</c:v>
                </c:pt>
                <c:pt idx="1">
                  <c:v>0.89418304541634419</c:v>
                </c:pt>
                <c:pt idx="2">
                  <c:v>0.90040647455191059</c:v>
                </c:pt>
                <c:pt idx="3">
                  <c:v>0.90667321816363855</c:v>
                </c:pt>
                <c:pt idx="4">
                  <c:v>0.91299844857640455</c:v>
                </c:pt>
                <c:pt idx="5">
                  <c:v>0.91945765848196659</c:v>
                </c:pt>
                <c:pt idx="6">
                  <c:v>0.92614356886598859</c:v>
                </c:pt>
                <c:pt idx="7">
                  <c:v>0.93315164261449546</c:v>
                </c:pt>
                <c:pt idx="8">
                  <c:v>0.9405803598566137</c:v>
                </c:pt>
                <c:pt idx="9">
                  <c:v>0.94853159531798359</c:v>
                </c:pt>
                <c:pt idx="10">
                  <c:v>0.95711110432346902</c:v>
                </c:pt>
                <c:pt idx="11">
                  <c:v>0.96642912239744805</c:v>
                </c:pt>
                <c:pt idx="12">
                  <c:v>0.97660109078350976</c:v>
                </c:pt>
                <c:pt idx="13">
                  <c:v>0.98774852164745097</c:v>
                </c:pt>
                <c:pt idx="14">
                  <c:v>1</c:v>
                </c:pt>
                <c:pt idx="15">
                  <c:v>1.0134667841568499</c:v>
                </c:pt>
                <c:pt idx="16">
                  <c:v>1.0281644119830899</c:v>
                </c:pt>
                <c:pt idx="17">
                  <c:v>1.0440848668704201</c:v>
                </c:pt>
                <c:pt idx="18">
                  <c:v>1.0612210964082598</c:v>
                </c:pt>
                <c:pt idx="19">
                  <c:v>1.079566617644643</c:v>
                </c:pt>
                <c:pt idx="20">
                  <c:v>1.0991150887137233</c:v>
                </c:pt>
                <c:pt idx="21">
                  <c:v>1.1198599382763801</c:v>
                </c:pt>
                <c:pt idx="22">
                  <c:v>1.1417938798567431</c:v>
                </c:pt>
                <c:pt idx="23">
                  <c:v>1.1649085548693301</c:v>
                </c:pt>
                <c:pt idx="24">
                  <c:v>1.1891940872335498</c:v>
                </c:pt>
                <c:pt idx="25">
                  <c:v>1.2146386094425698</c:v>
                </c:pt>
                <c:pt idx="26">
                  <c:v>1.24122786771853</c:v>
                </c:pt>
                <c:pt idx="27">
                  <c:v>1.2689447022524949</c:v>
                </c:pt>
                <c:pt idx="28">
                  <c:v>1.2977686751487898</c:v>
                </c:pt>
                <c:pt idx="29">
                  <c:v>1.32767548601751</c:v>
                </c:pt>
                <c:pt idx="30">
                  <c:v>1.3586365890928001</c:v>
                </c:pt>
                <c:pt idx="31">
                  <c:v>1.3906186336515933</c:v>
                </c:pt>
                <c:pt idx="32">
                  <c:v>1.4235830835886898</c:v>
                </c:pt>
                <c:pt idx="33">
                  <c:v>1.45748563678856</c:v>
                </c:pt>
                <c:pt idx="34">
                  <c:v>1.4922757697906031</c:v>
                </c:pt>
                <c:pt idx="35">
                  <c:v>1.5279100269469801</c:v>
                </c:pt>
                <c:pt idx="36">
                  <c:v>1.56439519940253</c:v>
                </c:pt>
                <c:pt idx="37">
                  <c:v>1.6017516062800199</c:v>
                </c:pt>
                <c:pt idx="38">
                  <c:v>1.6400000519053501</c:v>
                </c:pt>
                <c:pt idx="39">
                  <c:v>1.67916183739375</c:v>
                </c:pt>
                <c:pt idx="40">
                  <c:v>1.7192587725127</c:v>
                </c:pt>
                <c:pt idx="41">
                  <c:v>1.76031318782809</c:v>
                </c:pt>
                <c:pt idx="42">
                  <c:v>1.80234794714047</c:v>
                </c:pt>
                <c:pt idx="43">
                  <c:v>1.84538646021817</c:v>
                </c:pt>
                <c:pt idx="44">
                  <c:v>1.8894526958346298</c:v>
                </c:pt>
                <c:pt idx="45">
                  <c:v>1.93457119511686</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Sheet1!$C$2:$C$47</c:f>
              <c:numCache>
                <c:formatCode>General</c:formatCode>
                <c:ptCount val="46"/>
                <c:pt idx="0">
                  <c:v>0.73673582800404502</c:v>
                </c:pt>
                <c:pt idx="1">
                  <c:v>0.75344042477221751</c:v>
                </c:pt>
                <c:pt idx="2">
                  <c:v>0.77052007744251205</c:v>
                </c:pt>
                <c:pt idx="3">
                  <c:v>0.78798186954501004</c:v>
                </c:pt>
                <c:pt idx="4">
                  <c:v>0.80582743288259229</c:v>
                </c:pt>
                <c:pt idx="5">
                  <c:v>0.82403755503889564</c:v>
                </c:pt>
                <c:pt idx="6">
                  <c:v>0.84258620345887902</c:v>
                </c:pt>
                <c:pt idx="7">
                  <c:v>0.86144567491246304</c:v>
                </c:pt>
                <c:pt idx="8">
                  <c:v>0.88058718258358104</c:v>
                </c:pt>
                <c:pt idx="9">
                  <c:v>0.89998178004055296</c:v>
                </c:pt>
                <c:pt idx="10">
                  <c:v>0.91960180597881203</c:v>
                </c:pt>
                <c:pt idx="11">
                  <c:v>0.93942315297396051</c:v>
                </c:pt>
                <c:pt idx="12">
                  <c:v>0.95942886900944402</c:v>
                </c:pt>
                <c:pt idx="13">
                  <c:v>0.97961496955323601</c:v>
                </c:pt>
                <c:pt idx="14">
                  <c:v>1</c:v>
                </c:pt>
                <c:pt idx="15">
                  <c:v>1.00634073450439</c:v>
                </c:pt>
                <c:pt idx="16">
                  <c:v>1.0148436762744468</c:v>
                </c:pt>
                <c:pt idx="17">
                  <c:v>1.02531005455585</c:v>
                </c:pt>
                <c:pt idx="18">
                  <c:v>1.0375193221129668</c:v>
                </c:pt>
                <c:pt idx="19">
                  <c:v>1.0512260272603968</c:v>
                </c:pt>
                <c:pt idx="20">
                  <c:v>1.0661628571258899</c:v>
                </c:pt>
                <c:pt idx="21">
                  <c:v>1.0820518633351131</c:v>
                </c:pt>
                <c:pt idx="22">
                  <c:v>1.0986226956155098</c:v>
                </c:pt>
                <c:pt idx="23">
                  <c:v>1.1156334867017101</c:v>
                </c:pt>
                <c:pt idx="24">
                  <c:v>1.1328873165208233</c:v>
                </c:pt>
                <c:pt idx="25">
                  <c:v>1.1502395065110138</c:v>
                </c:pt>
                <c:pt idx="26">
                  <c:v>1.16759543575588</c:v>
                </c:pt>
                <c:pt idx="27">
                  <c:v>1.1849020327783331</c:v>
                </c:pt>
                <c:pt idx="28">
                  <c:v>1.2021372927302698</c:v>
                </c:pt>
                <c:pt idx="29">
                  <c:v>1.2193005903139968</c:v>
                </c:pt>
                <c:pt idx="30">
                  <c:v>1.2364052169411699</c:v>
                </c:pt>
                <c:pt idx="31">
                  <c:v>1.2534730979042266</c:v>
                </c:pt>
                <c:pt idx="32">
                  <c:v>1.2705313514934198</c:v>
                </c:pt>
                <c:pt idx="33">
                  <c:v>1.2876101104725699</c:v>
                </c:pt>
                <c:pt idx="34">
                  <c:v>1.3047412094704098</c:v>
                </c:pt>
                <c:pt idx="35">
                  <c:v>1.3219565921181569</c:v>
                </c:pt>
                <c:pt idx="36">
                  <c:v>1.33928314036734</c:v>
                </c:pt>
                <c:pt idx="37">
                  <c:v>1.3567417458874398</c:v>
                </c:pt>
                <c:pt idx="38">
                  <c:v>1.37434906775235</c:v>
                </c:pt>
                <c:pt idx="39">
                  <c:v>1.3921186862999999</c:v>
                </c:pt>
                <c:pt idx="40">
                  <c:v>1.4100619084275099</c:v>
                </c:pt>
                <c:pt idx="41">
                  <c:v>1.4281883391378301</c:v>
                </c:pt>
                <c:pt idx="42">
                  <c:v>1.4465062936781758</c:v>
                </c:pt>
                <c:pt idx="43">
                  <c:v>1.4650230991885698</c:v>
                </c:pt>
                <c:pt idx="44">
                  <c:v>1.4837453185739498</c:v>
                </c:pt>
                <c:pt idx="45">
                  <c:v>1.5026789188240599</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Sheet1!$A$2:$A$47</c:f>
              <c:numCache>
                <c:formatCode>General</c:formatCode>
                <c:ptCount val="46"/>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pt idx="21">
                  <c:v>36</c:v>
                </c:pt>
                <c:pt idx="22">
                  <c:v>37</c:v>
                </c:pt>
                <c:pt idx="23">
                  <c:v>38</c:v>
                </c:pt>
                <c:pt idx="24">
                  <c:v>39</c:v>
                </c:pt>
                <c:pt idx="25">
                  <c:v>40</c:v>
                </c:pt>
                <c:pt idx="26">
                  <c:v>41</c:v>
                </c:pt>
                <c:pt idx="27">
                  <c:v>42</c:v>
                </c:pt>
                <c:pt idx="28">
                  <c:v>43</c:v>
                </c:pt>
                <c:pt idx="29">
                  <c:v>44</c:v>
                </c:pt>
                <c:pt idx="30">
                  <c:v>45</c:v>
                </c:pt>
                <c:pt idx="31">
                  <c:v>46</c:v>
                </c:pt>
                <c:pt idx="32">
                  <c:v>47</c:v>
                </c:pt>
                <c:pt idx="33">
                  <c:v>48</c:v>
                </c:pt>
                <c:pt idx="34">
                  <c:v>49</c:v>
                </c:pt>
                <c:pt idx="35">
                  <c:v>50</c:v>
                </c:pt>
                <c:pt idx="36">
                  <c:v>51</c:v>
                </c:pt>
                <c:pt idx="37">
                  <c:v>52</c:v>
                </c:pt>
                <c:pt idx="38">
                  <c:v>53</c:v>
                </c:pt>
                <c:pt idx="39">
                  <c:v>54</c:v>
                </c:pt>
                <c:pt idx="40">
                  <c:v>55</c:v>
                </c:pt>
                <c:pt idx="41">
                  <c:v>56</c:v>
                </c:pt>
                <c:pt idx="42">
                  <c:v>57</c:v>
                </c:pt>
                <c:pt idx="43">
                  <c:v>58</c:v>
                </c:pt>
                <c:pt idx="44">
                  <c:v>59</c:v>
                </c:pt>
                <c:pt idx="45">
                  <c:v>60</c:v>
                </c:pt>
              </c:numCache>
            </c:numRef>
          </c:xVal>
          <c:yVal>
            <c:numRef>
              <c:f>Sheet1!$D$2:$D$47</c:f>
              <c:numCache>
                <c:formatCode>General</c:formatCode>
                <c:ptCount val="46"/>
                <c:pt idx="0">
                  <c:v>1.0703275765303331</c:v>
                </c:pt>
                <c:pt idx="1">
                  <c:v>1.0612163781254198</c:v>
                </c:pt>
                <c:pt idx="2">
                  <c:v>1.0521877925698699</c:v>
                </c:pt>
                <c:pt idx="3">
                  <c:v>1.04324268908607</c:v>
                </c:pt>
                <c:pt idx="4">
                  <c:v>1.0344226730046868</c:v>
                </c:pt>
                <c:pt idx="5">
                  <c:v>1.0259270109373098</c:v>
                </c:pt>
                <c:pt idx="6">
                  <c:v>1.0179871289498201</c:v>
                </c:pt>
                <c:pt idx="7">
                  <c:v>1.0108263509508078</c:v>
                </c:pt>
                <c:pt idx="8">
                  <c:v>1.0046607886710099</c:v>
                </c:pt>
                <c:pt idx="9">
                  <c:v>0.99970044646452905</c:v>
                </c:pt>
                <c:pt idx="10">
                  <c:v>0.99615035558161957</c:v>
                </c:pt>
                <c:pt idx="11">
                  <c:v>0.99421144311927501</c:v>
                </c:pt>
                <c:pt idx="12">
                  <c:v>0.99408066749568302</c:v>
                </c:pt>
                <c:pt idx="13">
                  <c:v>0.99594960503888741</c:v>
                </c:pt>
                <c:pt idx="14">
                  <c:v>1</c:v>
                </c:pt>
                <c:pt idx="15">
                  <c:v>1.0206432944355199</c:v>
                </c:pt>
                <c:pt idx="16">
                  <c:v>1.04165999432473</c:v>
                </c:pt>
                <c:pt idx="17">
                  <c:v>1.06320347136364</c:v>
                </c:pt>
                <c:pt idx="18">
                  <c:v>1.0854643296361899</c:v>
                </c:pt>
                <c:pt idx="19">
                  <c:v>1.1086712578550169</c:v>
                </c:pt>
                <c:pt idx="20">
                  <c:v>1.13308578531312</c:v>
                </c:pt>
                <c:pt idx="21">
                  <c:v>1.1589890686856801</c:v>
                </c:pt>
                <c:pt idx="22">
                  <c:v>1.1866615074321798</c:v>
                </c:pt>
                <c:pt idx="23">
                  <c:v>1.2163599940153</c:v>
                </c:pt>
                <c:pt idx="24">
                  <c:v>1.2482994173280098</c:v>
                </c:pt>
                <c:pt idx="25">
                  <c:v>1.28264326098806</c:v>
                </c:pt>
                <c:pt idx="26">
                  <c:v>1.3195038045037601</c:v>
                </c:pt>
                <c:pt idx="27">
                  <c:v>1.358948345796213</c:v>
                </c:pt>
                <c:pt idx="28">
                  <c:v>1.4010076422904258</c:v>
                </c:pt>
                <c:pt idx="29">
                  <c:v>1.4456830499178999</c:v>
                </c:pt>
                <c:pt idx="30">
                  <c:v>1.4929517895341669</c:v>
                </c:pt>
                <c:pt idx="31">
                  <c:v>1.5427695955280698</c:v>
                </c:pt>
                <c:pt idx="32">
                  <c:v>1.5950718520229858</c:v>
                </c:pt>
                <c:pt idx="33">
                  <c:v>1.64977298963994</c:v>
                </c:pt>
                <c:pt idx="34">
                  <c:v>1.7067652626745868</c:v>
                </c:pt>
                <c:pt idx="35">
                  <c:v>1.7659498536972198</c:v>
                </c:pt>
                <c:pt idx="36">
                  <c:v>1.8273449923683998</c:v>
                </c:pt>
                <c:pt idx="37">
                  <c:v>1.8910070512664001</c:v>
                </c:pt>
                <c:pt idx="38">
                  <c:v>1.9569993048768901</c:v>
                </c:pt>
                <c:pt idx="39">
                  <c:v>2.0253908692609381</c:v>
                </c:pt>
                <c:pt idx="40">
                  <c:v>2.0962559935812846</c:v>
                </c:pt>
                <c:pt idx="41">
                  <c:v>2.1696735887874206</c:v>
                </c:pt>
                <c:pt idx="42">
                  <c:v>2.2457269192388067</c:v>
                </c:pt>
                <c:pt idx="43">
                  <c:v>2.3245034084737197</c:v>
                </c:pt>
                <c:pt idx="44">
                  <c:v>2.4060945265377298</c:v>
                </c:pt>
                <c:pt idx="45">
                  <c:v>2.4905957367823381</c:v>
                </c:pt>
              </c:numCache>
            </c:numRef>
          </c:yVal>
          <c:smooth val="1"/>
        </c:ser>
        <c:axId val="192192512"/>
        <c:axId val="192194432"/>
      </c:scatterChart>
      <c:valAx>
        <c:axId val="192192512"/>
        <c:scaling>
          <c:orientation val="minMax"/>
          <c:max val="60"/>
          <c:min val="15"/>
        </c:scaling>
        <c:axPos val="b"/>
        <c:title>
          <c:tx>
            <c:rich>
              <a:bodyPr/>
              <a:lstStyle/>
              <a:p>
                <a:pPr>
                  <a:defRPr sz="1700"/>
                </a:pPr>
                <a:r>
                  <a:rPr lang="en-US" sz="1700" dirty="0" smtClean="0"/>
                  <a:t>Donor </a:t>
                </a:r>
                <a:r>
                  <a:rPr lang="en-US" sz="1700" baseline="0" dirty="0" smtClean="0"/>
                  <a:t>Age (years)</a:t>
                </a:r>
                <a:endParaRPr lang="en-US" sz="1700" dirty="0"/>
              </a:p>
            </c:rich>
          </c:tx>
        </c:title>
        <c:numFmt formatCode="#,##0" sourceLinked="0"/>
        <c:tickLblPos val="nextTo"/>
        <c:txPr>
          <a:bodyPr rot="0"/>
          <a:lstStyle/>
          <a:p>
            <a:pPr>
              <a:defRPr sz="1500" b="1"/>
            </a:pPr>
            <a:endParaRPr lang="en-US"/>
          </a:p>
        </c:txPr>
        <c:crossAx val="192194432"/>
        <c:crosses val="autoZero"/>
        <c:crossBetween val="midCat"/>
        <c:majorUnit val="5"/>
      </c:valAx>
      <c:valAx>
        <c:axId val="192194432"/>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192192512"/>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charts/chart99.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334796645994447"/>
          <c:y val="3.3590508847684365E-2"/>
          <c:w val="0.85083095254686303"/>
          <c:h val="0.77074260114040216"/>
        </c:manualLayout>
      </c:layout>
      <c:scatterChart>
        <c:scatterStyle val="smoothMarker"/>
        <c:ser>
          <c:idx val="0"/>
          <c:order val="0"/>
          <c:tx>
            <c:strRef>
              <c:f>Sheet1!$A$1</c:f>
              <c:strCache>
                <c:ptCount val="1"/>
                <c:pt idx="0">
                  <c:v>Recipient height</c:v>
                </c:pt>
              </c:strCache>
            </c:strRef>
          </c:tx>
          <c:spPr>
            <a:ln w="38100">
              <a:solidFill>
                <a:srgbClr val="00FF00"/>
              </a:solidFill>
            </a:ln>
          </c:spPr>
          <c:marker>
            <c:symbol val="none"/>
          </c:marker>
          <c:xVal>
            <c:numRef>
              <c:f>Sheet1!$A$2:$A$37</c:f>
              <c:numCache>
                <c:formatCode>General</c:formatCode>
                <c:ptCount val="36"/>
                <c:pt idx="0">
                  <c:v>155</c:v>
                </c:pt>
                <c:pt idx="1">
                  <c:v>156</c:v>
                </c:pt>
                <c:pt idx="2">
                  <c:v>157</c:v>
                </c:pt>
                <c:pt idx="3">
                  <c:v>158</c:v>
                </c:pt>
                <c:pt idx="4">
                  <c:v>159</c:v>
                </c:pt>
                <c:pt idx="5">
                  <c:v>160</c:v>
                </c:pt>
                <c:pt idx="6">
                  <c:v>161</c:v>
                </c:pt>
                <c:pt idx="7">
                  <c:v>162</c:v>
                </c:pt>
                <c:pt idx="8">
                  <c:v>163</c:v>
                </c:pt>
                <c:pt idx="9">
                  <c:v>164</c:v>
                </c:pt>
                <c:pt idx="10">
                  <c:v>165</c:v>
                </c:pt>
                <c:pt idx="11">
                  <c:v>166</c:v>
                </c:pt>
                <c:pt idx="12">
                  <c:v>167</c:v>
                </c:pt>
                <c:pt idx="13">
                  <c:v>168</c:v>
                </c:pt>
                <c:pt idx="14">
                  <c:v>169</c:v>
                </c:pt>
                <c:pt idx="15">
                  <c:v>170</c:v>
                </c:pt>
                <c:pt idx="16">
                  <c:v>171</c:v>
                </c:pt>
                <c:pt idx="17">
                  <c:v>172</c:v>
                </c:pt>
                <c:pt idx="18">
                  <c:v>173</c:v>
                </c:pt>
                <c:pt idx="19">
                  <c:v>174</c:v>
                </c:pt>
                <c:pt idx="20">
                  <c:v>175</c:v>
                </c:pt>
                <c:pt idx="21">
                  <c:v>176</c:v>
                </c:pt>
                <c:pt idx="22">
                  <c:v>177</c:v>
                </c:pt>
                <c:pt idx="23">
                  <c:v>178</c:v>
                </c:pt>
                <c:pt idx="24">
                  <c:v>179</c:v>
                </c:pt>
                <c:pt idx="25">
                  <c:v>180</c:v>
                </c:pt>
                <c:pt idx="26">
                  <c:v>181</c:v>
                </c:pt>
                <c:pt idx="27">
                  <c:v>182</c:v>
                </c:pt>
                <c:pt idx="28">
                  <c:v>183</c:v>
                </c:pt>
                <c:pt idx="29">
                  <c:v>184</c:v>
                </c:pt>
                <c:pt idx="30">
                  <c:v>185</c:v>
                </c:pt>
                <c:pt idx="31">
                  <c:v>186</c:v>
                </c:pt>
                <c:pt idx="32">
                  <c:v>187</c:v>
                </c:pt>
                <c:pt idx="33">
                  <c:v>188</c:v>
                </c:pt>
                <c:pt idx="34">
                  <c:v>189</c:v>
                </c:pt>
                <c:pt idx="35">
                  <c:v>190</c:v>
                </c:pt>
              </c:numCache>
            </c:numRef>
          </c:xVal>
          <c:yVal>
            <c:numRef>
              <c:f>Sheet1!$B$2:$B$37</c:f>
              <c:numCache>
                <c:formatCode>General</c:formatCode>
                <c:ptCount val="36"/>
                <c:pt idx="0">
                  <c:v>1.4716397762248266</c:v>
                </c:pt>
                <c:pt idx="1">
                  <c:v>1.4437583594143468</c:v>
                </c:pt>
                <c:pt idx="2">
                  <c:v>1.41640517880401</c:v>
                </c:pt>
                <c:pt idx="3">
                  <c:v>1.38957022652781</c:v>
                </c:pt>
                <c:pt idx="4">
                  <c:v>1.36324368432695</c:v>
                </c:pt>
                <c:pt idx="5">
                  <c:v>1.337415919957553</c:v>
                </c:pt>
                <c:pt idx="6">
                  <c:v>1.312077483666463</c:v>
                </c:pt>
                <c:pt idx="7">
                  <c:v>1.2872191047338231</c:v>
                </c:pt>
                <c:pt idx="8">
                  <c:v>1.2628316880811066</c:v>
                </c:pt>
                <c:pt idx="9">
                  <c:v>1.2389063109435199</c:v>
                </c:pt>
                <c:pt idx="10">
                  <c:v>1.2154342196052661</c:v>
                </c:pt>
                <c:pt idx="11">
                  <c:v>1.1924068261969045</c:v>
                </c:pt>
                <c:pt idx="12">
                  <c:v>1.16981570555314</c:v>
                </c:pt>
                <c:pt idx="13">
                  <c:v>1.14765259213035</c:v>
                </c:pt>
                <c:pt idx="14">
                  <c:v>1.1259093769823498</c:v>
                </c:pt>
                <c:pt idx="15">
                  <c:v>1.1045781047935845</c:v>
                </c:pt>
                <c:pt idx="16">
                  <c:v>1.0836509709684301</c:v>
                </c:pt>
                <c:pt idx="17">
                  <c:v>1.0631203187756966</c:v>
                </c:pt>
                <c:pt idx="18">
                  <c:v>1.04297863654725</c:v>
                </c:pt>
                <c:pt idx="19">
                  <c:v>1.02321855492959</c:v>
                </c:pt>
                <c:pt idx="20">
                  <c:v>1.0038328441876698</c:v>
                </c:pt>
                <c:pt idx="21">
                  <c:v>0.98481441155965099</c:v>
                </c:pt>
                <c:pt idx="22">
                  <c:v>0.96615629866187802</c:v>
                </c:pt>
                <c:pt idx="23">
                  <c:v>0.94785167894293798</c:v>
                </c:pt>
                <c:pt idx="24">
                  <c:v>0.92989385518601964</c:v>
                </c:pt>
                <c:pt idx="25">
                  <c:v>0.91227625705854065</c:v>
                </c:pt>
                <c:pt idx="26">
                  <c:v>0.89499243870823697</c:v>
                </c:pt>
                <c:pt idx="27">
                  <c:v>0.87803607640478076</c:v>
                </c:pt>
                <c:pt idx="28">
                  <c:v>0.86140096622606499</c:v>
                </c:pt>
                <c:pt idx="29">
                  <c:v>0.84508102178836697</c:v>
                </c:pt>
                <c:pt idx="30">
                  <c:v>0.82907027201946304</c:v>
                </c:pt>
                <c:pt idx="31">
                  <c:v>0.81336285897396043</c:v>
                </c:pt>
                <c:pt idx="32">
                  <c:v>0.79795303569004095</c:v>
                </c:pt>
                <c:pt idx="33">
                  <c:v>0.78283516408675258</c:v>
                </c:pt>
                <c:pt idx="34">
                  <c:v>0.76800371290119929</c:v>
                </c:pt>
                <c:pt idx="35">
                  <c:v>0.75345325566476495</c:v>
                </c:pt>
              </c:numCache>
            </c:numRef>
          </c:yVal>
        </c:ser>
        <c:ser>
          <c:idx val="1"/>
          <c:order val="1"/>
          <c:tx>
            <c:strRef>
              <c:f>Sheet1!$C$1</c:f>
              <c:strCache>
                <c:ptCount val="1"/>
                <c:pt idx="0">
                  <c:v>Column2</c:v>
                </c:pt>
              </c:strCache>
            </c:strRef>
          </c:tx>
          <c:spPr>
            <a:ln w="41275">
              <a:solidFill>
                <a:srgbClr val="00FF00"/>
              </a:solidFill>
              <a:prstDash val="sysDash"/>
            </a:ln>
          </c:spPr>
          <c:marker>
            <c:symbol val="none"/>
          </c:marker>
          <c:xVal>
            <c:numRef>
              <c:f>Sheet1!$A$2:$A$37</c:f>
              <c:numCache>
                <c:formatCode>General</c:formatCode>
                <c:ptCount val="36"/>
                <c:pt idx="0">
                  <c:v>155</c:v>
                </c:pt>
                <c:pt idx="1">
                  <c:v>156</c:v>
                </c:pt>
                <c:pt idx="2">
                  <c:v>157</c:v>
                </c:pt>
                <c:pt idx="3">
                  <c:v>158</c:v>
                </c:pt>
                <c:pt idx="4">
                  <c:v>159</c:v>
                </c:pt>
                <c:pt idx="5">
                  <c:v>160</c:v>
                </c:pt>
                <c:pt idx="6">
                  <c:v>161</c:v>
                </c:pt>
                <c:pt idx="7">
                  <c:v>162</c:v>
                </c:pt>
                <c:pt idx="8">
                  <c:v>163</c:v>
                </c:pt>
                <c:pt idx="9">
                  <c:v>164</c:v>
                </c:pt>
                <c:pt idx="10">
                  <c:v>165</c:v>
                </c:pt>
                <c:pt idx="11">
                  <c:v>166</c:v>
                </c:pt>
                <c:pt idx="12">
                  <c:v>167</c:v>
                </c:pt>
                <c:pt idx="13">
                  <c:v>168</c:v>
                </c:pt>
                <c:pt idx="14">
                  <c:v>169</c:v>
                </c:pt>
                <c:pt idx="15">
                  <c:v>170</c:v>
                </c:pt>
                <c:pt idx="16">
                  <c:v>171</c:v>
                </c:pt>
                <c:pt idx="17">
                  <c:v>172</c:v>
                </c:pt>
                <c:pt idx="18">
                  <c:v>173</c:v>
                </c:pt>
                <c:pt idx="19">
                  <c:v>174</c:v>
                </c:pt>
                <c:pt idx="20">
                  <c:v>175</c:v>
                </c:pt>
                <c:pt idx="21">
                  <c:v>176</c:v>
                </c:pt>
                <c:pt idx="22">
                  <c:v>177</c:v>
                </c:pt>
                <c:pt idx="23">
                  <c:v>178</c:v>
                </c:pt>
                <c:pt idx="24">
                  <c:v>179</c:v>
                </c:pt>
                <c:pt idx="25">
                  <c:v>180</c:v>
                </c:pt>
                <c:pt idx="26">
                  <c:v>181</c:v>
                </c:pt>
                <c:pt idx="27">
                  <c:v>182</c:v>
                </c:pt>
                <c:pt idx="28">
                  <c:v>183</c:v>
                </c:pt>
                <c:pt idx="29">
                  <c:v>184</c:v>
                </c:pt>
                <c:pt idx="30">
                  <c:v>185</c:v>
                </c:pt>
                <c:pt idx="31">
                  <c:v>186</c:v>
                </c:pt>
                <c:pt idx="32">
                  <c:v>187</c:v>
                </c:pt>
                <c:pt idx="33">
                  <c:v>188</c:v>
                </c:pt>
                <c:pt idx="34">
                  <c:v>189</c:v>
                </c:pt>
                <c:pt idx="35">
                  <c:v>190</c:v>
                </c:pt>
              </c:numCache>
            </c:numRef>
          </c:xVal>
          <c:yVal>
            <c:numRef>
              <c:f>Sheet1!$C$2:$C$37</c:f>
              <c:numCache>
                <c:formatCode>General</c:formatCode>
                <c:ptCount val="36"/>
                <c:pt idx="0">
                  <c:v>1.2596730721057199</c:v>
                </c:pt>
                <c:pt idx="1">
                  <c:v>1.24535906375091</c:v>
                </c:pt>
                <c:pt idx="2">
                  <c:v>1.23120770937333</c:v>
                </c:pt>
                <c:pt idx="3">
                  <c:v>1.2172171606915145</c:v>
                </c:pt>
                <c:pt idx="4">
                  <c:v>1.20338559042652</c:v>
                </c:pt>
                <c:pt idx="5">
                  <c:v>1.1897111920632799</c:v>
                </c:pt>
                <c:pt idx="6">
                  <c:v>1.1761921796146531</c:v>
                </c:pt>
                <c:pt idx="7">
                  <c:v>1.1628267873881368</c:v>
                </c:pt>
                <c:pt idx="8">
                  <c:v>1.1496132697553101</c:v>
                </c:pt>
                <c:pt idx="9">
                  <c:v>1.1365499009237743</c:v>
                </c:pt>
                <c:pt idx="10">
                  <c:v>1.1236349747117833</c:v>
                </c:pt>
                <c:pt idx="11">
                  <c:v>1.11086680432541</c:v>
                </c:pt>
                <c:pt idx="12">
                  <c:v>1.0982437221382133</c:v>
                </c:pt>
                <c:pt idx="13">
                  <c:v>1.0857640794734498</c:v>
                </c:pt>
                <c:pt idx="14">
                  <c:v>1.0734262463887498</c:v>
                </c:pt>
                <c:pt idx="15">
                  <c:v>1.0612286114632099</c:v>
                </c:pt>
                <c:pt idx="16">
                  <c:v>1.04916958158695</c:v>
                </c:pt>
                <c:pt idx="17">
                  <c:v>1.0372475817530233</c:v>
                </c:pt>
                <c:pt idx="18">
                  <c:v>1.02546105485172</c:v>
                </c:pt>
                <c:pt idx="19">
                  <c:v>1.0138084614672001</c:v>
                </c:pt>
                <c:pt idx="20">
                  <c:v>1.0022882796764201</c:v>
                </c:pt>
                <c:pt idx="21">
                  <c:v>0.97876718057866896</c:v>
                </c:pt>
                <c:pt idx="22">
                  <c:v>0.95285901340403334</c:v>
                </c:pt>
                <c:pt idx="23">
                  <c:v>0.92763664070602159</c:v>
                </c:pt>
                <c:pt idx="24">
                  <c:v>0.90308190936478205</c:v>
                </c:pt>
                <c:pt idx="25">
                  <c:v>0.87917714677723557</c:v>
                </c:pt>
                <c:pt idx="26">
                  <c:v>0.855905148137723</c:v>
                </c:pt>
                <c:pt idx="27">
                  <c:v>0.83324916405530103</c:v>
                </c:pt>
                <c:pt idx="28">
                  <c:v>0.81119288849883164</c:v>
                </c:pt>
                <c:pt idx="29">
                  <c:v>0.78972044706114364</c:v>
                </c:pt>
                <c:pt idx="30">
                  <c:v>0.76881638553387255</c:v>
                </c:pt>
                <c:pt idx="31">
                  <c:v>0.74846565878469995</c:v>
                </c:pt>
                <c:pt idx="32">
                  <c:v>0.72865361992903965</c:v>
                </c:pt>
                <c:pt idx="33">
                  <c:v>0.7093660097883222</c:v>
                </c:pt>
                <c:pt idx="34">
                  <c:v>0.69058894662736159</c:v>
                </c:pt>
                <c:pt idx="35">
                  <c:v>0.67230891616332611</c:v>
                </c:pt>
              </c:numCache>
            </c:numRef>
          </c:yVal>
        </c:ser>
        <c:ser>
          <c:idx val="2"/>
          <c:order val="2"/>
          <c:tx>
            <c:strRef>
              <c:f>Sheet1!$D$1</c:f>
              <c:strCache>
                <c:ptCount val="1"/>
                <c:pt idx="0">
                  <c:v>Column3</c:v>
                </c:pt>
              </c:strCache>
            </c:strRef>
          </c:tx>
          <c:spPr>
            <a:ln w="41275">
              <a:solidFill>
                <a:srgbClr val="00FF00"/>
              </a:solidFill>
              <a:prstDash val="sysDash"/>
            </a:ln>
          </c:spPr>
          <c:marker>
            <c:symbol val="none"/>
          </c:marker>
          <c:xVal>
            <c:numRef>
              <c:f>Sheet1!$A$2:$A$37</c:f>
              <c:numCache>
                <c:formatCode>General</c:formatCode>
                <c:ptCount val="36"/>
                <c:pt idx="0">
                  <c:v>155</c:v>
                </c:pt>
                <c:pt idx="1">
                  <c:v>156</c:v>
                </c:pt>
                <c:pt idx="2">
                  <c:v>157</c:v>
                </c:pt>
                <c:pt idx="3">
                  <c:v>158</c:v>
                </c:pt>
                <c:pt idx="4">
                  <c:v>159</c:v>
                </c:pt>
                <c:pt idx="5">
                  <c:v>160</c:v>
                </c:pt>
                <c:pt idx="6">
                  <c:v>161</c:v>
                </c:pt>
                <c:pt idx="7">
                  <c:v>162</c:v>
                </c:pt>
                <c:pt idx="8">
                  <c:v>163</c:v>
                </c:pt>
                <c:pt idx="9">
                  <c:v>164</c:v>
                </c:pt>
                <c:pt idx="10">
                  <c:v>165</c:v>
                </c:pt>
                <c:pt idx="11">
                  <c:v>166</c:v>
                </c:pt>
                <c:pt idx="12">
                  <c:v>167</c:v>
                </c:pt>
                <c:pt idx="13">
                  <c:v>168</c:v>
                </c:pt>
                <c:pt idx="14">
                  <c:v>169</c:v>
                </c:pt>
                <c:pt idx="15">
                  <c:v>170</c:v>
                </c:pt>
                <c:pt idx="16">
                  <c:v>171</c:v>
                </c:pt>
                <c:pt idx="17">
                  <c:v>172</c:v>
                </c:pt>
                <c:pt idx="18">
                  <c:v>173</c:v>
                </c:pt>
                <c:pt idx="19">
                  <c:v>174</c:v>
                </c:pt>
                <c:pt idx="20">
                  <c:v>175</c:v>
                </c:pt>
                <c:pt idx="21">
                  <c:v>176</c:v>
                </c:pt>
                <c:pt idx="22">
                  <c:v>177</c:v>
                </c:pt>
                <c:pt idx="23">
                  <c:v>178</c:v>
                </c:pt>
                <c:pt idx="24">
                  <c:v>179</c:v>
                </c:pt>
                <c:pt idx="25">
                  <c:v>180</c:v>
                </c:pt>
                <c:pt idx="26">
                  <c:v>181</c:v>
                </c:pt>
                <c:pt idx="27">
                  <c:v>182</c:v>
                </c:pt>
                <c:pt idx="28">
                  <c:v>183</c:v>
                </c:pt>
                <c:pt idx="29">
                  <c:v>184</c:v>
                </c:pt>
                <c:pt idx="30">
                  <c:v>185</c:v>
                </c:pt>
                <c:pt idx="31">
                  <c:v>186</c:v>
                </c:pt>
                <c:pt idx="32">
                  <c:v>187</c:v>
                </c:pt>
                <c:pt idx="33">
                  <c:v>188</c:v>
                </c:pt>
                <c:pt idx="34">
                  <c:v>189</c:v>
                </c:pt>
                <c:pt idx="35">
                  <c:v>190</c:v>
                </c:pt>
              </c:numCache>
            </c:numRef>
          </c:xVal>
          <c:yVal>
            <c:numRef>
              <c:f>Sheet1!$D$2:$D$37</c:f>
              <c:numCache>
                <c:formatCode>General</c:formatCode>
                <c:ptCount val="36"/>
                <c:pt idx="0">
                  <c:v>1.7192743727916298</c:v>
                </c:pt>
                <c:pt idx="1">
                  <c:v>1.67376482899693</c:v>
                </c:pt>
                <c:pt idx="2">
                  <c:v>1.62945993212141</c:v>
                </c:pt>
                <c:pt idx="3">
                  <c:v>1.58632779491507</c:v>
                </c:pt>
                <c:pt idx="4">
                  <c:v>1.54433737418995</c:v>
                </c:pt>
                <c:pt idx="5">
                  <c:v>1.5034584484776099</c:v>
                </c:pt>
                <c:pt idx="6">
                  <c:v>1.4636615962780368</c:v>
                </c:pt>
                <c:pt idx="7">
                  <c:v>1.42491817488435</c:v>
                </c:pt>
                <c:pt idx="8">
                  <c:v>1.3872002997679598</c:v>
                </c:pt>
                <c:pt idx="9">
                  <c:v>1.3504808245094531</c:v>
                </c:pt>
                <c:pt idx="10">
                  <c:v>1.31473332126067</c:v>
                </c:pt>
                <c:pt idx="11">
                  <c:v>1.27993206172401</c:v>
                </c:pt>
                <c:pt idx="12">
                  <c:v>1.2460519986351299</c:v>
                </c:pt>
                <c:pt idx="13">
                  <c:v>1.2130687477359261</c:v>
                </c:pt>
                <c:pt idx="14">
                  <c:v>1.1809585702245731</c:v>
                </c:pt>
                <c:pt idx="15">
                  <c:v>1.1496983556701561</c:v>
                </c:pt>
                <c:pt idx="16">
                  <c:v>1.1192656053796368</c:v>
                </c:pt>
                <c:pt idx="17">
                  <c:v>1.0896384162049269</c:v>
                </c:pt>
                <c:pt idx="18">
                  <c:v>1.0607954647787745</c:v>
                </c:pt>
                <c:pt idx="19">
                  <c:v>1.03271599216779</c:v>
                </c:pt>
                <c:pt idx="20">
                  <c:v>1.0053797889318099</c:v>
                </c:pt>
                <c:pt idx="21">
                  <c:v>0.99089900485034499</c:v>
                </c:pt>
                <c:pt idx="22">
                  <c:v>0.97963914945748065</c:v>
                </c:pt>
                <c:pt idx="23">
                  <c:v>0.96850724286953505</c:v>
                </c:pt>
                <c:pt idx="24">
                  <c:v>0.95750183116938004</c:v>
                </c:pt>
                <c:pt idx="25">
                  <c:v>0.94662147696113275</c:v>
                </c:pt>
                <c:pt idx="26">
                  <c:v>0.9358647591824365</c:v>
                </c:pt>
                <c:pt idx="27">
                  <c:v>0.92523027291885895</c:v>
                </c:pt>
                <c:pt idx="28">
                  <c:v>0.91471662922038599</c:v>
                </c:pt>
                <c:pt idx="29">
                  <c:v>0.9043224549200215</c:v>
                </c:pt>
                <c:pt idx="30">
                  <c:v>0.89404639245444495</c:v>
                </c:pt>
                <c:pt idx="31">
                  <c:v>0.88388709968669099</c:v>
                </c:pt>
                <c:pt idx="32">
                  <c:v>0.87384324973086702</c:v>
                </c:pt>
                <c:pt idx="33">
                  <c:v>0.86391353077884603</c:v>
                </c:pt>
                <c:pt idx="34">
                  <c:v>0.85409664592893197</c:v>
                </c:pt>
                <c:pt idx="35">
                  <c:v>0.8443913130164814</c:v>
                </c:pt>
              </c:numCache>
            </c:numRef>
          </c:yVal>
          <c:smooth val="1"/>
        </c:ser>
        <c:axId val="209481088"/>
        <c:axId val="209499648"/>
      </c:scatterChart>
      <c:valAx>
        <c:axId val="209481088"/>
        <c:scaling>
          <c:orientation val="minMax"/>
          <c:max val="190"/>
          <c:min val="155"/>
        </c:scaling>
        <c:axPos val="b"/>
        <c:title>
          <c:tx>
            <c:rich>
              <a:bodyPr/>
              <a:lstStyle/>
              <a:p>
                <a:pPr>
                  <a:defRPr sz="1700"/>
                </a:pPr>
                <a:r>
                  <a:rPr lang="en-US" sz="1700" dirty="0" smtClean="0"/>
                  <a:t>Recipient</a:t>
                </a:r>
                <a:r>
                  <a:rPr lang="en-US" sz="1700" baseline="0" dirty="0" smtClean="0"/>
                  <a:t> Height (cm)</a:t>
                </a:r>
                <a:endParaRPr lang="en-US" sz="1700" dirty="0"/>
              </a:p>
            </c:rich>
          </c:tx>
        </c:title>
        <c:numFmt formatCode="#,##0" sourceLinked="0"/>
        <c:tickLblPos val="nextTo"/>
        <c:txPr>
          <a:bodyPr rot="0"/>
          <a:lstStyle/>
          <a:p>
            <a:pPr>
              <a:defRPr sz="1500" b="1"/>
            </a:pPr>
            <a:endParaRPr lang="en-US"/>
          </a:p>
        </c:txPr>
        <c:crossAx val="209499648"/>
        <c:crosses val="autoZero"/>
        <c:crossBetween val="midCat"/>
        <c:majorUnit val="5"/>
      </c:valAx>
      <c:valAx>
        <c:axId val="209499648"/>
        <c:scaling>
          <c:orientation val="minMax"/>
          <c:max val="2.5"/>
          <c:min val="0"/>
        </c:scaling>
        <c:axPos val="l"/>
        <c:majorGridlines>
          <c:spPr>
            <a:ln>
              <a:prstDash val="sysDash"/>
            </a:ln>
          </c:spPr>
        </c:majorGridlines>
        <c:title>
          <c:tx>
            <c:rich>
              <a:bodyPr rot="-5400000" vert="horz"/>
              <a:lstStyle/>
              <a:p>
                <a:pPr>
                  <a:defRPr sz="1700"/>
                </a:pPr>
                <a:r>
                  <a:rPr lang="en-US" sz="1700" b="1" i="0" baseline="0" dirty="0" smtClean="0">
                    <a:solidFill>
                      <a:schemeClr val="tx1"/>
                    </a:solidFill>
                  </a:rPr>
                  <a:t>Relative Risk of 1 Year Mortality </a:t>
                </a:r>
                <a:endParaRPr lang="en-US" sz="1700" b="1" i="0" baseline="0" dirty="0">
                  <a:solidFill>
                    <a:schemeClr val="tx1"/>
                  </a:solidFill>
                </a:endParaRPr>
              </a:p>
            </c:rich>
          </c:tx>
          <c:layout>
            <c:manualLayout>
              <c:xMode val="edge"/>
              <c:yMode val="edge"/>
              <c:x val="1.8920864980373063E-2"/>
              <c:y val="6.587037507408347E-2"/>
            </c:manualLayout>
          </c:layout>
        </c:title>
        <c:numFmt formatCode="#,##0.0" sourceLinked="0"/>
        <c:tickLblPos val="nextTo"/>
        <c:txPr>
          <a:bodyPr/>
          <a:lstStyle/>
          <a:p>
            <a:pPr>
              <a:defRPr sz="1500" b="1"/>
            </a:pPr>
            <a:endParaRPr lang="en-US"/>
          </a:p>
        </c:txPr>
        <c:crossAx val="209481088"/>
        <c:crosses val="autoZero"/>
        <c:crossBetween val="midCat"/>
        <c:majorUnit val="0.5"/>
      </c:valAx>
      <c:spPr>
        <a:solidFill>
          <a:schemeClr val="bg2"/>
        </a:solidFill>
        <a:ln>
          <a:solidFill>
            <a:schemeClr val="tx1"/>
          </a:solidFill>
        </a:ln>
      </c:spPr>
    </c:plotArea>
    <c:plotVisOnly val="1"/>
    <c:dispBlanksAs val="gap"/>
  </c:chart>
  <c:txPr>
    <a:bodyPr/>
    <a:lstStyle/>
    <a:p>
      <a:pPr>
        <a:defRPr sz="1800"/>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0.17699</cdr:x>
      <cdr:y>0.39344</cdr:y>
    </cdr:from>
    <cdr:to>
      <cdr:x>0.32743</cdr:x>
      <cdr:y>0.45902</cdr:y>
    </cdr:to>
    <cdr:sp macro="" textlink="">
      <cdr:nvSpPr>
        <cdr:cNvPr id="2" name="TextBox 1"/>
        <cdr:cNvSpPr txBox="1"/>
      </cdr:nvSpPr>
      <cdr:spPr>
        <a:xfrm xmlns:a="http://schemas.openxmlformats.org/drawingml/2006/main">
          <a:off x="1524000" y="1828800"/>
          <a:ext cx="1295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solidFill>
                <a:srgbClr val="FFFF00"/>
              </a:solidFill>
            </a:rPr>
            <a:t>p</a:t>
          </a:r>
          <a:r>
            <a:rPr lang="en-US" sz="1400" b="1" dirty="0" smtClean="0">
              <a:solidFill>
                <a:srgbClr val="FFFF00"/>
              </a:solidFill>
            </a:rPr>
            <a:t> &lt; 0.0001</a:t>
          </a:r>
          <a:endParaRPr lang="en-US" sz="1400" b="1" dirty="0">
            <a:solidFill>
              <a:srgbClr val="FFFF00"/>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0.31343</cdr:x>
      <cdr:y>0.85965</cdr:y>
    </cdr:from>
    <cdr:to>
      <cdr:x>0.70149</cdr:x>
      <cdr:y>0.96491</cdr:y>
    </cdr:to>
    <cdr:sp macro="" textlink="">
      <cdr:nvSpPr>
        <cdr:cNvPr id="3" name="TextBox 2"/>
        <cdr:cNvSpPr txBox="1"/>
      </cdr:nvSpPr>
      <cdr:spPr>
        <a:xfrm xmlns:a="http://schemas.openxmlformats.org/drawingml/2006/main">
          <a:off x="1600200" y="3733800"/>
          <a:ext cx="19812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Other</a:t>
          </a:r>
          <a:endParaRPr lang="en-US" sz="1500" b="1" dirty="0">
            <a:solidFill>
              <a:srgbClr val="FFFF00"/>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1.16136E-7</cdr:x>
      <cdr:y>0.01563</cdr:y>
    </cdr:from>
    <cdr:to>
      <cdr:x>0.19469</cdr:x>
      <cdr:y>0.09375</cdr:y>
    </cdr:to>
    <cdr:sp macro="" textlink="">
      <cdr:nvSpPr>
        <cdr:cNvPr id="2" name="TextBox 1"/>
        <cdr:cNvSpPr txBox="1"/>
      </cdr:nvSpPr>
      <cdr:spPr>
        <a:xfrm xmlns:a="http://schemas.openxmlformats.org/drawingml/2006/main">
          <a:off x="1" y="76200"/>
          <a:ext cx="16764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500" b="1" dirty="0" smtClean="0">
              <a:solidFill>
                <a:srgbClr val="FFFF00"/>
              </a:solidFill>
            </a:rPr>
            <a:t>Donor </a:t>
          </a:r>
          <a:r>
            <a:rPr lang="en-US" sz="1500" b="1" dirty="0">
              <a:solidFill>
                <a:srgbClr val="FFFF00"/>
              </a:solidFill>
            </a:rPr>
            <a:t> </a:t>
          </a:r>
          <a:r>
            <a:rPr lang="en-US" sz="1500" b="1" dirty="0" smtClean="0">
              <a:solidFill>
                <a:srgbClr val="FFFF00"/>
              </a:solidFill>
            </a:rPr>
            <a:t>Age:</a:t>
          </a:r>
          <a:endParaRPr lang="en-US" sz="1500" b="1" dirty="0">
            <a:solidFill>
              <a:srgbClr val="FFFF00"/>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0.0531</cdr:x>
      <cdr:y>0.01563</cdr:y>
    </cdr:from>
    <cdr:to>
      <cdr:x>0.24779</cdr:x>
      <cdr:y>0.09375</cdr:y>
    </cdr:to>
    <cdr:sp macro="" textlink="">
      <cdr:nvSpPr>
        <cdr:cNvPr id="2" name="TextBox 1"/>
        <cdr:cNvSpPr txBox="1"/>
      </cdr:nvSpPr>
      <cdr:spPr>
        <a:xfrm xmlns:a="http://schemas.openxmlformats.org/drawingml/2006/main">
          <a:off x="457200" y="76200"/>
          <a:ext cx="1676397" cy="3809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500" b="1" dirty="0" smtClean="0">
              <a:solidFill>
                <a:srgbClr val="FFFF00"/>
              </a:solidFill>
            </a:rPr>
            <a:t>Recipient Age:</a:t>
          </a:r>
          <a:endParaRPr lang="en-US" sz="1500" b="1" dirty="0">
            <a:solidFill>
              <a:srgbClr val="FFFF00"/>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0.10619</cdr:x>
      <cdr:y>0.72581</cdr:y>
    </cdr:from>
    <cdr:to>
      <cdr:x>0.85841</cdr:x>
      <cdr:y>0.82258</cdr:y>
    </cdr:to>
    <cdr:sp macro="" textlink="">
      <cdr:nvSpPr>
        <cdr:cNvPr id="5" name="TextBox 4"/>
        <cdr:cNvSpPr txBox="1"/>
      </cdr:nvSpPr>
      <cdr:spPr>
        <a:xfrm xmlns:a="http://schemas.openxmlformats.org/drawingml/2006/main">
          <a:off x="914360" y="3429000"/>
          <a:ext cx="6477040" cy="457197"/>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nchor="ctr" anchorCtr="0"/>
        <a:lstStyle xmlns:a="http://schemas.openxmlformats.org/drawingml/2006/main"/>
        <a:p xmlns:a="http://schemas.openxmlformats.org/drawingml/2006/main">
          <a:r>
            <a:rPr lang="en-US" sz="1400" b="1" dirty="0" smtClean="0">
              <a:solidFill>
                <a:schemeClr val="tx1"/>
              </a:solidFill>
            </a:rPr>
            <a:t>HALF-LIFE 1982-1992: 8.5 years; 1993-2002: 10.9 years; 2003-6/2010: NA</a:t>
          </a:r>
        </a:p>
      </cdr:txBody>
    </cdr:sp>
  </cdr:relSizeAnchor>
</c:userShapes>
</file>

<file path=ppt/drawings/drawing14.xml><?xml version="1.0" encoding="utf-8"?>
<c:userShapes xmlns:c="http://schemas.openxmlformats.org/drawingml/2006/chart">
  <cdr:relSizeAnchor xmlns:cdr="http://schemas.openxmlformats.org/drawingml/2006/chartDrawing">
    <cdr:from>
      <cdr:x>0.10619</cdr:x>
      <cdr:y>0.72581</cdr:y>
    </cdr:from>
    <cdr:to>
      <cdr:x>0.85841</cdr:x>
      <cdr:y>0.82258</cdr:y>
    </cdr:to>
    <cdr:sp macro="" textlink="">
      <cdr:nvSpPr>
        <cdr:cNvPr id="5" name="TextBox 4"/>
        <cdr:cNvSpPr txBox="1"/>
      </cdr:nvSpPr>
      <cdr:spPr>
        <a:xfrm xmlns:a="http://schemas.openxmlformats.org/drawingml/2006/main">
          <a:off x="914360" y="3429000"/>
          <a:ext cx="6477040" cy="457197"/>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nchor="ctr" anchorCtr="0"/>
        <a:lstStyle xmlns:a="http://schemas.openxmlformats.org/drawingml/2006/main"/>
        <a:p xmlns:a="http://schemas.openxmlformats.org/drawingml/2006/main">
          <a:r>
            <a:rPr lang="en-US" sz="1400" b="1" dirty="0" smtClean="0">
              <a:solidFill>
                <a:schemeClr val="tx1"/>
              </a:solidFill>
            </a:rPr>
            <a:t>HALF-LIFE 1982-1992: 11.8 years; 1993-2002: 13.4 years; 2003-6/2010: NA</a:t>
          </a:r>
        </a:p>
      </cdr:txBody>
    </cdr:sp>
  </cdr:relSizeAnchor>
</c:userShapes>
</file>

<file path=ppt/drawings/drawing15.xml><?xml version="1.0" encoding="utf-8"?>
<c:userShapes xmlns:c="http://schemas.openxmlformats.org/drawingml/2006/chart">
  <cdr:relSizeAnchor xmlns:cdr="http://schemas.openxmlformats.org/drawingml/2006/chartDrawing">
    <cdr:from>
      <cdr:x>0.16814</cdr:x>
      <cdr:y>0.04839</cdr:y>
    </cdr:from>
    <cdr:to>
      <cdr:x>0.9292</cdr:x>
      <cdr:y>0.17742</cdr:y>
    </cdr:to>
    <cdr:sp macro="" textlink="">
      <cdr:nvSpPr>
        <cdr:cNvPr id="5" name="TextBox 4"/>
        <cdr:cNvSpPr txBox="1"/>
      </cdr:nvSpPr>
      <cdr:spPr>
        <a:xfrm xmlns:a="http://schemas.openxmlformats.org/drawingml/2006/main">
          <a:off x="1447800" y="228600"/>
          <a:ext cx="6553200" cy="609597"/>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nchor="ctr" anchorCtr="0"/>
        <a:lstStyle xmlns:a="http://schemas.openxmlformats.org/drawingml/2006/main"/>
        <a:p xmlns:a="http://schemas.openxmlformats.org/drawingml/2006/main">
          <a:r>
            <a:rPr lang="en-US" sz="1400" b="1" dirty="0" smtClean="0">
              <a:solidFill>
                <a:schemeClr val="tx1"/>
              </a:solidFill>
            </a:rPr>
            <a:t>HALF-LIFE  18-29: 12.2 years; 30-39: 12.0 years; 40-49: 11.1 years; 50-59: 10.0 years; 60-69: 8.9 years; 70+: 7.4 years</a:t>
          </a:r>
        </a:p>
      </cdr:txBody>
    </cdr:sp>
  </cdr:relSizeAnchor>
</c:userShapes>
</file>

<file path=ppt/drawings/drawing16.xml><?xml version="1.0" encoding="utf-8"?>
<c:userShapes xmlns:c="http://schemas.openxmlformats.org/drawingml/2006/chart">
  <cdr:relSizeAnchor xmlns:cdr="http://schemas.openxmlformats.org/drawingml/2006/chartDrawing">
    <cdr:from>
      <cdr:x>0.10619</cdr:x>
      <cdr:y>0.72581</cdr:y>
    </cdr:from>
    <cdr:to>
      <cdr:x>0.85841</cdr:x>
      <cdr:y>0.82258</cdr:y>
    </cdr:to>
    <cdr:sp macro="" textlink="">
      <cdr:nvSpPr>
        <cdr:cNvPr id="5" name="TextBox 4"/>
        <cdr:cNvSpPr txBox="1"/>
      </cdr:nvSpPr>
      <cdr:spPr>
        <a:xfrm xmlns:a="http://schemas.openxmlformats.org/drawingml/2006/main">
          <a:off x="914360" y="3429000"/>
          <a:ext cx="6477040" cy="457197"/>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nchor="ctr" anchorCtr="0"/>
        <a:lstStyle xmlns:a="http://schemas.openxmlformats.org/drawingml/2006/main"/>
        <a:p xmlns:a="http://schemas.openxmlformats.org/drawingml/2006/main">
          <a:r>
            <a:rPr lang="en-US" sz="1400" b="1" dirty="0" smtClean="0">
              <a:solidFill>
                <a:schemeClr val="tx1"/>
              </a:solidFill>
            </a:rPr>
            <a:t>HALF-LIFE 1982-1992: 9.6 years; 1993-2002: 12.0 years; 2003-6/2010: NA</a:t>
          </a:r>
        </a:p>
      </cdr:txBody>
    </cdr:sp>
  </cdr:relSizeAnchor>
</c:userShapes>
</file>

<file path=ppt/drawings/drawing17.xml><?xml version="1.0" encoding="utf-8"?>
<c:userShapes xmlns:c="http://schemas.openxmlformats.org/drawingml/2006/chart">
  <cdr:relSizeAnchor xmlns:cdr="http://schemas.openxmlformats.org/drawingml/2006/chartDrawing">
    <cdr:from>
      <cdr:x>0.10619</cdr:x>
      <cdr:y>0.72581</cdr:y>
    </cdr:from>
    <cdr:to>
      <cdr:x>0.85841</cdr:x>
      <cdr:y>0.82258</cdr:y>
    </cdr:to>
    <cdr:sp macro="" textlink="">
      <cdr:nvSpPr>
        <cdr:cNvPr id="5" name="TextBox 4"/>
        <cdr:cNvSpPr txBox="1"/>
      </cdr:nvSpPr>
      <cdr:spPr>
        <a:xfrm xmlns:a="http://schemas.openxmlformats.org/drawingml/2006/main">
          <a:off x="914360" y="3429000"/>
          <a:ext cx="6477040" cy="457197"/>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nchor="ctr" anchorCtr="0"/>
        <a:lstStyle xmlns:a="http://schemas.openxmlformats.org/drawingml/2006/main"/>
        <a:p xmlns:a="http://schemas.openxmlformats.org/drawingml/2006/main">
          <a:r>
            <a:rPr lang="en-US" sz="1400" b="1" dirty="0" smtClean="0">
              <a:solidFill>
                <a:schemeClr val="tx1"/>
              </a:solidFill>
            </a:rPr>
            <a:t>HALF-LIFE 1982-1992: 8.1 years; 1993-2002: 10.0 years; 2003-6/2010: NA</a:t>
          </a:r>
        </a:p>
      </cdr:txBody>
    </cdr:sp>
  </cdr:relSizeAnchor>
  <cdr:relSizeAnchor xmlns:cdr="http://schemas.openxmlformats.org/drawingml/2006/chartDrawing">
    <cdr:from>
      <cdr:x>0.46018</cdr:x>
      <cdr:y>0.08065</cdr:y>
    </cdr:from>
    <cdr:to>
      <cdr:x>0.92035</cdr:x>
      <cdr:y>0.14579</cdr:y>
    </cdr:to>
    <cdr:sp macro="" textlink="">
      <cdr:nvSpPr>
        <cdr:cNvPr id="3" name="TextBox 8"/>
        <cdr:cNvSpPr txBox="1"/>
      </cdr:nvSpPr>
      <cdr:spPr>
        <a:xfrm xmlns:a="http://schemas.openxmlformats.org/drawingml/2006/main">
          <a:off x="3962400" y="381000"/>
          <a:ext cx="396240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400" b="1" dirty="0" smtClean="0">
              <a:solidFill>
                <a:srgbClr val="FFFF00"/>
              </a:solidFill>
            </a:rPr>
            <a:t>All comparisons are significant at p &lt; 0.0001</a:t>
          </a:r>
          <a:endParaRPr lang="en-US" sz="1400" b="1" dirty="0">
            <a:solidFill>
              <a:srgbClr val="FFFF00"/>
            </a:solidFill>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0.10619</cdr:x>
      <cdr:y>0.72581</cdr:y>
    </cdr:from>
    <cdr:to>
      <cdr:x>0.85841</cdr:x>
      <cdr:y>0.82258</cdr:y>
    </cdr:to>
    <cdr:sp macro="" textlink="">
      <cdr:nvSpPr>
        <cdr:cNvPr id="5" name="TextBox 4"/>
        <cdr:cNvSpPr txBox="1"/>
      </cdr:nvSpPr>
      <cdr:spPr>
        <a:xfrm xmlns:a="http://schemas.openxmlformats.org/drawingml/2006/main">
          <a:off x="914360" y="3429000"/>
          <a:ext cx="6477040" cy="457197"/>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nchor="ctr" anchorCtr="0"/>
        <a:lstStyle xmlns:a="http://schemas.openxmlformats.org/drawingml/2006/main"/>
        <a:p xmlns:a="http://schemas.openxmlformats.org/drawingml/2006/main">
          <a:r>
            <a:rPr lang="en-US" sz="1400" b="1" dirty="0" smtClean="0">
              <a:solidFill>
                <a:schemeClr val="tx1"/>
              </a:solidFill>
            </a:rPr>
            <a:t>HALF-LIFE 1982-1992: 13.5 years; 1993-2002: 13.1 years; 2003-6/2010: NA</a:t>
          </a:r>
        </a:p>
      </cdr:txBody>
    </cdr:sp>
  </cdr:relSizeAnchor>
</c:userShapes>
</file>

<file path=ppt/drawings/drawing19.xml><?xml version="1.0" encoding="utf-8"?>
<c:userShapes xmlns:c="http://schemas.openxmlformats.org/drawingml/2006/chart">
  <cdr:relSizeAnchor xmlns:cdr="http://schemas.openxmlformats.org/drawingml/2006/chartDrawing">
    <cdr:from>
      <cdr:x>0.10619</cdr:x>
      <cdr:y>0.72581</cdr:y>
    </cdr:from>
    <cdr:to>
      <cdr:x>0.85841</cdr:x>
      <cdr:y>0.82258</cdr:y>
    </cdr:to>
    <cdr:sp macro="" textlink="">
      <cdr:nvSpPr>
        <cdr:cNvPr id="5" name="TextBox 4"/>
        <cdr:cNvSpPr txBox="1"/>
      </cdr:nvSpPr>
      <cdr:spPr>
        <a:xfrm xmlns:a="http://schemas.openxmlformats.org/drawingml/2006/main">
          <a:off x="914360" y="3429000"/>
          <a:ext cx="6477040" cy="457197"/>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nchor="ctr" anchorCtr="0"/>
        <a:lstStyle xmlns:a="http://schemas.openxmlformats.org/drawingml/2006/main"/>
        <a:p xmlns:a="http://schemas.openxmlformats.org/drawingml/2006/main">
          <a:r>
            <a:rPr lang="en-US" sz="1400" b="1" dirty="0" smtClean="0">
              <a:solidFill>
                <a:schemeClr val="tx1"/>
              </a:solidFill>
            </a:rPr>
            <a:t>HALF-LIFE 1982-1992: 1.9 years; 1993-2002: 6.6 years; 2003-6/2010: NA</a:t>
          </a:r>
        </a:p>
      </cdr:txBody>
    </cdr:sp>
  </cdr:relSizeAnchor>
  <cdr:relSizeAnchor xmlns:cdr="http://schemas.openxmlformats.org/drawingml/2006/chartDrawing">
    <cdr:from>
      <cdr:x>0.46018</cdr:x>
      <cdr:y>0.24194</cdr:y>
    </cdr:from>
    <cdr:to>
      <cdr:x>0.92035</cdr:x>
      <cdr:y>0.30708</cdr:y>
    </cdr:to>
    <cdr:sp macro="" textlink="">
      <cdr:nvSpPr>
        <cdr:cNvPr id="3" name="TextBox 8"/>
        <cdr:cNvSpPr txBox="1"/>
      </cdr:nvSpPr>
      <cdr:spPr>
        <a:xfrm xmlns:a="http://schemas.openxmlformats.org/drawingml/2006/main">
          <a:off x="3962400" y="1143000"/>
          <a:ext cx="396240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400" b="1" dirty="0" smtClean="0">
              <a:solidFill>
                <a:srgbClr val="FFFF00"/>
              </a:solidFill>
            </a:rPr>
            <a:t>All comparisons are significant at p &lt; 0.0001</a:t>
          </a:r>
          <a:endParaRPr lang="en-US" sz="1400" b="1" dirty="0">
            <a:solidFill>
              <a:srgbClr val="FFFF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0.42478</cdr:x>
      <cdr:y>0.04839</cdr:y>
    </cdr:from>
    <cdr:to>
      <cdr:x>0.75221</cdr:x>
      <cdr:y>0.16129</cdr:y>
    </cdr:to>
    <cdr:sp macro="" textlink="">
      <cdr:nvSpPr>
        <cdr:cNvPr id="5" name="TextBox 4"/>
        <cdr:cNvSpPr txBox="1"/>
      </cdr:nvSpPr>
      <cdr:spPr>
        <a:xfrm xmlns:a="http://schemas.openxmlformats.org/drawingml/2006/main">
          <a:off x="3657600" y="228600"/>
          <a:ext cx="2819379" cy="533386"/>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rgbClr val="FFFF00"/>
              </a:solidFill>
            </a:rPr>
            <a:t>Half-life = 10 years</a:t>
          </a:r>
        </a:p>
        <a:p xmlns:a="http://schemas.openxmlformats.org/drawingml/2006/main">
          <a:r>
            <a:rPr lang="en-US" sz="1400" b="1" dirty="0" smtClean="0">
              <a:solidFill>
                <a:srgbClr val="FFFF00"/>
              </a:solidFill>
            </a:rPr>
            <a:t>Conditional half-life = 13 years</a:t>
          </a:r>
          <a:endParaRPr lang="en-US" sz="1400" b="1" dirty="0">
            <a:solidFill>
              <a:srgbClr val="FFFF00"/>
            </a:solidFill>
          </a:endParaRPr>
        </a:p>
      </cdr:txBody>
    </cdr:sp>
  </cdr:relSizeAnchor>
</c:userShapes>
</file>

<file path=ppt/drawings/drawing20.xml><?xml version="1.0" encoding="utf-8"?>
<c:userShapes xmlns:c="http://schemas.openxmlformats.org/drawingml/2006/chart">
  <cdr:relSizeAnchor xmlns:cdr="http://schemas.openxmlformats.org/drawingml/2006/chartDrawing">
    <cdr:from>
      <cdr:x>0.10619</cdr:x>
      <cdr:y>0.72581</cdr:y>
    </cdr:from>
    <cdr:to>
      <cdr:x>0.85841</cdr:x>
      <cdr:y>0.82258</cdr:y>
    </cdr:to>
    <cdr:sp macro="" textlink="">
      <cdr:nvSpPr>
        <cdr:cNvPr id="5" name="TextBox 4"/>
        <cdr:cNvSpPr txBox="1"/>
      </cdr:nvSpPr>
      <cdr:spPr>
        <a:xfrm xmlns:a="http://schemas.openxmlformats.org/drawingml/2006/main">
          <a:off x="914360" y="3429000"/>
          <a:ext cx="6477040" cy="457197"/>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nchor="ctr" anchorCtr="0"/>
        <a:lstStyle xmlns:a="http://schemas.openxmlformats.org/drawingml/2006/main"/>
        <a:p xmlns:a="http://schemas.openxmlformats.org/drawingml/2006/main">
          <a:r>
            <a:rPr lang="en-US" sz="1400" b="1" dirty="0" smtClean="0">
              <a:solidFill>
                <a:schemeClr val="tx1"/>
              </a:solidFill>
            </a:rPr>
            <a:t>HALF-LIFE 1982-1992: 9.2 years; 1993-2002: 12.0 years; 2003-6/2010: NA</a:t>
          </a:r>
        </a:p>
      </cdr:txBody>
    </cdr:sp>
  </cdr:relSizeAnchor>
</c:userShapes>
</file>

<file path=ppt/drawings/drawing21.xml><?xml version="1.0" encoding="utf-8"?>
<c:userShapes xmlns:c="http://schemas.openxmlformats.org/drawingml/2006/chart">
  <cdr:relSizeAnchor xmlns:cdr="http://schemas.openxmlformats.org/drawingml/2006/chartDrawing">
    <cdr:from>
      <cdr:x>0.12389</cdr:x>
      <cdr:y>0.63077</cdr:y>
    </cdr:from>
    <cdr:to>
      <cdr:x>0.26549</cdr:x>
      <cdr:y>0.8</cdr:y>
    </cdr:to>
    <cdr:grpSp>
      <cdr:nvGrpSpPr>
        <cdr:cNvPr id="6" name="Group 5"/>
        <cdr:cNvGrpSpPr/>
      </cdr:nvGrpSpPr>
      <cdr:grpSpPr>
        <a:xfrm xmlns:a="http://schemas.openxmlformats.org/drawingml/2006/main">
          <a:off x="1066767" y="3124204"/>
          <a:ext cx="1219261" cy="838196"/>
          <a:chOff x="1066800" y="3124200"/>
          <a:chExt cx="1219200" cy="838200"/>
        </a:xfrm>
      </cdr:grpSpPr>
      <cdr:grpSp>
        <cdr:nvGrpSpPr>
          <cdr:cNvPr id="5" name="Group 4"/>
          <cdr:cNvGrpSpPr/>
        </cdr:nvGrpSpPr>
        <cdr:grpSpPr>
          <a:xfrm xmlns:a="http://schemas.openxmlformats.org/drawingml/2006/main">
            <a:off x="1066800" y="3124200"/>
            <a:ext cx="762000" cy="838200"/>
            <a:chOff x="1066800" y="3124200"/>
            <a:chExt cx="762000" cy="838200"/>
          </a:xfrm>
        </cdr:grpSpPr>
        <cdr:sp macro="" textlink="">
          <cdr:nvSpPr>
            <cdr:cNvPr id="2" name="TextBox 1"/>
            <cdr:cNvSpPr txBox="1"/>
          </cdr:nvSpPr>
          <cdr:spPr>
            <a:xfrm xmlns:a="http://schemas.openxmlformats.org/drawingml/2006/main">
              <a:off x="1066800" y="3124200"/>
              <a:ext cx="228600" cy="838200"/>
            </a:xfrm>
            <a:prstGeom xmlns:a="http://schemas.openxmlformats.org/drawingml/2006/main" prst="rect">
              <a:avLst/>
            </a:prstGeom>
          </cdr:spPr>
          <cdr:txBody>
            <a:bodyPr xmlns:a="http://schemas.openxmlformats.org/drawingml/2006/main" vertOverflow="clip" vert="vert270" wrap="square" lIns="9144" tIns="9144" rIns="9144" bIns="9144" rtlCol="0"/>
            <a:lstStyle xmlns:a="http://schemas.openxmlformats.org/drawingml/2006/main"/>
            <a:p xmlns:a="http://schemas.openxmlformats.org/drawingml/2006/main">
              <a:pPr algn="ctr"/>
              <a:r>
                <a:rPr lang="en-US" sz="1500" b="1" dirty="0" smtClean="0">
                  <a:solidFill>
                    <a:schemeClr val="bg2"/>
                  </a:solidFill>
                </a:rPr>
                <a:t>305</a:t>
              </a:r>
              <a:endParaRPr lang="en-US" sz="1500" b="1" dirty="0">
                <a:solidFill>
                  <a:schemeClr val="bg2"/>
                </a:solidFill>
              </a:endParaRPr>
            </a:p>
          </cdr:txBody>
        </cdr:sp>
        <cdr:sp macro="" textlink="">
          <cdr:nvSpPr>
            <cdr:cNvPr id="3" name="TextBox 2"/>
            <cdr:cNvSpPr txBox="1"/>
          </cdr:nvSpPr>
          <cdr:spPr>
            <a:xfrm xmlns:a="http://schemas.openxmlformats.org/drawingml/2006/main">
              <a:off x="1524000" y="3124200"/>
              <a:ext cx="304800" cy="838200"/>
            </a:xfrm>
            <a:prstGeom xmlns:a="http://schemas.openxmlformats.org/drawingml/2006/main" prst="rect">
              <a:avLst/>
            </a:prstGeom>
          </cdr:spPr>
          <cdr:txBody>
            <a:bodyPr xmlns:a="http://schemas.openxmlformats.org/drawingml/2006/main" vertOverflow="clip" vert="vert270" wrap="square" lIns="9144" tIns="9144" rIns="9144" bIns="9144" rtlCol="0"/>
            <a:lstStyle xmlns:a="http://schemas.openxmlformats.org/drawingml/2006/main"/>
            <a:p xmlns:a="http://schemas.openxmlformats.org/drawingml/2006/main">
              <a:pPr algn="ctr"/>
              <a:r>
                <a:rPr lang="en-US" sz="1500" b="1" dirty="0" smtClean="0"/>
                <a:t>188</a:t>
              </a:r>
              <a:endParaRPr lang="en-US" sz="1500" b="1" dirty="0"/>
            </a:p>
          </cdr:txBody>
        </cdr:sp>
      </cdr:grpSp>
      <cdr:sp macro="" textlink="">
        <cdr:nvSpPr>
          <cdr:cNvPr id="4" name="TextBox 1"/>
          <cdr:cNvSpPr txBox="1"/>
        </cdr:nvSpPr>
        <cdr:spPr>
          <a:xfrm xmlns:a="http://schemas.openxmlformats.org/drawingml/2006/main">
            <a:off x="1981200" y="3124200"/>
            <a:ext cx="304800" cy="838200"/>
          </a:xfrm>
          <a:prstGeom xmlns:a="http://schemas.openxmlformats.org/drawingml/2006/main" prst="rect">
            <a:avLst/>
          </a:prstGeom>
        </cdr:spPr>
        <cdr:txBody>
          <a:bodyPr xmlns:a="http://schemas.openxmlformats.org/drawingml/2006/main" vert="vert270" wrap="square" lIns="9144" tIns="9144" rIns="9144" b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t>76</a:t>
            </a:r>
            <a:endParaRPr lang="en-US" sz="1500" b="1" dirty="0"/>
          </a:p>
        </cdr:txBody>
      </cdr:sp>
    </cdr:grpSp>
  </cdr:relSizeAnchor>
  <cdr:relSizeAnchor xmlns:cdr="http://schemas.openxmlformats.org/drawingml/2006/chartDrawing">
    <cdr:from>
      <cdr:x>0.30088</cdr:x>
      <cdr:y>0.55385</cdr:y>
    </cdr:from>
    <cdr:to>
      <cdr:x>0.44248</cdr:x>
      <cdr:y>0.72308</cdr:y>
    </cdr:to>
    <cdr:grpSp>
      <cdr:nvGrpSpPr>
        <cdr:cNvPr id="7" name="Group 6"/>
        <cdr:cNvGrpSpPr/>
      </cdr:nvGrpSpPr>
      <cdr:grpSpPr>
        <a:xfrm xmlns:a="http://schemas.openxmlformats.org/drawingml/2006/main">
          <a:off x="2590757" y="2743219"/>
          <a:ext cx="1219261" cy="838196"/>
          <a:chOff x="1066800" y="3124200"/>
          <a:chExt cx="1219200" cy="838200"/>
        </a:xfrm>
      </cdr:grpSpPr>
      <cdr:grpSp>
        <cdr:nvGrpSpPr>
          <cdr:cNvPr id="8" name="Group 7"/>
          <cdr:cNvGrpSpPr/>
        </cdr:nvGrpSpPr>
        <cdr:grpSpPr>
          <a:xfrm xmlns:a="http://schemas.openxmlformats.org/drawingml/2006/main">
            <a:off x="1066800" y="3124200"/>
            <a:ext cx="762000" cy="838200"/>
            <a:chOff x="1066800" y="3124200"/>
            <a:chExt cx="762000" cy="838200"/>
          </a:xfrm>
        </cdr:grpSpPr>
        <cdr:sp macro="" textlink="">
          <cdr:nvSpPr>
            <cdr:cNvPr id="10" name="TextBox 4"/>
            <cdr:cNvSpPr txBox="1"/>
          </cdr:nvSpPr>
          <cdr:spPr>
            <a:xfrm xmlns:a="http://schemas.openxmlformats.org/drawingml/2006/main">
              <a:off x="1066800" y="3124200"/>
              <a:ext cx="228600" cy="838200"/>
            </a:xfrm>
            <a:prstGeom xmlns:a="http://schemas.openxmlformats.org/drawingml/2006/main" prst="rect">
              <a:avLst/>
            </a:prstGeom>
          </cdr:spPr>
          <cdr:txBody>
            <a:bodyPr xmlns:a="http://schemas.openxmlformats.org/drawingml/2006/main" vert="vert270" wrap="square" lIns="9144" tIns="9144" rIns="9144" b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000000"/>
                  </a:solidFill>
                </a:rPr>
                <a:t>95</a:t>
              </a:r>
              <a:endParaRPr lang="en-US" sz="1500" b="1" dirty="0">
                <a:solidFill>
                  <a:srgbClr val="000000"/>
                </a:solidFill>
              </a:endParaRPr>
            </a:p>
          </cdr:txBody>
        </cdr:sp>
        <cdr:sp macro="" textlink="">
          <cdr:nvSpPr>
            <cdr:cNvPr id="11" name="TextBox 5"/>
            <cdr:cNvSpPr txBox="1"/>
          </cdr:nvSpPr>
          <cdr:spPr>
            <a:xfrm xmlns:a="http://schemas.openxmlformats.org/drawingml/2006/main">
              <a:off x="1524000" y="3124200"/>
              <a:ext cx="304800" cy="838200"/>
            </a:xfrm>
            <a:prstGeom xmlns:a="http://schemas.openxmlformats.org/drawingml/2006/main" prst="rect">
              <a:avLst/>
            </a:prstGeom>
          </cdr:spPr>
          <cdr:txBody>
            <a:bodyPr xmlns:a="http://schemas.openxmlformats.org/drawingml/2006/main" vert="vert270" wrap="square" lIns="9144" tIns="9144" rIns="9144" b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t>80</a:t>
              </a:r>
              <a:endParaRPr lang="en-US" sz="1500" b="1" dirty="0"/>
            </a:p>
          </cdr:txBody>
        </cdr:sp>
      </cdr:grpSp>
      <cdr:sp macro="" textlink="">
        <cdr:nvSpPr>
          <cdr:cNvPr id="9" name="TextBox 1"/>
          <cdr:cNvSpPr txBox="1"/>
        </cdr:nvSpPr>
        <cdr:spPr>
          <a:xfrm xmlns:a="http://schemas.openxmlformats.org/drawingml/2006/main">
            <a:off x="1981200" y="3124200"/>
            <a:ext cx="304800" cy="838200"/>
          </a:xfrm>
          <a:prstGeom xmlns:a="http://schemas.openxmlformats.org/drawingml/2006/main" prst="rect">
            <a:avLst/>
          </a:prstGeom>
        </cdr:spPr>
        <cdr:txBody>
          <a:bodyPr xmlns:a="http://schemas.openxmlformats.org/drawingml/2006/main" vert="vert270" wrap="square" lIns="9144" tIns="9144" rIns="9144" b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t>46</a:t>
            </a:r>
            <a:endParaRPr lang="en-US" sz="1500" b="1" dirty="0"/>
          </a:p>
        </cdr:txBody>
      </cdr:sp>
    </cdr:grpSp>
  </cdr:relSizeAnchor>
  <cdr:relSizeAnchor xmlns:cdr="http://schemas.openxmlformats.org/drawingml/2006/chartDrawing">
    <cdr:from>
      <cdr:x>0.47788</cdr:x>
      <cdr:y>0.52308</cdr:y>
    </cdr:from>
    <cdr:to>
      <cdr:x>0.61947</cdr:x>
      <cdr:y>0.69231</cdr:y>
    </cdr:to>
    <cdr:grpSp>
      <cdr:nvGrpSpPr>
        <cdr:cNvPr id="12" name="Group 11"/>
        <cdr:cNvGrpSpPr/>
      </cdr:nvGrpSpPr>
      <cdr:grpSpPr>
        <a:xfrm xmlns:a="http://schemas.openxmlformats.org/drawingml/2006/main">
          <a:off x="4114834" y="2590815"/>
          <a:ext cx="1219174" cy="838196"/>
          <a:chOff x="1066800" y="3124200"/>
          <a:chExt cx="1219200" cy="838200"/>
        </a:xfrm>
      </cdr:grpSpPr>
      <cdr:grpSp>
        <cdr:nvGrpSpPr>
          <cdr:cNvPr id="13" name="Group 12"/>
          <cdr:cNvGrpSpPr/>
        </cdr:nvGrpSpPr>
        <cdr:grpSpPr>
          <a:xfrm xmlns:a="http://schemas.openxmlformats.org/drawingml/2006/main">
            <a:off x="1066800" y="3124200"/>
            <a:ext cx="762000" cy="838200"/>
            <a:chOff x="1066800" y="3124200"/>
            <a:chExt cx="762000" cy="838200"/>
          </a:xfrm>
        </cdr:grpSpPr>
        <cdr:sp macro="" textlink="">
          <cdr:nvSpPr>
            <cdr:cNvPr id="15" name="TextBox 4"/>
            <cdr:cNvSpPr txBox="1"/>
          </cdr:nvSpPr>
          <cdr:spPr>
            <a:xfrm xmlns:a="http://schemas.openxmlformats.org/drawingml/2006/main">
              <a:off x="1066800" y="3124200"/>
              <a:ext cx="228600" cy="838200"/>
            </a:xfrm>
            <a:prstGeom xmlns:a="http://schemas.openxmlformats.org/drawingml/2006/main" prst="rect">
              <a:avLst/>
            </a:prstGeom>
          </cdr:spPr>
          <cdr:txBody>
            <a:bodyPr xmlns:a="http://schemas.openxmlformats.org/drawingml/2006/main" vert="vert270" wrap="square" lIns="9144" tIns="9144" rIns="9144" b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000000"/>
                  </a:solidFill>
                </a:rPr>
                <a:t>61</a:t>
              </a:r>
              <a:endParaRPr lang="en-US" sz="1500" b="1" dirty="0">
                <a:solidFill>
                  <a:srgbClr val="000000"/>
                </a:solidFill>
              </a:endParaRPr>
            </a:p>
          </cdr:txBody>
        </cdr:sp>
        <cdr:sp macro="" textlink="">
          <cdr:nvSpPr>
            <cdr:cNvPr id="16" name="TextBox 5"/>
            <cdr:cNvSpPr txBox="1"/>
          </cdr:nvSpPr>
          <cdr:spPr>
            <a:xfrm xmlns:a="http://schemas.openxmlformats.org/drawingml/2006/main">
              <a:off x="1524000" y="3124200"/>
              <a:ext cx="304800" cy="838200"/>
            </a:xfrm>
            <a:prstGeom xmlns:a="http://schemas.openxmlformats.org/drawingml/2006/main" prst="rect">
              <a:avLst/>
            </a:prstGeom>
          </cdr:spPr>
          <cdr:txBody>
            <a:bodyPr xmlns:a="http://schemas.openxmlformats.org/drawingml/2006/main" vert="vert270" wrap="square" lIns="9144" tIns="9144" rIns="9144" b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t>86</a:t>
              </a:r>
              <a:endParaRPr lang="en-US" sz="1500" b="1" dirty="0"/>
            </a:p>
          </cdr:txBody>
        </cdr:sp>
      </cdr:grpSp>
      <cdr:sp macro="" textlink="">
        <cdr:nvSpPr>
          <cdr:cNvPr id="14" name="TextBox 1"/>
          <cdr:cNvSpPr txBox="1"/>
        </cdr:nvSpPr>
        <cdr:spPr>
          <a:xfrm xmlns:a="http://schemas.openxmlformats.org/drawingml/2006/main">
            <a:off x="1981200" y="3124200"/>
            <a:ext cx="304800" cy="838200"/>
          </a:xfrm>
          <a:prstGeom xmlns:a="http://schemas.openxmlformats.org/drawingml/2006/main" prst="rect">
            <a:avLst/>
          </a:prstGeom>
        </cdr:spPr>
        <cdr:txBody>
          <a:bodyPr xmlns:a="http://schemas.openxmlformats.org/drawingml/2006/main" vert="vert270" wrap="square" lIns="9144" tIns="9144" rIns="9144" b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t>57</a:t>
            </a:r>
            <a:endParaRPr lang="en-US" sz="1500" b="1" dirty="0"/>
          </a:p>
        </cdr:txBody>
      </cdr:sp>
    </cdr:grpSp>
  </cdr:relSizeAnchor>
  <cdr:relSizeAnchor xmlns:cdr="http://schemas.openxmlformats.org/drawingml/2006/chartDrawing">
    <cdr:from>
      <cdr:x>0.65487</cdr:x>
      <cdr:y>0.52308</cdr:y>
    </cdr:from>
    <cdr:to>
      <cdr:x>0.79646</cdr:x>
      <cdr:y>0.69231</cdr:y>
    </cdr:to>
    <cdr:grpSp>
      <cdr:nvGrpSpPr>
        <cdr:cNvPr id="17" name="Group 16"/>
        <cdr:cNvGrpSpPr/>
      </cdr:nvGrpSpPr>
      <cdr:grpSpPr>
        <a:xfrm xmlns:a="http://schemas.openxmlformats.org/drawingml/2006/main">
          <a:off x="5638824" y="2590815"/>
          <a:ext cx="1219174" cy="838196"/>
          <a:chOff x="1066800" y="3124200"/>
          <a:chExt cx="1219200" cy="838200"/>
        </a:xfrm>
      </cdr:grpSpPr>
      <cdr:grpSp>
        <cdr:nvGrpSpPr>
          <cdr:cNvPr id="18" name="Group 17"/>
          <cdr:cNvGrpSpPr/>
        </cdr:nvGrpSpPr>
        <cdr:grpSpPr>
          <a:xfrm xmlns:a="http://schemas.openxmlformats.org/drawingml/2006/main">
            <a:off x="1066800" y="3124200"/>
            <a:ext cx="762000" cy="838200"/>
            <a:chOff x="1066800" y="3124200"/>
            <a:chExt cx="762000" cy="838200"/>
          </a:xfrm>
        </cdr:grpSpPr>
        <cdr:sp macro="" textlink="">
          <cdr:nvSpPr>
            <cdr:cNvPr id="20" name="TextBox 4"/>
            <cdr:cNvSpPr txBox="1"/>
          </cdr:nvSpPr>
          <cdr:spPr>
            <a:xfrm xmlns:a="http://schemas.openxmlformats.org/drawingml/2006/main">
              <a:off x="1066800" y="3124200"/>
              <a:ext cx="228600" cy="838200"/>
            </a:xfrm>
            <a:prstGeom xmlns:a="http://schemas.openxmlformats.org/drawingml/2006/main" prst="rect">
              <a:avLst/>
            </a:prstGeom>
          </cdr:spPr>
          <cdr:txBody>
            <a:bodyPr xmlns:a="http://schemas.openxmlformats.org/drawingml/2006/main" vert="vert270" wrap="square" lIns="9144" tIns="9144" rIns="9144" b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000000"/>
                  </a:solidFill>
                </a:rPr>
                <a:t>55</a:t>
              </a:r>
              <a:endParaRPr lang="en-US" sz="1500" b="1" dirty="0">
                <a:solidFill>
                  <a:srgbClr val="000000"/>
                </a:solidFill>
              </a:endParaRPr>
            </a:p>
          </cdr:txBody>
        </cdr:sp>
        <cdr:sp macro="" textlink="">
          <cdr:nvSpPr>
            <cdr:cNvPr id="21" name="TextBox 5"/>
            <cdr:cNvSpPr txBox="1"/>
          </cdr:nvSpPr>
          <cdr:spPr>
            <a:xfrm xmlns:a="http://schemas.openxmlformats.org/drawingml/2006/main">
              <a:off x="1524000" y="3124200"/>
              <a:ext cx="304800" cy="838200"/>
            </a:xfrm>
            <a:prstGeom xmlns:a="http://schemas.openxmlformats.org/drawingml/2006/main" prst="rect">
              <a:avLst/>
            </a:prstGeom>
          </cdr:spPr>
          <cdr:txBody>
            <a:bodyPr xmlns:a="http://schemas.openxmlformats.org/drawingml/2006/main" vert="vert270" wrap="square" lIns="9144" tIns="9144" rIns="9144" b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t>389</a:t>
              </a:r>
              <a:endParaRPr lang="en-US" sz="1500" b="1" dirty="0"/>
            </a:p>
          </cdr:txBody>
        </cdr:sp>
      </cdr:grpSp>
      <cdr:sp macro="" textlink="">
        <cdr:nvSpPr>
          <cdr:cNvPr id="19" name="TextBox 1"/>
          <cdr:cNvSpPr txBox="1"/>
        </cdr:nvSpPr>
        <cdr:spPr>
          <a:xfrm xmlns:a="http://schemas.openxmlformats.org/drawingml/2006/main">
            <a:off x="1981200" y="3124200"/>
            <a:ext cx="304800" cy="838200"/>
          </a:xfrm>
          <a:prstGeom xmlns:a="http://schemas.openxmlformats.org/drawingml/2006/main" prst="rect">
            <a:avLst/>
          </a:prstGeom>
        </cdr:spPr>
        <cdr:txBody>
          <a:bodyPr xmlns:a="http://schemas.openxmlformats.org/drawingml/2006/main" vert="vert270" wrap="square" lIns="9144" tIns="9144" rIns="9144" b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t>408</a:t>
            </a:r>
            <a:endParaRPr lang="en-US" sz="1500" b="1" dirty="0"/>
          </a:p>
        </cdr:txBody>
      </cdr:sp>
    </cdr:grpSp>
  </cdr:relSizeAnchor>
  <cdr:relSizeAnchor xmlns:cdr="http://schemas.openxmlformats.org/drawingml/2006/chartDrawing">
    <cdr:from>
      <cdr:x>0.83186</cdr:x>
      <cdr:y>0.50769</cdr:y>
    </cdr:from>
    <cdr:to>
      <cdr:x>0.97345</cdr:x>
      <cdr:y>0.67692</cdr:y>
    </cdr:to>
    <cdr:grpSp>
      <cdr:nvGrpSpPr>
        <cdr:cNvPr id="22" name="Group 21"/>
        <cdr:cNvGrpSpPr/>
      </cdr:nvGrpSpPr>
      <cdr:grpSpPr>
        <a:xfrm xmlns:a="http://schemas.openxmlformats.org/drawingml/2006/main">
          <a:off x="7162814" y="2514589"/>
          <a:ext cx="1219175" cy="838196"/>
          <a:chOff x="1066800" y="3124200"/>
          <a:chExt cx="1219200" cy="838200"/>
        </a:xfrm>
      </cdr:grpSpPr>
      <cdr:grpSp>
        <cdr:nvGrpSpPr>
          <cdr:cNvPr id="23" name="Group 22"/>
          <cdr:cNvGrpSpPr/>
        </cdr:nvGrpSpPr>
        <cdr:grpSpPr>
          <a:xfrm xmlns:a="http://schemas.openxmlformats.org/drawingml/2006/main">
            <a:off x="1066800" y="3124200"/>
            <a:ext cx="762000" cy="838200"/>
            <a:chOff x="1066800" y="3124200"/>
            <a:chExt cx="762000" cy="838200"/>
          </a:xfrm>
        </cdr:grpSpPr>
        <cdr:sp macro="" textlink="">
          <cdr:nvSpPr>
            <cdr:cNvPr id="25" name="TextBox 4"/>
            <cdr:cNvSpPr txBox="1"/>
          </cdr:nvSpPr>
          <cdr:spPr>
            <a:xfrm xmlns:a="http://schemas.openxmlformats.org/drawingml/2006/main">
              <a:off x="1066800" y="3124200"/>
              <a:ext cx="228600" cy="838200"/>
            </a:xfrm>
            <a:prstGeom xmlns:a="http://schemas.openxmlformats.org/drawingml/2006/main" prst="rect">
              <a:avLst/>
            </a:prstGeom>
          </cdr:spPr>
          <cdr:txBody>
            <a:bodyPr xmlns:a="http://schemas.openxmlformats.org/drawingml/2006/main" vert="vert270" wrap="square" lIns="9144" tIns="9144" rIns="9144" b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000000"/>
                  </a:solidFill>
                </a:rPr>
                <a:t>24,401</a:t>
              </a:r>
              <a:endParaRPr lang="en-US" sz="1500" b="1" dirty="0">
                <a:solidFill>
                  <a:srgbClr val="000000"/>
                </a:solidFill>
              </a:endParaRPr>
            </a:p>
          </cdr:txBody>
        </cdr:sp>
        <cdr:sp macro="" textlink="">
          <cdr:nvSpPr>
            <cdr:cNvPr id="26" name="TextBox 5"/>
            <cdr:cNvSpPr txBox="1"/>
          </cdr:nvSpPr>
          <cdr:spPr>
            <a:xfrm xmlns:a="http://schemas.openxmlformats.org/drawingml/2006/main">
              <a:off x="1524000" y="3124200"/>
              <a:ext cx="304800" cy="838200"/>
            </a:xfrm>
            <a:prstGeom xmlns:a="http://schemas.openxmlformats.org/drawingml/2006/main" prst="rect">
              <a:avLst/>
            </a:prstGeom>
          </cdr:spPr>
          <cdr:txBody>
            <a:bodyPr xmlns:a="http://schemas.openxmlformats.org/drawingml/2006/main" vert="vert270" wrap="square" lIns="9144" tIns="9144" rIns="9144" b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t>36,332</a:t>
              </a:r>
              <a:endParaRPr lang="en-US" sz="1500" b="1" dirty="0"/>
            </a:p>
          </cdr:txBody>
        </cdr:sp>
      </cdr:grpSp>
      <cdr:sp macro="" textlink="">
        <cdr:nvSpPr>
          <cdr:cNvPr id="24" name="TextBox 1"/>
          <cdr:cNvSpPr txBox="1"/>
        </cdr:nvSpPr>
        <cdr:spPr>
          <a:xfrm xmlns:a="http://schemas.openxmlformats.org/drawingml/2006/main">
            <a:off x="1981200" y="3124200"/>
            <a:ext cx="304800" cy="838200"/>
          </a:xfrm>
          <a:prstGeom xmlns:a="http://schemas.openxmlformats.org/drawingml/2006/main" prst="rect">
            <a:avLst/>
          </a:prstGeom>
        </cdr:spPr>
        <cdr:txBody>
          <a:bodyPr xmlns:a="http://schemas.openxmlformats.org/drawingml/2006/main" vert="vert270" wrap="square" lIns="9144" tIns="9144" rIns="9144" bIns="9144"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t>23,315</a:t>
            </a:r>
            <a:endParaRPr lang="en-US" sz="1500" b="1" dirty="0"/>
          </a:p>
        </cdr:txBody>
      </cdr:sp>
    </cdr:grpSp>
  </cdr:relSizeAnchor>
</c:userShapes>
</file>

<file path=ppt/drawings/drawing22.xml><?xml version="1.0" encoding="utf-8"?>
<c:userShapes xmlns:c="http://schemas.openxmlformats.org/drawingml/2006/chart">
  <cdr:relSizeAnchor xmlns:cdr="http://schemas.openxmlformats.org/drawingml/2006/chartDrawing">
    <cdr:from>
      <cdr:x>0.23009</cdr:x>
      <cdr:y>0.8871</cdr:y>
    </cdr:from>
    <cdr:to>
      <cdr:x>0.86726</cdr:x>
      <cdr:y>0.98387</cdr:y>
    </cdr:to>
    <cdr:sp macro="" textlink="">
      <cdr:nvSpPr>
        <cdr:cNvPr id="2" name="TextBox 1"/>
        <cdr:cNvSpPr txBox="1"/>
      </cdr:nvSpPr>
      <cdr:spPr>
        <a:xfrm xmlns:a="http://schemas.openxmlformats.org/drawingml/2006/main">
          <a:off x="1981200" y="4191000"/>
          <a:ext cx="54864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solidFill>
                <a:srgbClr val="FFFF00"/>
              </a:solidFill>
              <a:latin typeface="+mn-lt"/>
              <a:ea typeface="+mn-ea"/>
              <a:cs typeface="+mn-cs"/>
            </a:rPr>
            <a:t>NOTE: Different patients are </a:t>
          </a:r>
          <a:r>
            <a:rPr lang="en-US" sz="1400" b="1" dirty="0" smtClean="0">
              <a:solidFill>
                <a:srgbClr val="FFFF00"/>
              </a:solidFill>
              <a:latin typeface="+mn-lt"/>
              <a:ea typeface="+mn-ea"/>
              <a:cs typeface="+mn-cs"/>
            </a:rPr>
            <a:t>analyzed </a:t>
          </a:r>
          <a:r>
            <a:rPr lang="en-US" sz="1400" b="1" dirty="0">
              <a:solidFill>
                <a:srgbClr val="FFFF00"/>
              </a:solidFill>
              <a:latin typeface="+mn-lt"/>
              <a:ea typeface="+mn-ea"/>
              <a:cs typeface="+mn-cs"/>
            </a:rPr>
            <a:t>in Year 1 and Year 5</a:t>
          </a:r>
        </a:p>
        <a:p xmlns:a="http://schemas.openxmlformats.org/drawingml/2006/main">
          <a:pPr algn="ctr"/>
          <a:endParaRPr lang="en-US" sz="1400" dirty="0">
            <a:solidFill>
              <a:srgbClr val="FFFF00"/>
            </a:solidFill>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0.11304</cdr:x>
      <cdr:y>0.82759</cdr:y>
    </cdr:from>
    <cdr:to>
      <cdr:x>0.22609</cdr:x>
      <cdr:y>0.89655</cdr:y>
    </cdr:to>
    <cdr:sp macro="" textlink="">
      <cdr:nvSpPr>
        <cdr:cNvPr id="2" name="TextBox 1"/>
        <cdr:cNvSpPr txBox="1"/>
      </cdr:nvSpPr>
      <cdr:spPr>
        <a:xfrm xmlns:a="http://schemas.openxmlformats.org/drawingml/2006/main">
          <a:off x="990600" y="3657600"/>
          <a:ext cx="9906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chemeClr val="tx1"/>
              </a:solidFill>
            </a:rPr>
            <a:t>Europe</a:t>
          </a:r>
          <a:endParaRPr lang="en-US" sz="1500" b="1" dirty="0">
            <a:solidFill>
              <a:schemeClr val="tx1"/>
            </a:solidFill>
          </a:endParaRPr>
        </a:p>
      </cdr:txBody>
    </cdr:sp>
  </cdr:relSizeAnchor>
  <cdr:relSizeAnchor xmlns:cdr="http://schemas.openxmlformats.org/drawingml/2006/chartDrawing">
    <cdr:from>
      <cdr:x>0.71304</cdr:x>
      <cdr:y>0.82759</cdr:y>
    </cdr:from>
    <cdr:to>
      <cdr:x>0.82609</cdr:x>
      <cdr:y>0.89655</cdr:y>
    </cdr:to>
    <cdr:sp macro="" textlink="">
      <cdr:nvSpPr>
        <cdr:cNvPr id="3" name="TextBox 1"/>
        <cdr:cNvSpPr txBox="1"/>
      </cdr:nvSpPr>
      <cdr:spPr>
        <a:xfrm xmlns:a="http://schemas.openxmlformats.org/drawingml/2006/main">
          <a:off x="6248400" y="3657600"/>
          <a:ext cx="9906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Europe</a:t>
          </a:r>
          <a:endParaRPr lang="en-US" sz="1500" b="1" dirty="0">
            <a:solidFill>
              <a:srgbClr val="FFFFFF"/>
            </a:solidFill>
          </a:endParaRPr>
        </a:p>
      </cdr:txBody>
    </cdr:sp>
  </cdr:relSizeAnchor>
  <cdr:relSizeAnchor xmlns:cdr="http://schemas.openxmlformats.org/drawingml/2006/chartDrawing">
    <cdr:from>
      <cdr:x>0.26087</cdr:x>
      <cdr:y>0.82759</cdr:y>
    </cdr:from>
    <cdr:to>
      <cdr:x>0.37391</cdr:x>
      <cdr:y>0.89655</cdr:y>
    </cdr:to>
    <cdr:sp macro="" textlink="">
      <cdr:nvSpPr>
        <cdr:cNvPr id="4" name="TextBox 1"/>
        <cdr:cNvSpPr txBox="1"/>
      </cdr:nvSpPr>
      <cdr:spPr>
        <a:xfrm xmlns:a="http://schemas.openxmlformats.org/drawingml/2006/main">
          <a:off x="2286000" y="3657600"/>
          <a:ext cx="9906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North America</a:t>
          </a:r>
          <a:endParaRPr lang="en-US" sz="1500" b="1" dirty="0">
            <a:solidFill>
              <a:srgbClr val="FFFFFF"/>
            </a:solidFill>
          </a:endParaRPr>
        </a:p>
      </cdr:txBody>
    </cdr:sp>
  </cdr:relSizeAnchor>
  <cdr:relSizeAnchor xmlns:cdr="http://schemas.openxmlformats.org/drawingml/2006/chartDrawing">
    <cdr:from>
      <cdr:x>0.86087</cdr:x>
      <cdr:y>0.82759</cdr:y>
    </cdr:from>
    <cdr:to>
      <cdr:x>0.97391</cdr:x>
      <cdr:y>0.89655</cdr:y>
    </cdr:to>
    <cdr:sp macro="" textlink="">
      <cdr:nvSpPr>
        <cdr:cNvPr id="5" name="TextBox 1"/>
        <cdr:cNvSpPr txBox="1"/>
      </cdr:nvSpPr>
      <cdr:spPr>
        <a:xfrm xmlns:a="http://schemas.openxmlformats.org/drawingml/2006/main">
          <a:off x="7543800" y="3657600"/>
          <a:ext cx="9906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North America</a:t>
          </a:r>
          <a:endParaRPr lang="en-US" sz="1500" b="1" dirty="0">
            <a:solidFill>
              <a:srgbClr val="FFFFFF"/>
            </a:solidFill>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0.07826</cdr:x>
      <cdr:y>0.65574</cdr:y>
    </cdr:from>
    <cdr:to>
      <cdr:x>0.21986</cdr:x>
      <cdr:y>0.72131</cdr:y>
    </cdr:to>
    <cdr:sp macro="" textlink="">
      <cdr:nvSpPr>
        <cdr:cNvPr id="2" name="TextBox 1"/>
        <cdr:cNvSpPr txBox="1"/>
      </cdr:nvSpPr>
      <cdr:spPr>
        <a:xfrm xmlns:a="http://schemas.openxmlformats.org/drawingml/2006/main">
          <a:off x="685800" y="3048000"/>
          <a:ext cx="1240841" cy="304782"/>
        </a:xfrm>
        <a:prstGeom xmlns:a="http://schemas.openxmlformats.org/drawingml/2006/main" prst="rect">
          <a:avLst/>
        </a:prstGeom>
      </cdr:spPr>
      <cdr:txBody>
        <a:bodyPr xmlns:a="http://schemas.openxmlformats.org/drawingml/2006/main" vertOverflow="clip" wrap="square" lIns="0" rIns="0" rtlCol="0"/>
        <a:lstStyle xmlns:a="http://schemas.openxmlformats.org/drawingml/2006/main"/>
        <a:p xmlns:a="http://schemas.openxmlformats.org/drawingml/2006/main">
          <a:pPr algn="ctr"/>
          <a:r>
            <a:rPr lang="en-US" sz="1300" b="1" dirty="0" smtClean="0">
              <a:solidFill>
                <a:schemeClr val="tx1"/>
              </a:solidFill>
            </a:rPr>
            <a:t>Overall</a:t>
          </a:r>
          <a:endParaRPr lang="en-US" sz="1300" b="1" dirty="0">
            <a:solidFill>
              <a:schemeClr val="tx1"/>
            </a:solidFill>
          </a:endParaRPr>
        </a:p>
      </cdr:txBody>
    </cdr:sp>
  </cdr:relSizeAnchor>
  <cdr:relSizeAnchor xmlns:cdr="http://schemas.openxmlformats.org/drawingml/2006/chartDrawing">
    <cdr:from>
      <cdr:x>0.26087</cdr:x>
      <cdr:y>0.65574</cdr:y>
    </cdr:from>
    <cdr:to>
      <cdr:x>0.40247</cdr:x>
      <cdr:y>0.72131</cdr:y>
    </cdr:to>
    <cdr:sp macro="" textlink="">
      <cdr:nvSpPr>
        <cdr:cNvPr id="3" name="TextBox 1"/>
        <cdr:cNvSpPr txBox="1"/>
      </cdr:nvSpPr>
      <cdr:spPr>
        <a:xfrm xmlns:a="http://schemas.openxmlformats.org/drawingml/2006/main">
          <a:off x="2286000" y="3048000"/>
          <a:ext cx="1240841" cy="304782"/>
        </a:xfrm>
        <a:prstGeom xmlns:a="http://schemas.openxmlformats.org/drawingml/2006/main" prst="rect">
          <a:avLst/>
        </a:prstGeom>
      </cdr:spPr>
      <cdr:txBody>
        <a:bodyPr xmlns:a="http://schemas.openxmlformats.org/drawingml/2006/main" wrap="square" lIns="0" rIns="0"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300" b="1" dirty="0" smtClean="0">
              <a:solidFill>
                <a:srgbClr val="FFFFFF"/>
              </a:solidFill>
            </a:rPr>
            <a:t>18-44</a:t>
          </a:r>
          <a:endParaRPr lang="en-US" sz="1300" b="1" dirty="0">
            <a:solidFill>
              <a:srgbClr val="FFFFFF"/>
            </a:solidFill>
          </a:endParaRPr>
        </a:p>
      </cdr:txBody>
    </cdr:sp>
  </cdr:relSizeAnchor>
  <cdr:relSizeAnchor xmlns:cdr="http://schemas.openxmlformats.org/drawingml/2006/chartDrawing">
    <cdr:from>
      <cdr:x>0.3913</cdr:x>
      <cdr:y>0.65574</cdr:y>
    </cdr:from>
    <cdr:to>
      <cdr:x>0.53289</cdr:x>
      <cdr:y>0.72131</cdr:y>
    </cdr:to>
    <cdr:sp macro="" textlink="">
      <cdr:nvSpPr>
        <cdr:cNvPr id="4" name="TextBox 1"/>
        <cdr:cNvSpPr txBox="1"/>
      </cdr:nvSpPr>
      <cdr:spPr>
        <a:xfrm xmlns:a="http://schemas.openxmlformats.org/drawingml/2006/main">
          <a:off x="3429000" y="3048000"/>
          <a:ext cx="1240753" cy="304782"/>
        </a:xfrm>
        <a:prstGeom xmlns:a="http://schemas.openxmlformats.org/drawingml/2006/main" prst="rect">
          <a:avLst/>
        </a:prstGeom>
      </cdr:spPr>
      <cdr:txBody>
        <a:bodyPr xmlns:a="http://schemas.openxmlformats.org/drawingml/2006/main" wrap="square" lIns="0" rIns="0"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300" b="1" dirty="0" smtClean="0">
              <a:solidFill>
                <a:srgbClr val="FFFFFF"/>
              </a:solidFill>
            </a:rPr>
            <a:t>45-62</a:t>
          </a:r>
          <a:endParaRPr lang="en-US" sz="1300" b="1" dirty="0">
            <a:solidFill>
              <a:srgbClr val="FFFFFF"/>
            </a:solidFill>
          </a:endParaRPr>
        </a:p>
      </cdr:txBody>
    </cdr:sp>
  </cdr:relSizeAnchor>
  <cdr:relSizeAnchor xmlns:cdr="http://schemas.openxmlformats.org/drawingml/2006/chartDrawing">
    <cdr:from>
      <cdr:x>0.53043</cdr:x>
      <cdr:y>0.65574</cdr:y>
    </cdr:from>
    <cdr:to>
      <cdr:x>0.67202</cdr:x>
      <cdr:y>0.72131</cdr:y>
    </cdr:to>
    <cdr:sp macro="" textlink="">
      <cdr:nvSpPr>
        <cdr:cNvPr id="5" name="TextBox 1"/>
        <cdr:cNvSpPr txBox="1"/>
      </cdr:nvSpPr>
      <cdr:spPr>
        <a:xfrm xmlns:a="http://schemas.openxmlformats.org/drawingml/2006/main">
          <a:off x="4648200" y="3048000"/>
          <a:ext cx="1240753" cy="304782"/>
        </a:xfrm>
        <a:prstGeom xmlns:a="http://schemas.openxmlformats.org/drawingml/2006/main" prst="rect">
          <a:avLst/>
        </a:prstGeom>
      </cdr:spPr>
      <cdr:txBody>
        <a:bodyPr xmlns:a="http://schemas.openxmlformats.org/drawingml/2006/main" wrap="square" lIns="0" rIns="0"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300" b="1" dirty="0" smtClean="0">
              <a:solidFill>
                <a:srgbClr val="FFFFFF"/>
              </a:solidFill>
            </a:rPr>
            <a:t>63+</a:t>
          </a:r>
          <a:endParaRPr lang="en-US" sz="1300" b="1" dirty="0">
            <a:solidFill>
              <a:srgbClr val="FFFFFF"/>
            </a:solidFill>
          </a:endParaRPr>
        </a:p>
      </cdr:txBody>
    </cdr:sp>
  </cdr:relSizeAnchor>
  <cdr:relSizeAnchor xmlns:cdr="http://schemas.openxmlformats.org/drawingml/2006/chartDrawing">
    <cdr:from>
      <cdr:x>0.71304</cdr:x>
      <cdr:y>0.65574</cdr:y>
    </cdr:from>
    <cdr:to>
      <cdr:x>0.85464</cdr:x>
      <cdr:y>0.72131</cdr:y>
    </cdr:to>
    <cdr:sp macro="" textlink="">
      <cdr:nvSpPr>
        <cdr:cNvPr id="6" name="TextBox 1"/>
        <cdr:cNvSpPr txBox="1"/>
      </cdr:nvSpPr>
      <cdr:spPr>
        <a:xfrm xmlns:a="http://schemas.openxmlformats.org/drawingml/2006/main">
          <a:off x="6248400" y="3048000"/>
          <a:ext cx="1240841" cy="304782"/>
        </a:xfrm>
        <a:prstGeom xmlns:a="http://schemas.openxmlformats.org/drawingml/2006/main" prst="rect">
          <a:avLst/>
        </a:prstGeom>
      </cdr:spPr>
      <cdr:txBody>
        <a:bodyPr xmlns:a="http://schemas.openxmlformats.org/drawingml/2006/main" wrap="square" lIns="0" rIns="0"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300" b="1" dirty="0" smtClean="0">
              <a:solidFill>
                <a:srgbClr val="FFFFFF"/>
              </a:solidFill>
            </a:rPr>
            <a:t>Female</a:t>
          </a:r>
          <a:endParaRPr lang="en-US" sz="1300" b="1" dirty="0">
            <a:solidFill>
              <a:srgbClr val="FFFFFF"/>
            </a:solidFill>
          </a:endParaRPr>
        </a:p>
      </cdr:txBody>
    </cdr:sp>
  </cdr:relSizeAnchor>
  <cdr:relSizeAnchor xmlns:cdr="http://schemas.openxmlformats.org/drawingml/2006/chartDrawing">
    <cdr:from>
      <cdr:x>0</cdr:x>
      <cdr:y>0.70866</cdr:y>
    </cdr:from>
    <cdr:to>
      <cdr:x>0.56522</cdr:x>
      <cdr:y>1</cdr:y>
    </cdr:to>
    <cdr:sp macro="" textlink="">
      <cdr:nvSpPr>
        <cdr:cNvPr id="7" name="TextBox 9"/>
        <cdr:cNvSpPr txBox="1"/>
      </cdr:nvSpPr>
      <cdr:spPr>
        <a:xfrm xmlns:a="http://schemas.openxmlformats.org/drawingml/2006/main">
          <a:off x="0" y="3293983"/>
          <a:ext cx="4953000" cy="1354217"/>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100" b="1" u="sng" dirty="0" smtClean="0">
              <a:solidFill>
                <a:srgbClr val="FFFF00"/>
              </a:solidFill>
            </a:rPr>
            <a:t>All groups</a:t>
          </a:r>
          <a:r>
            <a:rPr lang="en-US" sz="1100" b="1" dirty="0" smtClean="0">
              <a:solidFill>
                <a:srgbClr val="FFFF00"/>
              </a:solidFill>
            </a:rPr>
            <a:t>: all no induct vs. poly and no induct vs. IL-2R comparisons are significant at p &lt; 0.05 except 45-62: no induct vs. poly and M: no induct vs. poly</a:t>
          </a:r>
        </a:p>
        <a:p xmlns:a="http://schemas.openxmlformats.org/drawingml/2006/main">
          <a:r>
            <a:rPr lang="en-US" sz="1100" b="1" u="sng" dirty="0" smtClean="0">
              <a:solidFill>
                <a:srgbClr val="FFFF00"/>
              </a:solidFill>
            </a:rPr>
            <a:t>Overall:</a:t>
          </a:r>
          <a:r>
            <a:rPr lang="en-US" sz="1100" b="1" dirty="0" smtClean="0">
              <a:solidFill>
                <a:srgbClr val="FFFF00"/>
              </a:solidFill>
            </a:rPr>
            <a:t> no induct vs. OKT3 (p=0.0130); poly vs. IL-2R (p=0.0005)</a:t>
          </a:r>
        </a:p>
        <a:p xmlns:a="http://schemas.openxmlformats.org/drawingml/2006/main">
          <a:r>
            <a:rPr lang="en-US" sz="1100" b="1" u="sng" dirty="0" smtClean="0">
              <a:solidFill>
                <a:srgbClr val="FFFF00"/>
              </a:solidFill>
            </a:rPr>
            <a:t>45-62</a:t>
          </a:r>
          <a:r>
            <a:rPr lang="en-US" sz="1100" b="1" dirty="0" smtClean="0">
              <a:solidFill>
                <a:srgbClr val="FFFF00"/>
              </a:solidFill>
            </a:rPr>
            <a:t>: poly vs. IL-2R (p=0.0030)</a:t>
          </a:r>
        </a:p>
        <a:p xmlns:a="http://schemas.openxmlformats.org/drawingml/2006/main">
          <a:r>
            <a:rPr lang="en-US" sz="1100" b="1" u="sng" dirty="0" smtClean="0">
              <a:solidFill>
                <a:srgbClr val="FFFF00"/>
              </a:solidFill>
            </a:rPr>
            <a:t>63+:</a:t>
          </a:r>
          <a:r>
            <a:rPr lang="en-US" sz="1100" b="1" dirty="0" smtClean="0">
              <a:solidFill>
                <a:srgbClr val="FFFF00"/>
              </a:solidFill>
            </a:rPr>
            <a:t> no induct vs. OKT3 (p=0.0440)</a:t>
          </a:r>
        </a:p>
        <a:p xmlns:a="http://schemas.openxmlformats.org/drawingml/2006/main">
          <a:r>
            <a:rPr lang="en-US" sz="1100" b="1" u="sng" dirty="0" smtClean="0">
              <a:solidFill>
                <a:srgbClr val="FFFF00"/>
              </a:solidFill>
            </a:rPr>
            <a:t>F: </a:t>
          </a:r>
          <a:r>
            <a:rPr lang="en-US" sz="1100" b="1" dirty="0" smtClean="0">
              <a:solidFill>
                <a:srgbClr val="FFFF00"/>
              </a:solidFill>
            </a:rPr>
            <a:t>no induct vs. OKT3 (p=0.0338)</a:t>
          </a:r>
        </a:p>
        <a:p xmlns:a="http://schemas.openxmlformats.org/drawingml/2006/main">
          <a:r>
            <a:rPr lang="en-US" sz="1100" b="1" u="sng" dirty="0" smtClean="0">
              <a:solidFill>
                <a:srgbClr val="FFFF00"/>
              </a:solidFill>
            </a:rPr>
            <a:t>M:</a:t>
          </a:r>
          <a:r>
            <a:rPr lang="en-US" sz="1100" b="1" dirty="0" smtClean="0">
              <a:solidFill>
                <a:srgbClr val="FFFF00"/>
              </a:solidFill>
            </a:rPr>
            <a:t> poly vs. IL-2R (p=0.0004)</a:t>
          </a:r>
          <a:endParaRPr lang="en-US" sz="1100" b="1" dirty="0">
            <a:solidFill>
              <a:srgbClr val="FFFF00"/>
            </a:solidFill>
          </a:endParaRPr>
        </a:p>
      </cdr:txBody>
    </cdr:sp>
  </cdr:relSizeAnchor>
  <cdr:relSizeAnchor xmlns:cdr="http://schemas.openxmlformats.org/drawingml/2006/chartDrawing">
    <cdr:from>
      <cdr:x>0.83478</cdr:x>
      <cdr:y>0.65574</cdr:y>
    </cdr:from>
    <cdr:to>
      <cdr:x>0.97638</cdr:x>
      <cdr:y>0.72131</cdr:y>
    </cdr:to>
    <cdr:sp macro="" textlink="">
      <cdr:nvSpPr>
        <cdr:cNvPr id="8" name="TextBox 1"/>
        <cdr:cNvSpPr txBox="1"/>
      </cdr:nvSpPr>
      <cdr:spPr>
        <a:xfrm xmlns:a="http://schemas.openxmlformats.org/drawingml/2006/main">
          <a:off x="7315200" y="3048000"/>
          <a:ext cx="1240841" cy="304782"/>
        </a:xfrm>
        <a:prstGeom xmlns:a="http://schemas.openxmlformats.org/drawingml/2006/main" prst="rect">
          <a:avLst/>
        </a:prstGeom>
      </cdr:spPr>
      <cdr:txBody>
        <a:bodyPr xmlns:a="http://schemas.openxmlformats.org/drawingml/2006/main" wrap="square" lIns="0" rIns="0"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300" b="1" dirty="0" smtClean="0">
              <a:solidFill>
                <a:srgbClr val="FFFFFF"/>
              </a:solidFill>
            </a:rPr>
            <a:t>Male</a:t>
          </a:r>
          <a:endParaRPr lang="en-US" sz="1300" b="1" dirty="0">
            <a:solidFill>
              <a:srgbClr val="FFFFFF"/>
            </a:solidFill>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0.09565</cdr:x>
      <cdr:y>0.63934</cdr:y>
    </cdr:from>
    <cdr:to>
      <cdr:x>0.23725</cdr:x>
      <cdr:y>0.70491</cdr:y>
    </cdr:to>
    <cdr:sp macro="" textlink="">
      <cdr:nvSpPr>
        <cdr:cNvPr id="2" name="TextBox 1"/>
        <cdr:cNvSpPr txBox="1"/>
      </cdr:nvSpPr>
      <cdr:spPr>
        <a:xfrm xmlns:a="http://schemas.openxmlformats.org/drawingml/2006/main">
          <a:off x="838200" y="2971800"/>
          <a:ext cx="1240841" cy="304782"/>
        </a:xfrm>
        <a:prstGeom xmlns:a="http://schemas.openxmlformats.org/drawingml/2006/main" prst="rect">
          <a:avLst/>
        </a:prstGeom>
      </cdr:spPr>
      <cdr:txBody>
        <a:bodyPr xmlns:a="http://schemas.openxmlformats.org/drawingml/2006/main" vertOverflow="clip" wrap="square" lIns="0" rIns="0" rtlCol="0"/>
        <a:lstStyle xmlns:a="http://schemas.openxmlformats.org/drawingml/2006/main"/>
        <a:p xmlns:a="http://schemas.openxmlformats.org/drawingml/2006/main">
          <a:pPr algn="ctr"/>
          <a:r>
            <a:rPr lang="en-US" sz="1300" b="1" dirty="0" smtClean="0">
              <a:solidFill>
                <a:schemeClr val="tx1"/>
              </a:solidFill>
            </a:rPr>
            <a:t>Overall</a:t>
          </a:r>
          <a:endParaRPr lang="en-US" sz="1300" b="1" dirty="0">
            <a:solidFill>
              <a:schemeClr val="tx1"/>
            </a:solidFill>
          </a:endParaRPr>
        </a:p>
      </cdr:txBody>
    </cdr:sp>
  </cdr:relSizeAnchor>
  <cdr:relSizeAnchor xmlns:cdr="http://schemas.openxmlformats.org/drawingml/2006/chartDrawing">
    <cdr:from>
      <cdr:x>0.30435</cdr:x>
      <cdr:y>0.63934</cdr:y>
    </cdr:from>
    <cdr:to>
      <cdr:x>0.44595</cdr:x>
      <cdr:y>0.70491</cdr:y>
    </cdr:to>
    <cdr:sp macro="" textlink="">
      <cdr:nvSpPr>
        <cdr:cNvPr id="3" name="TextBox 1"/>
        <cdr:cNvSpPr txBox="1"/>
      </cdr:nvSpPr>
      <cdr:spPr>
        <a:xfrm xmlns:a="http://schemas.openxmlformats.org/drawingml/2006/main">
          <a:off x="2667000" y="2971800"/>
          <a:ext cx="1240841" cy="304782"/>
        </a:xfrm>
        <a:prstGeom xmlns:a="http://schemas.openxmlformats.org/drawingml/2006/main" prst="rect">
          <a:avLst/>
        </a:prstGeom>
      </cdr:spPr>
      <cdr:txBody>
        <a:bodyPr xmlns:a="http://schemas.openxmlformats.org/drawingml/2006/main" wrap="square" lIns="0" rIns="0"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300" b="1" dirty="0" smtClean="0">
              <a:solidFill>
                <a:srgbClr val="FFFFFF"/>
              </a:solidFill>
            </a:rPr>
            <a:t>18-44</a:t>
          </a:r>
          <a:endParaRPr lang="en-US" sz="1300" b="1" dirty="0">
            <a:solidFill>
              <a:srgbClr val="FFFFFF"/>
            </a:solidFill>
          </a:endParaRPr>
        </a:p>
      </cdr:txBody>
    </cdr:sp>
  </cdr:relSizeAnchor>
  <cdr:relSizeAnchor xmlns:cdr="http://schemas.openxmlformats.org/drawingml/2006/chartDrawing">
    <cdr:from>
      <cdr:x>0.4087</cdr:x>
      <cdr:y>0.63934</cdr:y>
    </cdr:from>
    <cdr:to>
      <cdr:x>0.55029</cdr:x>
      <cdr:y>0.70491</cdr:y>
    </cdr:to>
    <cdr:sp macro="" textlink="">
      <cdr:nvSpPr>
        <cdr:cNvPr id="4" name="TextBox 1"/>
        <cdr:cNvSpPr txBox="1"/>
      </cdr:nvSpPr>
      <cdr:spPr>
        <a:xfrm xmlns:a="http://schemas.openxmlformats.org/drawingml/2006/main">
          <a:off x="3581400" y="2971800"/>
          <a:ext cx="1240753" cy="304782"/>
        </a:xfrm>
        <a:prstGeom xmlns:a="http://schemas.openxmlformats.org/drawingml/2006/main" prst="rect">
          <a:avLst/>
        </a:prstGeom>
      </cdr:spPr>
      <cdr:txBody>
        <a:bodyPr xmlns:a="http://schemas.openxmlformats.org/drawingml/2006/main" wrap="square" lIns="0" rIns="0"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300" b="1" dirty="0" smtClean="0">
              <a:solidFill>
                <a:srgbClr val="FFFFFF"/>
              </a:solidFill>
            </a:rPr>
            <a:t>45-62</a:t>
          </a:r>
          <a:endParaRPr lang="en-US" sz="1300" b="1" dirty="0">
            <a:solidFill>
              <a:srgbClr val="FFFFFF"/>
            </a:solidFill>
          </a:endParaRPr>
        </a:p>
      </cdr:txBody>
    </cdr:sp>
  </cdr:relSizeAnchor>
  <cdr:relSizeAnchor xmlns:cdr="http://schemas.openxmlformats.org/drawingml/2006/chartDrawing">
    <cdr:from>
      <cdr:x>0.51304</cdr:x>
      <cdr:y>0.63934</cdr:y>
    </cdr:from>
    <cdr:to>
      <cdr:x>0.65463</cdr:x>
      <cdr:y>0.70491</cdr:y>
    </cdr:to>
    <cdr:sp macro="" textlink="">
      <cdr:nvSpPr>
        <cdr:cNvPr id="5" name="TextBox 1"/>
        <cdr:cNvSpPr txBox="1"/>
      </cdr:nvSpPr>
      <cdr:spPr>
        <a:xfrm xmlns:a="http://schemas.openxmlformats.org/drawingml/2006/main">
          <a:off x="4495800" y="2971800"/>
          <a:ext cx="1240753" cy="304782"/>
        </a:xfrm>
        <a:prstGeom xmlns:a="http://schemas.openxmlformats.org/drawingml/2006/main" prst="rect">
          <a:avLst/>
        </a:prstGeom>
      </cdr:spPr>
      <cdr:txBody>
        <a:bodyPr xmlns:a="http://schemas.openxmlformats.org/drawingml/2006/main" wrap="square" lIns="0" rIns="0"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300" b="1" dirty="0" smtClean="0">
              <a:solidFill>
                <a:srgbClr val="FFFFFF"/>
              </a:solidFill>
            </a:rPr>
            <a:t>63+</a:t>
          </a:r>
          <a:endParaRPr lang="en-US" sz="1300" b="1" dirty="0">
            <a:solidFill>
              <a:srgbClr val="FFFFFF"/>
            </a:solidFill>
          </a:endParaRPr>
        </a:p>
      </cdr:txBody>
    </cdr:sp>
  </cdr:relSizeAnchor>
  <cdr:relSizeAnchor xmlns:cdr="http://schemas.openxmlformats.org/drawingml/2006/chartDrawing">
    <cdr:from>
      <cdr:x>0.72174</cdr:x>
      <cdr:y>0.63934</cdr:y>
    </cdr:from>
    <cdr:to>
      <cdr:x>0.86334</cdr:x>
      <cdr:y>0.70491</cdr:y>
    </cdr:to>
    <cdr:sp macro="" textlink="">
      <cdr:nvSpPr>
        <cdr:cNvPr id="6" name="TextBox 1"/>
        <cdr:cNvSpPr txBox="1"/>
      </cdr:nvSpPr>
      <cdr:spPr>
        <a:xfrm xmlns:a="http://schemas.openxmlformats.org/drawingml/2006/main">
          <a:off x="6324600" y="2971800"/>
          <a:ext cx="1240840" cy="304782"/>
        </a:xfrm>
        <a:prstGeom xmlns:a="http://schemas.openxmlformats.org/drawingml/2006/main" prst="rect">
          <a:avLst/>
        </a:prstGeom>
      </cdr:spPr>
      <cdr:txBody>
        <a:bodyPr xmlns:a="http://schemas.openxmlformats.org/drawingml/2006/main" wrap="square" lIns="0" rIns="0"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300" b="1" dirty="0" smtClean="0">
              <a:solidFill>
                <a:srgbClr val="FFFFFF"/>
              </a:solidFill>
            </a:rPr>
            <a:t>Female</a:t>
          </a:r>
          <a:endParaRPr lang="en-US" sz="1300" b="1" dirty="0">
            <a:solidFill>
              <a:srgbClr val="FFFFFF"/>
            </a:solidFill>
          </a:endParaRPr>
        </a:p>
      </cdr:txBody>
    </cdr:sp>
  </cdr:relSizeAnchor>
  <cdr:relSizeAnchor xmlns:cdr="http://schemas.openxmlformats.org/drawingml/2006/chartDrawing">
    <cdr:from>
      <cdr:x>0.03478</cdr:x>
      <cdr:y>0.70492</cdr:y>
    </cdr:from>
    <cdr:to>
      <cdr:x>0.22609</cdr:x>
      <cdr:y>0.92342</cdr:y>
    </cdr:to>
    <cdr:sp macro="" textlink="">
      <cdr:nvSpPr>
        <cdr:cNvPr id="7" name="TextBox 9"/>
        <cdr:cNvSpPr txBox="1"/>
      </cdr:nvSpPr>
      <cdr:spPr>
        <a:xfrm xmlns:a="http://schemas.openxmlformats.org/drawingml/2006/main">
          <a:off x="304800" y="3276600"/>
          <a:ext cx="1676400" cy="1015663"/>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100" b="1" dirty="0" smtClean="0">
              <a:solidFill>
                <a:srgbClr val="FFFF00"/>
              </a:solidFill>
            </a:rPr>
            <a:t>Overall: p &lt; 0.0001</a:t>
          </a:r>
        </a:p>
        <a:p xmlns:a="http://schemas.openxmlformats.org/drawingml/2006/main">
          <a:r>
            <a:rPr lang="en-US" sz="1100" b="1" dirty="0" smtClean="0">
              <a:solidFill>
                <a:srgbClr val="FFFF00"/>
              </a:solidFill>
            </a:rPr>
            <a:t>18-44: p &lt; 0.0001</a:t>
          </a:r>
        </a:p>
        <a:p xmlns:a="http://schemas.openxmlformats.org/drawingml/2006/main">
          <a:r>
            <a:rPr lang="en-US" sz="1100" b="1" dirty="0" smtClean="0">
              <a:solidFill>
                <a:srgbClr val="FFFF00"/>
              </a:solidFill>
            </a:rPr>
            <a:t>45-62: p &lt; 0.0001</a:t>
          </a:r>
        </a:p>
        <a:p xmlns:a="http://schemas.openxmlformats.org/drawingml/2006/main">
          <a:r>
            <a:rPr lang="en-US" sz="1100" b="1" dirty="0" smtClean="0">
              <a:solidFill>
                <a:srgbClr val="FFFF00"/>
              </a:solidFill>
            </a:rPr>
            <a:t>63+: p = 0.0026</a:t>
          </a:r>
        </a:p>
        <a:p xmlns:a="http://schemas.openxmlformats.org/drawingml/2006/main">
          <a:r>
            <a:rPr lang="en-US" sz="1100" b="1" dirty="0" smtClean="0">
              <a:solidFill>
                <a:srgbClr val="FFFF00"/>
              </a:solidFill>
            </a:rPr>
            <a:t>Female: p &lt; 0.0001</a:t>
          </a:r>
        </a:p>
        <a:p xmlns:a="http://schemas.openxmlformats.org/drawingml/2006/main">
          <a:r>
            <a:rPr lang="en-US" sz="1100" b="1" dirty="0" smtClean="0">
              <a:solidFill>
                <a:srgbClr val="FFFF00"/>
              </a:solidFill>
            </a:rPr>
            <a:t>Male: p &lt; 0.0001</a:t>
          </a:r>
          <a:endParaRPr lang="en-US" sz="1100" b="1" dirty="0">
            <a:solidFill>
              <a:srgbClr val="FFFF00"/>
            </a:solidFill>
          </a:endParaRPr>
        </a:p>
      </cdr:txBody>
    </cdr:sp>
  </cdr:relSizeAnchor>
  <cdr:relSizeAnchor xmlns:cdr="http://schemas.openxmlformats.org/drawingml/2006/chartDrawing">
    <cdr:from>
      <cdr:x>0.82609</cdr:x>
      <cdr:y>0.63934</cdr:y>
    </cdr:from>
    <cdr:to>
      <cdr:x>0.96769</cdr:x>
      <cdr:y>0.70491</cdr:y>
    </cdr:to>
    <cdr:sp macro="" textlink="">
      <cdr:nvSpPr>
        <cdr:cNvPr id="8" name="TextBox 1"/>
        <cdr:cNvSpPr txBox="1"/>
      </cdr:nvSpPr>
      <cdr:spPr>
        <a:xfrm xmlns:a="http://schemas.openxmlformats.org/drawingml/2006/main">
          <a:off x="7239000" y="2971800"/>
          <a:ext cx="1240841" cy="304782"/>
        </a:xfrm>
        <a:prstGeom xmlns:a="http://schemas.openxmlformats.org/drawingml/2006/main" prst="rect">
          <a:avLst/>
        </a:prstGeom>
      </cdr:spPr>
      <cdr:txBody>
        <a:bodyPr xmlns:a="http://schemas.openxmlformats.org/drawingml/2006/main" wrap="square" lIns="0" rIns="0"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300" b="1" dirty="0" smtClean="0">
              <a:solidFill>
                <a:srgbClr val="FFFFFF"/>
              </a:solidFill>
            </a:rPr>
            <a:t>Male</a:t>
          </a:r>
          <a:endParaRPr lang="en-US" sz="1300" b="1" dirty="0">
            <a:solidFill>
              <a:srgbClr val="FFFFFF"/>
            </a:solidFill>
          </a:endParaRPr>
        </a:p>
      </cdr:txBody>
    </cdr:sp>
  </cdr:relSizeAnchor>
</c:userShapes>
</file>

<file path=ppt/drawings/drawing26.xml><?xml version="1.0" encoding="utf-8"?>
<c:userShapes xmlns:c="http://schemas.openxmlformats.org/drawingml/2006/chart">
  <cdr:relSizeAnchor xmlns:cdr="http://schemas.openxmlformats.org/drawingml/2006/chartDrawing">
    <cdr:from>
      <cdr:x>0.0177</cdr:x>
      <cdr:y>0.01613</cdr:y>
    </cdr:from>
    <cdr:to>
      <cdr:x>0.0708</cdr:x>
      <cdr:y>0.91935</cdr:y>
    </cdr:to>
    <cdr:sp macro="" textlink="">
      <cdr:nvSpPr>
        <cdr:cNvPr id="2" name="TextBox 1"/>
        <cdr:cNvSpPr txBox="1"/>
      </cdr:nvSpPr>
      <cdr:spPr>
        <a:xfrm xmlns:a="http://schemas.openxmlformats.org/drawingml/2006/main">
          <a:off x="152400" y="76200"/>
          <a:ext cx="457200" cy="42672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a:r>
            <a:rPr lang="en-US" sz="1500" b="1" dirty="0">
              <a:solidFill>
                <a:schemeClr val="tx1"/>
              </a:solidFill>
            </a:rPr>
            <a:t>%  Freedom from hospitalization for rejection</a:t>
          </a:r>
        </a:p>
      </cdr:txBody>
    </cdr:sp>
  </cdr:relSizeAnchor>
</c:userShapes>
</file>

<file path=ppt/drawings/drawing27.xml><?xml version="1.0" encoding="utf-8"?>
<c:userShapes xmlns:c="http://schemas.openxmlformats.org/drawingml/2006/chart">
  <cdr:relSizeAnchor xmlns:cdr="http://schemas.openxmlformats.org/drawingml/2006/chartDrawing">
    <cdr:from>
      <cdr:x>0.14159</cdr:x>
      <cdr:y>0.41935</cdr:y>
    </cdr:from>
    <cdr:to>
      <cdr:x>0.63717</cdr:x>
      <cdr:y>0.54839</cdr:y>
    </cdr:to>
    <cdr:sp macro="" textlink="">
      <cdr:nvSpPr>
        <cdr:cNvPr id="2" name="TextBox 1"/>
        <cdr:cNvSpPr txBox="1"/>
      </cdr:nvSpPr>
      <cdr:spPr>
        <a:xfrm xmlns:a="http://schemas.openxmlformats.org/drawingml/2006/main">
          <a:off x="1219200" y="1981200"/>
          <a:ext cx="4267200" cy="609600"/>
        </a:xfrm>
        <a:prstGeom xmlns:a="http://schemas.openxmlformats.org/drawingml/2006/main" prst="rect">
          <a:avLst/>
        </a:prstGeom>
        <a:solidFill xmlns:a="http://schemas.openxmlformats.org/drawingml/2006/main">
          <a:schemeClr val="bg2"/>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a:solidFill>
                <a:schemeClr val="tx1"/>
              </a:solidFill>
            </a:rPr>
            <a:t>* Severe renal dysfunction = </a:t>
          </a:r>
          <a:r>
            <a:rPr lang="en-US" sz="1400" b="1" dirty="0" err="1">
              <a:solidFill>
                <a:schemeClr val="tx1"/>
              </a:solidFill>
            </a:rPr>
            <a:t>Creatinine</a:t>
          </a:r>
          <a:r>
            <a:rPr lang="en-US" sz="1400" b="1" dirty="0">
              <a:solidFill>
                <a:schemeClr val="tx1"/>
              </a:solidFill>
            </a:rPr>
            <a:t> &gt; 2.5 mg/dl (221 </a:t>
          </a:r>
          <a:r>
            <a:rPr lang="en-US" sz="1400" b="1" dirty="0" err="1">
              <a:solidFill>
                <a:schemeClr val="tx1"/>
              </a:solidFill>
            </a:rPr>
            <a:t>μmol</a:t>
          </a:r>
          <a:r>
            <a:rPr lang="en-US" sz="1400" b="1" dirty="0">
              <a:solidFill>
                <a:schemeClr val="tx1"/>
              </a:solidFill>
            </a:rPr>
            <a:t>/L), dialysis or renal transplant</a:t>
          </a:r>
        </a:p>
      </cdr:txBody>
    </cdr:sp>
  </cdr:relSizeAnchor>
</c:userShapes>
</file>

<file path=ppt/drawings/drawing3.xml><?xml version="1.0" encoding="utf-8"?>
<c:userShapes xmlns:c="http://schemas.openxmlformats.org/drawingml/2006/chart">
  <cdr:relSizeAnchor xmlns:cdr="http://schemas.openxmlformats.org/drawingml/2006/chartDrawing">
    <cdr:from>
      <cdr:x>0.31343</cdr:x>
      <cdr:y>0.85965</cdr:y>
    </cdr:from>
    <cdr:to>
      <cdr:x>0.70149</cdr:x>
      <cdr:y>0.96491</cdr:y>
    </cdr:to>
    <cdr:sp macro="" textlink="">
      <cdr:nvSpPr>
        <cdr:cNvPr id="3" name="TextBox 2"/>
        <cdr:cNvSpPr txBox="1"/>
      </cdr:nvSpPr>
      <cdr:spPr>
        <a:xfrm xmlns:a="http://schemas.openxmlformats.org/drawingml/2006/main">
          <a:off x="1600200" y="3733800"/>
          <a:ext cx="19812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1/1982 – 6/2011</a:t>
          </a:r>
          <a:endParaRPr lang="en-US" sz="1500" b="1" dirty="0">
            <a:solidFill>
              <a:srgbClr val="FFFF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0.31343</cdr:x>
      <cdr:y>0.85965</cdr:y>
    </cdr:from>
    <cdr:to>
      <cdr:x>0.70149</cdr:x>
      <cdr:y>0.96491</cdr:y>
    </cdr:to>
    <cdr:sp macro="" textlink="">
      <cdr:nvSpPr>
        <cdr:cNvPr id="3" name="TextBox 2"/>
        <cdr:cNvSpPr txBox="1"/>
      </cdr:nvSpPr>
      <cdr:spPr>
        <a:xfrm xmlns:a="http://schemas.openxmlformats.org/drawingml/2006/main">
          <a:off x="1600200" y="3733800"/>
          <a:ext cx="19812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1/2006 – 6/2011</a:t>
          </a:r>
          <a:endParaRPr lang="en-US" sz="1500" b="1" dirty="0">
            <a:solidFill>
              <a:srgbClr val="FFFF00"/>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0.13559</cdr:x>
      <cdr:y>0.09524</cdr:y>
    </cdr:from>
    <cdr:to>
      <cdr:x>0.29661</cdr:x>
      <cdr:y>0.2381</cdr:y>
    </cdr:to>
    <cdr:sp macro="" textlink="">
      <cdr:nvSpPr>
        <cdr:cNvPr id="2" name="TextBox 1"/>
        <cdr:cNvSpPr txBox="1"/>
      </cdr:nvSpPr>
      <cdr:spPr>
        <a:xfrm xmlns:a="http://schemas.openxmlformats.org/drawingml/2006/main">
          <a:off x="1219200" y="152400"/>
          <a:ext cx="1447800" cy="228600"/>
        </a:xfrm>
        <a:prstGeom xmlns:a="http://schemas.openxmlformats.org/drawingml/2006/main" prst="rect">
          <a:avLst/>
        </a:prstGeom>
        <a:solidFill xmlns:a="http://schemas.openxmlformats.org/drawingml/2006/main">
          <a:srgbClr val="000000"/>
        </a:solidFill>
      </cdr:spPr>
      <cdr:txBody>
        <a:bodyPr xmlns:a="http://schemas.openxmlformats.org/drawingml/2006/main" vertOverflow="clip" wrap="square" tIns="0" rtlCol="0"/>
        <a:lstStyle xmlns:a="http://schemas.openxmlformats.org/drawingml/2006/main"/>
        <a:p xmlns:a="http://schemas.openxmlformats.org/drawingml/2006/main">
          <a:r>
            <a:rPr lang="en-US" sz="1500" b="1" dirty="0" smtClean="0">
              <a:solidFill>
                <a:srgbClr val="FFFF00"/>
              </a:solidFill>
            </a:rPr>
            <a:t>All Locations</a:t>
          </a:r>
          <a:endParaRPr lang="en-US" sz="1500" b="1" dirty="0">
            <a:solidFill>
              <a:srgbClr val="FFFF00"/>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0.14407</cdr:x>
      <cdr:y>0.09524</cdr:y>
    </cdr:from>
    <cdr:to>
      <cdr:x>0.26271</cdr:x>
      <cdr:y>0.28571</cdr:y>
    </cdr:to>
    <cdr:sp macro="" textlink="">
      <cdr:nvSpPr>
        <cdr:cNvPr id="2" name="TextBox 1"/>
        <cdr:cNvSpPr txBox="1"/>
      </cdr:nvSpPr>
      <cdr:spPr>
        <a:xfrm xmlns:a="http://schemas.openxmlformats.org/drawingml/2006/main">
          <a:off x="1295400" y="152400"/>
          <a:ext cx="1066800" cy="304800"/>
        </a:xfrm>
        <a:prstGeom xmlns:a="http://schemas.openxmlformats.org/drawingml/2006/main" prst="rect">
          <a:avLst/>
        </a:prstGeom>
        <a:solidFill xmlns:a="http://schemas.openxmlformats.org/drawingml/2006/main">
          <a:srgbClr val="000000"/>
        </a:solidFill>
      </cdr:spPr>
      <cdr:txBody>
        <a:bodyPr xmlns:a="http://schemas.openxmlformats.org/drawingml/2006/main" wrap="square" tIns="0"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Europe</a:t>
          </a:r>
          <a:endParaRPr lang="en-US" sz="1500" b="1" dirty="0">
            <a:solidFill>
              <a:srgbClr val="FFFF00"/>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0.17797</cdr:x>
      <cdr:y>0.09524</cdr:y>
    </cdr:from>
    <cdr:to>
      <cdr:x>0.34746</cdr:x>
      <cdr:y>0.2381</cdr:y>
    </cdr:to>
    <cdr:sp macro="" textlink="">
      <cdr:nvSpPr>
        <cdr:cNvPr id="2" name="TextBox 1"/>
        <cdr:cNvSpPr txBox="1"/>
      </cdr:nvSpPr>
      <cdr:spPr>
        <a:xfrm xmlns:a="http://schemas.openxmlformats.org/drawingml/2006/main">
          <a:off x="1600200" y="152400"/>
          <a:ext cx="1524000" cy="228600"/>
        </a:xfrm>
        <a:prstGeom xmlns:a="http://schemas.openxmlformats.org/drawingml/2006/main" prst="rect">
          <a:avLst/>
        </a:prstGeom>
        <a:solidFill xmlns:a="http://schemas.openxmlformats.org/drawingml/2006/main">
          <a:srgbClr val="000000"/>
        </a:solidFill>
      </cdr:spPr>
      <cdr:txBody>
        <a:bodyPr xmlns:a="http://schemas.openxmlformats.org/drawingml/2006/main" wrap="square" tIns="0"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North America</a:t>
          </a:r>
          <a:endParaRPr lang="en-US" sz="1500" b="1" dirty="0">
            <a:solidFill>
              <a:srgbClr val="FFFF00"/>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0.24194</cdr:x>
      <cdr:y>0.84783</cdr:y>
    </cdr:from>
    <cdr:to>
      <cdr:x>0.63</cdr:x>
      <cdr:y>0.95309</cdr:y>
    </cdr:to>
    <cdr:sp macro="" textlink="">
      <cdr:nvSpPr>
        <cdr:cNvPr id="3" name="TextBox 2"/>
        <cdr:cNvSpPr txBox="1"/>
      </cdr:nvSpPr>
      <cdr:spPr>
        <a:xfrm xmlns:a="http://schemas.openxmlformats.org/drawingml/2006/main">
          <a:off x="1143000" y="2971800"/>
          <a:ext cx="1833350" cy="3689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Europe</a:t>
          </a:r>
          <a:endParaRPr lang="en-US" sz="1500" b="1" dirty="0">
            <a:solidFill>
              <a:srgbClr val="FFFF00"/>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0.5</cdr:x>
      <cdr:y>0.86957</cdr:y>
    </cdr:from>
    <cdr:to>
      <cdr:x>0.88806</cdr:x>
      <cdr:y>0.97483</cdr:y>
    </cdr:to>
    <cdr:sp macro="" textlink="">
      <cdr:nvSpPr>
        <cdr:cNvPr id="3" name="TextBox 2"/>
        <cdr:cNvSpPr txBox="1"/>
      </cdr:nvSpPr>
      <cdr:spPr>
        <a:xfrm xmlns:a="http://schemas.openxmlformats.org/drawingml/2006/main">
          <a:off x="2362200" y="3048000"/>
          <a:ext cx="1833350" cy="3689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North America</a:t>
          </a:r>
          <a:endParaRPr lang="en-US" sz="1500" b="1" dirty="0">
            <a:solidFill>
              <a:srgbClr val="FFFF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59255E-B7F2-4609-A598-10EEBAA7217E}" type="datetimeFigureOut">
              <a:rPr lang="en-US" smtClean="0"/>
              <a:pPr/>
              <a:t>4/29/2013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FBB1FB-AC70-4579-BA4D-6720E6A05D3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Incidence was computed using a competing-risks extension of the Kaplan-Meier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102</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103</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Incidence was computed using a competing-risks extension of the Kaplan-Meier method.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104</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105</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106</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107</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108</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109</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110</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a:t>
            </a:r>
            <a:r>
              <a:rPr lang="en-US" sz="1200" kern="1200" dirty="0" err="1" smtClean="0">
                <a:solidFill>
                  <a:schemeClr val="tx1"/>
                </a:solidFill>
                <a:latin typeface="+mn-lt"/>
                <a:ea typeface="+mn-ea"/>
                <a:cs typeface="+mn-cs"/>
              </a:rPr>
              <a:t>Kruskal</a:t>
            </a:r>
            <a:r>
              <a:rPr lang="en-US" sz="1200" kern="1200" dirty="0" smtClean="0">
                <a:solidFill>
                  <a:schemeClr val="tx1"/>
                </a:solidFill>
                <a:latin typeface="+mn-lt"/>
                <a:ea typeface="+mn-ea"/>
                <a:cs typeface="+mn-cs"/>
              </a:rPr>
              <a:t>-Wallis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13</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112</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113</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114</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115</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116</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117</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118</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119</a:t>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120</a:t>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a:t>
            </a:r>
            <a:r>
              <a:rPr lang="en-US" sz="1200" kern="1200" dirty="0" err="1" smtClean="0">
                <a:solidFill>
                  <a:schemeClr val="tx1"/>
                </a:solidFill>
                <a:latin typeface="+mn-lt"/>
                <a:ea typeface="+mn-ea"/>
                <a:cs typeface="+mn-cs"/>
              </a:rPr>
              <a:t>Kruskal</a:t>
            </a:r>
            <a:r>
              <a:rPr lang="en-US" sz="1200" kern="1200" dirty="0" smtClean="0">
                <a:solidFill>
                  <a:schemeClr val="tx1"/>
                </a:solidFill>
                <a:latin typeface="+mn-lt"/>
                <a:ea typeface="+mn-ea"/>
                <a:cs typeface="+mn-cs"/>
              </a:rPr>
              <a:t>-Wallis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122</a:t>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123</a:t>
            </a:fld>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124</a:t>
            </a:fld>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125</a:t>
            </a:fld>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126</a:t>
            </a:fld>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127</a:t>
            </a:fld>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128</a:t>
            </a:fld>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129</a:t>
            </a:fld>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130</a:t>
            </a:fld>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a:t>
            </a:r>
            <a:r>
              <a:rPr lang="en-US" sz="1200" kern="1200" dirty="0" err="1" smtClean="0">
                <a:solidFill>
                  <a:schemeClr val="tx1"/>
                </a:solidFill>
                <a:latin typeface="+mn-lt"/>
                <a:ea typeface="+mn-ea"/>
                <a:cs typeface="+mn-cs"/>
              </a:rPr>
              <a:t>Kruskal</a:t>
            </a:r>
            <a:r>
              <a:rPr lang="en-US" sz="1200" kern="1200" dirty="0" smtClean="0">
                <a:solidFill>
                  <a:schemeClr val="tx1"/>
                </a:solidFill>
                <a:latin typeface="+mn-lt"/>
                <a:ea typeface="+mn-ea"/>
                <a:cs typeface="+mn-cs"/>
              </a:rPr>
              <a:t>-Wallis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15</a:t>
            </a:fld>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132</a:t>
            </a:fld>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133</a:t>
            </a:fld>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134</a:t>
            </a:fld>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135</a:t>
            </a:fld>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136</a:t>
            </a:fld>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137</a:t>
            </a:fld>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138</a:t>
            </a:fld>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139</a:t>
            </a:fld>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140</a:t>
            </a:fld>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a:t>
            </a:r>
            <a:r>
              <a:rPr lang="en-US" sz="1200" kern="1200" dirty="0" err="1" smtClean="0">
                <a:solidFill>
                  <a:schemeClr val="tx1"/>
                </a:solidFill>
                <a:latin typeface="+mn-lt"/>
                <a:ea typeface="+mn-ea"/>
                <a:cs typeface="+mn-cs"/>
              </a:rPr>
              <a:t>Kruskal</a:t>
            </a:r>
            <a:r>
              <a:rPr lang="en-US" sz="1200" kern="1200" dirty="0" smtClean="0">
                <a:solidFill>
                  <a:schemeClr val="tx1"/>
                </a:solidFill>
                <a:latin typeface="+mn-lt"/>
                <a:ea typeface="+mn-ea"/>
                <a:cs typeface="+mn-cs"/>
              </a:rPr>
              <a:t>-Wallis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a:t>
            </a:fld>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142</a:t>
            </a:fld>
            <a:endParaRPr 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kern="1200" dirty="0" smtClean="0">
                <a:solidFill>
                  <a:schemeClr val="tx1"/>
                </a:solidFill>
                <a:latin typeface="+mn-lt"/>
                <a:ea typeface="+mn-ea"/>
                <a:cs typeface="+mn-cs"/>
              </a:rPr>
              <a:t>Multivariable analysis was performed using a proportional hazards model censoring all patients </a:t>
            </a:r>
            <a:r>
              <a:rPr lang="en-US" sz="1200" kern="1200" smtClean="0">
                <a:solidFill>
                  <a:schemeClr val="tx1"/>
                </a:solidFill>
                <a:latin typeface="+mn-lt"/>
                <a:ea typeface="+mn-ea"/>
                <a:cs typeface="+mn-cs"/>
              </a:rPr>
              <a:t>at 10 Years</a:t>
            </a:r>
            <a:r>
              <a:rPr lang="en-US" sz="1200" kern="1200" dirty="0" smtClean="0">
                <a:solidFill>
                  <a:schemeClr val="tx1"/>
                </a:solidFill>
                <a:latin typeface="+mn-lt"/>
                <a:ea typeface="+mn-ea"/>
                <a:cs typeface="+mn-cs"/>
              </a:rPr>
              <a:t>.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143</a:t>
            </a:fld>
            <a:endParaRPr 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kern="1200" dirty="0" smtClean="0">
                <a:solidFill>
                  <a:schemeClr val="tx1"/>
                </a:solidFill>
                <a:latin typeface="+mn-lt"/>
                <a:ea typeface="+mn-ea"/>
                <a:cs typeface="+mn-cs"/>
              </a:rPr>
              <a:t>Multivariable analysis was performed using a proportional hazards model censoring all patients </a:t>
            </a:r>
            <a:r>
              <a:rPr lang="en-US" sz="1200" kern="1200" smtClean="0">
                <a:solidFill>
                  <a:schemeClr val="tx1"/>
                </a:solidFill>
                <a:latin typeface="+mn-lt"/>
                <a:ea typeface="+mn-ea"/>
                <a:cs typeface="+mn-cs"/>
              </a:rPr>
              <a:t>at 10 Years</a:t>
            </a:r>
            <a:r>
              <a:rPr lang="en-US" sz="1200" kern="1200" dirty="0" smtClean="0">
                <a:solidFill>
                  <a:schemeClr val="tx1"/>
                </a:solidFill>
                <a:latin typeface="+mn-lt"/>
                <a:ea typeface="+mn-ea"/>
                <a:cs typeface="+mn-cs"/>
              </a:rPr>
              <a:t>.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144</a:t>
            </a:fld>
            <a:endParaRPr 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145</a:t>
            </a:fld>
            <a:endParaRPr 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146</a:t>
            </a:fld>
            <a:endParaRPr 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147</a:t>
            </a:fld>
            <a:endParaRPr 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148</a:t>
            </a:fld>
            <a:endParaRPr 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149</a:t>
            </a:fld>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150</a:t>
            </a:fld>
            <a:endParaRPr 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for categorical variables were made using the chi-square statistic. Multiple groups were compared using single p-value.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Comparisons for continuous variables were made using </a:t>
            </a:r>
            <a:r>
              <a:rPr lang="en-US" sz="1200" kern="1200" dirty="0" err="1" smtClean="0">
                <a:solidFill>
                  <a:schemeClr val="tx1"/>
                </a:solidFill>
                <a:latin typeface="+mn-lt"/>
                <a:ea typeface="+mn-ea"/>
                <a:cs typeface="+mn-cs"/>
              </a:rPr>
              <a:t>Kruskal</a:t>
            </a:r>
            <a:r>
              <a:rPr lang="en-US" sz="1200" kern="1200" dirty="0" smtClean="0">
                <a:solidFill>
                  <a:schemeClr val="tx1"/>
                </a:solidFill>
                <a:latin typeface="+mn-lt"/>
                <a:ea typeface="+mn-ea"/>
                <a:cs typeface="+mn-cs"/>
              </a:rPr>
              <a:t>-Wallis test.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significant p-value means that at least one of the groups is different than the others but it doesn’t identify which group it is.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a:t>
            </a:fld>
            <a:endParaRPr 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152</a:t>
            </a:fld>
            <a:endParaRPr 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153</a:t>
            </a:fld>
            <a:endParaRPr 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154</a:t>
            </a:fld>
            <a:endParaRPr 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155</a:t>
            </a:fld>
            <a:endParaRPr 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156</a:t>
            </a:fld>
            <a:endParaRPr 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157</a:t>
            </a:fld>
            <a:endParaRPr 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158</a:t>
            </a:fld>
            <a:endParaRPr 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159</a:t>
            </a:fld>
            <a:endParaRPr 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160</a:t>
            </a:fld>
            <a:endParaRPr lang="en-US"/>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a:t>
            </a:fld>
            <a:endParaRPr lang="en-US"/>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162</a:t>
            </a:fld>
            <a:endParaRPr 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163</a:t>
            </a:fld>
            <a:endParaRPr lang="en-US"/>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164</a:t>
            </a:fld>
            <a:endParaRPr lang="en-US"/>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165</a:t>
            </a:fld>
            <a:endParaRPr lang="en-US"/>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15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166</a:t>
            </a:fld>
            <a:endParaRPr lang="en-US"/>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kern="1200" dirty="0" smtClean="0">
                <a:solidFill>
                  <a:schemeClr val="tx1"/>
                </a:solidFill>
                <a:latin typeface="+mn-lt"/>
                <a:ea typeface="+mn-ea"/>
                <a:cs typeface="+mn-cs"/>
              </a:rPr>
              <a:t>Multivariable analysis was performed using a proportional hazards model censoring all patients at 20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167</a:t>
            </a:fld>
            <a:endParaRPr lang="en-US"/>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20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168</a:t>
            </a:fld>
            <a:endParaRPr lang="en-US"/>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20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169</a:t>
            </a:fld>
            <a:endParaRPr lang="en-US"/>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20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170</a:t>
            </a:fld>
            <a:endParaRPr lang="en-US"/>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20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a:t>
            </a:fld>
            <a:endParaRPr lang="en-US"/>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20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172</a:t>
            </a:fld>
            <a:endParaRPr lang="en-US"/>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173</a:t>
            </a:fld>
            <a:endParaRPr lang="en-US"/>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174</a:t>
            </a:fld>
            <a:endParaRPr lang="en-US"/>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175</a:t>
            </a:fld>
            <a:endParaRPr lang="en-US"/>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176</a:t>
            </a:fld>
            <a:endParaRPr lang="en-US"/>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177</a:t>
            </a:fld>
            <a:endParaRPr lang="en-US"/>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178</a:t>
            </a:fld>
            <a:endParaRPr lang="en-US"/>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179</a:t>
            </a:fld>
            <a:endParaRPr lang="en-US"/>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180</a:t>
            </a:fld>
            <a:endParaRPr lang="en-US"/>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known PRA values are included in the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20</a:t>
            </a:fld>
            <a:endParaRPr lang="en-US"/>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182</a:t>
            </a:fld>
            <a:endParaRPr lang="en-US"/>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183</a:t>
            </a:fld>
            <a:endParaRPr lang="en-US"/>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184</a:t>
            </a:fld>
            <a:endParaRPr lang="en-US"/>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185</a:t>
            </a:fld>
            <a:endParaRPr lang="en-US"/>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186</a:t>
            </a:fld>
            <a:endParaRPr lang="en-US"/>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187</a:t>
            </a:fld>
            <a:endParaRPr lang="en-US"/>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8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188</a:t>
            </a:fld>
            <a:endParaRPr lang="en-US"/>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8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189</a:t>
            </a:fld>
            <a:endParaRPr lang="en-US"/>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8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190</a:t>
            </a:fld>
            <a:endParaRPr lang="en-US"/>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8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21</a:t>
            </a:fld>
            <a:endParaRPr lang="en-US"/>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8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192</a:t>
            </a:fld>
            <a:endParaRPr lang="en-US"/>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8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193</a:t>
            </a:fld>
            <a:endParaRPr lang="en-US"/>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8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194</a:t>
            </a:fld>
            <a:endParaRPr lang="en-US"/>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195</a:t>
            </a:fld>
            <a:endParaRPr lang="en-US"/>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196</a:t>
            </a:fld>
            <a:endParaRPr lang="en-US"/>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197</a:t>
            </a:fld>
            <a:endParaRPr lang="en-US"/>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198</a:t>
            </a:fld>
            <a:endParaRPr lang="en-US"/>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199</a:t>
            </a:fld>
            <a:endParaRPr lang="en-US"/>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200</a:t>
            </a:fld>
            <a:endParaRPr lang="en-US"/>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donor age were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half-life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No adjustments were made for multiple comparisons.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Conditional survival is shown in this figure; this is the survival following 1 year for all patients who survived to 1 year. The conditional half-life is the estimated time point at which 50% of the recipients who survive to at least 1 year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No adjustments were made for multiple comparisons.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half-life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No adjustments were made for multiple comparisons.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half-life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No adjustments were made for multiple comparisons.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No adjustments were made for multiple comparisons.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half-life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No adjustments were made for multiple comparisons.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Conditional survival was performed by limiting the group of patients analyzed to those who have survived to at least 1 year.  Thus it is possible to examine longer term survival after excluding early deaths.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half-life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No adjustments were made for multiple comparisons.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half-life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No adjustments were made for multiple comparisons.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half-life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No adjustments were made for multiple comparisons.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half-life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No adjustments were made for multiple comparisons.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half-life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No adjustments were made for multiple comparisons.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43</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No adjustments were made for multiple comparisons.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44</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No adjustments were made for multiple comparisons.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45</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No adjustments were made for multiple comparisons.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Conditional survival was performed by limiting the group of patients analyzed to those who have survived to at least 1 year.  Thus it is possible to examine longer term survival after excluding early deaths.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46</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No adjustments were made for multiple comparisons.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47</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No adjustments were made for multiple comparisons.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48</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No adjustments were made for multiple comparisons.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49</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No adjustments were made for multiple comparisons.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50</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a:t>
            </a:r>
            <a:r>
              <a:rPr lang="en-US" sz="1200" kern="120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52</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a:t>
            </a:r>
            <a:r>
              <a:rPr lang="en-US" sz="1200" kern="120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53</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No adjustments were made for multiple comparisons. Only pair-wise comparisons statistically significant at p &lt; 0.05 are shown on the slide.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54</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No adjustments were made for multiple comparisons. Only pair-wise comparisons statistically significant at p &lt; 0.05 are shown on the slide.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55</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No adjustments were made for multiple comparisons. </a:t>
            </a:r>
            <a:endParaRPr lang="en-US" dirty="0" smtClean="0"/>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56</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No adjustments were made for multiple comparisons.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57</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computed using the Kaplan-Meier method.  Rates were compared using the log-rank test statistic.  Numbers</a:t>
            </a:r>
            <a:r>
              <a:rPr lang="en-US" sz="1200" kern="1200" baseline="0" dirty="0" smtClean="0">
                <a:solidFill>
                  <a:schemeClr val="tx1"/>
                </a:solidFill>
                <a:latin typeface="+mn-lt"/>
                <a:ea typeface="+mn-ea"/>
                <a:cs typeface="+mn-cs"/>
              </a:rPr>
              <a:t> on the slide show total number of re-transplants.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are shown only for groups with 10 or more patients at risk (alive with follow-up) at 1 year.</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58</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hospitalizations reported on the annual follow-ups, representing the hospitalizations between discharge and 1 year, between the 2-year and 3-year follow-up, and between the 4-year and 5-year follow-ups, respectively.  Because all follow-ups between 2000 and June 2011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59</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From March 2005 functional status in US is collected using </a:t>
            </a:r>
            <a:r>
              <a:rPr lang="en-US" sz="1200" kern="1200" dirty="0" err="1" smtClean="0">
                <a:solidFill>
                  <a:schemeClr val="tx1"/>
                </a:solidFill>
                <a:latin typeface="+mn-lt"/>
                <a:ea typeface="+mn-ea"/>
                <a:cs typeface="+mn-cs"/>
              </a:rPr>
              <a:t>Karnofsky</a:t>
            </a:r>
            <a:r>
              <a:rPr lang="en-US" sz="1200" kern="1200" dirty="0" smtClean="0">
                <a:solidFill>
                  <a:schemeClr val="tx1"/>
                </a:solidFill>
                <a:latin typeface="+mn-lt"/>
                <a:ea typeface="+mn-ea"/>
                <a:cs typeface="+mn-cs"/>
              </a:rPr>
              <a:t> score for adult recipients and Lansky score for pediatric recipients.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figure shows the functional status reported on the 1-year, 2-year and 3-year annual follow-ups.  Because all follow-ups between January</a:t>
            </a:r>
            <a:r>
              <a:rPr lang="en-US" sz="1200" kern="1200" baseline="0" dirty="0" smtClean="0">
                <a:solidFill>
                  <a:schemeClr val="tx1"/>
                </a:solidFill>
                <a:latin typeface="+mn-lt"/>
                <a:ea typeface="+mn-ea"/>
                <a:cs typeface="+mn-cs"/>
              </a:rPr>
              <a:t> 2006 </a:t>
            </a:r>
            <a:r>
              <a:rPr lang="en-US" sz="1200" kern="1200" dirty="0" smtClean="0">
                <a:solidFill>
                  <a:schemeClr val="tx1"/>
                </a:solidFill>
                <a:latin typeface="+mn-lt"/>
                <a:ea typeface="+mn-ea"/>
                <a:cs typeface="+mn-cs"/>
              </a:rPr>
              <a:t>and June 2011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60</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employment status reported on annual follow-ups.  Because all follow-ups between 2000 and June 2011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age distribution of heart transplant recipients was compared between the eras using a chi-square test. A significant p-value means that at least one of the groups is different than the others but it doesn’t identify which group it is.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employment status reported on annual follow-ups.  Because all follow-ups between 2000 and June 2011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62</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hospitalizations reported on the annual follow-ups, representing the hospitalizations between discharge and 1 year, between the 2-year and 3-year follow-up, and between the 4-year and 5-year follow-ups, respectively.  Because all follow-ups between 2000 and June 2011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63</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64</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65</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D3FF3A6-B03F-4710-AAA0-E3CB014C4A59}" type="slidenum">
              <a:rPr lang="en-US" smtClean="0"/>
              <a:pPr/>
              <a:t>66</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No adjustments were made for multiple comparisons. Only pair-wise comparisons statistically significant at p &lt; 0.05 are shown on the slide.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67</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and 5-year annual follow-up forms.  To provide a snapshot of current practice, only follow-ups occurring between January 2008 and June 2011 were included.  Therefore, this figure does not represent changes in practice between the 1-year follow-up and 5-year follow-up on a cohort of patients.  The patients in the 1-year tabulation are not the same patients as in the 5-year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68</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annual follow-up forms.  As different patients were transplanted each year this figure does not represent changes in immunosuppression for individual patients but may represent changes in practice.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69</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and 5-year annual follow-up forms for the same patients based on follow-ups occurring between January 2001 and June 2011.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70</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and 5-year annual follow-up forms.  To provide a snapshot of current practice, only follow-ups occurring between January 2006 and June 2011 were included.  Therefore, this figure does not represent changes in practice between the 1-year follow-up and 5-year follow-up on a cohort of patients.  The patients in the 1-year tabulation are not the same patients as in the 5-year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Therefore, 95% confidence limits are provided about the survival rate estimate; the survival rate shown is the best estimate but the true rate will most likely fall within these limits.</a:t>
            </a:r>
          </a:p>
          <a:p>
            <a:endParaRPr lang="en-US" dirty="0" smtClean="0"/>
          </a:p>
          <a:p>
            <a:r>
              <a:rPr lang="en-US" dirty="0" smtClean="0"/>
              <a:t>The half-life is the estimated time point at which 50% of all of the recipients have died.  The conditional half-life is the estimated time point at which 50%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p:txBody>
      </p:sp>
      <p:sp>
        <p:nvSpPr>
          <p:cNvPr id="4" name="Slide Number Placeholder 3"/>
          <p:cNvSpPr>
            <a:spLocks noGrp="1"/>
          </p:cNvSpPr>
          <p:nvPr>
            <p:ph type="sldNum" sz="quarter" idx="10"/>
          </p:nvPr>
        </p:nvSpPr>
        <p:spPr/>
        <p:txBody>
          <a:bodyPr/>
          <a:lstStyle/>
          <a:p>
            <a:fld id="{8D3FF3A6-B03F-4710-AAA0-E3CB014C4A59}" type="slidenum">
              <a:rPr lang="en-US" smtClean="0"/>
              <a:pPr/>
              <a:t>8</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immunosuppression reported as being provided at the time of the 1-year and 5-year annual follow-up forms.  To provide a snapshot of current practice, only follow-ups occurring between January 2006 and June 2011 were included.  Therefore, this figure does not represent changes in practice between the 1-year follow-up and 5-year follow-up on a cohort of patients.  The patients in the 1-year tabulation are not the same patients as in the 5-year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72</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73</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  No adjustments were made for multiple comparisons. Only pair-wise comparisons statistically significant at </a:t>
            </a:r>
            <a:r>
              <a:rPr lang="en-US" sz="1200" kern="1200" smtClean="0">
                <a:solidFill>
                  <a:schemeClr val="tx1"/>
                </a:solidFill>
                <a:latin typeface="+mn-lt"/>
                <a:ea typeface="+mn-ea"/>
                <a:cs typeface="+mn-cs"/>
              </a:rPr>
              <a:t>p &lt; </a:t>
            </a:r>
            <a:r>
              <a:rPr lang="en-US" sz="1200" kern="1200" dirty="0" smtClean="0">
                <a:solidFill>
                  <a:schemeClr val="tx1"/>
                </a:solidFill>
                <a:latin typeface="+mn-lt"/>
                <a:ea typeface="+mn-ea"/>
                <a:cs typeface="+mn-cs"/>
              </a:rPr>
              <a:t>0.05 are shown on the slide.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74</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Comparisons were made using the chi-square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75</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Because of a modification in the data collection, the analysis is limited to follow-ups occurring on or after July 2004.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76</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hospitalization for rejection rates by era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Hospitalizations for rejections are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Rates were compared using the log-rank test statistic. No adjustments were made for multiple comparisons.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77</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within 1, 5 and 10 years following transplantation. The percentages are based on patients with known responses. To reduce bias, only patients with responses reported on every follow-up through the 5-year annual (or 10-year annual) follow-up were included in the 5-year (or 10-year) analysis.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78</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within 1, 5 and 10 years following transplantation. The percentages are based on patients with known responses. To reduce bias, only patients with responses reported on every follow-up through the 5-year annual (or 10-year annual) follow-up were included in the 5-year (or 10-year) analysis.  </a:t>
            </a:r>
            <a:r>
              <a:rPr lang="en-US" sz="1200" kern="1200" smtClean="0">
                <a:solidFill>
                  <a:schemeClr val="tx1"/>
                </a:solidFill>
                <a:latin typeface="+mn-lt"/>
                <a:ea typeface="+mn-ea"/>
                <a:cs typeface="+mn-cs"/>
              </a:rPr>
              <a:t>Because the outcomes are reported to be unknown at different rates the number with known responses for each outcome are also provided.</a:t>
            </a:r>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79</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within 1 and 5 years following transplantation. The percentages are based on patients with known responses. To reduce bias, only patients with responses reported on every follow-up through the 5-year annual follow-up were included in the 5-year analysis.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80</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rates by era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82</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83</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CAV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84</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rates by era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85</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86</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the outcome of interest was reported.  Therefore, the rates seen here may differ from those reported in the cumulative prevalence slide which is based on only those patients with known responses for each of the outcomes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 significant p-value means that at least one of the groups is different than the others but it doesn’t identify which group it is.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87</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following CAV and survival from the median time to CAV development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88</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following CAV and survival from the median time to CAV development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CAV is reported on annual follow-ups; a date of diagnosis is not provided.  For this figure the midpoint between the date of previous follow-up (when event had not occurred) and the date of follow-up when the event was reported was used as the date of occurrence.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smtClean="0">
                <a:solidFill>
                  <a:schemeClr val="tx1"/>
                </a:solidFill>
                <a:latin typeface="+mn-lt"/>
                <a:ea typeface="+mn-ea"/>
                <a:cs typeface="+mn-cs"/>
              </a:rPr>
              <a:t>No adjustments were made for multiple comparisons.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89</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with malignancies reported within 1, 5 and 10 years following transplantation. The percentages are based on patients with known responses.  To reduce bias, only patients with responses reported on every follow-up through the 5-year annual follow-up were included in the “5-Year Survivors” column.  Similarly, only patients with responses reported on every follow-up through the 10-year annual follow-up were included in the “10-Year Survivors” column.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90</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11</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malignancy rates were compared using the log-rank test statistic. A significant p-value means that at least one of the groups is different than the others but it doesn’t identify which group it is.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92</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malignancy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93</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malignancy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94</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malignancy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95</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malignancy rates were compared using the log-rank test statistic. A significant p-value means that at least one of the groups is different than the others but it doesn’t identify which group it is.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96</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malignancy 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97</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malignancy had not been reported) and the date of follow-up when the malignancy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malignancy rates were compared using the log-rank test statistic. A significant p-value means that at least one of the groups is different than the others but it doesn’t identify which group it is.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98</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99</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100</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gs>
            <a:gs pos="100000">
              <a:srgbClr val="000099"/>
            </a:gs>
          </a:gsLst>
          <a:lin ang="162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5000"/>
        <a:buFont typeface="Webdings" charset="2"/>
        <a:buChar char="&lt;"/>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Times"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Font typeface="Times"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image" Target="../media/image1.png"/></Relationships>
</file>

<file path=ppt/slides/_rels/slide100.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1.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3.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4.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110.xml.rels><?xml version="1.0" encoding="UTF-8" standalone="yes"?>
<Relationships xmlns="http://schemas.openxmlformats.org/package/2006/relationships"><Relationship Id="rId3" Type="http://schemas.openxmlformats.org/officeDocument/2006/relationships/chart" Target="../charts/chart98.xml"/><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1.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2.xml.rels><?xml version="1.0" encoding="UTF-8" standalone="yes"?>
<Relationships xmlns="http://schemas.openxmlformats.org/package/2006/relationships"><Relationship Id="rId3" Type="http://schemas.openxmlformats.org/officeDocument/2006/relationships/chart" Target="../charts/chart100.xml"/><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3.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4.xml.rels><?xml version="1.0" encoding="UTF-8" standalone="yes"?>
<Relationships xmlns="http://schemas.openxmlformats.org/package/2006/relationships"><Relationship Id="rId3" Type="http://schemas.openxmlformats.org/officeDocument/2006/relationships/chart" Target="../charts/chart102.xml"/><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5.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6.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7.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9.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image" Target="../media/image1.png"/></Relationships>
</file>

<file path=ppt/slides/_rels/slide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1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5.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6.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7.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1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8.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1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9.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1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1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1.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1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2.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1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3.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1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1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9.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1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1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1.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1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2.xml.rels><?xml version="1.0" encoding="UTF-8" standalone="yes"?>
<Relationships xmlns="http://schemas.openxmlformats.org/package/2006/relationships"><Relationship Id="rId3" Type="http://schemas.openxmlformats.org/officeDocument/2006/relationships/chart" Target="../charts/chart122.xml"/><Relationship Id="rId2" Type="http://schemas.openxmlformats.org/officeDocument/2006/relationships/notesSlide" Target="../notesSlides/notesSlide1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1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8.xml.rels><?xml version="1.0" encoding="UTF-8" standalone="yes"?>
<Relationships xmlns="http://schemas.openxmlformats.org/package/2006/relationships"><Relationship Id="rId3" Type="http://schemas.openxmlformats.org/officeDocument/2006/relationships/chart" Target="../charts/chart124.xml"/><Relationship Id="rId2" Type="http://schemas.openxmlformats.org/officeDocument/2006/relationships/notesSlide" Target="../notesSlides/notesSlide1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1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chart" Target="../charts/chart126.xml"/><Relationship Id="rId2" Type="http://schemas.openxmlformats.org/officeDocument/2006/relationships/notesSlide" Target="../notesSlides/notesSlide14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1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2.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15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3.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1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4.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1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5.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1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1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1.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15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2.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16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3.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16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16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5.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16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6.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16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16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16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1.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16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2.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17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17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17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8.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17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17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chart" Target="../charts/chart147.xml"/><Relationship Id="rId2" Type="http://schemas.openxmlformats.org/officeDocument/2006/relationships/notesSlide" Target="../notesSlides/notesSlide18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5.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18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6.xml.rels><?xml version="1.0" encoding="UTF-8" standalone="yes"?>
<Relationships xmlns="http://schemas.openxmlformats.org/package/2006/relationships"><Relationship Id="rId3" Type="http://schemas.openxmlformats.org/officeDocument/2006/relationships/chart" Target="../charts/chart149.xml"/><Relationship Id="rId2" Type="http://schemas.openxmlformats.org/officeDocument/2006/relationships/notesSlide" Target="../notesSlides/notesSlide18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7.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18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chart" Target="../charts/chart151.xml"/><Relationship Id="rId2" Type="http://schemas.openxmlformats.org/officeDocument/2006/relationships/notesSlide" Target="../notesSlides/notesSlide18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2.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19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3.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19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19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9.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19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0.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19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1.xml.rels><?xml version="1.0" encoding="UTF-8" standalone="yes"?>
<Relationships xmlns="http://schemas.openxmlformats.org/package/2006/relationships"><Relationship Id="rId3" Type="http://schemas.openxmlformats.org/officeDocument/2006/relationships/chart" Target="../charts/chart157.xml"/><Relationship Id="rId2" Type="http://schemas.openxmlformats.org/officeDocument/2006/relationships/notesSlide" Target="../notesSlides/notesSlide19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60.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7.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2.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3.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4.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5.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6.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7.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8.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8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9.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2.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3.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4.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6.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7.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8.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HEART TRANSPLANTATION</a:t>
            </a:r>
            <a:endParaRPr lang="en-US" sz="4000" dirty="0"/>
          </a:p>
        </p:txBody>
      </p:sp>
      <p:sp>
        <p:nvSpPr>
          <p:cNvPr id="3" name="Subtitle 2"/>
          <p:cNvSpPr>
            <a:spLocks noGrp="1"/>
          </p:cNvSpPr>
          <p:nvPr>
            <p:ph type="subTitle" idx="1"/>
          </p:nvPr>
        </p:nvSpPr>
        <p:spPr/>
        <p:txBody>
          <a:bodyPr/>
          <a:lstStyle/>
          <a:p>
            <a:r>
              <a:rPr lang="en-US" dirty="0" smtClean="0"/>
              <a:t>Overall</a:t>
            </a:r>
            <a:endParaRPr lang="en-US" dirty="0"/>
          </a:p>
        </p:txBody>
      </p:sp>
      <p:grpSp>
        <p:nvGrpSpPr>
          <p:cNvPr id="9" name="Group 4"/>
          <p:cNvGrpSpPr/>
          <p:nvPr/>
        </p:nvGrpSpPr>
        <p:grpSpPr>
          <a:xfrm>
            <a:off x="381000" y="5867400"/>
            <a:ext cx="4572000" cy="755650"/>
            <a:chOff x="381000" y="5867400"/>
            <a:chExt cx="4572000" cy="755650"/>
          </a:xfrm>
        </p:grpSpPr>
        <p:pic>
          <p:nvPicPr>
            <p:cNvPr id="12" name="Picture 2052" descr="ISHLTLGB"/>
            <p:cNvPicPr>
              <a:picLocks noChangeAspect="1" noChangeArrowheads="1"/>
            </p:cNvPicPr>
            <p:nvPr/>
          </p:nvPicPr>
          <p:blipFill>
            <a:blip r:embed="rId2" cstate="print"/>
            <a:srcRect/>
            <a:stretch>
              <a:fillRect/>
            </a:stretch>
          </p:blipFill>
          <p:spPr bwMode="auto">
            <a:xfrm>
              <a:off x="381000" y="5867400"/>
              <a:ext cx="752475" cy="755650"/>
            </a:xfrm>
            <a:prstGeom prst="rect">
              <a:avLst/>
            </a:prstGeom>
            <a:noFill/>
            <a:ln w="9525">
              <a:noFill/>
              <a:miter lim="800000"/>
              <a:headEnd/>
              <a:tailEnd/>
            </a:ln>
          </p:spPr>
        </p:pic>
        <p:sp>
          <p:nvSpPr>
            <p:cNvPr id="13" name="TextBox 12"/>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62000"/>
          </a:xfrm>
        </p:spPr>
        <p:txBody>
          <a:bodyPr/>
          <a:lstStyle/>
          <a:p>
            <a:r>
              <a:rPr lang="en-US" sz="2800" dirty="0" smtClean="0"/>
              <a:t>DIAGNOSIS IN ADULT HEART TRANSPLANTS</a:t>
            </a:r>
            <a:endParaRPr lang="en-US" sz="2800" dirty="0"/>
          </a:p>
        </p:txBody>
      </p:sp>
      <p:graphicFrame>
        <p:nvGraphicFramePr>
          <p:cNvPr id="11" name="Content Placeholder 10"/>
          <p:cNvGraphicFramePr>
            <a:graphicFrameLocks noGrp="1"/>
          </p:cNvGraphicFramePr>
          <p:nvPr>
            <p:ph idx="1"/>
          </p:nvPr>
        </p:nvGraphicFramePr>
        <p:xfrm>
          <a:off x="0" y="1371600"/>
          <a:ext cx="5105400" cy="4343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graphicFrame>
        <p:nvGraphicFramePr>
          <p:cNvPr id="15" name="Content Placeholder 10"/>
          <p:cNvGraphicFramePr>
            <a:graphicFrameLocks/>
          </p:cNvGraphicFramePr>
          <p:nvPr/>
        </p:nvGraphicFramePr>
        <p:xfrm>
          <a:off x="4267200" y="1447800"/>
          <a:ext cx="5105400" cy="4343400"/>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800" dirty="0" smtClean="0"/>
              <a:t>ADULT HEART RECIPIENTS</a:t>
            </a:r>
            <a:r>
              <a:rPr lang="en-US" sz="2400" dirty="0" smtClean="0"/>
              <a:t/>
            </a:r>
            <a:br>
              <a:rPr lang="en-US" sz="2400" dirty="0" smtClean="0"/>
            </a:br>
            <a:r>
              <a:rPr lang="en-US" sz="2400" dirty="0" smtClean="0"/>
              <a:t> Cause of Death from Leading Causes by Time since Transplant and Era </a:t>
            </a:r>
            <a:r>
              <a:rPr lang="en-US" sz="2000" dirty="0" smtClean="0"/>
              <a:t>(Deaths: January 1994 - June 2011)</a:t>
            </a:r>
            <a:br>
              <a:rPr lang="en-US" sz="2000" dirty="0" smtClean="0"/>
            </a:br>
            <a:endParaRPr lang="en-US" sz="2000" dirty="0"/>
          </a:p>
        </p:txBody>
      </p:sp>
      <p:graphicFrame>
        <p:nvGraphicFramePr>
          <p:cNvPr id="10" name="Content Placeholder 9"/>
          <p:cNvGraphicFramePr>
            <a:graphicFrameLocks noGrp="1"/>
          </p:cNvGraphicFramePr>
          <p:nvPr>
            <p:ph idx="1"/>
          </p:nvPr>
        </p:nvGraphicFramePr>
        <p:xfrm>
          <a:off x="152400" y="1371600"/>
          <a:ext cx="87630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1371600" y="5638800"/>
            <a:ext cx="2209800" cy="323165"/>
          </a:xfrm>
          <a:prstGeom prst="rect">
            <a:avLst/>
          </a:prstGeom>
          <a:noFill/>
        </p:spPr>
        <p:txBody>
          <a:bodyPr wrap="square" rtlCol="0">
            <a:spAutoFit/>
          </a:bodyPr>
          <a:lstStyle/>
          <a:p>
            <a:pPr algn="ctr"/>
            <a:r>
              <a:rPr lang="en-US" sz="1500" b="1" dirty="0" smtClean="0">
                <a:solidFill>
                  <a:srgbClr val="FFFF00"/>
                </a:solidFill>
              </a:rPr>
              <a:t>Deaths 1994 – 2001</a:t>
            </a:r>
            <a:endParaRPr lang="en-US" sz="1500" b="1" dirty="0">
              <a:solidFill>
                <a:srgbClr val="FFFF00"/>
              </a:solidFill>
            </a:endParaRPr>
          </a:p>
        </p:txBody>
      </p:sp>
      <p:sp>
        <p:nvSpPr>
          <p:cNvPr id="9" name="TextBox 8"/>
          <p:cNvSpPr txBox="1"/>
          <p:nvPr/>
        </p:nvSpPr>
        <p:spPr>
          <a:xfrm>
            <a:off x="5562600" y="5638800"/>
            <a:ext cx="2209800" cy="323165"/>
          </a:xfrm>
          <a:prstGeom prst="rect">
            <a:avLst/>
          </a:prstGeom>
          <a:noFill/>
        </p:spPr>
        <p:txBody>
          <a:bodyPr wrap="square" rtlCol="0">
            <a:spAutoFit/>
          </a:bodyPr>
          <a:lstStyle/>
          <a:p>
            <a:pPr algn="ctr"/>
            <a:r>
              <a:rPr lang="en-US" sz="1500" b="1" dirty="0" smtClean="0">
                <a:solidFill>
                  <a:srgbClr val="FFFF00"/>
                </a:solidFill>
              </a:rPr>
              <a:t>Deaths 2002 – 6/2011</a:t>
            </a:r>
            <a:endParaRPr lang="en-US" sz="15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800" dirty="0" smtClean="0"/>
              <a:t>ADULT HEART TRANSPLANT RECIPIENTS </a:t>
            </a:r>
            <a:br>
              <a:rPr lang="en-US" sz="2800" dirty="0" smtClean="0"/>
            </a:br>
            <a:r>
              <a:rPr lang="en-US" sz="2400" dirty="0" smtClean="0"/>
              <a:t>Relative Incidence of Leading Causes of Death</a:t>
            </a:r>
            <a:r>
              <a:rPr lang="en-US" sz="2800" dirty="0" smtClean="0"/>
              <a:t/>
            </a:r>
            <a:br>
              <a:rPr lang="en-US" sz="2800" dirty="0" smtClean="0"/>
            </a:br>
            <a:r>
              <a:rPr lang="en-US" sz="2000" dirty="0" smtClean="0"/>
              <a:t>(Deaths: January 1994 - June 2011)</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1" name="TextBox 10"/>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2" name="TextBox 11"/>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800" dirty="0" smtClean="0"/>
              <a:t>ADULT HEART TRANSPLANT RECIPIENTS </a:t>
            </a:r>
            <a:br>
              <a:rPr lang="en-US" sz="2800" dirty="0" smtClean="0"/>
            </a:br>
            <a:r>
              <a:rPr lang="en-US" sz="2400" dirty="0" smtClean="0"/>
              <a:t>Cumulative Incidence of Leading Causes of Death</a:t>
            </a:r>
            <a:r>
              <a:rPr lang="en-US" sz="2800" dirty="0" smtClean="0"/>
              <a:t/>
            </a:r>
            <a:br>
              <a:rPr lang="en-US" sz="2800" dirty="0" smtClean="0"/>
            </a:br>
            <a:r>
              <a:rPr lang="en-US" sz="2000" dirty="0" smtClean="0"/>
              <a:t>(Transplants: January 1994 - June 2010)</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1" name="TextBox 10"/>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2" name="TextBox 11"/>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800" dirty="0" smtClean="0"/>
              <a:t>ADULT HEART TRANSPLANT RECIPIENTS </a:t>
            </a:r>
            <a:br>
              <a:rPr lang="en-US" sz="2800" dirty="0" smtClean="0"/>
            </a:br>
            <a:r>
              <a:rPr lang="en-US" sz="2400" dirty="0" smtClean="0"/>
              <a:t>Relative Incidence of Leading Causes of Death</a:t>
            </a:r>
            <a:r>
              <a:rPr lang="en-US" sz="2800" dirty="0" smtClean="0"/>
              <a:t/>
            </a:r>
            <a:br>
              <a:rPr lang="en-US" sz="2800" dirty="0" smtClean="0"/>
            </a:br>
            <a:r>
              <a:rPr lang="en-US" sz="2000" dirty="0" smtClean="0"/>
              <a:t>(Deaths: January 2004 - June 2011)</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1" name="TextBox 10"/>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2" name="TextBox 11"/>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800" dirty="0" smtClean="0"/>
              <a:t>ADULT HEART TRANSPLANT RECIPIENTS </a:t>
            </a:r>
            <a:br>
              <a:rPr lang="en-US" sz="2800" dirty="0" smtClean="0"/>
            </a:br>
            <a:r>
              <a:rPr lang="en-US" sz="2400" dirty="0" smtClean="0"/>
              <a:t>Cumulative Incidence of Leading Causes of Death</a:t>
            </a:r>
            <a:r>
              <a:rPr lang="en-US" sz="2800" dirty="0" smtClean="0"/>
              <a:t/>
            </a:r>
            <a:br>
              <a:rPr lang="en-US" sz="2800" dirty="0" smtClean="0"/>
            </a:br>
            <a:r>
              <a:rPr lang="en-US" sz="2000" dirty="0" smtClean="0"/>
              <a:t>(Transplants: January 2003 - June 2010)</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1" name="TextBox 10"/>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2" name="TextBox 11"/>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000" dirty="0" smtClean="0"/>
              <a:t>(2005-6/2010)</a:t>
            </a:r>
            <a:br>
              <a:rPr lang="en-US" sz="2000" dirty="0" smtClean="0"/>
            </a:b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nvPr>
        </p:nvGraphicFramePr>
        <p:xfrm>
          <a:off x="228599" y="1143000"/>
          <a:ext cx="8686801" cy="4191000"/>
        </p:xfrm>
        <a:graphic>
          <a:graphicData uri="http://schemas.openxmlformats.org/drawingml/2006/table">
            <a:tbl>
              <a:tblPr firstRow="1" bandRow="1">
                <a:tableStyleId>{C083E6E3-FA7D-4D7B-A595-EF9225AFEA82}</a:tableStyleId>
              </a:tblPr>
              <a:tblGrid>
                <a:gridCol w="4211782"/>
                <a:gridCol w="789709"/>
                <a:gridCol w="965200"/>
                <a:gridCol w="877455"/>
                <a:gridCol w="965200"/>
                <a:gridCol w="877455"/>
              </a:tblGrid>
              <a:tr h="838200">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Relative Risk</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335280">
                <a:tc>
                  <a:txBody>
                    <a:bodyPr/>
                    <a:lstStyle/>
                    <a:p>
                      <a:pPr marL="0" marR="0">
                        <a:spcBef>
                          <a:spcPts val="0"/>
                        </a:spcBef>
                        <a:spcAft>
                          <a:spcPts val="0"/>
                        </a:spcAft>
                      </a:pPr>
                      <a:r>
                        <a:rPr lang="en-US" sz="1600" b="1" dirty="0">
                          <a:solidFill>
                            <a:srgbClr val="FFFFFF"/>
                          </a:solidFill>
                          <a:latin typeface="+mn-lt"/>
                          <a:ea typeface="Times New Roman"/>
                          <a:cs typeface="Times New Roman"/>
                        </a:rPr>
                        <a:t>Temporary circulatory support*</a:t>
                      </a:r>
                      <a:endParaRPr lang="en-US" sz="1600" b="1" dirty="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175</a:t>
                      </a:r>
                      <a:endParaRPr lang="en-US" sz="16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dirty="0">
                          <a:solidFill>
                            <a:srgbClr val="FFFFFF"/>
                          </a:solidFill>
                          <a:latin typeface="Arial"/>
                        </a:rPr>
                        <a:t>3.05</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dirty="0">
                          <a:solidFill>
                            <a:srgbClr val="FFFFFF"/>
                          </a:solidFill>
                          <a:latin typeface="Arial"/>
                        </a:rPr>
                        <a:t>&lt;.0001</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600" b="1" i="0" u="none" strike="noStrike" dirty="0">
                          <a:solidFill>
                            <a:srgbClr val="FFFFFF"/>
                          </a:solidFill>
                          <a:latin typeface="Arial"/>
                        </a:rPr>
                        <a:t>2.26</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600" b="1" i="0" u="none" strike="noStrike" dirty="0" smtClean="0">
                          <a:solidFill>
                            <a:srgbClr val="FFFFFF"/>
                          </a:solidFill>
                          <a:latin typeface="Arial"/>
                        </a:rPr>
                        <a:t>-4.10</a:t>
                      </a:r>
                      <a:endParaRPr lang="en-US" sz="1600" b="1" i="0" u="none" strike="noStrike" dirty="0">
                        <a:solidFill>
                          <a:srgbClr val="FFFFFF"/>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335280">
                <a:tc>
                  <a:txBody>
                    <a:bodyPr/>
                    <a:lstStyle/>
                    <a:p>
                      <a:pPr marL="0" marR="0">
                        <a:spcBef>
                          <a:spcPts val="0"/>
                        </a:spcBef>
                        <a:spcAft>
                          <a:spcPts val="0"/>
                        </a:spcAft>
                      </a:pPr>
                      <a:r>
                        <a:rPr lang="en-US" sz="1600" b="1" dirty="0">
                          <a:solidFill>
                            <a:srgbClr val="FFFFFF"/>
                          </a:solidFill>
                          <a:latin typeface="+mn-lt"/>
                          <a:ea typeface="Times New Roman"/>
                          <a:cs typeface="Times New Roman"/>
                        </a:rPr>
                        <a:t>Diagnosis: Congenital vs. cardiomyopathy</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274</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dirty="0">
                          <a:solidFill>
                            <a:srgbClr val="FFFFFF"/>
                          </a:solidFill>
                          <a:latin typeface="Arial"/>
                        </a:rPr>
                        <a:t>2.11</a:t>
                      </a:r>
                    </a:p>
                  </a:txBody>
                  <a:tcPr marL="0" marR="0" marT="0" marB="0" anchor="ctr">
                    <a:solidFill>
                      <a:schemeClr val="bg2"/>
                    </a:solidFill>
                  </a:tcPr>
                </a:tc>
                <a:tc>
                  <a:txBody>
                    <a:bodyPr/>
                    <a:lstStyle/>
                    <a:p>
                      <a:pPr algn="ctr" fontAlgn="t"/>
                      <a:r>
                        <a:rPr lang="en-US" sz="1600" b="1" i="0" u="none" strike="noStrike" dirty="0">
                          <a:solidFill>
                            <a:srgbClr val="FFFFFF"/>
                          </a:solidFill>
                          <a:latin typeface="Arial"/>
                        </a:rPr>
                        <a:t>&lt;.0001</a:t>
                      </a:r>
                    </a:p>
                  </a:txBody>
                  <a:tcPr marL="0" marR="0" marT="0" marB="0" anchor="ctr">
                    <a:solidFill>
                      <a:schemeClr val="bg2"/>
                    </a:solidFill>
                  </a:tcPr>
                </a:tc>
                <a:tc>
                  <a:txBody>
                    <a:bodyPr/>
                    <a:lstStyle/>
                    <a:p>
                      <a:pPr algn="r" fontAlgn="t"/>
                      <a:r>
                        <a:rPr lang="en-US" sz="1600" b="1" i="0" u="none" strike="noStrike" dirty="0">
                          <a:solidFill>
                            <a:srgbClr val="FFFFFF"/>
                          </a:solidFill>
                          <a:latin typeface="Arial"/>
                        </a:rPr>
                        <a:t>1.56</a:t>
                      </a:r>
                    </a:p>
                  </a:txBody>
                  <a:tcPr marL="0" marR="0" marT="0" marB="0" anchor="ctr">
                    <a:solidFill>
                      <a:schemeClr val="bg2"/>
                    </a:solidFill>
                  </a:tcPr>
                </a:tc>
                <a:tc>
                  <a:txBody>
                    <a:bodyPr/>
                    <a:lstStyle/>
                    <a:p>
                      <a:pPr algn="l" fontAlgn="t"/>
                      <a:r>
                        <a:rPr lang="en-US" sz="1600" b="1" i="0" u="none" strike="noStrike" dirty="0" smtClean="0">
                          <a:solidFill>
                            <a:srgbClr val="FFFFFF"/>
                          </a:solidFill>
                          <a:latin typeface="Arial"/>
                        </a:rPr>
                        <a:t>-2.86</a:t>
                      </a:r>
                      <a:endParaRPr lang="en-US" sz="1600" b="1" i="0" u="none" strike="noStrike" dirty="0">
                        <a:solidFill>
                          <a:srgbClr val="FFFFFF"/>
                        </a:solidFill>
                        <a:latin typeface="Arial"/>
                      </a:endParaRPr>
                    </a:p>
                  </a:txBody>
                  <a:tcPr marL="0" marR="0" marT="0" marB="0" anchor="ctr">
                    <a:lnR>
                      <a:noFill/>
                    </a:lnR>
                    <a:solidFill>
                      <a:schemeClr val="bg2"/>
                    </a:solidFill>
                  </a:tcPr>
                </a:tc>
              </a:tr>
              <a:tr h="335280">
                <a:tc>
                  <a:txBody>
                    <a:bodyPr/>
                    <a:lstStyle/>
                    <a:p>
                      <a:pPr marL="0" marR="0">
                        <a:spcBef>
                          <a:spcPts val="0"/>
                        </a:spcBef>
                        <a:spcAft>
                          <a:spcPts val="0"/>
                        </a:spcAft>
                      </a:pPr>
                      <a:r>
                        <a:rPr lang="en-US" sz="1600" b="1" dirty="0">
                          <a:solidFill>
                            <a:srgbClr val="FFFFFF"/>
                          </a:solidFill>
                          <a:latin typeface="+mn-lt"/>
                          <a:ea typeface="Times New Roman"/>
                          <a:cs typeface="Times New Roman"/>
                        </a:rPr>
                        <a:t>Total artificial heart</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77</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dirty="0" smtClean="0">
                          <a:solidFill>
                            <a:srgbClr val="FFFFFF"/>
                          </a:solidFill>
                          <a:latin typeface="Arial"/>
                        </a:rPr>
                        <a:t>1.90</a:t>
                      </a:r>
                      <a:endParaRPr lang="en-US" sz="1600" b="1" i="0" u="none" strike="noStrike" dirty="0">
                        <a:solidFill>
                          <a:srgbClr val="FFFFFF"/>
                        </a:solidFill>
                        <a:latin typeface="Arial"/>
                      </a:endParaRPr>
                    </a:p>
                  </a:txBody>
                  <a:tcPr marL="0" marR="0" marT="0" marB="0" anchor="ctr">
                    <a:solidFill>
                      <a:schemeClr val="bg2"/>
                    </a:solidFill>
                  </a:tcPr>
                </a:tc>
                <a:tc>
                  <a:txBody>
                    <a:bodyPr/>
                    <a:lstStyle/>
                    <a:p>
                      <a:pPr algn="ctr" fontAlgn="t"/>
                      <a:r>
                        <a:rPr lang="en-US" sz="1600" b="1" i="0" u="none" strike="noStrike" dirty="0">
                          <a:solidFill>
                            <a:srgbClr val="FFFFFF"/>
                          </a:solidFill>
                          <a:latin typeface="Arial"/>
                        </a:rPr>
                        <a:t>0.0137</a:t>
                      </a:r>
                    </a:p>
                  </a:txBody>
                  <a:tcPr marL="0" marR="0" marT="0" marB="0" anchor="ctr">
                    <a:solidFill>
                      <a:schemeClr val="bg2"/>
                    </a:solidFill>
                  </a:tcPr>
                </a:tc>
                <a:tc>
                  <a:txBody>
                    <a:bodyPr/>
                    <a:lstStyle/>
                    <a:p>
                      <a:pPr algn="r" fontAlgn="t"/>
                      <a:r>
                        <a:rPr lang="en-US" sz="1600" b="1" i="0" u="none" strike="noStrike" dirty="0">
                          <a:solidFill>
                            <a:srgbClr val="FFFFFF"/>
                          </a:solidFill>
                          <a:latin typeface="Arial"/>
                        </a:rPr>
                        <a:t>1.14</a:t>
                      </a:r>
                    </a:p>
                  </a:txBody>
                  <a:tcPr marL="0" marR="0" marT="0" marB="0" anchor="ctr">
                    <a:solidFill>
                      <a:schemeClr val="bg2"/>
                    </a:solidFill>
                  </a:tcPr>
                </a:tc>
                <a:tc>
                  <a:txBody>
                    <a:bodyPr/>
                    <a:lstStyle/>
                    <a:p>
                      <a:pPr algn="l" fontAlgn="t"/>
                      <a:r>
                        <a:rPr lang="en-US" sz="1600" b="1" i="0" u="none" strike="noStrike" dirty="0" smtClean="0">
                          <a:solidFill>
                            <a:srgbClr val="FFFFFF"/>
                          </a:solidFill>
                          <a:latin typeface="Arial"/>
                        </a:rPr>
                        <a:t>-3.16</a:t>
                      </a:r>
                      <a:endParaRPr lang="en-US" sz="1600" b="1" i="0" u="none" strike="noStrike" dirty="0">
                        <a:solidFill>
                          <a:srgbClr val="FFFFFF"/>
                        </a:solidFill>
                        <a:latin typeface="Arial"/>
                      </a:endParaRPr>
                    </a:p>
                  </a:txBody>
                  <a:tcPr marL="0" marR="0" marT="0" marB="0" anchor="ctr">
                    <a:lnR>
                      <a:noFill/>
                    </a:lnR>
                    <a:solidFill>
                      <a:schemeClr val="bg2"/>
                    </a:solidFill>
                  </a:tcPr>
                </a:tc>
              </a:tr>
              <a:tr h="335280">
                <a:tc>
                  <a:txBody>
                    <a:bodyPr/>
                    <a:lstStyle/>
                    <a:p>
                      <a:pPr marL="0" marR="0">
                        <a:spcBef>
                          <a:spcPts val="0"/>
                        </a:spcBef>
                        <a:spcAft>
                          <a:spcPts val="0"/>
                        </a:spcAft>
                      </a:pPr>
                      <a:r>
                        <a:rPr lang="en-US" sz="1600" b="1" dirty="0">
                          <a:solidFill>
                            <a:srgbClr val="FFFFFF"/>
                          </a:solidFill>
                          <a:latin typeface="+mn-lt"/>
                          <a:ea typeface="Times New Roman"/>
                          <a:cs typeface="Times New Roman"/>
                        </a:rPr>
                        <a:t>Temporary continuous flow device</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49</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dirty="0">
                          <a:solidFill>
                            <a:srgbClr val="FFFFFF"/>
                          </a:solidFill>
                          <a:latin typeface="Arial"/>
                        </a:rPr>
                        <a:t>1.84</a:t>
                      </a:r>
                    </a:p>
                  </a:txBody>
                  <a:tcPr marL="0" marR="0" marT="0" marB="0" anchor="ctr">
                    <a:solidFill>
                      <a:schemeClr val="bg2"/>
                    </a:solidFill>
                  </a:tcPr>
                </a:tc>
                <a:tc>
                  <a:txBody>
                    <a:bodyPr/>
                    <a:lstStyle/>
                    <a:p>
                      <a:pPr algn="ctr" fontAlgn="t"/>
                      <a:r>
                        <a:rPr lang="en-US" sz="1600" b="1" i="0" u="none" strike="noStrike" dirty="0">
                          <a:solidFill>
                            <a:srgbClr val="FFFFFF"/>
                          </a:solidFill>
                          <a:latin typeface="Arial"/>
                        </a:rPr>
                        <a:t>0.0261</a:t>
                      </a:r>
                    </a:p>
                  </a:txBody>
                  <a:tcPr marL="0" marR="0" marT="0" marB="0" anchor="ctr">
                    <a:solidFill>
                      <a:schemeClr val="bg2"/>
                    </a:solidFill>
                  </a:tcPr>
                </a:tc>
                <a:tc>
                  <a:txBody>
                    <a:bodyPr/>
                    <a:lstStyle/>
                    <a:p>
                      <a:pPr algn="r" fontAlgn="t"/>
                      <a:r>
                        <a:rPr lang="en-US" sz="1600" b="1" i="0" u="none" strike="noStrike" dirty="0">
                          <a:solidFill>
                            <a:srgbClr val="FFFFFF"/>
                          </a:solidFill>
                          <a:latin typeface="Arial"/>
                        </a:rPr>
                        <a:t>1.08</a:t>
                      </a:r>
                    </a:p>
                  </a:txBody>
                  <a:tcPr marL="0" marR="0" marT="0" marB="0" anchor="ctr">
                    <a:solidFill>
                      <a:schemeClr val="bg2"/>
                    </a:solidFill>
                  </a:tcPr>
                </a:tc>
                <a:tc>
                  <a:txBody>
                    <a:bodyPr/>
                    <a:lstStyle/>
                    <a:p>
                      <a:pPr algn="l" fontAlgn="t"/>
                      <a:r>
                        <a:rPr lang="en-US" sz="1600" b="1" i="0" u="none" strike="noStrike" dirty="0" smtClean="0">
                          <a:solidFill>
                            <a:srgbClr val="FFFFFF"/>
                          </a:solidFill>
                          <a:latin typeface="Arial"/>
                        </a:rPr>
                        <a:t>-3.15</a:t>
                      </a:r>
                      <a:endParaRPr lang="en-US" sz="1600" b="1" i="0" u="none" strike="noStrike" dirty="0">
                        <a:solidFill>
                          <a:srgbClr val="FFFFFF"/>
                        </a:solidFill>
                        <a:latin typeface="Arial"/>
                      </a:endParaRPr>
                    </a:p>
                  </a:txBody>
                  <a:tcPr marL="0" marR="0" marT="0" marB="0" anchor="ctr">
                    <a:lnR>
                      <a:noFill/>
                    </a:lnR>
                    <a:solidFill>
                      <a:schemeClr val="bg2"/>
                    </a:solidFill>
                  </a:tcPr>
                </a:tc>
              </a:tr>
              <a:tr h="335280">
                <a:tc>
                  <a:txBody>
                    <a:bodyPr/>
                    <a:lstStyle/>
                    <a:p>
                      <a:pPr marL="0" marR="0">
                        <a:spcBef>
                          <a:spcPts val="0"/>
                        </a:spcBef>
                        <a:spcAft>
                          <a:spcPts val="0"/>
                        </a:spcAft>
                      </a:pPr>
                      <a:r>
                        <a:rPr lang="en-US" sz="1600" b="1" dirty="0">
                          <a:solidFill>
                            <a:srgbClr val="FFFFFF"/>
                          </a:solidFill>
                          <a:latin typeface="+mn-lt"/>
                          <a:ea typeface="Times New Roman"/>
                          <a:cs typeface="Times New Roman"/>
                        </a:rPr>
                        <a:t>Recipient history of dialysis</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231</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dirty="0">
                          <a:solidFill>
                            <a:srgbClr val="FFFFFF"/>
                          </a:solidFill>
                          <a:latin typeface="Arial"/>
                        </a:rPr>
                        <a:t>1.72</a:t>
                      </a:r>
                    </a:p>
                  </a:txBody>
                  <a:tcPr marL="0" marR="0" marT="0" marB="0" anchor="ctr">
                    <a:solidFill>
                      <a:schemeClr val="bg2"/>
                    </a:solidFill>
                  </a:tcPr>
                </a:tc>
                <a:tc>
                  <a:txBody>
                    <a:bodyPr/>
                    <a:lstStyle/>
                    <a:p>
                      <a:pPr algn="ctr" fontAlgn="t"/>
                      <a:r>
                        <a:rPr lang="en-US" sz="1600" b="1" i="0" u="none" strike="noStrike" dirty="0">
                          <a:solidFill>
                            <a:srgbClr val="FFFFFF"/>
                          </a:solidFill>
                          <a:latin typeface="Arial"/>
                        </a:rPr>
                        <a:t>&lt;.0001</a:t>
                      </a:r>
                    </a:p>
                  </a:txBody>
                  <a:tcPr marL="0" marR="0" marT="0" marB="0" anchor="ctr">
                    <a:solidFill>
                      <a:schemeClr val="bg2"/>
                    </a:solidFill>
                  </a:tcPr>
                </a:tc>
                <a:tc>
                  <a:txBody>
                    <a:bodyPr/>
                    <a:lstStyle/>
                    <a:p>
                      <a:pPr algn="r" fontAlgn="t"/>
                      <a:r>
                        <a:rPr lang="en-US" sz="1600" b="1" i="0" u="none" strike="noStrike" dirty="0">
                          <a:solidFill>
                            <a:srgbClr val="FFFFFF"/>
                          </a:solidFill>
                          <a:latin typeface="Arial"/>
                        </a:rPr>
                        <a:t>1.33</a:t>
                      </a:r>
                    </a:p>
                  </a:txBody>
                  <a:tcPr marL="0" marR="0" marT="0" marB="0" anchor="ctr">
                    <a:solidFill>
                      <a:schemeClr val="bg2"/>
                    </a:solidFill>
                  </a:tcPr>
                </a:tc>
                <a:tc>
                  <a:txBody>
                    <a:bodyPr/>
                    <a:lstStyle/>
                    <a:p>
                      <a:pPr algn="l" fontAlgn="t"/>
                      <a:r>
                        <a:rPr lang="en-US" sz="1600" b="1" i="0" u="none" strike="noStrike" dirty="0" smtClean="0">
                          <a:solidFill>
                            <a:srgbClr val="FFFFFF"/>
                          </a:solidFill>
                          <a:latin typeface="Arial"/>
                        </a:rPr>
                        <a:t>-2.23</a:t>
                      </a:r>
                      <a:endParaRPr lang="en-US" sz="1600" b="1" i="0" u="none" strike="noStrike" dirty="0">
                        <a:solidFill>
                          <a:srgbClr val="FFFFFF"/>
                        </a:solidFill>
                        <a:latin typeface="Arial"/>
                      </a:endParaRPr>
                    </a:p>
                  </a:txBody>
                  <a:tcPr marL="0" marR="0" marT="0" marB="0" anchor="ctr">
                    <a:lnR>
                      <a:noFill/>
                    </a:lnR>
                    <a:solidFill>
                      <a:schemeClr val="bg2"/>
                    </a:solidFill>
                  </a:tcPr>
                </a:tc>
              </a:tr>
              <a:tr h="670560">
                <a:tc>
                  <a:txBody>
                    <a:bodyPr/>
                    <a:lstStyle/>
                    <a:p>
                      <a:pPr marL="0" marR="0">
                        <a:spcBef>
                          <a:spcPts val="0"/>
                        </a:spcBef>
                        <a:spcAft>
                          <a:spcPts val="0"/>
                        </a:spcAft>
                      </a:pPr>
                      <a:r>
                        <a:rPr lang="en-US" sz="1600" b="1" dirty="0">
                          <a:solidFill>
                            <a:srgbClr val="FFFFFF"/>
                          </a:solidFill>
                          <a:latin typeface="+mn-lt"/>
                          <a:ea typeface="Times New Roman"/>
                          <a:cs typeface="Times New Roman"/>
                        </a:rPr>
                        <a:t>Recipient on ventilator at time of transplant</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300</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dirty="0">
                          <a:solidFill>
                            <a:srgbClr val="FFFFFF"/>
                          </a:solidFill>
                          <a:latin typeface="Arial"/>
                        </a:rPr>
                        <a:t>1.63</a:t>
                      </a:r>
                    </a:p>
                  </a:txBody>
                  <a:tcPr marL="0" marR="0" marT="0" marB="0" anchor="ctr">
                    <a:solidFill>
                      <a:schemeClr val="bg2"/>
                    </a:solidFill>
                  </a:tcPr>
                </a:tc>
                <a:tc>
                  <a:txBody>
                    <a:bodyPr/>
                    <a:lstStyle/>
                    <a:p>
                      <a:pPr algn="ctr" fontAlgn="t"/>
                      <a:r>
                        <a:rPr lang="en-US" sz="1600" b="1" i="0" u="none" strike="noStrike" dirty="0">
                          <a:solidFill>
                            <a:srgbClr val="FFFFFF"/>
                          </a:solidFill>
                          <a:latin typeface="Arial"/>
                        </a:rPr>
                        <a:t>0.0002</a:t>
                      </a:r>
                    </a:p>
                  </a:txBody>
                  <a:tcPr marL="0" marR="0" marT="0" marB="0" anchor="ctr">
                    <a:solidFill>
                      <a:schemeClr val="bg2"/>
                    </a:solidFill>
                  </a:tcPr>
                </a:tc>
                <a:tc>
                  <a:txBody>
                    <a:bodyPr/>
                    <a:lstStyle/>
                    <a:p>
                      <a:pPr algn="r" fontAlgn="t"/>
                      <a:r>
                        <a:rPr lang="en-US" sz="1600" b="1" i="0" u="none" strike="noStrike" dirty="0">
                          <a:solidFill>
                            <a:srgbClr val="FFFFFF"/>
                          </a:solidFill>
                          <a:latin typeface="Arial"/>
                        </a:rPr>
                        <a:t>1.26</a:t>
                      </a:r>
                    </a:p>
                  </a:txBody>
                  <a:tcPr marL="0" marR="0" marT="0" marB="0" anchor="ctr">
                    <a:solidFill>
                      <a:schemeClr val="bg2"/>
                    </a:solidFill>
                  </a:tcPr>
                </a:tc>
                <a:tc>
                  <a:txBody>
                    <a:bodyPr/>
                    <a:lstStyle/>
                    <a:p>
                      <a:pPr algn="l" fontAlgn="t"/>
                      <a:r>
                        <a:rPr lang="en-US" sz="1600" b="1" i="0" u="none" strike="noStrike" dirty="0" smtClean="0">
                          <a:solidFill>
                            <a:srgbClr val="FFFFFF"/>
                          </a:solidFill>
                          <a:latin typeface="Arial"/>
                        </a:rPr>
                        <a:t>-2.09</a:t>
                      </a:r>
                      <a:endParaRPr lang="en-US" sz="1600" b="1" i="0" u="none" strike="noStrike" dirty="0">
                        <a:solidFill>
                          <a:srgbClr val="FFFFFF"/>
                        </a:solidFill>
                        <a:latin typeface="Arial"/>
                      </a:endParaRPr>
                    </a:p>
                  </a:txBody>
                  <a:tcPr marL="0" marR="0" marT="0" marB="0" anchor="ctr">
                    <a:lnR>
                      <a:noFill/>
                    </a:lnR>
                    <a:solidFill>
                      <a:schemeClr val="bg2"/>
                    </a:solidFill>
                  </a:tcPr>
                </a:tc>
              </a:tr>
              <a:tr h="335280">
                <a:tc>
                  <a:txBody>
                    <a:bodyPr/>
                    <a:lstStyle/>
                    <a:p>
                      <a:pPr marL="0" marR="0">
                        <a:spcBef>
                          <a:spcPts val="0"/>
                        </a:spcBef>
                        <a:spcAft>
                          <a:spcPts val="0"/>
                        </a:spcAft>
                      </a:pPr>
                      <a:r>
                        <a:rPr lang="en-US" sz="1600" b="1" dirty="0">
                          <a:solidFill>
                            <a:srgbClr val="FFFFFF"/>
                          </a:solidFill>
                          <a:latin typeface="+mn-lt"/>
                          <a:ea typeface="Times New Roman"/>
                          <a:cs typeface="Times New Roman"/>
                        </a:rPr>
                        <a:t>Chronic continuous flow device</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1241</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dirty="0">
                          <a:solidFill>
                            <a:srgbClr val="FFFFFF"/>
                          </a:solidFill>
                          <a:latin typeface="Arial"/>
                        </a:rPr>
                        <a:t>1.53</a:t>
                      </a:r>
                    </a:p>
                  </a:txBody>
                  <a:tcPr marL="0" marR="0" marT="0" marB="0" anchor="ctr">
                    <a:solidFill>
                      <a:schemeClr val="bg2"/>
                    </a:solidFill>
                  </a:tcPr>
                </a:tc>
                <a:tc>
                  <a:txBody>
                    <a:bodyPr/>
                    <a:lstStyle/>
                    <a:p>
                      <a:pPr algn="ctr" fontAlgn="t"/>
                      <a:r>
                        <a:rPr lang="en-US" sz="1600" b="1" i="0" u="none" strike="noStrike" dirty="0">
                          <a:solidFill>
                            <a:srgbClr val="FFFFFF"/>
                          </a:solidFill>
                          <a:latin typeface="Arial"/>
                        </a:rPr>
                        <a:t>&lt;.0001</a:t>
                      </a:r>
                    </a:p>
                  </a:txBody>
                  <a:tcPr marL="0" marR="0" marT="0" marB="0" anchor="ctr">
                    <a:solidFill>
                      <a:schemeClr val="bg2"/>
                    </a:solidFill>
                  </a:tcPr>
                </a:tc>
                <a:tc>
                  <a:txBody>
                    <a:bodyPr/>
                    <a:lstStyle/>
                    <a:p>
                      <a:pPr algn="r" fontAlgn="t"/>
                      <a:r>
                        <a:rPr lang="en-US" sz="1600" b="1" i="0" u="none" strike="noStrike" dirty="0">
                          <a:solidFill>
                            <a:srgbClr val="FFFFFF"/>
                          </a:solidFill>
                          <a:latin typeface="Arial"/>
                        </a:rPr>
                        <a:t>1.25</a:t>
                      </a:r>
                    </a:p>
                  </a:txBody>
                  <a:tcPr marL="0" marR="0" marT="0" marB="0" anchor="ctr">
                    <a:solidFill>
                      <a:schemeClr val="bg2"/>
                    </a:solidFill>
                  </a:tcPr>
                </a:tc>
                <a:tc>
                  <a:txBody>
                    <a:bodyPr/>
                    <a:lstStyle/>
                    <a:p>
                      <a:pPr algn="l" fontAlgn="t"/>
                      <a:r>
                        <a:rPr lang="en-US" sz="1600" b="1" i="0" u="none" strike="noStrike" dirty="0" smtClean="0">
                          <a:solidFill>
                            <a:srgbClr val="FFFFFF"/>
                          </a:solidFill>
                          <a:latin typeface="Arial"/>
                        </a:rPr>
                        <a:t>-1.88</a:t>
                      </a:r>
                      <a:endParaRPr lang="en-US" sz="1600" b="1" i="0" u="none" strike="noStrike" dirty="0">
                        <a:solidFill>
                          <a:srgbClr val="FFFFFF"/>
                        </a:solidFill>
                        <a:latin typeface="Arial"/>
                      </a:endParaRPr>
                    </a:p>
                  </a:txBody>
                  <a:tcPr marL="0" marR="0" marT="0" marB="0" anchor="ctr">
                    <a:lnR>
                      <a:noFill/>
                    </a:lnR>
                    <a:solidFill>
                      <a:schemeClr val="bg2"/>
                    </a:solidFill>
                  </a:tcPr>
                </a:tc>
              </a:tr>
              <a:tr h="335280">
                <a:tc>
                  <a:txBody>
                    <a:bodyPr/>
                    <a:lstStyle/>
                    <a:p>
                      <a:pPr marL="0" marR="0">
                        <a:spcBef>
                          <a:spcPts val="0"/>
                        </a:spcBef>
                        <a:spcAft>
                          <a:spcPts val="0"/>
                        </a:spcAft>
                      </a:pPr>
                      <a:r>
                        <a:rPr lang="en-US" sz="1600" b="1" dirty="0">
                          <a:solidFill>
                            <a:srgbClr val="FFFFFF"/>
                          </a:solidFill>
                          <a:latin typeface="+mn-lt"/>
                          <a:ea typeface="Times New Roman"/>
                          <a:cs typeface="Times New Roman"/>
                        </a:rPr>
                        <a:t>Previous transplant</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297</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dirty="0">
                          <a:solidFill>
                            <a:srgbClr val="FFFFFF"/>
                          </a:solidFill>
                          <a:latin typeface="Arial"/>
                        </a:rPr>
                        <a:t>1.53</a:t>
                      </a:r>
                    </a:p>
                  </a:txBody>
                  <a:tcPr marL="0" marR="0" marT="0" marB="0" anchor="ctr">
                    <a:solidFill>
                      <a:schemeClr val="bg2"/>
                    </a:solidFill>
                  </a:tcPr>
                </a:tc>
                <a:tc>
                  <a:txBody>
                    <a:bodyPr/>
                    <a:lstStyle/>
                    <a:p>
                      <a:pPr algn="ctr" fontAlgn="t"/>
                      <a:r>
                        <a:rPr lang="en-US" sz="1600" b="1" i="0" u="none" strike="noStrike" dirty="0">
                          <a:solidFill>
                            <a:srgbClr val="FFFFFF"/>
                          </a:solidFill>
                          <a:latin typeface="Arial"/>
                        </a:rPr>
                        <a:t>0.004</a:t>
                      </a:r>
                    </a:p>
                  </a:txBody>
                  <a:tcPr marL="0" marR="0" marT="0" marB="0" anchor="ctr">
                    <a:solidFill>
                      <a:schemeClr val="bg2"/>
                    </a:solidFill>
                  </a:tcPr>
                </a:tc>
                <a:tc>
                  <a:txBody>
                    <a:bodyPr/>
                    <a:lstStyle/>
                    <a:p>
                      <a:pPr algn="r" fontAlgn="t"/>
                      <a:r>
                        <a:rPr lang="en-US" sz="1600" b="1" i="0" u="none" strike="noStrike" dirty="0">
                          <a:solidFill>
                            <a:srgbClr val="FFFFFF"/>
                          </a:solidFill>
                          <a:latin typeface="Arial"/>
                        </a:rPr>
                        <a:t>1.14</a:t>
                      </a:r>
                    </a:p>
                  </a:txBody>
                  <a:tcPr marL="0" marR="0" marT="0" marB="0" anchor="ctr">
                    <a:solidFill>
                      <a:schemeClr val="bg2"/>
                    </a:solidFill>
                  </a:tcPr>
                </a:tc>
                <a:tc>
                  <a:txBody>
                    <a:bodyPr/>
                    <a:lstStyle/>
                    <a:p>
                      <a:pPr algn="l" fontAlgn="t"/>
                      <a:r>
                        <a:rPr lang="en-US" sz="1600" b="1" i="0" u="none" strike="noStrike" dirty="0" smtClean="0">
                          <a:solidFill>
                            <a:srgbClr val="FFFFFF"/>
                          </a:solidFill>
                          <a:latin typeface="Arial"/>
                        </a:rPr>
                        <a:t>-2.04</a:t>
                      </a:r>
                      <a:endParaRPr lang="en-US" sz="1600" b="1" i="0" u="none" strike="noStrike" dirty="0">
                        <a:solidFill>
                          <a:srgbClr val="FFFFFF"/>
                        </a:solidFill>
                        <a:latin typeface="Arial"/>
                      </a:endParaRPr>
                    </a:p>
                  </a:txBody>
                  <a:tcPr marL="0" marR="0" marT="0" marB="0" anchor="ctr">
                    <a:lnR>
                      <a:noFill/>
                    </a:lnR>
                    <a:solidFill>
                      <a:schemeClr val="bg2"/>
                    </a:solidFill>
                  </a:tcPr>
                </a:tc>
              </a:tr>
              <a:tr h="335280">
                <a:tc>
                  <a:txBody>
                    <a:bodyPr/>
                    <a:lstStyle/>
                    <a:p>
                      <a:pPr marL="0" marR="0">
                        <a:spcBef>
                          <a:spcPts val="0"/>
                        </a:spcBef>
                        <a:spcAft>
                          <a:spcPts val="0"/>
                        </a:spcAft>
                      </a:pPr>
                      <a:r>
                        <a:rPr lang="en-US" sz="1600" b="1" dirty="0">
                          <a:solidFill>
                            <a:srgbClr val="FFFFFF"/>
                          </a:solidFill>
                          <a:latin typeface="+mn-lt"/>
                          <a:ea typeface="Times New Roman"/>
                          <a:cs typeface="Times New Roman"/>
                        </a:rPr>
                        <a:t>Chronic pulsatile flow device</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1237</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dirty="0">
                          <a:solidFill>
                            <a:srgbClr val="FFFFFF"/>
                          </a:solidFill>
                          <a:latin typeface="Arial"/>
                        </a:rPr>
                        <a:t>1.38</a:t>
                      </a:r>
                    </a:p>
                  </a:txBody>
                  <a:tcPr marL="0" marR="0" marT="0" marB="0" anchor="ctr">
                    <a:solidFill>
                      <a:schemeClr val="bg2"/>
                    </a:solidFill>
                  </a:tcPr>
                </a:tc>
                <a:tc>
                  <a:txBody>
                    <a:bodyPr/>
                    <a:lstStyle/>
                    <a:p>
                      <a:pPr algn="ctr" fontAlgn="t"/>
                      <a:r>
                        <a:rPr lang="en-US" sz="1600" b="1" i="0" u="none" strike="noStrike" dirty="0">
                          <a:solidFill>
                            <a:srgbClr val="FFFFFF"/>
                          </a:solidFill>
                          <a:latin typeface="Arial"/>
                        </a:rPr>
                        <a:t>0.0012</a:t>
                      </a:r>
                    </a:p>
                  </a:txBody>
                  <a:tcPr marL="0" marR="0" marT="0" marB="0" anchor="ctr">
                    <a:solidFill>
                      <a:schemeClr val="bg2"/>
                    </a:solidFill>
                  </a:tcPr>
                </a:tc>
                <a:tc>
                  <a:txBody>
                    <a:bodyPr/>
                    <a:lstStyle/>
                    <a:p>
                      <a:pPr algn="r" fontAlgn="t"/>
                      <a:r>
                        <a:rPr lang="en-US" sz="1600" b="1" i="0" u="none" strike="noStrike" dirty="0">
                          <a:solidFill>
                            <a:srgbClr val="FFFFFF"/>
                          </a:solidFill>
                          <a:latin typeface="Arial"/>
                        </a:rPr>
                        <a:t>1.14</a:t>
                      </a:r>
                    </a:p>
                  </a:txBody>
                  <a:tcPr marL="0" marR="0" marT="0" marB="0" anchor="ctr">
                    <a:solidFill>
                      <a:schemeClr val="bg2"/>
                    </a:solidFill>
                  </a:tcPr>
                </a:tc>
                <a:tc>
                  <a:txBody>
                    <a:bodyPr/>
                    <a:lstStyle/>
                    <a:p>
                      <a:pPr algn="l" fontAlgn="t"/>
                      <a:r>
                        <a:rPr lang="en-US" sz="1600" b="1" i="0" u="none" strike="noStrike" dirty="0" smtClean="0">
                          <a:solidFill>
                            <a:srgbClr val="FFFFFF"/>
                          </a:solidFill>
                          <a:latin typeface="Arial"/>
                        </a:rPr>
                        <a:t>-1.68</a:t>
                      </a:r>
                      <a:endParaRPr lang="en-US" sz="1600" b="1" i="0" u="none" strike="noStrike" dirty="0">
                        <a:solidFill>
                          <a:srgbClr val="FFFFFF"/>
                        </a:solidFill>
                        <a:latin typeface="Arial"/>
                      </a:endParaRPr>
                    </a:p>
                  </a:txBody>
                  <a:tcPr marL="0" marR="0" marT="0" marB="0" anchor="ctr">
                    <a:lnR>
                      <a:noFill/>
                    </a:lnR>
                    <a:solidFill>
                      <a:schemeClr val="bg2"/>
                    </a:solidFill>
                  </a:tcPr>
                </a:tc>
              </a:tr>
            </a:tbl>
          </a:graphicData>
        </a:graphic>
      </p:graphicFrame>
      <p:sp>
        <p:nvSpPr>
          <p:cNvPr id="9" name="TextBox 8"/>
          <p:cNvSpPr txBox="1"/>
          <p:nvPr/>
        </p:nvSpPr>
        <p:spPr>
          <a:xfrm>
            <a:off x="3657600" y="5405735"/>
            <a:ext cx="1828800" cy="461665"/>
          </a:xfrm>
          <a:prstGeom prst="rect">
            <a:avLst/>
          </a:prstGeom>
          <a:noFill/>
        </p:spPr>
        <p:txBody>
          <a:bodyPr wrap="square" rtlCol="0">
            <a:spAutoFit/>
          </a:bodyPr>
          <a:lstStyle/>
          <a:p>
            <a:pPr algn="ctr"/>
            <a:r>
              <a:rPr lang="en-US" sz="2400" b="1" dirty="0" smtClean="0">
                <a:solidFill>
                  <a:srgbClr val="FFFF00"/>
                </a:solidFill>
              </a:rPr>
              <a:t>N = 10,288</a:t>
            </a:r>
            <a:endParaRPr lang="en-US" sz="2400" b="1"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3" name="Group 4"/>
          <p:cNvGrpSpPr/>
          <p:nvPr/>
        </p:nvGrpSpPr>
        <p:grpSpPr>
          <a:xfrm>
            <a:off x="381000" y="5867400"/>
            <a:ext cx="4572000" cy="755650"/>
            <a:chOff x="381000" y="5867400"/>
            <a:chExt cx="4572000" cy="755650"/>
          </a:xfrm>
        </p:grpSpPr>
        <p:pic>
          <p:nvPicPr>
            <p:cNvPr id="15"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6" name="TextBox 15"/>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7" name="TextBox 16"/>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1" name="Text Box 44"/>
          <p:cNvSpPr txBox="1">
            <a:spLocks noChangeArrowheads="1"/>
          </p:cNvSpPr>
          <p:nvPr/>
        </p:nvSpPr>
        <p:spPr bwMode="auto">
          <a:xfrm>
            <a:off x="5181600" y="6019800"/>
            <a:ext cx="3657600" cy="549275"/>
          </a:xfrm>
          <a:prstGeom prst="rect">
            <a:avLst/>
          </a:prstGeom>
          <a:noFill/>
          <a:ln w="1270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AFD00"/>
                </a:solidFill>
                <a:effectLst/>
                <a:latin typeface="Arial" pitchFamily="34" charset="0"/>
              </a:rPr>
              <a:t>* Temporary circulatory support includes ECMO and temporary pulsatile flow devices.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3" name="TextBox 12"/>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000" dirty="0" smtClean="0"/>
              <a:t>(2005-6/2010)</a:t>
            </a:r>
            <a:br>
              <a:rPr lang="en-US" sz="2000" dirty="0" smtClean="0"/>
            </a:br>
            <a:r>
              <a:rPr lang="en-US" sz="2400" dirty="0" smtClean="0"/>
              <a:t>Risk Factors For 1 Year Mortality (continued)</a:t>
            </a:r>
            <a:endParaRPr lang="en-US" sz="2400" dirty="0"/>
          </a:p>
        </p:txBody>
      </p:sp>
      <p:graphicFrame>
        <p:nvGraphicFramePr>
          <p:cNvPr id="10" name="Content Placeholder 9"/>
          <p:cNvGraphicFramePr>
            <a:graphicFrameLocks noGrp="1"/>
          </p:cNvGraphicFramePr>
          <p:nvPr>
            <p:ph idx="1"/>
          </p:nvPr>
        </p:nvGraphicFramePr>
        <p:xfrm>
          <a:off x="228599" y="1143000"/>
          <a:ext cx="8686801" cy="3962399"/>
        </p:xfrm>
        <a:graphic>
          <a:graphicData uri="http://schemas.openxmlformats.org/drawingml/2006/table">
            <a:tbl>
              <a:tblPr firstRow="1" bandRow="1">
                <a:tableStyleId>{C083E6E3-FA7D-4D7B-A595-EF9225AFEA82}</a:tableStyleId>
              </a:tblPr>
              <a:tblGrid>
                <a:gridCol w="4211782"/>
                <a:gridCol w="789709"/>
                <a:gridCol w="965200"/>
                <a:gridCol w="877455"/>
                <a:gridCol w="965200"/>
                <a:gridCol w="877455"/>
              </a:tblGrid>
              <a:tr h="829339">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Relative Risk</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47580">
                <a:tc>
                  <a:txBody>
                    <a:bodyPr/>
                    <a:lstStyle/>
                    <a:p>
                      <a:pPr marL="0" marR="0">
                        <a:spcBef>
                          <a:spcPts val="0"/>
                        </a:spcBef>
                        <a:spcAft>
                          <a:spcPts val="0"/>
                        </a:spcAft>
                      </a:pPr>
                      <a:r>
                        <a:rPr lang="en-US" sz="1600" b="1" dirty="0">
                          <a:solidFill>
                            <a:srgbClr val="FFFFFF"/>
                          </a:solidFill>
                          <a:latin typeface="+mn-lt"/>
                          <a:ea typeface="Times New Roman"/>
                          <a:cs typeface="Times New Roman"/>
                        </a:rPr>
                        <a:t>Prior transfusion</a:t>
                      </a:r>
                      <a:endParaRPr lang="en-US" sz="1600" b="1" dirty="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2202</a:t>
                      </a:r>
                      <a:endParaRPr lang="en-US" sz="16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rgbClr val="FFFFFF"/>
                          </a:solidFill>
                          <a:latin typeface="Arial"/>
                        </a:rPr>
                        <a:t>1.35</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rgbClr val="FFFFFF"/>
                          </a:solidFill>
                          <a:latin typeface="Arial"/>
                        </a:rPr>
                        <a:t>&lt;.0001</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600" b="1" i="0" u="none" strike="noStrike" dirty="0">
                          <a:solidFill>
                            <a:srgbClr val="FFFFFF"/>
                          </a:solidFill>
                          <a:latin typeface="Arial"/>
                        </a:rPr>
                        <a:t>1.17</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600" b="1" i="0" u="none" strike="noStrike" dirty="0" smtClean="0">
                          <a:solidFill>
                            <a:srgbClr val="FFFFFF"/>
                          </a:solidFill>
                          <a:latin typeface="Arial"/>
                        </a:rPr>
                        <a:t>-1.57</a:t>
                      </a:r>
                      <a:endParaRPr lang="en-US" sz="1600" b="1" i="0" u="none" strike="noStrike" dirty="0">
                        <a:solidFill>
                          <a:srgbClr val="FFFFFF"/>
                        </a:solidFill>
                        <a:latin typeface="Arial"/>
                      </a:endParaRPr>
                    </a:p>
                  </a:txBody>
                  <a:tcPr marL="0" marR="0" marT="0" marB="0" anchor="ctr">
                    <a:lnR>
                      <a:noFill/>
                    </a:lnR>
                    <a:solidFill>
                      <a:schemeClr val="bg2"/>
                    </a:solidFill>
                  </a:tcPr>
                </a:tc>
              </a:tr>
              <a:tr h="895160">
                <a:tc>
                  <a:txBody>
                    <a:bodyPr/>
                    <a:lstStyle/>
                    <a:p>
                      <a:pPr marL="0" marR="0">
                        <a:spcBef>
                          <a:spcPts val="0"/>
                        </a:spcBef>
                        <a:spcAft>
                          <a:spcPts val="0"/>
                        </a:spcAft>
                      </a:pPr>
                      <a:r>
                        <a:rPr lang="en-US" sz="1600" b="1" dirty="0">
                          <a:solidFill>
                            <a:srgbClr val="FFFFFF"/>
                          </a:solidFill>
                          <a:latin typeface="+mn-lt"/>
                          <a:ea typeface="Times New Roman"/>
                          <a:cs typeface="Times New Roman"/>
                        </a:rPr>
                        <a:t>Recipient with infection requiring IV drug therapy within 2 weeks prior to transplant</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1044</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dirty="0">
                          <a:solidFill>
                            <a:srgbClr val="FFFFFF"/>
                          </a:solidFill>
                          <a:latin typeface="Arial"/>
                        </a:rPr>
                        <a:t>1.25</a:t>
                      </a:r>
                    </a:p>
                  </a:txBody>
                  <a:tcPr marL="0" marR="0" marT="0" marB="0" anchor="ctr">
                    <a:solidFill>
                      <a:schemeClr val="bg2"/>
                    </a:solidFill>
                  </a:tcPr>
                </a:tc>
                <a:tc>
                  <a:txBody>
                    <a:bodyPr/>
                    <a:lstStyle/>
                    <a:p>
                      <a:pPr algn="ctr" fontAlgn="t"/>
                      <a:r>
                        <a:rPr lang="en-US" sz="1600" b="1" i="0" u="none" strike="noStrike">
                          <a:solidFill>
                            <a:srgbClr val="FFFFFF"/>
                          </a:solidFill>
                          <a:latin typeface="Arial"/>
                        </a:rPr>
                        <a:t>0.0093</a:t>
                      </a:r>
                    </a:p>
                  </a:txBody>
                  <a:tcPr marL="0" marR="0" marT="0" marB="0" anchor="ctr">
                    <a:solidFill>
                      <a:schemeClr val="bg2"/>
                    </a:solidFill>
                  </a:tcPr>
                </a:tc>
                <a:tc>
                  <a:txBody>
                    <a:bodyPr/>
                    <a:lstStyle/>
                    <a:p>
                      <a:pPr algn="r" fontAlgn="t"/>
                      <a:r>
                        <a:rPr lang="en-US" sz="1600" b="1" i="0" u="none" strike="noStrike" dirty="0">
                          <a:solidFill>
                            <a:srgbClr val="FFFFFF"/>
                          </a:solidFill>
                          <a:latin typeface="Arial"/>
                        </a:rPr>
                        <a:t>1.06</a:t>
                      </a:r>
                    </a:p>
                  </a:txBody>
                  <a:tcPr marL="0" marR="0" marT="0" marB="0" anchor="ctr">
                    <a:solidFill>
                      <a:schemeClr val="bg2"/>
                    </a:solidFill>
                  </a:tcPr>
                </a:tc>
                <a:tc>
                  <a:txBody>
                    <a:bodyPr/>
                    <a:lstStyle/>
                    <a:p>
                      <a:pPr algn="l" fontAlgn="t"/>
                      <a:r>
                        <a:rPr lang="en-US" sz="1600" b="1" i="0" u="none" strike="noStrike" dirty="0" smtClean="0">
                          <a:solidFill>
                            <a:srgbClr val="FFFFFF"/>
                          </a:solidFill>
                          <a:latin typeface="Arial"/>
                        </a:rPr>
                        <a:t>-1.49</a:t>
                      </a:r>
                      <a:endParaRPr lang="en-US" sz="1600" b="1" i="0" u="none" strike="noStrike" dirty="0">
                        <a:solidFill>
                          <a:srgbClr val="FFFFFF"/>
                        </a:solidFill>
                        <a:latin typeface="Arial"/>
                      </a:endParaRPr>
                    </a:p>
                  </a:txBody>
                  <a:tcPr marL="0" marR="0" marT="0" marB="0" anchor="ctr">
                    <a:lnR>
                      <a:noFill/>
                    </a:lnR>
                    <a:solidFill>
                      <a:schemeClr val="bg2"/>
                    </a:solidFill>
                  </a:tcPr>
                </a:tc>
              </a:tr>
              <a:tr h="447580">
                <a:tc>
                  <a:txBody>
                    <a:bodyPr/>
                    <a:lstStyle/>
                    <a:p>
                      <a:pPr marL="0" marR="0">
                        <a:spcBef>
                          <a:spcPts val="0"/>
                        </a:spcBef>
                        <a:spcAft>
                          <a:spcPts val="0"/>
                        </a:spcAft>
                      </a:pPr>
                      <a:r>
                        <a:rPr lang="en-US" sz="1600" b="1" dirty="0">
                          <a:latin typeface="+mn-lt"/>
                          <a:ea typeface="Times New Roman"/>
                          <a:cs typeface="Times New Roman"/>
                        </a:rPr>
                        <a:t>Ventricular remodeling</a:t>
                      </a:r>
                    </a:p>
                  </a:txBody>
                  <a:tcPr marL="38100" marR="38100" marT="0" marB="0" anchor="ctr">
                    <a:lnL>
                      <a:noFill/>
                    </a:lnL>
                    <a:lnB w="12700" cap="flat" cmpd="sng" algn="ctr">
                      <a:solidFill>
                        <a:srgbClr val="FFFF00"/>
                      </a:solid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1556</a:t>
                      </a:r>
                      <a:endParaRPr lang="en-US" sz="1600" b="1" dirty="0">
                        <a:latin typeface="+mn-lt"/>
                        <a:ea typeface="Times New Roman"/>
                        <a:cs typeface="Times New Roman"/>
                      </a:endParaRPr>
                    </a:p>
                  </a:txBody>
                  <a:tcPr marL="38100" marR="38100" marT="0" marB="0" anchor="ctr">
                    <a:lnB w="1270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600" b="1" i="0" u="none" strike="noStrike" dirty="0">
                          <a:solidFill>
                            <a:srgbClr val="FFFFFF"/>
                          </a:solidFill>
                          <a:latin typeface="Arial"/>
                        </a:rPr>
                        <a:t>0.76</a:t>
                      </a:r>
                    </a:p>
                  </a:txBody>
                  <a:tcPr marL="0" marR="0" marT="0" marB="0" anchor="ctr">
                    <a:lnB w="12700" cap="flat" cmpd="sng" algn="ctr">
                      <a:solidFill>
                        <a:srgbClr val="FFFF00"/>
                      </a:solidFill>
                      <a:prstDash val="solid"/>
                      <a:round/>
                      <a:headEnd type="none" w="med" len="med"/>
                      <a:tailEnd type="none" w="med" len="med"/>
                    </a:lnB>
                    <a:solidFill>
                      <a:schemeClr val="bg2"/>
                    </a:solidFill>
                  </a:tcPr>
                </a:tc>
                <a:tc>
                  <a:txBody>
                    <a:bodyPr/>
                    <a:lstStyle/>
                    <a:p>
                      <a:pPr algn="ctr" fontAlgn="t"/>
                      <a:r>
                        <a:rPr lang="en-US" sz="1600" b="1" i="0" u="none" strike="noStrike" dirty="0">
                          <a:solidFill>
                            <a:srgbClr val="FFFFFF"/>
                          </a:solidFill>
                          <a:latin typeface="Arial"/>
                        </a:rPr>
                        <a:t>0.0033</a:t>
                      </a:r>
                    </a:p>
                  </a:txBody>
                  <a:tcPr marL="0" marR="0" marT="0" marB="0" anchor="ctr">
                    <a:lnB w="12700" cap="flat" cmpd="sng" algn="ctr">
                      <a:solidFill>
                        <a:srgbClr val="FFFF00"/>
                      </a:solidFill>
                      <a:prstDash val="solid"/>
                      <a:round/>
                      <a:headEnd type="none" w="med" len="med"/>
                      <a:tailEnd type="none" w="med" len="med"/>
                    </a:lnB>
                    <a:solidFill>
                      <a:schemeClr val="bg2"/>
                    </a:solidFill>
                  </a:tcPr>
                </a:tc>
                <a:tc>
                  <a:txBody>
                    <a:bodyPr/>
                    <a:lstStyle/>
                    <a:p>
                      <a:pPr algn="r" fontAlgn="t"/>
                      <a:r>
                        <a:rPr lang="en-US" sz="1600" b="1" i="0" u="none" strike="noStrike" dirty="0">
                          <a:solidFill>
                            <a:srgbClr val="FFFFFF"/>
                          </a:solidFill>
                          <a:latin typeface="Arial"/>
                        </a:rPr>
                        <a:t>0.64</a:t>
                      </a:r>
                    </a:p>
                  </a:txBody>
                  <a:tcPr marL="0" marR="0" marT="0" marB="0" anchor="ctr">
                    <a:lnB w="12700" cap="flat" cmpd="sng" algn="ctr">
                      <a:solidFill>
                        <a:srgbClr val="FFFF00"/>
                      </a:solidFill>
                      <a:prstDash val="solid"/>
                      <a:round/>
                      <a:headEnd type="none" w="med" len="med"/>
                      <a:tailEnd type="none" w="med" len="med"/>
                    </a:lnB>
                    <a:solidFill>
                      <a:schemeClr val="bg2"/>
                    </a:solidFill>
                  </a:tcPr>
                </a:tc>
                <a:tc>
                  <a:txBody>
                    <a:bodyPr/>
                    <a:lstStyle/>
                    <a:p>
                      <a:pPr algn="l" fontAlgn="t"/>
                      <a:r>
                        <a:rPr lang="en-US" sz="1600" b="1" i="0" u="none" strike="noStrike" dirty="0" smtClean="0">
                          <a:solidFill>
                            <a:srgbClr val="FFFFFF"/>
                          </a:solidFill>
                          <a:latin typeface="Arial"/>
                        </a:rPr>
                        <a:t>-0.91</a:t>
                      </a:r>
                      <a:endParaRPr lang="en-US" sz="1600" b="1" i="0" u="none" strike="noStrike" dirty="0">
                        <a:solidFill>
                          <a:srgbClr val="FFFFFF"/>
                        </a:solidFill>
                        <a:latin typeface="Arial"/>
                      </a:endParaRPr>
                    </a:p>
                  </a:txBody>
                  <a:tcPr marL="0" marR="0" marT="0" marB="0" anchor="ctr">
                    <a:lnR>
                      <a:noFill/>
                    </a:lnR>
                    <a:lnB w="12700" cap="flat" cmpd="sng" algn="ctr">
                      <a:solidFill>
                        <a:srgbClr val="FFFF00"/>
                      </a:solidFill>
                      <a:prstDash val="solid"/>
                      <a:round/>
                      <a:headEnd type="none" w="med" len="med"/>
                      <a:tailEnd type="none" w="med" len="med"/>
                    </a:lnB>
                    <a:solidFill>
                      <a:schemeClr val="bg2"/>
                    </a:solidFill>
                  </a:tcPr>
                </a:tc>
              </a:tr>
              <a:tr h="447580">
                <a:tc>
                  <a:txBody>
                    <a:bodyPr/>
                    <a:lstStyle/>
                    <a:p>
                      <a:r>
                        <a:rPr lang="en-US" sz="1600" b="1" dirty="0" smtClean="0"/>
                        <a:t>Transplant</a:t>
                      </a:r>
                      <a:r>
                        <a:rPr lang="en-US" sz="1600" b="1" baseline="0" dirty="0" smtClean="0"/>
                        <a:t> year: 2006 vs. 2009/2010</a:t>
                      </a:r>
                      <a:endParaRPr lang="en-US" sz="1600" b="1" dirty="0"/>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algn="ctr"/>
                      <a:r>
                        <a:rPr lang="en-US" sz="1600" b="1" dirty="0" smtClean="0"/>
                        <a:t>1927</a:t>
                      </a:r>
                      <a:endParaRPr lang="en-US" sz="1600" b="1" dirty="0"/>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dirty="0">
                          <a:solidFill>
                            <a:srgbClr val="FFFFFF"/>
                          </a:solidFill>
                          <a:latin typeface="Arial"/>
                        </a:rPr>
                        <a:t>1.36</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dirty="0">
                          <a:solidFill>
                            <a:srgbClr val="FFFFFF"/>
                          </a:solidFill>
                          <a:latin typeface="Arial"/>
                        </a:rPr>
                        <a:t>0.0007</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600" b="1" i="0" u="none" strike="noStrike" dirty="0">
                          <a:solidFill>
                            <a:srgbClr val="FFFFFF"/>
                          </a:solidFill>
                          <a:latin typeface="Arial"/>
                        </a:rPr>
                        <a:t>1.14</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600" b="1" i="0" u="none" strike="noStrike" dirty="0" smtClean="0">
                          <a:solidFill>
                            <a:srgbClr val="FFFFFF"/>
                          </a:solidFill>
                          <a:latin typeface="Arial"/>
                        </a:rPr>
                        <a:t>-1.63</a:t>
                      </a:r>
                      <a:endParaRPr lang="en-US" sz="1600" b="1" i="0" u="none" strike="noStrike" dirty="0">
                        <a:solidFill>
                          <a:srgbClr val="FFFFFF"/>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447580">
                <a:tc>
                  <a:txBody>
                    <a:bodyPr/>
                    <a:lstStyle/>
                    <a:p>
                      <a:pPr marL="0" marR="0">
                        <a:spcBef>
                          <a:spcPts val="0"/>
                        </a:spcBef>
                        <a:spcAft>
                          <a:spcPts val="0"/>
                        </a:spcAft>
                      </a:pPr>
                      <a:r>
                        <a:rPr lang="en-US" sz="1600" b="1" dirty="0" smtClean="0">
                          <a:latin typeface="+mn-lt"/>
                          <a:ea typeface="Times New Roman"/>
                          <a:cs typeface="Times New Roman"/>
                        </a:rPr>
                        <a:t>Transplant year: 2007 vs. 2009/2010</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1869</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rgbClr val="FFFFFF"/>
                          </a:solidFill>
                          <a:latin typeface="Arial"/>
                        </a:rPr>
                        <a:t>1.23</a:t>
                      </a:r>
                    </a:p>
                  </a:txBody>
                  <a:tcPr marL="0" marR="0" marT="0" marB="0" anchor="ctr">
                    <a:solidFill>
                      <a:schemeClr val="bg2"/>
                    </a:solidFill>
                  </a:tcPr>
                </a:tc>
                <a:tc>
                  <a:txBody>
                    <a:bodyPr/>
                    <a:lstStyle/>
                    <a:p>
                      <a:pPr algn="ctr" fontAlgn="t"/>
                      <a:r>
                        <a:rPr lang="en-US" sz="1600" b="1" i="0" u="none" strike="noStrike">
                          <a:solidFill>
                            <a:srgbClr val="FFFFFF"/>
                          </a:solidFill>
                          <a:latin typeface="Arial"/>
                        </a:rPr>
                        <a:t>0.0285</a:t>
                      </a:r>
                    </a:p>
                  </a:txBody>
                  <a:tcPr marL="0" marR="0" marT="0" marB="0" anchor="ctr">
                    <a:solidFill>
                      <a:schemeClr val="bg2"/>
                    </a:solidFill>
                  </a:tcPr>
                </a:tc>
                <a:tc>
                  <a:txBody>
                    <a:bodyPr/>
                    <a:lstStyle/>
                    <a:p>
                      <a:pPr algn="r" fontAlgn="t"/>
                      <a:r>
                        <a:rPr lang="en-US" sz="1600" b="1" i="0" u="none" strike="noStrike" dirty="0">
                          <a:solidFill>
                            <a:srgbClr val="FFFFFF"/>
                          </a:solidFill>
                          <a:latin typeface="Arial"/>
                        </a:rPr>
                        <a:t>1.02</a:t>
                      </a:r>
                    </a:p>
                  </a:txBody>
                  <a:tcPr marL="0" marR="0" marT="0" marB="0" anchor="ctr">
                    <a:solidFill>
                      <a:schemeClr val="bg2"/>
                    </a:solidFill>
                  </a:tcPr>
                </a:tc>
                <a:tc>
                  <a:txBody>
                    <a:bodyPr/>
                    <a:lstStyle/>
                    <a:p>
                      <a:pPr algn="l" fontAlgn="t"/>
                      <a:r>
                        <a:rPr lang="en-US" sz="1600" b="1" i="0" u="none" strike="noStrike" dirty="0" smtClean="0">
                          <a:solidFill>
                            <a:srgbClr val="FFFFFF"/>
                          </a:solidFill>
                          <a:latin typeface="Arial"/>
                        </a:rPr>
                        <a:t>-1.47</a:t>
                      </a:r>
                      <a:endParaRPr lang="en-US" sz="1600" b="1" i="0" u="none" strike="noStrike" dirty="0">
                        <a:solidFill>
                          <a:srgbClr val="FFFFFF"/>
                        </a:solidFill>
                        <a:latin typeface="Arial"/>
                      </a:endParaRPr>
                    </a:p>
                  </a:txBody>
                  <a:tcPr marL="0" marR="0" marT="0" marB="0" anchor="ctr">
                    <a:lnR>
                      <a:noFill/>
                    </a:lnR>
                    <a:solidFill>
                      <a:schemeClr val="bg2"/>
                    </a:solidFill>
                  </a:tcPr>
                </a:tc>
              </a:tr>
              <a:tr h="447580">
                <a:tc>
                  <a:txBody>
                    <a:bodyPr/>
                    <a:lstStyle/>
                    <a:p>
                      <a:pPr marL="0" marR="0">
                        <a:spcBef>
                          <a:spcPts val="0"/>
                        </a:spcBef>
                        <a:spcAft>
                          <a:spcPts val="0"/>
                        </a:spcAft>
                      </a:pPr>
                      <a:r>
                        <a:rPr lang="en-US" sz="1600" b="1" dirty="0" smtClean="0">
                          <a:latin typeface="+mn-lt"/>
                          <a:ea typeface="Times New Roman"/>
                          <a:cs typeface="Times New Roman"/>
                        </a:rPr>
                        <a:t>Transplant year:</a:t>
                      </a:r>
                      <a:r>
                        <a:rPr lang="en-US" sz="1600" b="1" baseline="0" dirty="0" smtClean="0">
                          <a:latin typeface="+mn-lt"/>
                          <a:ea typeface="Times New Roman"/>
                          <a:cs typeface="Times New Roman"/>
                        </a:rPr>
                        <a:t> 2005 vs. 2009/2010</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1884</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rgbClr val="FFFFFF"/>
                          </a:solidFill>
                          <a:latin typeface="Arial"/>
                        </a:rPr>
                        <a:t>1.22</a:t>
                      </a:r>
                    </a:p>
                  </a:txBody>
                  <a:tcPr marL="0" marR="0" marT="0" marB="0" anchor="ctr">
                    <a:solidFill>
                      <a:schemeClr val="bg2"/>
                    </a:solidFill>
                  </a:tcPr>
                </a:tc>
                <a:tc>
                  <a:txBody>
                    <a:bodyPr/>
                    <a:lstStyle/>
                    <a:p>
                      <a:pPr algn="ctr" fontAlgn="t"/>
                      <a:r>
                        <a:rPr lang="en-US" sz="1600" b="1" i="0" u="none" strike="noStrike">
                          <a:solidFill>
                            <a:srgbClr val="FFFFFF"/>
                          </a:solidFill>
                          <a:latin typeface="Arial"/>
                        </a:rPr>
                        <a:t>0.0372</a:t>
                      </a:r>
                    </a:p>
                  </a:txBody>
                  <a:tcPr marL="0" marR="0" marT="0" marB="0" anchor="ctr">
                    <a:solidFill>
                      <a:schemeClr val="bg2"/>
                    </a:solidFill>
                  </a:tcPr>
                </a:tc>
                <a:tc>
                  <a:txBody>
                    <a:bodyPr/>
                    <a:lstStyle/>
                    <a:p>
                      <a:pPr algn="r" fontAlgn="t"/>
                      <a:r>
                        <a:rPr lang="en-US" sz="1600" b="1" i="0" u="none" strike="noStrike" dirty="0">
                          <a:solidFill>
                            <a:srgbClr val="FFFFFF"/>
                          </a:solidFill>
                          <a:latin typeface="Arial"/>
                        </a:rPr>
                        <a:t>1.01</a:t>
                      </a:r>
                    </a:p>
                  </a:txBody>
                  <a:tcPr marL="0" marR="0" marT="0" marB="0" anchor="ctr">
                    <a:solidFill>
                      <a:schemeClr val="bg2"/>
                    </a:solidFill>
                  </a:tcPr>
                </a:tc>
                <a:tc>
                  <a:txBody>
                    <a:bodyPr/>
                    <a:lstStyle/>
                    <a:p>
                      <a:pPr algn="l" fontAlgn="t"/>
                      <a:r>
                        <a:rPr lang="en-US" sz="1600" b="1" i="0" u="none" strike="noStrike" dirty="0" smtClean="0">
                          <a:solidFill>
                            <a:srgbClr val="FFFFFF"/>
                          </a:solidFill>
                          <a:latin typeface="Arial"/>
                        </a:rPr>
                        <a:t>-1.46</a:t>
                      </a:r>
                      <a:endParaRPr lang="en-US" sz="1600" b="1" i="0" u="none" strike="noStrike" dirty="0">
                        <a:solidFill>
                          <a:srgbClr val="FFFFFF"/>
                        </a:solidFill>
                        <a:latin typeface="Arial"/>
                      </a:endParaRPr>
                    </a:p>
                  </a:txBody>
                  <a:tcPr marL="0" marR="0" marT="0" marB="0" anchor="ctr">
                    <a:lnR>
                      <a:noFill/>
                    </a:lnR>
                    <a:solidFill>
                      <a:schemeClr val="bg2"/>
                    </a:solidFill>
                  </a:tcPr>
                </a:tc>
              </a:tr>
            </a:tbl>
          </a:graphicData>
        </a:graphic>
      </p:graphicFrame>
      <p:sp>
        <p:nvSpPr>
          <p:cNvPr id="9" name="TextBox 8"/>
          <p:cNvSpPr txBox="1"/>
          <p:nvPr/>
        </p:nvSpPr>
        <p:spPr>
          <a:xfrm>
            <a:off x="3657600" y="5405735"/>
            <a:ext cx="1828800" cy="461665"/>
          </a:xfrm>
          <a:prstGeom prst="rect">
            <a:avLst/>
          </a:prstGeom>
          <a:noFill/>
        </p:spPr>
        <p:txBody>
          <a:bodyPr wrap="square" rtlCol="0">
            <a:spAutoFit/>
          </a:bodyPr>
          <a:lstStyle/>
          <a:p>
            <a:pPr algn="ctr"/>
            <a:r>
              <a:rPr lang="en-US" sz="2400" b="1" dirty="0" smtClean="0">
                <a:solidFill>
                  <a:srgbClr val="FFFF00"/>
                </a:solidFill>
              </a:rPr>
              <a:t>N = 10,288</a:t>
            </a:r>
            <a:endParaRPr lang="en-US" sz="24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5"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6" name="TextBox 15"/>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7" name="TextBox 16"/>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000" dirty="0" smtClean="0"/>
              <a:t>(2005-6/2010)</a:t>
            </a:r>
            <a:br>
              <a:rPr lang="en-US" sz="2000" dirty="0" smtClean="0"/>
            </a:br>
            <a:r>
              <a:rPr lang="en-US" sz="2400" i="1" dirty="0" smtClean="0"/>
              <a:t>Borderline Significant </a:t>
            </a: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nvPr>
        </p:nvGraphicFramePr>
        <p:xfrm>
          <a:off x="228599" y="1524000"/>
          <a:ext cx="8686801" cy="2555804"/>
        </p:xfrm>
        <a:graphic>
          <a:graphicData uri="http://schemas.openxmlformats.org/drawingml/2006/table">
            <a:tbl>
              <a:tblPr firstRow="1" bandRow="1">
                <a:tableStyleId>{C083E6E3-FA7D-4D7B-A595-EF9225AFEA82}</a:tableStyleId>
              </a:tblPr>
              <a:tblGrid>
                <a:gridCol w="4211782"/>
                <a:gridCol w="789709"/>
                <a:gridCol w="965200"/>
                <a:gridCol w="877455"/>
                <a:gridCol w="965200"/>
                <a:gridCol w="877455"/>
              </a:tblGrid>
              <a:tr h="732976">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Relative Risk</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628261">
                <a:tc>
                  <a:txBody>
                    <a:bodyPr/>
                    <a:lstStyle/>
                    <a:p>
                      <a:pPr marL="0" marR="0">
                        <a:spcBef>
                          <a:spcPts val="0"/>
                        </a:spcBef>
                        <a:spcAft>
                          <a:spcPts val="0"/>
                        </a:spcAft>
                      </a:pPr>
                      <a:r>
                        <a:rPr lang="en-US" sz="1600" b="1" dirty="0" smtClean="0">
                          <a:latin typeface="+mn-lt"/>
                          <a:ea typeface="Times New Roman"/>
                          <a:cs typeface="Times New Roman"/>
                        </a:rPr>
                        <a:t>Transplant</a:t>
                      </a:r>
                      <a:r>
                        <a:rPr lang="en-US" sz="1600" b="1" baseline="0" dirty="0" smtClean="0">
                          <a:latin typeface="+mn-lt"/>
                          <a:ea typeface="Times New Roman"/>
                          <a:cs typeface="Times New Roman"/>
                        </a:rPr>
                        <a:t> year: 2008 vs. 2009/2010</a:t>
                      </a:r>
                      <a:endParaRPr lang="en-US" sz="1600" b="1" dirty="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1778</a:t>
                      </a:r>
                      <a:endParaRPr lang="en-US" sz="16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600" b="1" i="0" u="none" strike="noStrike">
                          <a:solidFill>
                            <a:srgbClr val="FFFFFF"/>
                          </a:solidFill>
                          <a:latin typeface="Arial"/>
                        </a:rPr>
                        <a:t>1.18</a:t>
                      </a:r>
                    </a:p>
                  </a:txBody>
                  <a:tcPr marL="0" marR="0" marT="0" marB="0" anchor="ct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600" b="1" i="0" u="none" strike="noStrike">
                          <a:solidFill>
                            <a:srgbClr val="FFFFFF"/>
                          </a:solidFill>
                          <a:latin typeface="Arial"/>
                        </a:rPr>
                        <a:t>0.0696</a:t>
                      </a:r>
                    </a:p>
                  </a:txBody>
                  <a:tcPr marL="0" marR="0" marT="0" marB="0" anchor="ct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600" b="1" i="0" u="none" strike="noStrike" dirty="0">
                          <a:solidFill>
                            <a:srgbClr val="FFFFFF"/>
                          </a:solidFill>
                          <a:latin typeface="Arial"/>
                        </a:rPr>
                        <a:t>0.99</a:t>
                      </a:r>
                    </a:p>
                  </a:txBody>
                  <a:tcPr marL="0" marR="0" marT="0" marB="0" anchor="ct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600" b="1" i="0" u="none" strike="noStrike" dirty="0" smtClean="0">
                          <a:solidFill>
                            <a:srgbClr val="FFFFFF"/>
                          </a:solidFill>
                          <a:latin typeface="Arial"/>
                        </a:rPr>
                        <a:t>-1.42</a:t>
                      </a:r>
                      <a:endParaRPr lang="en-US" sz="1600" b="1" i="0" u="none" strike="noStrike" dirty="0">
                        <a:solidFill>
                          <a:srgbClr val="FFFFFF"/>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638707">
                <a:tc>
                  <a:txBody>
                    <a:bodyPr/>
                    <a:lstStyle/>
                    <a:p>
                      <a:pPr marL="0" marR="0">
                        <a:spcBef>
                          <a:spcPts val="0"/>
                        </a:spcBef>
                        <a:spcAft>
                          <a:spcPts val="0"/>
                        </a:spcAft>
                      </a:pPr>
                      <a:r>
                        <a:rPr lang="en-US" sz="1600" b="1" dirty="0">
                          <a:latin typeface="+mn-lt"/>
                          <a:ea typeface="Times New Roman"/>
                          <a:cs typeface="Times New Roman"/>
                        </a:rPr>
                        <a:t>Diagnosis: coronary artery disease vs. </a:t>
                      </a:r>
                      <a:r>
                        <a:rPr lang="en-US" sz="1600" b="1" dirty="0" err="1">
                          <a:latin typeface="+mn-lt"/>
                          <a:ea typeface="Times New Roman"/>
                          <a:cs typeface="Times New Roman"/>
                        </a:rPr>
                        <a:t>cardiomyopathy</a:t>
                      </a:r>
                      <a:endParaRPr lang="en-US" sz="1600" dirty="0">
                        <a:latin typeface="+mn-lt"/>
                        <a:ea typeface="Times New Roman"/>
                        <a:cs typeface="Times New Roman"/>
                      </a:endParaRPr>
                    </a:p>
                  </a:txBody>
                  <a:tcPr marL="38100" marR="38100" marT="0" marB="0" anchor="ctr">
                    <a:lnL>
                      <a:noFill/>
                    </a:lnL>
                    <a:lnT w="12700" cap="flat" cmpd="sng" algn="ctr">
                      <a:no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4196</a:t>
                      </a:r>
                      <a:endParaRPr lang="en-US" sz="1600" dirty="0">
                        <a:latin typeface="+mn-lt"/>
                        <a:ea typeface="Times New Roman"/>
                        <a:cs typeface="Times New Roman"/>
                      </a:endParaRPr>
                    </a:p>
                  </a:txBody>
                  <a:tcPr marL="38100" marR="38100" marT="0" marB="0" anchor="ctr">
                    <a:lnT w="12700" cap="flat" cmpd="sng" algn="ctr">
                      <a:noFill/>
                      <a:prstDash val="solid"/>
                      <a:round/>
                      <a:headEnd type="none" w="med" len="med"/>
                      <a:tailEnd type="none" w="med" len="med"/>
                    </a:lnT>
                    <a:solidFill>
                      <a:schemeClr val="bg2"/>
                    </a:solidFill>
                  </a:tcPr>
                </a:tc>
                <a:tc>
                  <a:txBody>
                    <a:bodyPr/>
                    <a:lstStyle/>
                    <a:p>
                      <a:pPr algn="ctr" fontAlgn="t"/>
                      <a:r>
                        <a:rPr lang="en-US" sz="1600" b="1" i="0" u="none" strike="noStrike">
                          <a:solidFill>
                            <a:srgbClr val="FFFFFF"/>
                          </a:solidFill>
                          <a:latin typeface="Arial"/>
                        </a:rPr>
                        <a:t>1.14</a:t>
                      </a:r>
                    </a:p>
                  </a:txBody>
                  <a:tcPr marL="0" marR="0" marT="0" marB="0" anchor="ctr">
                    <a:lnT w="12700" cap="flat" cmpd="sng" algn="ctr">
                      <a:noFill/>
                      <a:prstDash val="solid"/>
                      <a:round/>
                      <a:headEnd type="none" w="med" len="med"/>
                      <a:tailEnd type="none" w="med" len="med"/>
                    </a:lnT>
                    <a:solidFill>
                      <a:schemeClr val="bg2"/>
                    </a:solidFill>
                  </a:tcPr>
                </a:tc>
                <a:tc>
                  <a:txBody>
                    <a:bodyPr/>
                    <a:lstStyle/>
                    <a:p>
                      <a:pPr algn="ctr" fontAlgn="t"/>
                      <a:r>
                        <a:rPr lang="en-US" sz="1600" b="1" i="0" u="none" strike="noStrike">
                          <a:solidFill>
                            <a:srgbClr val="FFFFFF"/>
                          </a:solidFill>
                          <a:latin typeface="Arial"/>
                        </a:rPr>
                        <a:t>0.0561</a:t>
                      </a:r>
                    </a:p>
                  </a:txBody>
                  <a:tcPr marL="0" marR="0" marT="0" marB="0" anchor="ctr">
                    <a:lnT w="12700" cap="flat" cmpd="sng" algn="ctr">
                      <a:noFill/>
                      <a:prstDash val="solid"/>
                      <a:round/>
                      <a:headEnd type="none" w="med" len="med"/>
                      <a:tailEnd type="none" w="med" len="med"/>
                    </a:lnT>
                    <a:solidFill>
                      <a:schemeClr val="bg2"/>
                    </a:solidFill>
                  </a:tcPr>
                </a:tc>
                <a:tc>
                  <a:txBody>
                    <a:bodyPr/>
                    <a:lstStyle/>
                    <a:p>
                      <a:pPr algn="r" fontAlgn="t"/>
                      <a:r>
                        <a:rPr lang="en-US" sz="1600" b="1" i="0" u="none" strike="noStrike" dirty="0" smtClean="0">
                          <a:solidFill>
                            <a:srgbClr val="FFFFFF"/>
                          </a:solidFill>
                          <a:latin typeface="Arial"/>
                        </a:rPr>
                        <a:t>1.00</a:t>
                      </a:r>
                      <a:endParaRPr lang="en-US" sz="1600" b="1" i="0" u="none" strike="noStrike" dirty="0">
                        <a:solidFill>
                          <a:srgbClr val="FFFFFF"/>
                        </a:solidFill>
                        <a:latin typeface="Arial"/>
                      </a:endParaRPr>
                    </a:p>
                  </a:txBody>
                  <a:tcPr marL="0" marR="0" marT="0" marB="0" anchor="ctr">
                    <a:lnT w="12700" cap="flat" cmpd="sng" algn="ctr">
                      <a:noFill/>
                      <a:prstDash val="solid"/>
                      <a:round/>
                      <a:headEnd type="none" w="med" len="med"/>
                      <a:tailEnd type="none" w="med" len="med"/>
                    </a:lnT>
                    <a:solidFill>
                      <a:schemeClr val="bg2"/>
                    </a:solidFill>
                  </a:tcPr>
                </a:tc>
                <a:tc>
                  <a:txBody>
                    <a:bodyPr/>
                    <a:lstStyle/>
                    <a:p>
                      <a:pPr algn="l" fontAlgn="t"/>
                      <a:r>
                        <a:rPr lang="en-US" sz="1600" b="1" i="0" u="none" strike="noStrike" dirty="0" smtClean="0">
                          <a:solidFill>
                            <a:srgbClr val="FFFFFF"/>
                          </a:solidFill>
                          <a:latin typeface="Arial"/>
                        </a:rPr>
                        <a:t>-1.30</a:t>
                      </a:r>
                      <a:endParaRPr lang="en-US" sz="1600" b="1" i="0" u="none" strike="noStrike" dirty="0">
                        <a:solidFill>
                          <a:srgbClr val="FFFFFF"/>
                        </a:solidFill>
                        <a:latin typeface="Arial"/>
                      </a:endParaRPr>
                    </a:p>
                  </a:txBody>
                  <a:tcPr marL="0" marR="0" marT="0" marB="0" anchor="ctr">
                    <a:lnR>
                      <a:noFill/>
                    </a:lnR>
                    <a:lnT w="12700" cap="flat" cmpd="sng" algn="ctr">
                      <a:noFill/>
                      <a:prstDash val="solid"/>
                      <a:round/>
                      <a:headEnd type="none" w="med" len="med"/>
                      <a:tailEnd type="none" w="med" len="med"/>
                    </a:lnT>
                    <a:solidFill>
                      <a:schemeClr val="bg2"/>
                    </a:solidFill>
                  </a:tcPr>
                </a:tc>
              </a:tr>
              <a:tr h="555860">
                <a:tc>
                  <a:txBody>
                    <a:bodyPr/>
                    <a:lstStyle/>
                    <a:p>
                      <a:pPr marL="0" marR="0">
                        <a:spcBef>
                          <a:spcPts val="0"/>
                        </a:spcBef>
                        <a:spcAft>
                          <a:spcPts val="0"/>
                        </a:spcAft>
                      </a:pPr>
                      <a:r>
                        <a:rPr lang="en-US" sz="1600" b="1" dirty="0" smtClean="0">
                          <a:latin typeface="+mn-lt"/>
                          <a:ea typeface="Times New Roman"/>
                          <a:cs typeface="Times New Roman"/>
                        </a:rPr>
                        <a:t>Not hospitalized</a:t>
                      </a:r>
                      <a:r>
                        <a:rPr lang="en-US" sz="1600" b="1" baseline="0" dirty="0" smtClean="0">
                          <a:latin typeface="+mn-lt"/>
                          <a:ea typeface="Times New Roman"/>
                          <a:cs typeface="Times New Roman"/>
                        </a:rPr>
                        <a:t> just prior to transplant</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5593</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rgbClr val="FFFFFF"/>
                          </a:solidFill>
                          <a:latin typeface="Arial"/>
                        </a:rPr>
                        <a:t>0.89</a:t>
                      </a:r>
                    </a:p>
                  </a:txBody>
                  <a:tcPr marL="0" marR="0" marT="0" marB="0" anchor="ctr">
                    <a:solidFill>
                      <a:schemeClr val="bg2"/>
                    </a:solidFill>
                  </a:tcPr>
                </a:tc>
                <a:tc>
                  <a:txBody>
                    <a:bodyPr/>
                    <a:lstStyle/>
                    <a:p>
                      <a:pPr algn="ctr" fontAlgn="t"/>
                      <a:r>
                        <a:rPr lang="en-US" sz="1600" b="1" i="0" u="none" strike="noStrike">
                          <a:solidFill>
                            <a:srgbClr val="FFFFFF"/>
                          </a:solidFill>
                          <a:latin typeface="Arial"/>
                        </a:rPr>
                        <a:t>0.0717</a:t>
                      </a:r>
                    </a:p>
                  </a:txBody>
                  <a:tcPr marL="0" marR="0" marT="0" marB="0" anchor="ctr">
                    <a:solidFill>
                      <a:schemeClr val="bg2"/>
                    </a:solidFill>
                  </a:tcPr>
                </a:tc>
                <a:tc>
                  <a:txBody>
                    <a:bodyPr/>
                    <a:lstStyle/>
                    <a:p>
                      <a:pPr algn="r" fontAlgn="t"/>
                      <a:r>
                        <a:rPr lang="en-US" sz="1600" b="1" i="0" u="none" strike="noStrike" dirty="0">
                          <a:solidFill>
                            <a:srgbClr val="FFFFFF"/>
                          </a:solidFill>
                          <a:latin typeface="Arial"/>
                        </a:rPr>
                        <a:t>0.78</a:t>
                      </a:r>
                    </a:p>
                  </a:txBody>
                  <a:tcPr marL="0" marR="0" marT="0" marB="0" anchor="ctr">
                    <a:solidFill>
                      <a:schemeClr val="bg2"/>
                    </a:solidFill>
                  </a:tcPr>
                </a:tc>
                <a:tc>
                  <a:txBody>
                    <a:bodyPr/>
                    <a:lstStyle/>
                    <a:p>
                      <a:pPr algn="l" fontAlgn="t"/>
                      <a:r>
                        <a:rPr lang="en-US" sz="1600" b="1" i="0" u="none" strike="noStrike" dirty="0" smtClean="0">
                          <a:solidFill>
                            <a:srgbClr val="FFFFFF"/>
                          </a:solidFill>
                          <a:latin typeface="Arial"/>
                        </a:rPr>
                        <a:t>-1.01</a:t>
                      </a:r>
                      <a:endParaRPr lang="en-US" sz="1600" b="1" i="0" u="none" strike="noStrike" dirty="0">
                        <a:solidFill>
                          <a:srgbClr val="FFFFFF"/>
                        </a:solidFill>
                        <a:latin typeface="Arial"/>
                      </a:endParaRPr>
                    </a:p>
                  </a:txBody>
                  <a:tcPr marL="0" marR="0" marT="0" marB="0" anchor="ctr">
                    <a:lnR>
                      <a:noFill/>
                    </a:lnR>
                    <a:solidFill>
                      <a:schemeClr val="bg2"/>
                    </a:solidFill>
                  </a:tcPr>
                </a:tc>
              </a:tr>
            </a:tbl>
          </a:graphicData>
        </a:graphic>
      </p:graphicFrame>
      <p:sp>
        <p:nvSpPr>
          <p:cNvPr id="9" name="TextBox 8"/>
          <p:cNvSpPr txBox="1"/>
          <p:nvPr/>
        </p:nvSpPr>
        <p:spPr>
          <a:xfrm>
            <a:off x="3657600" y="5405735"/>
            <a:ext cx="1828800" cy="461665"/>
          </a:xfrm>
          <a:prstGeom prst="rect">
            <a:avLst/>
          </a:prstGeom>
          <a:noFill/>
        </p:spPr>
        <p:txBody>
          <a:bodyPr wrap="square" rtlCol="0">
            <a:spAutoFit/>
          </a:bodyPr>
          <a:lstStyle/>
          <a:p>
            <a:pPr algn="ctr"/>
            <a:r>
              <a:rPr lang="en-US" sz="2400" b="1" dirty="0" smtClean="0">
                <a:solidFill>
                  <a:srgbClr val="FFFF00"/>
                </a:solidFill>
              </a:rPr>
              <a:t>N = 10,288</a:t>
            </a:r>
            <a:endParaRPr lang="en-US" sz="2400" b="1" dirty="0">
              <a:solidFill>
                <a:srgbClr val="FFFF00"/>
              </a:solidFill>
            </a:endParaRPr>
          </a:p>
        </p:txBody>
      </p:sp>
      <p:sp>
        <p:nvSpPr>
          <p:cNvPr id="11" name="TextBox 10"/>
          <p:cNvSpPr txBox="1"/>
          <p:nvPr/>
        </p:nvSpPr>
        <p:spPr>
          <a:xfrm>
            <a:off x="4876800" y="5791200"/>
            <a:ext cx="4038600" cy="276999"/>
          </a:xfrm>
          <a:prstGeom prst="rect">
            <a:avLst/>
          </a:prstGeom>
          <a:noFill/>
        </p:spPr>
        <p:txBody>
          <a:bodyPr wrap="square" rtlCol="0">
            <a:spAutoFit/>
          </a:bodyPr>
          <a:lstStyle/>
          <a:p>
            <a:r>
              <a:rPr lang="en-US" sz="1200" b="1" dirty="0" smtClean="0">
                <a:solidFill>
                  <a:srgbClr val="FFFF00"/>
                </a:solidFill>
              </a:rPr>
              <a:t>Reference group = </a:t>
            </a:r>
            <a:r>
              <a:rPr lang="en-US" sz="1200" b="1" dirty="0" err="1" smtClean="0">
                <a:solidFill>
                  <a:srgbClr val="FFFF00"/>
                </a:solidFill>
              </a:rPr>
              <a:t>Cardiomyopathy</a:t>
            </a:r>
            <a:r>
              <a:rPr lang="en-US" sz="1200" b="1" dirty="0" smtClean="0">
                <a:solidFill>
                  <a:srgbClr val="FFFF00"/>
                </a:solidFill>
              </a:rPr>
              <a:t>, year=2009/2010 </a:t>
            </a:r>
            <a:endParaRPr lang="en-US" sz="1200"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3" name="Group 4"/>
          <p:cNvGrpSpPr/>
          <p:nvPr/>
        </p:nvGrpSpPr>
        <p:grpSpPr>
          <a:xfrm>
            <a:off x="381000" y="5867400"/>
            <a:ext cx="4572000" cy="755650"/>
            <a:chOff x="381000" y="5867400"/>
            <a:chExt cx="4572000" cy="755650"/>
          </a:xfrm>
        </p:grpSpPr>
        <p:pic>
          <p:nvPicPr>
            <p:cNvPr id="15"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6" name="TextBox 15"/>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7" name="TextBox 16"/>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3" name="TextBox 12"/>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000" dirty="0" smtClean="0"/>
              <a:t>(2005-6/2010)</a:t>
            </a:r>
            <a:br>
              <a:rPr lang="en-US" sz="2000" dirty="0" smtClean="0"/>
            </a:br>
            <a:r>
              <a:rPr lang="en-US" sz="2400" dirty="0" smtClean="0"/>
              <a:t>Risk Factors For 1 Year Mortality</a:t>
            </a:r>
            <a:endParaRPr lang="en-US" sz="2400" dirty="0"/>
          </a:p>
        </p:txBody>
      </p:sp>
      <p:graphicFrame>
        <p:nvGraphicFramePr>
          <p:cNvPr id="10" name="Content Placeholder 9"/>
          <p:cNvGraphicFramePr>
            <a:graphicFrameLocks noGrp="1"/>
          </p:cNvGraphicFramePr>
          <p:nvPr>
            <p:ph idx="1"/>
          </p:nvPr>
        </p:nvGraphicFramePr>
        <p:xfrm>
          <a:off x="304800" y="1676400"/>
          <a:ext cx="8305800" cy="4002297"/>
        </p:xfrm>
        <a:graphic>
          <a:graphicData uri="http://schemas.openxmlformats.org/drawingml/2006/table">
            <a:tbl>
              <a:tblPr firstRow="1" bandRow="1">
                <a:tableStyleId>{C083E6E3-FA7D-4D7B-A595-EF9225AFEA82}</a:tableStyleId>
              </a:tblPr>
              <a:tblGrid>
                <a:gridCol w="4114800"/>
                <a:gridCol w="41910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Recipient</a:t>
                      </a:r>
                      <a:r>
                        <a:rPr lang="en-US" sz="1800" b="1" baseline="0" dirty="0" smtClean="0"/>
                        <a:t> age</a:t>
                      </a:r>
                      <a:endParaRPr lang="en-US" sz="1800" b="1" dirty="0"/>
                    </a:p>
                  </a:txBody>
                  <a:tcPr marL="45720" marR="0" marT="0" marB="0">
                    <a:lnL>
                      <a:noFill/>
                    </a:lnL>
                    <a:lnT w="12700" cap="flat" cmpd="sng" algn="ctr">
                      <a:noFill/>
                      <a:prstDash val="solid"/>
                      <a:round/>
                      <a:headEnd type="none" w="med" len="med"/>
                      <a:tailEnd type="none" w="med" len="med"/>
                    </a:lnT>
                    <a:solidFill>
                      <a:schemeClr val="bg2"/>
                    </a:solidFill>
                  </a:tcPr>
                </a:tc>
                <a:tc>
                  <a:txBody>
                    <a:bodyPr/>
                    <a:lstStyle/>
                    <a:p>
                      <a:pPr rtl="0" fontAlgn="t"/>
                      <a:r>
                        <a:rPr lang="en-US" sz="1800" b="1" dirty="0" smtClean="0"/>
                        <a:t>Ischemia</a:t>
                      </a:r>
                      <a:r>
                        <a:rPr lang="en-US" sz="1800" b="1" baseline="0" dirty="0" smtClean="0"/>
                        <a:t> time</a:t>
                      </a:r>
                      <a:endParaRPr lang="en-US" sz="1800" b="1" dirty="0"/>
                    </a:p>
                  </a:txBody>
                  <a:tcPr marL="45720" marR="0" marT="0" marB="0">
                    <a:lnT w="12700" cap="flat" cmpd="sng" algn="ctr">
                      <a:noFill/>
                      <a:prstDash val="solid"/>
                      <a:round/>
                      <a:headEnd type="none" w="med" len="med"/>
                      <a:tailEnd type="none" w="med" len="med"/>
                    </a:lnT>
                    <a:solidFill>
                      <a:schemeClr val="bg2"/>
                    </a:solidFill>
                  </a:tcPr>
                </a:tc>
              </a:tr>
              <a:tr h="553348">
                <a:tc>
                  <a:txBody>
                    <a:bodyPr/>
                    <a:lstStyle/>
                    <a:p>
                      <a:pPr rtl="0" fontAlgn="t"/>
                      <a:r>
                        <a:rPr lang="en-US" sz="1800" b="1" dirty="0" smtClean="0"/>
                        <a:t>Recipient</a:t>
                      </a:r>
                      <a:r>
                        <a:rPr lang="en-US" sz="1800" b="1" baseline="0" dirty="0" smtClean="0"/>
                        <a:t> height</a:t>
                      </a:r>
                      <a:endParaRPr lang="en-US" sz="1800" b="1" dirty="0"/>
                    </a:p>
                  </a:txBody>
                  <a:tcPr marL="45720" marR="0" marT="0" marB="0">
                    <a:lnL>
                      <a:noFill/>
                    </a:lnL>
                    <a:solidFill>
                      <a:schemeClr val="bg2"/>
                    </a:solidFill>
                  </a:tcPr>
                </a:tc>
                <a:tc>
                  <a:txBody>
                    <a:bodyPr/>
                    <a:lstStyle/>
                    <a:p>
                      <a:pPr rtl="0" fontAlgn="t"/>
                      <a:r>
                        <a:rPr lang="en-US" sz="1800" b="1" dirty="0" smtClean="0"/>
                        <a:t>Recipient</a:t>
                      </a:r>
                      <a:r>
                        <a:rPr lang="en-US" sz="1800" b="1" baseline="0" dirty="0" smtClean="0"/>
                        <a:t> pre-transplant bilirubin</a:t>
                      </a:r>
                      <a:endParaRPr lang="en-US" sz="1800" b="1" dirty="0"/>
                    </a:p>
                  </a:txBody>
                  <a:tcPr marL="45720" marR="0" marT="0" marB="0">
                    <a:solidFill>
                      <a:schemeClr val="bg2"/>
                    </a:solidFill>
                  </a:tcPr>
                </a:tc>
              </a:tr>
              <a:tr h="553348">
                <a:tc>
                  <a:txBody>
                    <a:bodyPr/>
                    <a:lstStyle/>
                    <a:p>
                      <a:pPr rtl="0" fontAlgn="t"/>
                      <a:r>
                        <a:rPr lang="en-US" sz="1800" b="1" dirty="0" smtClean="0"/>
                        <a:t>Recipient weight</a:t>
                      </a:r>
                      <a:endParaRPr lang="en-US" sz="1800" b="1" dirty="0"/>
                    </a:p>
                  </a:txBody>
                  <a:tcPr marL="45720" marR="0" marT="0" marB="0">
                    <a:lnL>
                      <a:noFill/>
                    </a:lnL>
                    <a:solidFill>
                      <a:schemeClr val="bg2"/>
                    </a:solidFill>
                  </a:tcPr>
                </a:tc>
                <a:tc>
                  <a:txBody>
                    <a:bodyPr/>
                    <a:lstStyle/>
                    <a:p>
                      <a:pPr rtl="0" fontAlgn="t"/>
                      <a:r>
                        <a:rPr lang="en-US" sz="1800" b="1" dirty="0" smtClean="0"/>
                        <a:t>Recipient</a:t>
                      </a:r>
                      <a:r>
                        <a:rPr lang="en-US" sz="1800" b="1" baseline="0" dirty="0" smtClean="0"/>
                        <a:t> pre-transplant creatinine</a:t>
                      </a:r>
                      <a:endParaRPr lang="en-US" sz="1800" b="1" dirty="0"/>
                    </a:p>
                  </a:txBody>
                  <a:tcPr marL="45720" marR="0" marT="0" marB="0">
                    <a:solidFill>
                      <a:schemeClr val="bg2"/>
                    </a:solidFill>
                  </a:tcPr>
                </a:tc>
              </a:tr>
              <a:tr h="553348">
                <a:tc>
                  <a:txBody>
                    <a:bodyPr/>
                    <a:lstStyle/>
                    <a:p>
                      <a:pPr rtl="0" fontAlgn="t"/>
                      <a:r>
                        <a:rPr lang="en-US" sz="1800" b="1" dirty="0" smtClean="0"/>
                        <a:t>Donor age</a:t>
                      </a:r>
                      <a:endParaRPr lang="en-US" sz="1800" b="1" dirty="0"/>
                    </a:p>
                  </a:txBody>
                  <a:tcPr marL="45720" marR="0" marT="0" marB="0">
                    <a:lnL>
                      <a:noFill/>
                    </a:lnL>
                    <a:solidFill>
                      <a:schemeClr val="bg2"/>
                    </a:solidFill>
                  </a:tcPr>
                </a:tc>
                <a:tc>
                  <a:txBody>
                    <a:bodyPr/>
                    <a:lstStyle/>
                    <a:p>
                      <a:pPr rtl="0" fontAlgn="t"/>
                      <a:r>
                        <a:rPr lang="en-US" sz="1800" b="1" dirty="0" smtClean="0"/>
                        <a:t>PRA Class II</a:t>
                      </a:r>
                      <a:endParaRPr lang="en-US" sz="1800" b="1" dirty="0"/>
                    </a:p>
                  </a:txBody>
                  <a:tcPr marL="45720" marR="0" marT="0" marB="0">
                    <a:solidFill>
                      <a:schemeClr val="bg2"/>
                    </a:solidFill>
                  </a:tcPr>
                </a:tc>
              </a:tr>
              <a:tr h="553348">
                <a:tc>
                  <a:txBody>
                    <a:bodyPr/>
                    <a:lstStyle/>
                    <a:p>
                      <a:pPr rtl="0" fontAlgn="t"/>
                      <a:r>
                        <a:rPr lang="en-US" sz="1800" b="1" dirty="0" smtClean="0"/>
                        <a:t>Donor BMI</a:t>
                      </a:r>
                      <a:endParaRPr lang="en-US" sz="1800" b="1" dirty="0"/>
                    </a:p>
                  </a:txBody>
                  <a:tcPr marL="45720" marR="0" marT="0" marB="0">
                    <a:lnL>
                      <a:noFill/>
                    </a:lnL>
                    <a:solidFill>
                      <a:schemeClr val="bg2"/>
                    </a:solidFill>
                  </a:tcPr>
                </a:tc>
                <a:tc rowSpan="2">
                  <a:txBody>
                    <a:bodyPr/>
                    <a:lstStyle/>
                    <a:p>
                      <a:pPr rtl="0" fontAlgn="t"/>
                      <a:r>
                        <a:rPr lang="en-US" sz="1800" b="1" dirty="0" smtClean="0"/>
                        <a:t>Recipient</a:t>
                      </a:r>
                      <a:r>
                        <a:rPr lang="en-US" sz="1800" b="1" baseline="0" dirty="0" smtClean="0"/>
                        <a:t> mean pulmonary artery pressure</a:t>
                      </a:r>
                      <a:endParaRPr lang="en-US" sz="1800" b="1" dirty="0"/>
                    </a:p>
                  </a:txBody>
                  <a:tcPr marL="45720" marR="0" marT="0" marB="0">
                    <a:solidFill>
                      <a:schemeClr val="bg2"/>
                    </a:solidFill>
                  </a:tcPr>
                </a:tc>
              </a:tr>
              <a:tr h="553348">
                <a:tc>
                  <a:txBody>
                    <a:bodyPr/>
                    <a:lstStyle/>
                    <a:p>
                      <a:pPr rtl="0" fontAlgn="t"/>
                      <a:r>
                        <a:rPr lang="en-US" sz="1800" b="1" dirty="0" smtClean="0"/>
                        <a:t>Transplant center volume</a:t>
                      </a:r>
                      <a:endParaRPr lang="en-US" sz="1800" b="1" dirty="0"/>
                    </a:p>
                  </a:txBody>
                  <a:tcPr marL="45720" marR="0" marT="0" marB="0">
                    <a:lnL>
                      <a:noFill/>
                    </a:lnL>
                    <a:solidFill>
                      <a:schemeClr val="bg2"/>
                    </a:solidFill>
                  </a:tcPr>
                </a:tc>
                <a:tc vMerge="1">
                  <a:txBody>
                    <a:bodyPr/>
                    <a:lstStyle/>
                    <a:p>
                      <a:pPr rtl="0" fontAlgn="t"/>
                      <a:endParaRPr lang="en-US" sz="1800" b="1" dirty="0"/>
                    </a:p>
                  </a:txBody>
                  <a:tcPr marL="45720" marR="0" marT="0" marB="0" anchor="ctr">
                    <a:solidFill>
                      <a:schemeClr val="bg2"/>
                    </a:solidFill>
                  </a:tcPr>
                </a:tc>
              </a:tr>
            </a:tbl>
          </a:graphicData>
        </a:graphic>
      </p:graphicFrame>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(2005-6/2010)</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Recipient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10,288)</a:t>
            </a:r>
            <a:endParaRPr lang="en-US" sz="2400" b="1" dirty="0">
              <a:solidFill>
                <a:srgbClr val="FFFF00"/>
              </a:solidFill>
            </a:endParaRPr>
          </a:p>
        </p:txBody>
      </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2800" dirty="0" smtClean="0"/>
              <a:t>ADULT HEART TRANSPLANTS</a:t>
            </a:r>
            <a:br>
              <a:rPr lang="en-US" sz="2800" dirty="0" smtClean="0"/>
            </a:br>
            <a:r>
              <a:rPr lang="en-US" sz="2800" dirty="0" smtClean="0"/>
              <a:t> Diagnosis: Cardiomyopathy vs. CAD by Location</a:t>
            </a:r>
            <a:endParaRPr lang="en-US" sz="2800" dirty="0"/>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graphicFrame>
        <p:nvGraphicFramePr>
          <p:cNvPr id="9" name="Content Placeholder 8"/>
          <p:cNvGraphicFramePr>
            <a:graphicFrameLocks noGrp="1"/>
          </p:cNvGraphicFramePr>
          <p:nvPr>
            <p:ph idx="1"/>
          </p:nvPr>
        </p:nvGraphicFramePr>
        <p:xfrm>
          <a:off x="152400" y="1143000"/>
          <a:ext cx="8991600" cy="1600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ontent Placeholder 8"/>
          <p:cNvGraphicFramePr>
            <a:graphicFrameLocks/>
          </p:cNvGraphicFramePr>
          <p:nvPr/>
        </p:nvGraphicFramePr>
        <p:xfrm>
          <a:off x="152400" y="2743200"/>
          <a:ext cx="8991600" cy="1600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ontent Placeholder 8"/>
          <p:cNvGraphicFramePr>
            <a:graphicFrameLocks/>
          </p:cNvGraphicFramePr>
          <p:nvPr/>
        </p:nvGraphicFramePr>
        <p:xfrm>
          <a:off x="152400" y="4419600"/>
          <a:ext cx="8991600" cy="1600200"/>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(2005-6/2010)</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Donor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10,288)</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(2005-6/2010)</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Recipient Height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10,288)</a:t>
            </a:r>
            <a:endParaRPr lang="en-US" sz="2400" b="1" dirty="0">
              <a:solidFill>
                <a:srgbClr val="FFFF00"/>
              </a:solidFill>
            </a:endParaRPr>
          </a:p>
        </p:txBody>
      </p:sp>
      <p:sp>
        <p:nvSpPr>
          <p:cNvPr id="2050" name="Text Box 2"/>
          <p:cNvSpPr txBox="1">
            <a:spLocks noChangeArrowheads="1"/>
          </p:cNvSpPr>
          <p:nvPr/>
        </p:nvSpPr>
        <p:spPr bwMode="auto">
          <a:xfrm>
            <a:off x="5791200" y="5867400"/>
            <a:ext cx="3352800" cy="549275"/>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00"/>
                </a:solidFill>
                <a:effectLst/>
                <a:latin typeface="Arial" pitchFamily="34" charset="0"/>
              </a:rPr>
              <a:t>* The risk associated with recipient height should be considered in conjunction with the risk associated with recipient weight and donor BMI.</a:t>
            </a:r>
            <a:endParaRPr kumimoji="0" lang="en-US" sz="1800" b="0" i="0" u="none" strike="noStrike" cap="none" normalizeH="0" baseline="0" dirty="0" smtClean="0">
              <a:ln>
                <a:noFill/>
              </a:ln>
              <a:solidFill>
                <a:schemeClr val="tx1"/>
              </a:solidFill>
              <a:effectLst/>
              <a:latin typeface="Arial" pitchFamily="34" charset="0"/>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(2005-6/2010)</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Recipient Weight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0.0051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10,288)</a:t>
            </a:r>
            <a:endParaRPr lang="en-US" sz="2400" b="1" dirty="0">
              <a:solidFill>
                <a:srgbClr val="FFFF00"/>
              </a:solidFill>
            </a:endParaRPr>
          </a:p>
        </p:txBody>
      </p:sp>
      <p:sp>
        <p:nvSpPr>
          <p:cNvPr id="14" name="Text Box 2"/>
          <p:cNvSpPr txBox="1">
            <a:spLocks noChangeArrowheads="1"/>
          </p:cNvSpPr>
          <p:nvPr/>
        </p:nvSpPr>
        <p:spPr bwMode="auto">
          <a:xfrm>
            <a:off x="5791200" y="5867400"/>
            <a:ext cx="3352800" cy="549275"/>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00"/>
                </a:solidFill>
                <a:effectLst/>
                <a:latin typeface="Arial" pitchFamily="34" charset="0"/>
              </a:rPr>
              <a:t>* The risk associated with recipient weight should be considered in conjunction with the risk associated with recipient height and donor BMI.</a:t>
            </a:r>
            <a:endParaRPr kumimoji="0" lang="en-US" sz="1800" b="0" i="0" u="none" strike="noStrike" cap="none" normalizeH="0" baseline="0" dirty="0" smtClean="0">
              <a:ln>
                <a:noFill/>
              </a:ln>
              <a:solidFill>
                <a:schemeClr val="tx1"/>
              </a:solidFill>
              <a:effectLst/>
              <a:latin typeface="Arial" pitchFamily="34" charset="0"/>
            </a:endParaRPr>
          </a:p>
        </p:txBody>
      </p:sp>
      <p:sp>
        <p:nvSpPr>
          <p:cNvPr id="15" name="TextBox 14"/>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(2005-6/2010)</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Donor BMI</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524000" y="1905000"/>
            <a:ext cx="1828800" cy="323165"/>
          </a:xfrm>
          <a:prstGeom prst="rect">
            <a:avLst/>
          </a:prstGeom>
          <a:noFill/>
        </p:spPr>
        <p:txBody>
          <a:bodyPr wrap="square" rtlCol="0">
            <a:spAutoFit/>
          </a:bodyPr>
          <a:lstStyle/>
          <a:p>
            <a:r>
              <a:rPr lang="en-US" sz="1500" b="1" dirty="0" smtClean="0">
                <a:solidFill>
                  <a:srgbClr val="FFFF00"/>
                </a:solidFill>
              </a:rPr>
              <a:t>p = 0.0182</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10,288)</a:t>
            </a:r>
            <a:endParaRPr lang="en-US" sz="2400" b="1" dirty="0">
              <a:solidFill>
                <a:srgbClr val="FFFF00"/>
              </a:solidFill>
            </a:endParaRPr>
          </a:p>
        </p:txBody>
      </p:sp>
      <p:sp>
        <p:nvSpPr>
          <p:cNvPr id="14" name="Text Box 2"/>
          <p:cNvSpPr txBox="1">
            <a:spLocks noChangeArrowheads="1"/>
          </p:cNvSpPr>
          <p:nvPr/>
        </p:nvSpPr>
        <p:spPr bwMode="auto">
          <a:xfrm>
            <a:off x="5791200" y="5867400"/>
            <a:ext cx="3352800" cy="549275"/>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00"/>
                </a:solidFill>
                <a:effectLst/>
                <a:latin typeface="Arial" pitchFamily="34" charset="0"/>
              </a:rPr>
              <a:t>* The risk associated with </a:t>
            </a:r>
            <a:r>
              <a:rPr lang="en-US" sz="1000" b="1" dirty="0" smtClean="0">
                <a:solidFill>
                  <a:srgbClr val="FFFF00"/>
                </a:solidFill>
                <a:latin typeface="Arial" pitchFamily="34" charset="0"/>
              </a:rPr>
              <a:t>donor BMI </a:t>
            </a:r>
            <a:r>
              <a:rPr kumimoji="0" lang="en-US" sz="1000" b="1" i="0" u="none" strike="noStrike" cap="none" normalizeH="0" baseline="0" dirty="0" smtClean="0">
                <a:ln>
                  <a:noFill/>
                </a:ln>
                <a:solidFill>
                  <a:srgbClr val="FFFF00"/>
                </a:solidFill>
                <a:effectLst/>
                <a:latin typeface="Arial" pitchFamily="34" charset="0"/>
              </a:rPr>
              <a:t>should be considered in conjunction with the risk associated with recipient weight and recipient height.</a:t>
            </a:r>
            <a:endParaRPr kumimoji="0" lang="en-US" sz="1800" b="0" i="0" u="none" strike="noStrike" cap="none" normalizeH="0" baseline="0" dirty="0" smtClean="0">
              <a:ln>
                <a:noFill/>
              </a:ln>
              <a:solidFill>
                <a:schemeClr val="tx1"/>
              </a:solidFill>
              <a:effectLst/>
              <a:latin typeface="Arial" pitchFamily="34" charset="0"/>
            </a:endParaRPr>
          </a:p>
        </p:txBody>
      </p:sp>
      <p:sp>
        <p:nvSpPr>
          <p:cNvPr id="15" name="TextBox 14"/>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(2005-6/2010)</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Ischemia Time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10,288)</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(2005-6/2010)</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Center Volume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0.0256</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10,288)</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(2005-6/2010)</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Recipient Pre-Transplant Bilirubin</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0.0026</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10,288)</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(2005-6/2010)</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Recipient Pre-Transplant Creatinine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10,288)</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(2005-6/2010)</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PRA Class II (%)</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0.0028</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10,288)</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(2005-6/2010)</a:t>
            </a:r>
            <a:r>
              <a:rPr lang="en-US" sz="1800" dirty="0" smtClean="0"/>
              <a:t/>
            </a:r>
            <a:br>
              <a:rPr lang="en-US" sz="1800" dirty="0" smtClean="0"/>
            </a:br>
            <a:r>
              <a:rPr lang="en-US" sz="2400" dirty="0" smtClean="0"/>
              <a:t>Risk Factors For 1 Year Mortality with 95% Confidence Limits </a:t>
            </a:r>
            <a:br>
              <a:rPr lang="en-US" sz="2400" dirty="0" smtClean="0"/>
            </a:br>
            <a:r>
              <a:rPr lang="en-US" sz="2400" dirty="0" smtClean="0">
                <a:solidFill>
                  <a:srgbClr val="FFFF00"/>
                </a:solidFill>
              </a:rPr>
              <a:t>Mean Pulmonary Artery Pressure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0.0073</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10,288)</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a:t>
            </a:r>
            <a:br>
              <a:rPr lang="en-US" sz="2800" dirty="0" smtClean="0"/>
            </a:br>
            <a:r>
              <a:rPr lang="en-US" sz="2400" dirty="0" smtClean="0">
                <a:solidFill>
                  <a:srgbClr val="FFFF00"/>
                </a:solidFill>
              </a:rPr>
              <a:t>Diagnosis by Location</a:t>
            </a:r>
            <a:r>
              <a:rPr lang="en-US" sz="2800" dirty="0" smtClean="0"/>
              <a:t/>
            </a:r>
            <a:br>
              <a:rPr lang="en-US" sz="2800" dirty="0" smtClean="0"/>
            </a:br>
            <a:r>
              <a:rPr lang="en-US" sz="2000" dirty="0" smtClean="0"/>
              <a:t>(Transplants: January 2006 – June 2011)</a:t>
            </a:r>
            <a:endParaRPr lang="en-US" sz="2000" dirty="0"/>
          </a:p>
        </p:txBody>
      </p:sp>
      <p:graphicFrame>
        <p:nvGraphicFramePr>
          <p:cNvPr id="11" name="Content Placeholder 10"/>
          <p:cNvGraphicFramePr>
            <a:graphicFrameLocks noGrp="1"/>
          </p:cNvGraphicFramePr>
          <p:nvPr>
            <p:ph idx="1"/>
          </p:nvPr>
        </p:nvGraphicFramePr>
        <p:xfrm>
          <a:off x="0" y="1143000"/>
          <a:ext cx="4724400" cy="35052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graphicFrame>
        <p:nvGraphicFramePr>
          <p:cNvPr id="9" name="Content Placeholder 10"/>
          <p:cNvGraphicFramePr>
            <a:graphicFrameLocks/>
          </p:cNvGraphicFramePr>
          <p:nvPr/>
        </p:nvGraphicFramePr>
        <p:xfrm>
          <a:off x="4267200" y="1143000"/>
          <a:ext cx="4724400" cy="3505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ontent Placeholder 10"/>
          <p:cNvGraphicFramePr>
            <a:graphicFrameLocks/>
          </p:cNvGraphicFramePr>
          <p:nvPr/>
        </p:nvGraphicFramePr>
        <p:xfrm>
          <a:off x="2286000" y="2895600"/>
          <a:ext cx="4724400" cy="3505200"/>
        </p:xfrm>
        <a:graphic>
          <a:graphicData uri="http://schemas.openxmlformats.org/drawingml/2006/chart">
            <c:chart xmlns:c="http://schemas.openxmlformats.org/drawingml/2006/chart" xmlns:r="http://schemas.openxmlformats.org/officeDocument/2006/relationships" r:id="rId6"/>
          </a:graphicData>
        </a:graphic>
      </p:graphicFrame>
      <p:sp>
        <p:nvSpPr>
          <p:cNvPr id="15" name="TextBox 14"/>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000" dirty="0" smtClean="0"/>
              <a:t>(2001-6/2006)</a:t>
            </a:r>
            <a:br>
              <a:rPr lang="en-US" sz="2000" dirty="0" smtClean="0"/>
            </a:br>
            <a:r>
              <a:rPr lang="en-US" sz="2400" dirty="0" smtClean="0"/>
              <a:t>Risk Factors For 5 Year Mortality</a:t>
            </a:r>
            <a:endParaRPr lang="en-US" sz="2400" dirty="0"/>
          </a:p>
        </p:txBody>
      </p:sp>
      <p:graphicFrame>
        <p:nvGraphicFramePr>
          <p:cNvPr id="10" name="Content Placeholder 9"/>
          <p:cNvGraphicFramePr>
            <a:graphicFrameLocks noGrp="1"/>
          </p:cNvGraphicFramePr>
          <p:nvPr>
            <p:ph idx="1"/>
          </p:nvPr>
        </p:nvGraphicFramePr>
        <p:xfrm>
          <a:off x="228599" y="1405950"/>
          <a:ext cx="8686801" cy="4046100"/>
        </p:xfrm>
        <a:graphic>
          <a:graphicData uri="http://schemas.openxmlformats.org/drawingml/2006/table">
            <a:tbl>
              <a:tblPr firstRow="1" bandRow="1">
                <a:tableStyleId>{C083E6E3-FA7D-4D7B-A595-EF9225AFEA82}</a:tableStyleId>
              </a:tblPr>
              <a:tblGrid>
                <a:gridCol w="3962401"/>
                <a:gridCol w="1143000"/>
                <a:gridCol w="861290"/>
                <a:gridCol w="877455"/>
                <a:gridCol w="965200"/>
                <a:gridCol w="877455"/>
              </a:tblGrid>
              <a:tr h="685804">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Relative Risk</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87680">
                <a:tc>
                  <a:txBody>
                    <a:bodyPr/>
                    <a:lstStyle/>
                    <a:p>
                      <a:pPr marL="0" marR="0">
                        <a:spcBef>
                          <a:spcPts val="0"/>
                        </a:spcBef>
                        <a:spcAft>
                          <a:spcPts val="0"/>
                        </a:spcAft>
                      </a:pPr>
                      <a:r>
                        <a:rPr lang="en-US" sz="1600" b="1" dirty="0">
                          <a:solidFill>
                            <a:srgbClr val="FFFFFF"/>
                          </a:solidFill>
                          <a:latin typeface="+mn-lt"/>
                          <a:ea typeface="Times New Roman"/>
                          <a:cs typeface="Times New Roman"/>
                        </a:rPr>
                        <a:t>Temporary circulatory support*</a:t>
                      </a:r>
                      <a:endParaRPr lang="en-US" sz="1600" b="1" dirty="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175</a:t>
                      </a:r>
                      <a:endParaRPr lang="en-US" sz="16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dirty="0">
                          <a:solidFill>
                            <a:schemeClr val="tx1"/>
                          </a:solidFill>
                          <a:latin typeface="Arial"/>
                        </a:rPr>
                        <a:t>2.49</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dirty="0">
                          <a:solidFill>
                            <a:schemeClr val="tx1"/>
                          </a:solidFill>
                          <a:latin typeface="Arial"/>
                        </a:rPr>
                        <a:t>&lt;.0001</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600" b="1" i="0" u="none" strike="noStrike" dirty="0">
                          <a:solidFill>
                            <a:schemeClr val="tx1"/>
                          </a:solidFill>
                          <a:latin typeface="Arial"/>
                        </a:rPr>
                        <a:t>1.96</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600" b="1" i="0" u="none" strike="noStrike" dirty="0" smtClean="0">
                          <a:solidFill>
                            <a:schemeClr val="tx1"/>
                          </a:solidFill>
                          <a:latin typeface="Arial"/>
                        </a:rPr>
                        <a:t>-3.16</a:t>
                      </a:r>
                      <a:endParaRPr lang="en-US" sz="16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487680">
                <a:tc>
                  <a:txBody>
                    <a:bodyPr/>
                    <a:lstStyle/>
                    <a:p>
                      <a:pPr marL="0" marR="0">
                        <a:spcBef>
                          <a:spcPts val="0"/>
                        </a:spcBef>
                        <a:spcAft>
                          <a:spcPts val="0"/>
                        </a:spcAft>
                      </a:pPr>
                      <a:r>
                        <a:rPr lang="en-US" sz="1600" b="1" dirty="0">
                          <a:solidFill>
                            <a:srgbClr val="FFFFFF"/>
                          </a:solidFill>
                          <a:latin typeface="+mn-lt"/>
                          <a:ea typeface="Times New Roman"/>
                          <a:cs typeface="Times New Roman"/>
                        </a:rPr>
                        <a:t>Total artificial heart</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45</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dirty="0" smtClean="0">
                          <a:solidFill>
                            <a:schemeClr val="tx1"/>
                          </a:solidFill>
                          <a:latin typeface="Arial"/>
                        </a:rPr>
                        <a:t>1.70</a:t>
                      </a:r>
                      <a:endParaRPr lang="en-US" sz="1600" b="1" i="0" u="none" strike="noStrike" dirty="0">
                        <a:solidFill>
                          <a:schemeClr val="tx1"/>
                        </a:solidFill>
                        <a:latin typeface="Arial"/>
                      </a:endParaRPr>
                    </a:p>
                  </a:txBody>
                  <a:tcPr marL="0" marR="0" marT="0" marB="0" anchor="ctr">
                    <a:solidFill>
                      <a:schemeClr val="bg2"/>
                    </a:solidFill>
                  </a:tcPr>
                </a:tc>
                <a:tc>
                  <a:txBody>
                    <a:bodyPr/>
                    <a:lstStyle/>
                    <a:p>
                      <a:pPr algn="ctr" fontAlgn="t"/>
                      <a:r>
                        <a:rPr lang="en-US" sz="1600" b="1" i="0" u="none" strike="noStrike" dirty="0" smtClean="0">
                          <a:solidFill>
                            <a:schemeClr val="tx1"/>
                          </a:solidFill>
                          <a:latin typeface="Arial"/>
                        </a:rPr>
                        <a:t>0.0420</a:t>
                      </a:r>
                      <a:endParaRPr lang="en-US" sz="1600" b="1" i="0" u="none" strike="noStrike" dirty="0">
                        <a:solidFill>
                          <a:schemeClr val="tx1"/>
                        </a:solidFill>
                        <a:latin typeface="Arial"/>
                      </a:endParaRP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1.02</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-2.82</a:t>
                      </a:r>
                      <a:endParaRPr lang="en-US" sz="1600" b="1" i="0" u="none" strike="noStrike" dirty="0">
                        <a:solidFill>
                          <a:schemeClr val="tx1"/>
                        </a:solidFill>
                        <a:latin typeface="Arial"/>
                      </a:endParaRPr>
                    </a:p>
                  </a:txBody>
                  <a:tcPr marL="0" marR="0" marT="0" marB="0" anchor="ctr">
                    <a:lnR>
                      <a:noFill/>
                    </a:lnR>
                    <a:solidFill>
                      <a:schemeClr val="bg2"/>
                    </a:solidFill>
                  </a:tcPr>
                </a:tc>
              </a:tr>
              <a:tr h="487680">
                <a:tc>
                  <a:txBody>
                    <a:bodyPr/>
                    <a:lstStyle/>
                    <a:p>
                      <a:pPr marL="0" marR="0">
                        <a:spcBef>
                          <a:spcPts val="0"/>
                        </a:spcBef>
                        <a:spcAft>
                          <a:spcPts val="0"/>
                        </a:spcAft>
                      </a:pPr>
                      <a:r>
                        <a:rPr lang="en-US" sz="1600" b="1" dirty="0">
                          <a:solidFill>
                            <a:srgbClr val="FFFFFF"/>
                          </a:solidFill>
                          <a:latin typeface="+mn-lt"/>
                          <a:ea typeface="Times New Roman"/>
                          <a:cs typeface="Times New Roman"/>
                        </a:rPr>
                        <a:t>Recipient history of dialysis</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328</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1.67</a:t>
                      </a:r>
                    </a:p>
                  </a:txBody>
                  <a:tcPr marL="0" marR="0" marT="0" marB="0" anchor="ctr">
                    <a:solidFill>
                      <a:schemeClr val="bg2"/>
                    </a:solidFill>
                  </a:tcPr>
                </a:tc>
                <a:tc>
                  <a:txBody>
                    <a:bodyPr/>
                    <a:lstStyle/>
                    <a:p>
                      <a:pPr algn="ctr" fontAlgn="t"/>
                      <a:r>
                        <a:rPr lang="en-US" sz="1600" b="1" i="0" u="none" strike="noStrike" dirty="0">
                          <a:solidFill>
                            <a:schemeClr val="tx1"/>
                          </a:solidFill>
                          <a:latin typeface="Arial"/>
                        </a:rPr>
                        <a:t>&lt;.0001</a:t>
                      </a:r>
                    </a:p>
                  </a:txBody>
                  <a:tcPr marL="0" marR="0" marT="0" marB="0" anchor="ctr">
                    <a:solidFill>
                      <a:schemeClr val="bg2"/>
                    </a:solidFill>
                  </a:tcPr>
                </a:tc>
                <a:tc>
                  <a:txBody>
                    <a:bodyPr/>
                    <a:lstStyle/>
                    <a:p>
                      <a:pPr algn="r" fontAlgn="t"/>
                      <a:r>
                        <a:rPr lang="en-US" sz="1600" b="1" i="0" u="none" strike="noStrike" dirty="0" smtClean="0">
                          <a:solidFill>
                            <a:schemeClr val="tx1"/>
                          </a:solidFill>
                          <a:latin typeface="Arial"/>
                        </a:rPr>
                        <a:t>1.40</a:t>
                      </a:r>
                      <a:endParaRPr lang="en-US" sz="1600" b="1" i="0" u="none" strike="noStrike" dirty="0">
                        <a:solidFill>
                          <a:schemeClr val="tx1"/>
                        </a:solidFill>
                        <a:latin typeface="Arial"/>
                      </a:endParaRP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-2.00</a:t>
                      </a:r>
                      <a:endParaRPr lang="en-US" sz="1600" b="1" i="0" u="none" strike="noStrike" dirty="0">
                        <a:solidFill>
                          <a:schemeClr val="tx1"/>
                        </a:solidFill>
                        <a:latin typeface="Arial"/>
                      </a:endParaRPr>
                    </a:p>
                  </a:txBody>
                  <a:tcPr marL="0" marR="0" marT="0" marB="0" anchor="ctr">
                    <a:lnR>
                      <a:noFill/>
                    </a:lnR>
                    <a:solidFill>
                      <a:schemeClr val="bg2"/>
                    </a:solidFill>
                  </a:tcPr>
                </a:tc>
              </a:tr>
              <a:tr h="487680">
                <a:tc>
                  <a:txBody>
                    <a:bodyPr/>
                    <a:lstStyle/>
                    <a:p>
                      <a:pPr marL="0" marR="0">
                        <a:spcBef>
                          <a:spcPts val="0"/>
                        </a:spcBef>
                        <a:spcAft>
                          <a:spcPts val="0"/>
                        </a:spcAft>
                      </a:pPr>
                      <a:r>
                        <a:rPr lang="en-US" sz="1600" b="1" dirty="0">
                          <a:solidFill>
                            <a:srgbClr val="FFFFFF"/>
                          </a:solidFill>
                          <a:latin typeface="+mn-lt"/>
                          <a:ea typeface="Times New Roman"/>
                          <a:cs typeface="Times New Roman"/>
                        </a:rPr>
                        <a:t>Diagnosis: Congenital vs. </a:t>
                      </a:r>
                      <a:r>
                        <a:rPr lang="en-US" sz="1600" b="1" dirty="0" err="1">
                          <a:solidFill>
                            <a:srgbClr val="FFFFFF"/>
                          </a:solidFill>
                          <a:latin typeface="+mn-lt"/>
                          <a:ea typeface="Times New Roman"/>
                          <a:cs typeface="Times New Roman"/>
                        </a:rPr>
                        <a:t>cardiomyopathy</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292</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1.47</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0.0008</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1.17</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-1.84</a:t>
                      </a:r>
                      <a:endParaRPr lang="en-US" sz="1600" b="1" i="0" u="none" strike="noStrike" dirty="0">
                        <a:solidFill>
                          <a:schemeClr val="tx1"/>
                        </a:solidFill>
                        <a:latin typeface="Arial"/>
                      </a:endParaRPr>
                    </a:p>
                  </a:txBody>
                  <a:tcPr marL="0" marR="0" marT="0" marB="0" anchor="ctr">
                    <a:lnR>
                      <a:noFill/>
                    </a:lnR>
                    <a:solidFill>
                      <a:schemeClr val="bg2"/>
                    </a:solidFill>
                  </a:tcPr>
                </a:tc>
              </a:tr>
              <a:tr h="692293">
                <a:tc>
                  <a:txBody>
                    <a:bodyPr/>
                    <a:lstStyle/>
                    <a:p>
                      <a:pPr marL="0" marR="0">
                        <a:spcBef>
                          <a:spcPts val="0"/>
                        </a:spcBef>
                        <a:spcAft>
                          <a:spcPts val="0"/>
                        </a:spcAft>
                      </a:pPr>
                      <a:r>
                        <a:rPr lang="en-US" sz="1600" b="1" dirty="0">
                          <a:solidFill>
                            <a:srgbClr val="FFFFFF"/>
                          </a:solidFill>
                          <a:latin typeface="+mn-lt"/>
                          <a:ea typeface="Times New Roman"/>
                          <a:cs typeface="Times New Roman"/>
                        </a:rPr>
                        <a:t>Recipient on ventilator at time of transplant</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314</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1.41</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0.0008</a:t>
                      </a:r>
                    </a:p>
                  </a:txBody>
                  <a:tcPr marL="0" marR="0" marT="0" marB="0" anchor="ctr">
                    <a:solidFill>
                      <a:schemeClr val="bg2"/>
                    </a:solidFill>
                  </a:tcPr>
                </a:tc>
                <a:tc>
                  <a:txBody>
                    <a:bodyPr/>
                    <a:lstStyle/>
                    <a:p>
                      <a:pPr algn="r" fontAlgn="t"/>
                      <a:r>
                        <a:rPr lang="en-US" sz="1600" b="1" i="0" u="none" strike="noStrike">
                          <a:solidFill>
                            <a:schemeClr val="tx1"/>
                          </a:solidFill>
                          <a:latin typeface="Arial"/>
                        </a:rPr>
                        <a:t>1.15</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-1.72</a:t>
                      </a:r>
                      <a:endParaRPr lang="en-US" sz="1600" b="1" i="0" u="none" strike="noStrike" dirty="0">
                        <a:solidFill>
                          <a:schemeClr val="tx1"/>
                        </a:solidFill>
                        <a:latin typeface="Arial"/>
                      </a:endParaRPr>
                    </a:p>
                  </a:txBody>
                  <a:tcPr marL="0" marR="0" marT="0" marB="0" anchor="ctr">
                    <a:lnR>
                      <a:noFill/>
                    </a:lnR>
                    <a:solidFill>
                      <a:schemeClr val="bg2"/>
                    </a:solidFill>
                  </a:tcPr>
                </a:tc>
              </a:tr>
              <a:tr h="717283">
                <a:tc>
                  <a:txBody>
                    <a:bodyPr/>
                    <a:lstStyle/>
                    <a:p>
                      <a:pPr marL="0" marR="0">
                        <a:spcBef>
                          <a:spcPts val="0"/>
                        </a:spcBef>
                        <a:spcAft>
                          <a:spcPts val="0"/>
                        </a:spcAft>
                      </a:pPr>
                      <a:r>
                        <a:rPr lang="en-US" sz="1600" b="1" dirty="0" smtClean="0">
                          <a:latin typeface="+mn-lt"/>
                          <a:ea typeface="Times New Roman"/>
                          <a:cs typeface="Times New Roman"/>
                        </a:rPr>
                        <a:t>Number of HLA mismatches at A locus (per locus)</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050" b="1" dirty="0" smtClean="0">
                          <a:latin typeface="+mn-lt"/>
                          <a:ea typeface="Times New Roman"/>
                          <a:cs typeface="Times New Roman"/>
                        </a:rPr>
                        <a:t>0 A</a:t>
                      </a:r>
                      <a:r>
                        <a:rPr lang="en-US" sz="1050" b="1" baseline="0" dirty="0" smtClean="0">
                          <a:latin typeface="+mn-lt"/>
                          <a:ea typeface="Times New Roman"/>
                          <a:cs typeface="Times New Roman"/>
                        </a:rPr>
                        <a:t> MM (N=665) </a:t>
                      </a:r>
                    </a:p>
                    <a:p>
                      <a:pPr marL="0" marR="0" algn="ctr">
                        <a:spcBef>
                          <a:spcPts val="0"/>
                        </a:spcBef>
                        <a:spcAft>
                          <a:spcPts val="0"/>
                        </a:spcAft>
                      </a:pPr>
                      <a:r>
                        <a:rPr lang="en-US" sz="1050" b="1" baseline="0" dirty="0" smtClean="0">
                          <a:latin typeface="+mn-lt"/>
                          <a:ea typeface="Times New Roman"/>
                          <a:cs typeface="Times New Roman"/>
                        </a:rPr>
                        <a:t>1 A MM (N=5089)</a:t>
                      </a:r>
                    </a:p>
                    <a:p>
                      <a:pPr marL="0" marR="0" algn="ctr">
                        <a:spcBef>
                          <a:spcPts val="0"/>
                        </a:spcBef>
                        <a:spcAft>
                          <a:spcPts val="0"/>
                        </a:spcAft>
                      </a:pPr>
                      <a:r>
                        <a:rPr lang="en-US" sz="1050" b="1" baseline="0" dirty="0" smtClean="0">
                          <a:latin typeface="+mn-lt"/>
                          <a:ea typeface="Times New Roman"/>
                          <a:cs typeface="Times New Roman"/>
                        </a:rPr>
                        <a:t>2 A MM (N=4753)</a:t>
                      </a:r>
                      <a:endParaRPr lang="en-US" sz="1050" b="1" dirty="0">
                        <a:latin typeface="+mn-lt"/>
                        <a:ea typeface="Times New Roman"/>
                        <a:cs typeface="Times New Roman"/>
                      </a:endParaRPr>
                    </a:p>
                  </a:txBody>
                  <a:tcPr marL="38100" marR="38100" marT="0" marB="0" anchor="ctr">
                    <a:solidFill>
                      <a:schemeClr val="bg2"/>
                    </a:solidFill>
                  </a:tcPr>
                </a:tc>
                <a:tc>
                  <a:txBody>
                    <a:bodyPr/>
                    <a:lstStyle/>
                    <a:p>
                      <a:pPr algn="ctr"/>
                      <a:r>
                        <a:rPr lang="en-US" sz="1600" b="1" dirty="0" smtClean="0"/>
                        <a:t>1.29</a:t>
                      </a:r>
                      <a:endParaRPr lang="en-US" sz="1600" b="1" dirty="0"/>
                    </a:p>
                  </a:txBody>
                  <a:tcPr marL="0" marR="0" marT="0" marB="0" anchor="ctr">
                    <a:solidFill>
                      <a:schemeClr val="bg2"/>
                    </a:solidFill>
                  </a:tcPr>
                </a:tc>
                <a:tc>
                  <a:txBody>
                    <a:bodyPr/>
                    <a:lstStyle/>
                    <a:p>
                      <a:pPr algn="ctr"/>
                      <a:r>
                        <a:rPr lang="en-US" sz="1600" b="1" dirty="0" smtClean="0"/>
                        <a:t>0.0003</a:t>
                      </a:r>
                      <a:endParaRPr lang="en-US" sz="1600" b="1" dirty="0"/>
                    </a:p>
                  </a:txBody>
                  <a:tcPr marL="0" marR="0" marT="0" marB="0" anchor="ctr">
                    <a:solidFill>
                      <a:schemeClr val="bg2"/>
                    </a:solidFill>
                  </a:tcPr>
                </a:tc>
                <a:tc>
                  <a:txBody>
                    <a:bodyPr/>
                    <a:lstStyle/>
                    <a:p>
                      <a:pPr algn="r"/>
                      <a:r>
                        <a:rPr lang="en-US" sz="1600" b="1" dirty="0" smtClean="0"/>
                        <a:t>1.13</a:t>
                      </a:r>
                      <a:endParaRPr lang="en-US" sz="1600" b="1" dirty="0"/>
                    </a:p>
                  </a:txBody>
                  <a:tcPr marL="0" marR="0" marT="0" marB="0" anchor="ctr">
                    <a:solidFill>
                      <a:schemeClr val="bg2"/>
                    </a:solidFill>
                  </a:tcPr>
                </a:tc>
                <a:tc>
                  <a:txBody>
                    <a:bodyPr/>
                    <a:lstStyle/>
                    <a:p>
                      <a:pPr algn="l"/>
                      <a:r>
                        <a:rPr lang="en-US" sz="1600" b="1" dirty="0" smtClean="0"/>
                        <a:t>-1.49</a:t>
                      </a:r>
                      <a:endParaRPr lang="en-US" sz="1600" b="1" dirty="0"/>
                    </a:p>
                  </a:txBody>
                  <a:tcPr marL="0" marR="0" marT="0" marB="0" anchor="ctr">
                    <a:lnR>
                      <a:noFill/>
                    </a:lnR>
                    <a:solidFill>
                      <a:schemeClr val="bg2"/>
                    </a:solidFill>
                  </a:tcPr>
                </a:tc>
              </a:tr>
            </a:tbl>
          </a:graphicData>
        </a:graphic>
      </p:graphicFrame>
      <p:sp>
        <p:nvSpPr>
          <p:cNvPr id="9" name="TextBox 8"/>
          <p:cNvSpPr txBox="1"/>
          <p:nvPr/>
        </p:nvSpPr>
        <p:spPr>
          <a:xfrm>
            <a:off x="7010400" y="6396335"/>
            <a:ext cx="1828800" cy="461665"/>
          </a:xfrm>
          <a:prstGeom prst="rect">
            <a:avLst/>
          </a:prstGeom>
          <a:noFill/>
        </p:spPr>
        <p:txBody>
          <a:bodyPr wrap="square" rtlCol="0">
            <a:spAutoFit/>
          </a:bodyPr>
          <a:lstStyle/>
          <a:p>
            <a:pPr algn="ctr"/>
            <a:r>
              <a:rPr lang="en-US" sz="2400" b="1" dirty="0" smtClean="0">
                <a:solidFill>
                  <a:srgbClr val="FFFF00"/>
                </a:solidFill>
              </a:rPr>
              <a:t>N = 10,507</a:t>
            </a:r>
            <a:endParaRPr lang="en-US" sz="2400" b="1"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3" name="Group 4"/>
          <p:cNvGrpSpPr/>
          <p:nvPr/>
        </p:nvGrpSpPr>
        <p:grpSpPr>
          <a:xfrm>
            <a:off x="381000" y="5867400"/>
            <a:ext cx="4572000" cy="755650"/>
            <a:chOff x="381000" y="5867400"/>
            <a:chExt cx="4572000" cy="755650"/>
          </a:xfrm>
        </p:grpSpPr>
        <p:pic>
          <p:nvPicPr>
            <p:cNvPr id="15"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6" name="TextBox 15"/>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7" name="TextBox 16"/>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26" name="Text Box 44"/>
          <p:cNvSpPr txBox="1">
            <a:spLocks noChangeArrowheads="1"/>
          </p:cNvSpPr>
          <p:nvPr/>
        </p:nvSpPr>
        <p:spPr bwMode="auto">
          <a:xfrm>
            <a:off x="5181600" y="6019800"/>
            <a:ext cx="3657600" cy="549275"/>
          </a:xfrm>
          <a:prstGeom prst="rect">
            <a:avLst/>
          </a:prstGeom>
          <a:noFill/>
          <a:ln w="12700">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AFD00"/>
                </a:solidFill>
                <a:effectLst/>
                <a:latin typeface="Arial" pitchFamily="34" charset="0"/>
              </a:rPr>
              <a:t>* Temporary circulatory support includes ECMO and temporary </a:t>
            </a:r>
            <a:r>
              <a:rPr kumimoji="0" lang="en-US" sz="1000" b="1" i="0" u="none" strike="noStrike" cap="none" normalizeH="0" baseline="0" dirty="0" err="1" smtClean="0">
                <a:ln>
                  <a:noFill/>
                </a:ln>
                <a:solidFill>
                  <a:srgbClr val="FAFD00"/>
                </a:solidFill>
                <a:effectLst/>
                <a:latin typeface="Arial" pitchFamily="34" charset="0"/>
              </a:rPr>
              <a:t>pulsatile</a:t>
            </a:r>
            <a:r>
              <a:rPr kumimoji="0" lang="en-US" sz="1000" b="1" i="0" u="none" strike="noStrike" cap="none" normalizeH="0" baseline="0" dirty="0" smtClean="0">
                <a:ln>
                  <a:noFill/>
                </a:ln>
                <a:solidFill>
                  <a:srgbClr val="FAFD00"/>
                </a:solidFill>
                <a:effectLst/>
                <a:latin typeface="Arial" pitchFamily="34" charset="0"/>
              </a:rPr>
              <a:t> flow devices.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000" dirty="0" smtClean="0"/>
              <a:t>(2001-6/2006)</a:t>
            </a:r>
            <a:br>
              <a:rPr lang="en-US" sz="2000" dirty="0" smtClean="0"/>
            </a:br>
            <a:r>
              <a:rPr lang="en-US" sz="2400" dirty="0" smtClean="0"/>
              <a:t>Risk Factors For 5 Year Mortality (continued)</a:t>
            </a:r>
            <a:endParaRPr lang="en-US" sz="2400" dirty="0"/>
          </a:p>
        </p:txBody>
      </p:sp>
      <p:graphicFrame>
        <p:nvGraphicFramePr>
          <p:cNvPr id="10" name="Content Placeholder 9"/>
          <p:cNvGraphicFramePr>
            <a:graphicFrameLocks noGrp="1"/>
          </p:cNvGraphicFramePr>
          <p:nvPr>
            <p:ph idx="1"/>
          </p:nvPr>
        </p:nvGraphicFramePr>
        <p:xfrm>
          <a:off x="228599" y="1142996"/>
          <a:ext cx="8686801" cy="4419605"/>
        </p:xfrm>
        <a:graphic>
          <a:graphicData uri="http://schemas.openxmlformats.org/drawingml/2006/table">
            <a:tbl>
              <a:tblPr firstRow="1" bandRow="1">
                <a:tableStyleId>{C083E6E3-FA7D-4D7B-A595-EF9225AFEA82}</a:tableStyleId>
              </a:tblPr>
              <a:tblGrid>
                <a:gridCol w="4114801"/>
                <a:gridCol w="990600"/>
                <a:gridCol w="861290"/>
                <a:gridCol w="877455"/>
                <a:gridCol w="965200"/>
                <a:gridCol w="877455"/>
              </a:tblGrid>
              <a:tr h="742697">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Relative Risk</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612818">
                <a:tc>
                  <a:txBody>
                    <a:bodyPr/>
                    <a:lstStyle/>
                    <a:p>
                      <a:pPr marL="0" marR="0">
                        <a:spcBef>
                          <a:spcPts val="0"/>
                        </a:spcBef>
                        <a:spcAft>
                          <a:spcPts val="0"/>
                        </a:spcAft>
                      </a:pPr>
                      <a:r>
                        <a:rPr lang="en-US" sz="1600" b="1" dirty="0" smtClean="0">
                          <a:latin typeface="+mn-lt"/>
                          <a:ea typeface="Times New Roman"/>
                          <a:cs typeface="Times New Roman"/>
                        </a:rPr>
                        <a:t>Female recipient</a:t>
                      </a:r>
                      <a:r>
                        <a:rPr lang="en-US" sz="1600" b="1" baseline="0" dirty="0" smtClean="0">
                          <a:latin typeface="+mn-lt"/>
                          <a:ea typeface="Times New Roman"/>
                          <a:cs typeface="Times New Roman"/>
                        </a:rPr>
                        <a:t> with prior pregnancy/ male donor vs. male recipient/male donor</a:t>
                      </a:r>
                      <a:endParaRPr lang="en-US" sz="1600" b="1" dirty="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780</a:t>
                      </a:r>
                      <a:endParaRPr lang="en-US" sz="16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dirty="0">
                          <a:solidFill>
                            <a:schemeClr val="tx1"/>
                          </a:solidFill>
                          <a:latin typeface="Arial"/>
                        </a:rPr>
                        <a:t>1.22</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dirty="0">
                          <a:solidFill>
                            <a:schemeClr val="tx1"/>
                          </a:solidFill>
                          <a:latin typeface="Arial"/>
                        </a:rPr>
                        <a:t>0.0286</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600" b="1" i="0" u="none" strike="noStrike" dirty="0">
                          <a:solidFill>
                            <a:schemeClr val="tx1"/>
                          </a:solidFill>
                          <a:latin typeface="Arial"/>
                        </a:rPr>
                        <a:t>1.02</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600" b="1" i="0" u="none" strike="noStrike" dirty="0" smtClean="0">
                          <a:solidFill>
                            <a:schemeClr val="tx1"/>
                          </a:solidFill>
                          <a:latin typeface="Arial"/>
                        </a:rPr>
                        <a:t>-1.45</a:t>
                      </a:r>
                      <a:endParaRPr lang="en-US" sz="16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612818">
                <a:tc>
                  <a:txBody>
                    <a:bodyPr/>
                    <a:lstStyle/>
                    <a:p>
                      <a:pPr marL="0" marR="0">
                        <a:spcBef>
                          <a:spcPts val="0"/>
                        </a:spcBef>
                        <a:spcAft>
                          <a:spcPts val="0"/>
                        </a:spcAft>
                      </a:pPr>
                      <a:r>
                        <a:rPr lang="en-US" sz="1600" b="1" dirty="0" smtClean="0">
                          <a:latin typeface="+mn-lt"/>
                          <a:ea typeface="Times New Roman"/>
                          <a:cs typeface="Times New Roman"/>
                        </a:rPr>
                        <a:t>PRA &gt; 10%</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766</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dirty="0">
                          <a:solidFill>
                            <a:schemeClr val="tx1"/>
                          </a:solidFill>
                          <a:latin typeface="Arial"/>
                        </a:rPr>
                        <a:t>1.21</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0.0066</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1.06</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-1.40</a:t>
                      </a:r>
                      <a:endParaRPr lang="en-US" sz="1600" b="1" i="0" u="none" strike="noStrike" dirty="0">
                        <a:solidFill>
                          <a:schemeClr val="tx1"/>
                        </a:solidFill>
                        <a:latin typeface="Arial"/>
                      </a:endParaRPr>
                    </a:p>
                  </a:txBody>
                  <a:tcPr marL="0" marR="0" marT="0" marB="0" anchor="ctr">
                    <a:lnR>
                      <a:noFill/>
                    </a:lnR>
                    <a:solidFill>
                      <a:schemeClr val="bg2"/>
                    </a:solidFill>
                  </a:tcPr>
                </a:tc>
              </a:tr>
              <a:tr h="612818">
                <a:tc>
                  <a:txBody>
                    <a:bodyPr/>
                    <a:lstStyle/>
                    <a:p>
                      <a:pPr marL="0" marR="0">
                        <a:spcBef>
                          <a:spcPts val="0"/>
                        </a:spcBef>
                        <a:spcAft>
                          <a:spcPts val="0"/>
                        </a:spcAft>
                      </a:pPr>
                      <a:r>
                        <a:rPr lang="en-US" sz="1600" b="1" dirty="0">
                          <a:solidFill>
                            <a:srgbClr val="FFFFFF"/>
                          </a:solidFill>
                          <a:latin typeface="+mn-lt"/>
                          <a:ea typeface="Times New Roman"/>
                          <a:cs typeface="Times New Roman"/>
                        </a:rPr>
                        <a:t>Recipient with infection requiring IV drug therapy within 2 weeks prior to transplant</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1161</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1.18</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0.0082</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1.04</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-1.33</a:t>
                      </a:r>
                      <a:endParaRPr lang="en-US" sz="1600" b="1" i="0" u="none" strike="noStrike" dirty="0">
                        <a:solidFill>
                          <a:schemeClr val="tx1"/>
                        </a:solidFill>
                        <a:latin typeface="Arial"/>
                      </a:endParaRPr>
                    </a:p>
                  </a:txBody>
                  <a:tcPr marL="0" marR="0" marT="0" marB="0" anchor="ctr">
                    <a:lnR>
                      <a:noFill/>
                    </a:lnR>
                    <a:solidFill>
                      <a:schemeClr val="bg2"/>
                    </a:solidFill>
                  </a:tcPr>
                </a:tc>
              </a:tr>
              <a:tr h="612818">
                <a:tc>
                  <a:txBody>
                    <a:bodyPr/>
                    <a:lstStyle/>
                    <a:p>
                      <a:pPr marL="0" marR="0">
                        <a:spcBef>
                          <a:spcPts val="0"/>
                        </a:spcBef>
                        <a:spcAft>
                          <a:spcPts val="0"/>
                        </a:spcAft>
                      </a:pPr>
                      <a:r>
                        <a:rPr lang="en-US" sz="1600" b="1" dirty="0" smtClean="0">
                          <a:latin typeface="+mn-lt"/>
                          <a:ea typeface="Times New Roman"/>
                          <a:cs typeface="Times New Roman"/>
                        </a:rPr>
                        <a:t>Recipient history of diabetes</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2177</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1.14</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0.0062</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1.04</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-1.26</a:t>
                      </a:r>
                      <a:endParaRPr lang="en-US" sz="1600" b="1" i="0" u="none" strike="noStrike" dirty="0">
                        <a:solidFill>
                          <a:schemeClr val="tx1"/>
                        </a:solidFill>
                        <a:latin typeface="Arial"/>
                      </a:endParaRPr>
                    </a:p>
                  </a:txBody>
                  <a:tcPr marL="0" marR="0" marT="0" marB="0" anchor="ctr">
                    <a:lnR>
                      <a:noFill/>
                    </a:lnR>
                    <a:solidFill>
                      <a:schemeClr val="bg2"/>
                    </a:solidFill>
                  </a:tcPr>
                </a:tc>
              </a:tr>
              <a:tr h="612818">
                <a:tc>
                  <a:txBody>
                    <a:bodyPr/>
                    <a:lstStyle/>
                    <a:p>
                      <a:pPr marL="0" marR="0">
                        <a:spcBef>
                          <a:spcPts val="0"/>
                        </a:spcBef>
                        <a:spcAft>
                          <a:spcPts val="0"/>
                        </a:spcAft>
                      </a:pPr>
                      <a:r>
                        <a:rPr lang="en-US" sz="1600" b="1" dirty="0" smtClean="0">
                          <a:latin typeface="+mn-lt"/>
                          <a:ea typeface="Times New Roman"/>
                          <a:cs typeface="Times New Roman"/>
                        </a:rPr>
                        <a:t>Diagnosis: coronary</a:t>
                      </a:r>
                      <a:r>
                        <a:rPr lang="en-US" sz="1600" b="1" baseline="0" dirty="0" smtClean="0">
                          <a:latin typeface="+mn-lt"/>
                          <a:ea typeface="Times New Roman"/>
                          <a:cs typeface="Times New Roman"/>
                        </a:rPr>
                        <a:t> artery disease vs. </a:t>
                      </a:r>
                      <a:r>
                        <a:rPr lang="en-US" sz="1600" b="1" baseline="0" dirty="0" err="1" smtClean="0">
                          <a:latin typeface="+mn-lt"/>
                          <a:ea typeface="Times New Roman"/>
                          <a:cs typeface="Times New Roman"/>
                        </a:rPr>
                        <a:t>cardiomyopathy</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4792</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1.14</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0.0063</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1.04</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-1.25</a:t>
                      </a:r>
                      <a:endParaRPr lang="en-US" sz="1600" b="1" i="0" u="none" strike="noStrike" dirty="0">
                        <a:solidFill>
                          <a:schemeClr val="tx1"/>
                        </a:solidFill>
                        <a:latin typeface="Arial"/>
                      </a:endParaRPr>
                    </a:p>
                  </a:txBody>
                  <a:tcPr marL="0" marR="0" marT="0" marB="0" anchor="ctr">
                    <a:lnR>
                      <a:noFill/>
                    </a:lnR>
                    <a:solidFill>
                      <a:schemeClr val="bg2"/>
                    </a:solidFill>
                  </a:tcPr>
                </a:tc>
              </a:tr>
              <a:tr h="612818">
                <a:tc>
                  <a:txBody>
                    <a:bodyPr/>
                    <a:lstStyle/>
                    <a:p>
                      <a:pPr marL="0" marR="0">
                        <a:spcBef>
                          <a:spcPts val="0"/>
                        </a:spcBef>
                        <a:spcAft>
                          <a:spcPts val="0"/>
                        </a:spcAft>
                      </a:pPr>
                      <a:r>
                        <a:rPr lang="en-US" sz="1600" b="1" dirty="0" smtClean="0">
                          <a:latin typeface="+mn-lt"/>
                          <a:ea typeface="Times New Roman"/>
                          <a:cs typeface="Times New Roman"/>
                        </a:rPr>
                        <a:t>Not</a:t>
                      </a:r>
                      <a:r>
                        <a:rPr lang="en-US" sz="1600" b="1" baseline="0" dirty="0" smtClean="0">
                          <a:latin typeface="+mn-lt"/>
                          <a:ea typeface="Times New Roman"/>
                          <a:cs typeface="Times New Roman"/>
                        </a:rPr>
                        <a:t> hospitalized  just prior to transplant</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5516</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0.92</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0.0475</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0.84</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-1.00</a:t>
                      </a:r>
                      <a:endParaRPr lang="en-US" sz="1600" b="1" i="0" u="none" strike="noStrike" dirty="0">
                        <a:solidFill>
                          <a:schemeClr val="tx1"/>
                        </a:solidFill>
                        <a:latin typeface="Arial"/>
                      </a:endParaRPr>
                    </a:p>
                  </a:txBody>
                  <a:tcPr marL="0" marR="0" marT="0" marB="0" anchor="ctr">
                    <a:lnR>
                      <a:noFill/>
                    </a:lnR>
                    <a:solidFill>
                      <a:schemeClr val="bg2"/>
                    </a:solidFill>
                  </a:tcPr>
                </a:tc>
              </a:tr>
            </a:tbl>
          </a:graphicData>
        </a:graphic>
      </p:graphicFrame>
      <p:sp>
        <p:nvSpPr>
          <p:cNvPr id="9" name="TextBox 8"/>
          <p:cNvSpPr txBox="1"/>
          <p:nvPr/>
        </p:nvSpPr>
        <p:spPr>
          <a:xfrm>
            <a:off x="7010400" y="6396335"/>
            <a:ext cx="1828800" cy="461665"/>
          </a:xfrm>
          <a:prstGeom prst="rect">
            <a:avLst/>
          </a:prstGeom>
          <a:noFill/>
        </p:spPr>
        <p:txBody>
          <a:bodyPr wrap="square" rtlCol="0">
            <a:spAutoFit/>
          </a:bodyPr>
          <a:lstStyle/>
          <a:p>
            <a:pPr algn="ctr"/>
            <a:r>
              <a:rPr lang="en-US" sz="2400" b="1" dirty="0" smtClean="0">
                <a:solidFill>
                  <a:srgbClr val="FFFF00"/>
                </a:solidFill>
              </a:rPr>
              <a:t>N = 10,507</a:t>
            </a:r>
            <a:endParaRPr lang="en-US" sz="2400" b="1"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3" name="Group 4"/>
          <p:cNvGrpSpPr/>
          <p:nvPr/>
        </p:nvGrpSpPr>
        <p:grpSpPr>
          <a:xfrm>
            <a:off x="381000" y="5867400"/>
            <a:ext cx="4572000" cy="755650"/>
            <a:chOff x="381000" y="5867400"/>
            <a:chExt cx="4572000" cy="755650"/>
          </a:xfrm>
        </p:grpSpPr>
        <p:pic>
          <p:nvPicPr>
            <p:cNvPr id="15"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6" name="TextBox 15"/>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7" name="TextBox 16"/>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000" dirty="0" smtClean="0"/>
              <a:t>(2001-6/2006)</a:t>
            </a:r>
            <a:br>
              <a:rPr lang="en-US" sz="2000" dirty="0" smtClean="0"/>
            </a:br>
            <a:r>
              <a:rPr lang="en-US" sz="2400" i="1" dirty="0" smtClean="0"/>
              <a:t>Borderline Significant </a:t>
            </a:r>
            <a:r>
              <a:rPr lang="en-US" sz="2400" dirty="0" smtClean="0"/>
              <a:t>Risk Factors For 5 Year Mortality</a:t>
            </a:r>
            <a:endParaRPr lang="en-US" sz="2400" dirty="0"/>
          </a:p>
        </p:txBody>
      </p:sp>
      <p:graphicFrame>
        <p:nvGraphicFramePr>
          <p:cNvPr id="10" name="Content Placeholder 9"/>
          <p:cNvGraphicFramePr>
            <a:graphicFrameLocks noGrp="1"/>
          </p:cNvGraphicFramePr>
          <p:nvPr>
            <p:ph idx="1"/>
          </p:nvPr>
        </p:nvGraphicFramePr>
        <p:xfrm>
          <a:off x="228599" y="1447800"/>
          <a:ext cx="8686801" cy="2955615"/>
        </p:xfrm>
        <a:graphic>
          <a:graphicData uri="http://schemas.openxmlformats.org/drawingml/2006/table">
            <a:tbl>
              <a:tblPr firstRow="1" bandRow="1">
                <a:tableStyleId>{C083E6E3-FA7D-4D7B-A595-EF9225AFEA82}</a:tableStyleId>
              </a:tblPr>
              <a:tblGrid>
                <a:gridCol w="4211782"/>
                <a:gridCol w="789709"/>
                <a:gridCol w="965200"/>
                <a:gridCol w="877455"/>
                <a:gridCol w="965200"/>
                <a:gridCol w="877455"/>
              </a:tblGrid>
              <a:tr h="685800">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Relative Risk</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782321">
                <a:tc>
                  <a:txBody>
                    <a:bodyPr/>
                    <a:lstStyle/>
                    <a:p>
                      <a:pPr marL="0" marR="0">
                        <a:spcBef>
                          <a:spcPts val="0"/>
                        </a:spcBef>
                        <a:spcAft>
                          <a:spcPts val="0"/>
                        </a:spcAft>
                      </a:pPr>
                      <a:r>
                        <a:rPr lang="en-US" sz="1600" b="1" dirty="0" smtClean="0">
                          <a:latin typeface="+mn-lt"/>
                          <a:ea typeface="Times New Roman"/>
                          <a:cs typeface="Times New Roman"/>
                        </a:rPr>
                        <a:t>Recipient </a:t>
                      </a:r>
                      <a:r>
                        <a:rPr lang="en-US" sz="1600" b="1" dirty="0" err="1" smtClean="0">
                          <a:latin typeface="+mn-lt"/>
                          <a:ea typeface="Times New Roman"/>
                          <a:cs typeface="Times New Roman"/>
                        </a:rPr>
                        <a:t>Hep</a:t>
                      </a:r>
                      <a:r>
                        <a:rPr lang="en-US" sz="1600" b="1" dirty="0" smtClean="0">
                          <a:latin typeface="+mn-lt"/>
                          <a:ea typeface="Times New Roman"/>
                          <a:cs typeface="Times New Roman"/>
                        </a:rPr>
                        <a:t> B core (+)</a:t>
                      </a:r>
                      <a:endParaRPr lang="en-US" sz="1600" dirty="0">
                        <a:latin typeface="Times New Roman"/>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397</a:t>
                      </a:r>
                      <a:endParaRPr lang="en-US" sz="16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600" b="1" i="0" u="none" strike="noStrike" dirty="0" smtClean="0">
                          <a:solidFill>
                            <a:schemeClr val="tx1"/>
                          </a:solidFill>
                          <a:latin typeface="Arial"/>
                        </a:rPr>
                        <a:t>1.20</a:t>
                      </a:r>
                      <a:endParaRPr lang="en-US" sz="1600" b="1" i="0" u="none" strike="noStrike" dirty="0">
                        <a:solidFill>
                          <a:schemeClr val="tx1"/>
                        </a:solidFill>
                        <a:latin typeface="Arial"/>
                      </a:endParaRPr>
                    </a:p>
                  </a:txBody>
                  <a:tcPr marL="0" marR="0" marT="0" marB="0" anchor="ct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600" b="1" i="0" u="none" strike="noStrike" dirty="0" smtClean="0">
                          <a:solidFill>
                            <a:schemeClr val="tx1"/>
                          </a:solidFill>
                          <a:latin typeface="Arial"/>
                        </a:rPr>
                        <a:t>0.06</a:t>
                      </a:r>
                      <a:endParaRPr lang="en-US" sz="1600" b="1" i="0" u="none" strike="noStrike" dirty="0">
                        <a:solidFill>
                          <a:schemeClr val="tx1"/>
                        </a:solidFill>
                        <a:latin typeface="Arial"/>
                      </a:endParaRPr>
                    </a:p>
                  </a:txBody>
                  <a:tcPr marL="0" marR="0" marT="0" marB="0" anchor="ct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600" b="1" i="0" u="none" strike="noStrike" dirty="0" smtClean="0">
                          <a:solidFill>
                            <a:schemeClr val="tx1"/>
                          </a:solidFill>
                          <a:latin typeface="Arial"/>
                        </a:rPr>
                        <a:t>0.99</a:t>
                      </a:r>
                      <a:endParaRPr lang="en-US" sz="1600" b="1" i="0" u="none" strike="noStrike" dirty="0">
                        <a:solidFill>
                          <a:schemeClr val="tx1"/>
                        </a:solidFill>
                        <a:latin typeface="Arial"/>
                      </a:endParaRPr>
                    </a:p>
                  </a:txBody>
                  <a:tcPr marL="0" marR="0" marT="0" marB="0" anchor="ct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600" b="1" i="0" u="none" strike="noStrike" dirty="0" smtClean="0">
                          <a:solidFill>
                            <a:schemeClr val="tx1"/>
                          </a:solidFill>
                          <a:latin typeface="Arial"/>
                        </a:rPr>
                        <a:t>-1.44</a:t>
                      </a:r>
                      <a:endParaRPr lang="en-US" sz="16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795328">
                <a:tc>
                  <a:txBody>
                    <a:bodyPr/>
                    <a:lstStyle/>
                    <a:p>
                      <a:pPr marL="0" marR="0">
                        <a:spcBef>
                          <a:spcPts val="0"/>
                        </a:spcBef>
                        <a:spcAft>
                          <a:spcPts val="0"/>
                        </a:spcAft>
                      </a:pPr>
                      <a:r>
                        <a:rPr lang="en-US" sz="1600" b="1" dirty="0" smtClean="0">
                          <a:latin typeface="+mn-lt"/>
                          <a:ea typeface="Times New Roman"/>
                          <a:cs typeface="Times New Roman"/>
                        </a:rPr>
                        <a:t>Male recipient/female</a:t>
                      </a:r>
                      <a:r>
                        <a:rPr lang="en-US" sz="1600" b="1" baseline="0" dirty="0" smtClean="0">
                          <a:latin typeface="+mn-lt"/>
                          <a:ea typeface="Times New Roman"/>
                          <a:cs typeface="Times New Roman"/>
                        </a:rPr>
                        <a:t> donor vs. male recipient/male donor</a:t>
                      </a:r>
                      <a:endParaRPr lang="en-US" sz="1600" b="1" dirty="0">
                        <a:latin typeface="+mn-lt"/>
                        <a:ea typeface="Times New Roman"/>
                        <a:cs typeface="Times New Roman"/>
                      </a:endParaRPr>
                    </a:p>
                  </a:txBody>
                  <a:tcPr marL="38100" marR="38100" marT="0" marB="0" anchor="ctr">
                    <a:lnL>
                      <a:noFill/>
                    </a:lnL>
                    <a:lnT w="12700" cap="flat" cmpd="sng" algn="ctr">
                      <a:no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1763</a:t>
                      </a:r>
                      <a:endParaRPr lang="en-US" sz="1600" b="1" dirty="0">
                        <a:latin typeface="+mn-lt"/>
                        <a:ea typeface="Times New Roman"/>
                        <a:cs typeface="Times New Roman"/>
                      </a:endParaRPr>
                    </a:p>
                  </a:txBody>
                  <a:tcPr marL="38100" marR="38100" marT="0" marB="0" anchor="ctr">
                    <a:lnT w="12700" cap="flat" cmpd="sng" algn="ctr">
                      <a:noFill/>
                      <a:prstDash val="solid"/>
                      <a:round/>
                      <a:headEnd type="none" w="med" len="med"/>
                      <a:tailEnd type="none" w="med" len="med"/>
                    </a:lnT>
                    <a:solidFill>
                      <a:schemeClr val="bg2"/>
                    </a:solidFill>
                  </a:tcPr>
                </a:tc>
                <a:tc>
                  <a:txBody>
                    <a:bodyPr/>
                    <a:lstStyle/>
                    <a:p>
                      <a:pPr algn="ctr" fontAlgn="t"/>
                      <a:r>
                        <a:rPr lang="en-US" sz="1600" b="1" i="0" u="none" strike="noStrike" dirty="0">
                          <a:solidFill>
                            <a:schemeClr val="tx1"/>
                          </a:solidFill>
                          <a:latin typeface="Arial"/>
                        </a:rPr>
                        <a:t>1.11</a:t>
                      </a:r>
                    </a:p>
                  </a:txBody>
                  <a:tcPr marL="0" marR="0" marT="0" marB="0" anchor="ctr">
                    <a:lnT w="12700" cap="flat" cmpd="sng" algn="ctr">
                      <a:noFill/>
                      <a:prstDash val="solid"/>
                      <a:round/>
                      <a:headEnd type="none" w="med" len="med"/>
                      <a:tailEnd type="none" w="med" len="med"/>
                    </a:lnT>
                    <a:solidFill>
                      <a:schemeClr val="bg2"/>
                    </a:solidFill>
                  </a:tcPr>
                </a:tc>
                <a:tc>
                  <a:txBody>
                    <a:bodyPr/>
                    <a:lstStyle/>
                    <a:p>
                      <a:pPr algn="ctr" fontAlgn="t"/>
                      <a:r>
                        <a:rPr lang="en-US" sz="1600" b="1" i="0" u="none" strike="noStrike" dirty="0" smtClean="0">
                          <a:solidFill>
                            <a:schemeClr val="tx1"/>
                          </a:solidFill>
                          <a:latin typeface="Arial"/>
                        </a:rPr>
                        <a:t>0.0762</a:t>
                      </a:r>
                      <a:endParaRPr lang="en-US" sz="1600" b="1" i="0" u="none" strike="noStrike" dirty="0">
                        <a:solidFill>
                          <a:schemeClr val="tx1"/>
                        </a:solidFill>
                        <a:latin typeface="Arial"/>
                      </a:endParaRPr>
                    </a:p>
                  </a:txBody>
                  <a:tcPr marL="0" marR="0" marT="0" marB="0" anchor="ctr">
                    <a:lnT w="12700" cap="flat" cmpd="sng" algn="ctr">
                      <a:noFill/>
                      <a:prstDash val="solid"/>
                      <a:round/>
                      <a:headEnd type="none" w="med" len="med"/>
                      <a:tailEnd type="none" w="med" len="med"/>
                    </a:lnT>
                    <a:solidFill>
                      <a:schemeClr val="bg2"/>
                    </a:solidFill>
                  </a:tcPr>
                </a:tc>
                <a:tc>
                  <a:txBody>
                    <a:bodyPr/>
                    <a:lstStyle/>
                    <a:p>
                      <a:pPr algn="r" fontAlgn="t"/>
                      <a:r>
                        <a:rPr lang="en-US" sz="1600" b="1" i="0" u="none" strike="noStrike" dirty="0">
                          <a:solidFill>
                            <a:schemeClr val="tx1"/>
                          </a:solidFill>
                          <a:latin typeface="Arial"/>
                        </a:rPr>
                        <a:t>0.99</a:t>
                      </a:r>
                    </a:p>
                  </a:txBody>
                  <a:tcPr marL="0" marR="0" marT="0" marB="0" anchor="ctr">
                    <a:lnT w="12700" cap="flat" cmpd="sng" algn="ctr">
                      <a:noFill/>
                      <a:prstDash val="solid"/>
                      <a:round/>
                      <a:headEnd type="none" w="med" len="med"/>
                      <a:tailEnd type="none" w="med" len="med"/>
                    </a:lnT>
                    <a:solidFill>
                      <a:schemeClr val="bg2"/>
                    </a:solidFill>
                  </a:tcPr>
                </a:tc>
                <a:tc>
                  <a:txBody>
                    <a:bodyPr/>
                    <a:lstStyle/>
                    <a:p>
                      <a:pPr algn="l" fontAlgn="t"/>
                      <a:r>
                        <a:rPr lang="en-US" sz="1600" b="1" i="0" u="none" strike="noStrike" dirty="0" smtClean="0">
                          <a:solidFill>
                            <a:schemeClr val="tx1"/>
                          </a:solidFill>
                          <a:latin typeface="Arial"/>
                        </a:rPr>
                        <a:t>-1.24</a:t>
                      </a:r>
                      <a:endParaRPr lang="en-US" sz="1600" b="1" i="0" u="none" strike="noStrike" dirty="0">
                        <a:solidFill>
                          <a:schemeClr val="tx1"/>
                        </a:solidFill>
                        <a:latin typeface="Arial"/>
                      </a:endParaRPr>
                    </a:p>
                  </a:txBody>
                  <a:tcPr marL="0" marR="0" marT="0" marB="0" anchor="ctr">
                    <a:lnR>
                      <a:noFill/>
                    </a:lnR>
                    <a:lnT w="12700" cap="flat" cmpd="sng" algn="ctr">
                      <a:noFill/>
                      <a:prstDash val="solid"/>
                      <a:round/>
                      <a:headEnd type="none" w="med" len="med"/>
                      <a:tailEnd type="none" w="med" len="med"/>
                    </a:lnT>
                    <a:solidFill>
                      <a:schemeClr val="bg2"/>
                    </a:solidFill>
                  </a:tcPr>
                </a:tc>
              </a:tr>
              <a:tr h="692166">
                <a:tc>
                  <a:txBody>
                    <a:bodyPr/>
                    <a:lstStyle/>
                    <a:p>
                      <a:pPr marL="0" marR="0">
                        <a:spcBef>
                          <a:spcPts val="0"/>
                        </a:spcBef>
                        <a:spcAft>
                          <a:spcPts val="0"/>
                        </a:spcAft>
                      </a:pPr>
                      <a:r>
                        <a:rPr lang="en-US" sz="1600" b="1" dirty="0" smtClean="0">
                          <a:latin typeface="+mn-lt"/>
                          <a:ea typeface="Times New Roman"/>
                          <a:cs typeface="Times New Roman"/>
                        </a:rPr>
                        <a:t>Not ABO</a:t>
                      </a:r>
                      <a:r>
                        <a:rPr lang="en-US" sz="1600" b="1" baseline="0" dirty="0" smtClean="0">
                          <a:latin typeface="+mn-lt"/>
                          <a:ea typeface="Times New Roman"/>
                          <a:cs typeface="Times New Roman"/>
                        </a:rPr>
                        <a:t> identical</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1487</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dirty="0" smtClean="0">
                          <a:solidFill>
                            <a:schemeClr val="tx1"/>
                          </a:solidFill>
                          <a:latin typeface="Arial"/>
                        </a:rPr>
                        <a:t>1.10</a:t>
                      </a:r>
                      <a:endParaRPr lang="en-US" sz="1600" b="1" i="0" u="none" strike="noStrike" dirty="0">
                        <a:solidFill>
                          <a:schemeClr val="tx1"/>
                        </a:solidFill>
                        <a:latin typeface="Arial"/>
                      </a:endParaRPr>
                    </a:p>
                  </a:txBody>
                  <a:tcPr marL="0" marR="0" marT="0" marB="0" anchor="ctr">
                    <a:solidFill>
                      <a:schemeClr val="bg2"/>
                    </a:solidFill>
                  </a:tcPr>
                </a:tc>
                <a:tc>
                  <a:txBody>
                    <a:bodyPr/>
                    <a:lstStyle/>
                    <a:p>
                      <a:pPr algn="ctr" fontAlgn="t"/>
                      <a:r>
                        <a:rPr lang="en-US" sz="1600" b="1" i="0" u="none" strike="noStrike" dirty="0" smtClean="0">
                          <a:solidFill>
                            <a:schemeClr val="tx1"/>
                          </a:solidFill>
                          <a:latin typeface="Arial"/>
                        </a:rPr>
                        <a:t>0.0968</a:t>
                      </a:r>
                      <a:endParaRPr lang="en-US" sz="1600" b="1" i="0" u="none" strike="noStrike" dirty="0">
                        <a:solidFill>
                          <a:schemeClr val="tx1"/>
                        </a:solidFill>
                        <a:latin typeface="Arial"/>
                      </a:endParaRPr>
                    </a:p>
                  </a:txBody>
                  <a:tcPr marL="0" marR="0" marT="0" marB="0" anchor="ctr">
                    <a:solidFill>
                      <a:schemeClr val="bg2"/>
                    </a:solidFill>
                  </a:tcPr>
                </a:tc>
                <a:tc>
                  <a:txBody>
                    <a:bodyPr/>
                    <a:lstStyle/>
                    <a:p>
                      <a:pPr algn="r" fontAlgn="t"/>
                      <a:r>
                        <a:rPr lang="en-US" sz="1600" b="1" i="0" u="none" strike="noStrike" dirty="0" smtClean="0">
                          <a:solidFill>
                            <a:schemeClr val="tx1"/>
                          </a:solidFill>
                          <a:latin typeface="Arial"/>
                        </a:rPr>
                        <a:t>0.98</a:t>
                      </a:r>
                      <a:endParaRPr lang="en-US" sz="1600" b="1" i="0" u="none" strike="noStrike" dirty="0">
                        <a:solidFill>
                          <a:schemeClr val="tx1"/>
                        </a:solidFill>
                        <a:latin typeface="Arial"/>
                      </a:endParaRP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-1.22</a:t>
                      </a:r>
                      <a:endParaRPr lang="en-US" sz="1600" b="1" i="0" u="none" strike="noStrike" dirty="0">
                        <a:solidFill>
                          <a:schemeClr val="tx1"/>
                        </a:solidFill>
                        <a:latin typeface="Arial"/>
                      </a:endParaRPr>
                    </a:p>
                  </a:txBody>
                  <a:tcPr marL="0" marR="0" marT="0" marB="0" anchor="ctr">
                    <a:lnR>
                      <a:noFill/>
                    </a:lnR>
                    <a:solidFill>
                      <a:schemeClr val="bg2"/>
                    </a:solidFill>
                  </a:tcPr>
                </a:tc>
              </a:tr>
            </a:tbl>
          </a:graphicData>
        </a:graphic>
      </p:graphicFrame>
      <p:sp>
        <p:nvSpPr>
          <p:cNvPr id="9" name="TextBox 8"/>
          <p:cNvSpPr txBox="1"/>
          <p:nvPr/>
        </p:nvSpPr>
        <p:spPr>
          <a:xfrm>
            <a:off x="3657600" y="5405735"/>
            <a:ext cx="1828800" cy="461665"/>
          </a:xfrm>
          <a:prstGeom prst="rect">
            <a:avLst/>
          </a:prstGeom>
          <a:noFill/>
        </p:spPr>
        <p:txBody>
          <a:bodyPr wrap="square" rtlCol="0">
            <a:spAutoFit/>
          </a:bodyPr>
          <a:lstStyle/>
          <a:p>
            <a:pPr algn="ctr"/>
            <a:r>
              <a:rPr lang="en-US" sz="2400" b="1" dirty="0" smtClean="0">
                <a:solidFill>
                  <a:srgbClr val="FFFF00"/>
                </a:solidFill>
              </a:rPr>
              <a:t>N = 10,507</a:t>
            </a:r>
            <a:endParaRPr lang="en-US" sz="2400" b="1"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3" name="Group 4"/>
          <p:cNvGrpSpPr/>
          <p:nvPr/>
        </p:nvGrpSpPr>
        <p:grpSpPr>
          <a:xfrm>
            <a:off x="381000" y="5867400"/>
            <a:ext cx="4572000" cy="755650"/>
            <a:chOff x="381000" y="5867400"/>
            <a:chExt cx="4572000" cy="755650"/>
          </a:xfrm>
        </p:grpSpPr>
        <p:pic>
          <p:nvPicPr>
            <p:cNvPr id="15"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6" name="TextBox 15"/>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7" name="TextBox 16"/>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000" dirty="0" smtClean="0"/>
              <a:t>(2001-6/2006)</a:t>
            </a:r>
            <a:br>
              <a:rPr lang="en-US" sz="2000" dirty="0" smtClean="0"/>
            </a:br>
            <a:r>
              <a:rPr lang="en-US" sz="2400" dirty="0" smtClean="0"/>
              <a:t>Risk Factors For 5 Year Mortality</a:t>
            </a:r>
            <a:endParaRPr lang="en-US" sz="2400" dirty="0"/>
          </a:p>
        </p:txBody>
      </p:sp>
      <p:graphicFrame>
        <p:nvGraphicFramePr>
          <p:cNvPr id="10" name="Content Placeholder 9"/>
          <p:cNvGraphicFramePr>
            <a:graphicFrameLocks noGrp="1"/>
          </p:cNvGraphicFramePr>
          <p:nvPr>
            <p:ph idx="1"/>
          </p:nvPr>
        </p:nvGraphicFramePr>
        <p:xfrm>
          <a:off x="304800" y="1676400"/>
          <a:ext cx="8305800" cy="3448949"/>
        </p:xfrm>
        <a:graphic>
          <a:graphicData uri="http://schemas.openxmlformats.org/drawingml/2006/table">
            <a:tbl>
              <a:tblPr firstRow="1" bandRow="1">
                <a:tableStyleId>{C083E6E3-FA7D-4D7B-A595-EF9225AFEA82}</a:tableStyleId>
              </a:tblPr>
              <a:tblGrid>
                <a:gridCol w="4114800"/>
                <a:gridCol w="41910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Recipient</a:t>
                      </a:r>
                      <a:r>
                        <a:rPr lang="en-US" sz="1800" b="1" baseline="0" dirty="0" smtClean="0"/>
                        <a:t> age</a:t>
                      </a:r>
                      <a:endParaRPr lang="en-US" sz="1800" b="1" dirty="0"/>
                    </a:p>
                  </a:txBody>
                  <a:tcPr marL="45720" marR="0" marT="0" marB="0">
                    <a:lnL>
                      <a:noFill/>
                    </a:lnL>
                    <a:lnT w="12700" cap="flat" cmpd="sng" algn="ctr">
                      <a:noFill/>
                      <a:prstDash val="solid"/>
                      <a:round/>
                      <a:headEnd type="none" w="med" len="med"/>
                      <a:tailEnd type="none" w="med" len="med"/>
                    </a:lnT>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Transplant center volume</a:t>
                      </a:r>
                    </a:p>
                    <a:p>
                      <a:pPr rtl="0" fontAlgn="t"/>
                      <a:endParaRPr lang="en-US" sz="1800" b="1" dirty="0"/>
                    </a:p>
                  </a:txBody>
                  <a:tcPr marL="45720" marR="0" marT="0" marB="0">
                    <a:lnT w="12700" cap="flat" cmpd="sng" algn="ctr">
                      <a:noFill/>
                      <a:prstDash val="solid"/>
                      <a:round/>
                      <a:headEnd type="none" w="med" len="med"/>
                      <a:tailEnd type="none" w="med" len="med"/>
                    </a:lnT>
                    <a:solidFill>
                      <a:schemeClr val="bg2"/>
                    </a:solidFill>
                  </a:tcPr>
                </a:tc>
              </a:tr>
              <a:tr h="553348">
                <a:tc>
                  <a:txBody>
                    <a:bodyPr/>
                    <a:lstStyle/>
                    <a:p>
                      <a:pPr rtl="0" fontAlgn="t"/>
                      <a:r>
                        <a:rPr lang="en-US" sz="1800" b="1" dirty="0" smtClean="0"/>
                        <a:t>Recipient</a:t>
                      </a:r>
                      <a:r>
                        <a:rPr lang="en-US" sz="1800" b="1" baseline="0" dirty="0" smtClean="0"/>
                        <a:t> height</a:t>
                      </a:r>
                      <a:endParaRPr lang="en-US" sz="1800" b="1" dirty="0"/>
                    </a:p>
                  </a:txBody>
                  <a:tcPr marL="45720" marR="0" marT="0" marB="0">
                    <a:lnL>
                      <a:noFill/>
                    </a:lnL>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Ischemia</a:t>
                      </a:r>
                      <a:r>
                        <a:rPr lang="en-US" sz="1800" b="1" baseline="0" dirty="0" smtClean="0"/>
                        <a:t> time</a:t>
                      </a:r>
                      <a:endParaRPr lang="en-US" sz="1800" b="1" dirty="0" smtClean="0"/>
                    </a:p>
                  </a:txBody>
                  <a:tcPr marL="45720" marR="0" marT="0" marB="0">
                    <a:solidFill>
                      <a:schemeClr val="bg2"/>
                    </a:solidFill>
                  </a:tcPr>
                </a:tc>
              </a:tr>
              <a:tr h="553348">
                <a:tc>
                  <a:txBody>
                    <a:bodyPr/>
                    <a:lstStyle/>
                    <a:p>
                      <a:r>
                        <a:rPr lang="en-US" b="1" dirty="0" smtClean="0"/>
                        <a:t>Recipient</a:t>
                      </a:r>
                      <a:r>
                        <a:rPr lang="en-US" b="1" baseline="0" dirty="0" smtClean="0"/>
                        <a:t> BMI</a:t>
                      </a:r>
                      <a:endParaRPr lang="en-US" b="1" dirty="0"/>
                    </a:p>
                  </a:txBody>
                  <a:tcPr marL="45720" marR="0" marT="0" marB="0">
                    <a:lnL>
                      <a:noFill/>
                    </a:lnL>
                    <a:solidFill>
                      <a:schemeClr val="bg2"/>
                    </a:solidFill>
                  </a:tcPr>
                </a:tc>
                <a:tc>
                  <a:txBody>
                    <a:bodyPr/>
                    <a:lstStyle/>
                    <a:p>
                      <a:pPr rtl="0" fontAlgn="t"/>
                      <a:r>
                        <a:rPr lang="en-US" sz="1800" b="1" dirty="0" smtClean="0"/>
                        <a:t>Recipient</a:t>
                      </a:r>
                      <a:r>
                        <a:rPr lang="en-US" sz="1800" b="1" baseline="0" dirty="0" smtClean="0"/>
                        <a:t> pre-transplant bilirubin</a:t>
                      </a:r>
                      <a:endParaRPr lang="en-US" sz="1800" b="1" dirty="0"/>
                    </a:p>
                  </a:txBody>
                  <a:tcPr marL="45720" marR="0" marT="0" marB="0">
                    <a:solidFill>
                      <a:schemeClr val="bg2"/>
                    </a:solidFill>
                  </a:tcPr>
                </a:tc>
              </a:tr>
              <a:tr h="553348">
                <a:tc>
                  <a:txBody>
                    <a:bodyPr/>
                    <a:lstStyle/>
                    <a:p>
                      <a:pPr rtl="0" fontAlgn="t"/>
                      <a:r>
                        <a:rPr lang="en-US" sz="1800" b="1" dirty="0" smtClean="0"/>
                        <a:t>Donor age</a:t>
                      </a:r>
                      <a:endParaRPr lang="en-US" sz="1800" b="1" dirty="0"/>
                    </a:p>
                  </a:txBody>
                  <a:tcPr marL="45720" marR="0" marT="0" marB="0">
                    <a:lnL>
                      <a:noFill/>
                    </a:lnL>
                    <a:solidFill>
                      <a:schemeClr val="bg2"/>
                    </a:solidFill>
                  </a:tcPr>
                </a:tc>
                <a:tc>
                  <a:txBody>
                    <a:bodyPr/>
                    <a:lstStyle/>
                    <a:p>
                      <a:pPr rtl="0" fontAlgn="t"/>
                      <a:r>
                        <a:rPr lang="en-US" sz="1800" b="1" dirty="0" smtClean="0"/>
                        <a:t>Recipient</a:t>
                      </a:r>
                      <a:r>
                        <a:rPr lang="en-US" sz="1800" b="1" baseline="0" dirty="0" smtClean="0"/>
                        <a:t> pre-transplant creatinine</a:t>
                      </a:r>
                      <a:endParaRPr lang="en-US" sz="1800" b="1" dirty="0"/>
                    </a:p>
                  </a:txBody>
                  <a:tcPr marL="45720" marR="0" marT="0" marB="0">
                    <a:solidFill>
                      <a:schemeClr val="bg2"/>
                    </a:solidFill>
                  </a:tcPr>
                </a:tc>
              </a:tr>
              <a:tr h="553348">
                <a:tc>
                  <a:txBody>
                    <a:bodyPr/>
                    <a:lstStyle/>
                    <a:p>
                      <a:pPr rtl="0" fontAlgn="t"/>
                      <a:r>
                        <a:rPr lang="en-US" sz="1800" b="1" dirty="0" smtClean="0"/>
                        <a:t>Donor weight</a:t>
                      </a:r>
                      <a:endParaRPr lang="en-US" sz="1800" b="1" dirty="0"/>
                    </a:p>
                  </a:txBody>
                  <a:tcPr marL="45720" marR="0" marT="0" marB="0">
                    <a:lnL>
                      <a:noFill/>
                    </a:lnL>
                    <a:solidFill>
                      <a:schemeClr val="bg2"/>
                    </a:solidFill>
                  </a:tcPr>
                </a:tc>
                <a:tc>
                  <a:txBody>
                    <a:bodyPr/>
                    <a:lstStyle/>
                    <a:p>
                      <a:pPr rtl="0" fontAlgn="t"/>
                      <a:r>
                        <a:rPr lang="en-US" sz="1800" b="1" dirty="0" smtClean="0"/>
                        <a:t>Recipient</a:t>
                      </a:r>
                      <a:r>
                        <a:rPr lang="en-US" sz="1800" b="1" baseline="0" dirty="0" smtClean="0"/>
                        <a:t> PVR</a:t>
                      </a:r>
                      <a:endParaRPr lang="en-US" sz="1800" b="1" dirty="0"/>
                    </a:p>
                  </a:txBody>
                  <a:tcPr marL="45720" marR="0" marT="0" marB="0">
                    <a:solidFill>
                      <a:schemeClr val="bg2"/>
                    </a:solidFill>
                  </a:tcPr>
                </a:tc>
              </a:tr>
            </a:tbl>
          </a:graphicData>
        </a:graphic>
      </p:graphicFrame>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(2001-6/2006)</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solidFill>
                  <a:srgbClr val="FFFF00"/>
                </a:solidFill>
              </a:rPr>
              <a:t>Recipient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10,507)</a:t>
            </a:r>
            <a:endParaRPr lang="en-US" sz="2400" b="1" dirty="0">
              <a:solidFill>
                <a:srgbClr val="FFFF00"/>
              </a:solidFill>
            </a:endParaRPr>
          </a:p>
        </p:txBody>
      </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(2001-6/2006)</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solidFill>
                  <a:srgbClr val="FFFF00"/>
                </a:solidFill>
              </a:rPr>
              <a:t>Donor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10,507)</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(2001-6/2006)</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solidFill>
                  <a:srgbClr val="FFFF00"/>
                </a:solidFill>
              </a:rPr>
              <a:t>Recipient Height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0.0018</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10,507)</a:t>
            </a:r>
            <a:endParaRPr lang="en-US" sz="2400" b="1" dirty="0">
              <a:solidFill>
                <a:srgbClr val="FFFF00"/>
              </a:solidFill>
            </a:endParaRPr>
          </a:p>
        </p:txBody>
      </p:sp>
      <p:sp>
        <p:nvSpPr>
          <p:cNvPr id="2050" name="Text Box 2"/>
          <p:cNvSpPr txBox="1">
            <a:spLocks noChangeArrowheads="1"/>
          </p:cNvSpPr>
          <p:nvPr/>
        </p:nvSpPr>
        <p:spPr bwMode="auto">
          <a:xfrm>
            <a:off x="5791200" y="5867400"/>
            <a:ext cx="3352800" cy="549275"/>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00"/>
                </a:solidFill>
                <a:effectLst/>
                <a:latin typeface="Arial" pitchFamily="34" charset="0"/>
              </a:rPr>
              <a:t>* The risk associated with recipient height should be considered in conjunction with the risk associated with recipient BMI and donor weight.</a:t>
            </a:r>
            <a:endParaRPr kumimoji="0" lang="en-US" sz="1800" b="0" i="0" u="none" strike="noStrike" cap="none" normalizeH="0" baseline="0" dirty="0" smtClean="0">
              <a:ln>
                <a:noFill/>
              </a:ln>
              <a:solidFill>
                <a:schemeClr val="tx1"/>
              </a:solidFill>
              <a:effectLst/>
              <a:latin typeface="Arial" pitchFamily="34" charset="0"/>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(2001-6/2006)</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solidFill>
                  <a:srgbClr val="FFFF00"/>
                </a:solidFill>
              </a:rPr>
              <a:t>Recipient BMI</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10,507)</a:t>
            </a:r>
            <a:endParaRPr lang="en-US" sz="2400" b="1" dirty="0">
              <a:solidFill>
                <a:srgbClr val="FFFF00"/>
              </a:solidFill>
            </a:endParaRPr>
          </a:p>
        </p:txBody>
      </p:sp>
      <p:sp>
        <p:nvSpPr>
          <p:cNvPr id="14" name="Text Box 2"/>
          <p:cNvSpPr txBox="1">
            <a:spLocks noChangeArrowheads="1"/>
          </p:cNvSpPr>
          <p:nvPr/>
        </p:nvSpPr>
        <p:spPr bwMode="auto">
          <a:xfrm>
            <a:off x="5791200" y="5867400"/>
            <a:ext cx="3352800" cy="549275"/>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00"/>
                </a:solidFill>
                <a:effectLst/>
                <a:latin typeface="Arial" pitchFamily="34" charset="0"/>
              </a:rPr>
              <a:t>* The risk associated with recipient BMI</a:t>
            </a:r>
            <a:r>
              <a:rPr kumimoji="0" lang="en-US" sz="1000" b="1" i="0" u="none" strike="noStrike" cap="none" normalizeH="0" dirty="0" smtClean="0">
                <a:ln>
                  <a:noFill/>
                </a:ln>
                <a:solidFill>
                  <a:srgbClr val="FFFF00"/>
                </a:solidFill>
                <a:effectLst/>
                <a:latin typeface="Arial" pitchFamily="34" charset="0"/>
              </a:rPr>
              <a:t> </a:t>
            </a:r>
            <a:r>
              <a:rPr kumimoji="0" lang="en-US" sz="1000" b="1" i="0" u="none" strike="noStrike" cap="none" normalizeH="0" baseline="0" dirty="0" smtClean="0">
                <a:ln>
                  <a:noFill/>
                </a:ln>
                <a:solidFill>
                  <a:srgbClr val="FFFF00"/>
                </a:solidFill>
                <a:effectLst/>
                <a:latin typeface="Arial" pitchFamily="34" charset="0"/>
              </a:rPr>
              <a:t>should be considered in conjunction with the risk associated with recipient height and donor weight.</a:t>
            </a:r>
            <a:endParaRPr kumimoji="0" lang="en-US" sz="1800" b="0" i="0" u="none" strike="noStrike" cap="none" normalizeH="0" baseline="0" dirty="0" smtClean="0">
              <a:ln>
                <a:noFill/>
              </a:ln>
              <a:solidFill>
                <a:schemeClr val="tx1"/>
              </a:solidFill>
              <a:effectLst/>
              <a:latin typeface="Arial" pitchFamily="34" charset="0"/>
            </a:endParaRPr>
          </a:p>
        </p:txBody>
      </p:sp>
      <p:sp>
        <p:nvSpPr>
          <p:cNvPr id="15" name="TextBox 14"/>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(2001-6/2006)</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solidFill>
                  <a:srgbClr val="FFFF00"/>
                </a:solidFill>
              </a:rPr>
              <a:t>Donor Weight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524000" y="1905000"/>
            <a:ext cx="1828800" cy="323165"/>
          </a:xfrm>
          <a:prstGeom prst="rect">
            <a:avLst/>
          </a:prstGeom>
          <a:noFill/>
        </p:spPr>
        <p:txBody>
          <a:bodyPr wrap="square" rtlCol="0">
            <a:spAutoFit/>
          </a:bodyPr>
          <a:lstStyle/>
          <a:p>
            <a:r>
              <a:rPr lang="en-US" sz="1500" b="1" dirty="0" smtClean="0">
                <a:solidFill>
                  <a:srgbClr val="FFFF00"/>
                </a:solidFill>
              </a:rPr>
              <a:t>p = 0.0083</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10,507)</a:t>
            </a:r>
            <a:endParaRPr lang="en-US" sz="2400" b="1" dirty="0">
              <a:solidFill>
                <a:srgbClr val="FFFF00"/>
              </a:solidFill>
            </a:endParaRPr>
          </a:p>
        </p:txBody>
      </p:sp>
      <p:sp>
        <p:nvSpPr>
          <p:cNvPr id="14" name="Text Box 2"/>
          <p:cNvSpPr txBox="1">
            <a:spLocks noChangeArrowheads="1"/>
          </p:cNvSpPr>
          <p:nvPr/>
        </p:nvSpPr>
        <p:spPr bwMode="auto">
          <a:xfrm>
            <a:off x="5791200" y="5867400"/>
            <a:ext cx="3352800" cy="549275"/>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00"/>
                </a:solidFill>
                <a:effectLst/>
                <a:latin typeface="Arial" pitchFamily="34" charset="0"/>
              </a:rPr>
              <a:t>* The risk associated with </a:t>
            </a:r>
            <a:r>
              <a:rPr lang="en-US" sz="1000" b="1" dirty="0" smtClean="0">
                <a:solidFill>
                  <a:srgbClr val="FFFF00"/>
                </a:solidFill>
                <a:latin typeface="Arial" pitchFamily="34" charset="0"/>
              </a:rPr>
              <a:t>donor weight </a:t>
            </a:r>
            <a:r>
              <a:rPr kumimoji="0" lang="en-US" sz="1000" b="1" i="0" u="none" strike="noStrike" cap="none" normalizeH="0" baseline="0" dirty="0" smtClean="0">
                <a:ln>
                  <a:noFill/>
                </a:ln>
                <a:solidFill>
                  <a:srgbClr val="FFFF00"/>
                </a:solidFill>
                <a:effectLst/>
                <a:latin typeface="Arial" pitchFamily="34" charset="0"/>
              </a:rPr>
              <a:t>should be considered in conjunction with the risk associated with recipient weight and recipient BMI.</a:t>
            </a:r>
            <a:endParaRPr kumimoji="0" lang="en-US" sz="1800" b="0" i="0" u="none" strike="noStrike" cap="none" normalizeH="0" baseline="0" dirty="0" smtClean="0">
              <a:ln>
                <a:noFill/>
              </a:ln>
              <a:solidFill>
                <a:schemeClr val="tx1"/>
              </a:solidFill>
              <a:effectLst/>
              <a:latin typeface="Arial" pitchFamily="34" charset="0"/>
            </a:endParaRPr>
          </a:p>
        </p:txBody>
      </p:sp>
      <p:sp>
        <p:nvSpPr>
          <p:cNvPr id="15" name="TextBox 14"/>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(2001-6/2006)</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solidFill>
                  <a:srgbClr val="FFFF00"/>
                </a:solidFill>
              </a:rPr>
              <a:t>Ischemia Time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10,507)</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a:t>
            </a:r>
            <a:br>
              <a:rPr lang="en-US" sz="2800" dirty="0" smtClean="0"/>
            </a:br>
            <a:r>
              <a:rPr lang="en-US" sz="2400" dirty="0" smtClean="0"/>
              <a:t>Donor and Recipient Characteristics</a:t>
            </a:r>
            <a:endParaRPr lang="en-US" sz="2000" dirty="0"/>
          </a:p>
        </p:txBody>
      </p:sp>
      <p:grpSp>
        <p:nvGrpSpPr>
          <p:cNvPr id="3"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graphicFrame>
        <p:nvGraphicFramePr>
          <p:cNvPr id="8" name="Table 7"/>
          <p:cNvGraphicFramePr>
            <a:graphicFrameLocks noGrp="1"/>
          </p:cNvGraphicFramePr>
          <p:nvPr/>
        </p:nvGraphicFramePr>
        <p:xfrm>
          <a:off x="152400" y="1371600"/>
          <a:ext cx="8839200" cy="4073515"/>
        </p:xfrm>
        <a:graphic>
          <a:graphicData uri="http://schemas.openxmlformats.org/drawingml/2006/table">
            <a:tbl>
              <a:tblPr firstRow="1" bandRow="1">
                <a:tableStyleId>{7DF18680-E054-41AD-8BC1-D1AEF772440D}</a:tableStyleId>
              </a:tblPr>
              <a:tblGrid>
                <a:gridCol w="1894115"/>
                <a:gridCol w="1992085"/>
                <a:gridCol w="1981200"/>
                <a:gridCol w="1981200"/>
                <a:gridCol w="990600"/>
              </a:tblGrid>
              <a:tr h="685800">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1992-2000</a:t>
                      </a:r>
                    </a:p>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(N </a:t>
                      </a:r>
                      <a:r>
                        <a:rPr lang="en-US" sz="1500" b="1" dirty="0">
                          <a:solidFill>
                            <a:srgbClr val="FFFF00"/>
                          </a:solidFill>
                          <a:latin typeface="+mn-lt"/>
                          <a:ea typeface="Times New Roman"/>
                          <a:cs typeface="Verdana"/>
                        </a:rPr>
                        <a:t>= 36,507)</a:t>
                      </a:r>
                      <a:endParaRPr lang="en-US" sz="1500" dirty="0">
                        <a:solidFill>
                          <a:srgbClr val="FFFF00"/>
                        </a:solidFill>
                        <a:latin typeface="+mn-lt"/>
                        <a:ea typeface="Times New Roman"/>
                      </a:endParaRPr>
                    </a:p>
                  </a:txBody>
                  <a:tcPr marL="50800" marR="5080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2001-2005</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a:t>
                      </a:r>
                      <a:r>
                        <a:rPr lang="en-US" sz="1500" b="1" kern="1200" dirty="0">
                          <a:solidFill>
                            <a:srgbClr val="FFFF00"/>
                          </a:solidFill>
                          <a:latin typeface="+mn-lt"/>
                          <a:ea typeface="Times New Roman"/>
                          <a:cs typeface="Verdana"/>
                        </a:rPr>
                        <a:t>= 16,352)</a:t>
                      </a:r>
                    </a:p>
                  </a:txBody>
                  <a:tcPr marL="50800" marR="5080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2006-6/2011</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a:t>
                      </a:r>
                      <a:r>
                        <a:rPr lang="en-US" sz="1500" b="1" kern="1200" dirty="0">
                          <a:solidFill>
                            <a:srgbClr val="FFFF00"/>
                          </a:solidFill>
                          <a:latin typeface="+mn-lt"/>
                          <a:ea typeface="Times New Roman"/>
                          <a:cs typeface="Verdana"/>
                        </a:rPr>
                        <a:t>= 17,868)</a:t>
                      </a:r>
                    </a:p>
                  </a:txBody>
                  <a:tcPr marL="50800" marR="50800" marT="0"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1500" dirty="0" smtClean="0">
                          <a:solidFill>
                            <a:srgbClr val="FFFF00"/>
                          </a:solidFill>
                        </a:rPr>
                        <a:t>p-value</a:t>
                      </a:r>
                      <a:endParaRPr lang="en-US" sz="1500" dirty="0">
                        <a:solidFill>
                          <a:srgbClr val="FFFF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r>
              <a:tr h="352184">
                <a:tc>
                  <a:txBody>
                    <a:bodyPr/>
                    <a:lstStyle/>
                    <a:p>
                      <a:pPr rtl="0" fontAlgn="t"/>
                      <a:r>
                        <a:rPr lang="en-US" sz="1300" b="1" dirty="0">
                          <a:solidFill>
                            <a:schemeClr val="tx1"/>
                          </a:solidFill>
                          <a:latin typeface="+mn-lt"/>
                          <a:cs typeface="Times New Roman"/>
                        </a:rPr>
                        <a:t>Recipient age (years)</a:t>
                      </a:r>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54.0 (28.0-65.0</a:t>
                      </a:r>
                      <a:r>
                        <a:rPr lang="en-US" sz="1300" b="1" dirty="0">
                          <a:solidFill>
                            <a:schemeClr val="tx1"/>
                          </a:solidFill>
                          <a:latin typeface="+mn-lt"/>
                          <a:ea typeface="Times New Roman"/>
                          <a:cs typeface="Verdana"/>
                        </a:rPr>
                        <a:t>)</a:t>
                      </a:r>
                      <a:endParaRPr lang="en-US" sz="1300" b="1" dirty="0">
                        <a:solidFill>
                          <a:schemeClr val="tx1"/>
                        </a:solidFill>
                        <a:latin typeface="+mn-lt"/>
                        <a:ea typeface="Times New Roman"/>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54.0 (</a:t>
                      </a:r>
                      <a:r>
                        <a:rPr lang="en-US" sz="1300" b="1" dirty="0">
                          <a:solidFill>
                            <a:schemeClr val="tx1"/>
                          </a:solidFill>
                          <a:latin typeface="+mn-lt"/>
                          <a:ea typeface="Times New Roman"/>
                          <a:cs typeface="Verdana"/>
                        </a:rPr>
                        <a:t>26.0-66.0)</a:t>
                      </a:r>
                      <a:endParaRPr lang="en-US" sz="1300" b="1" dirty="0">
                        <a:solidFill>
                          <a:schemeClr val="tx1"/>
                        </a:solidFill>
                        <a:latin typeface="+mn-lt"/>
                        <a:ea typeface="Times New Roman"/>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54.0 (</a:t>
                      </a:r>
                      <a:r>
                        <a:rPr lang="en-US" sz="1300" b="1" dirty="0">
                          <a:solidFill>
                            <a:schemeClr val="tx1"/>
                          </a:solidFill>
                          <a:latin typeface="+mn-lt"/>
                          <a:ea typeface="Times New Roman"/>
                          <a:cs typeface="Verdana"/>
                        </a:rPr>
                        <a:t>24.0-67.0)</a:t>
                      </a:r>
                      <a:endParaRPr lang="en-US" sz="1300" b="1" dirty="0">
                        <a:solidFill>
                          <a:schemeClr val="tx1"/>
                        </a:solidFill>
                        <a:latin typeface="+mn-lt"/>
                        <a:ea typeface="Times New Roman"/>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0.0064</a:t>
                      </a:r>
                      <a:endParaRPr lang="en-US" sz="1300" b="1">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solidFill>
                  </a:tcPr>
                </a:tc>
              </a:tr>
              <a:tr h="352184">
                <a:tc>
                  <a:txBody>
                    <a:bodyPr/>
                    <a:lstStyle/>
                    <a:p>
                      <a:pPr rtl="0" fontAlgn="t"/>
                      <a:r>
                        <a:rPr lang="en-US" sz="1300" b="1" dirty="0">
                          <a:solidFill>
                            <a:schemeClr val="tx1"/>
                          </a:solidFill>
                          <a:latin typeface="+mn-lt"/>
                          <a:cs typeface="Times New Roman"/>
                        </a:rPr>
                        <a:t>Donor age (years)</a:t>
                      </a:r>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31.0 (</a:t>
                      </a:r>
                      <a:r>
                        <a:rPr lang="en-US" sz="1300" b="1" dirty="0">
                          <a:solidFill>
                            <a:schemeClr val="tx1"/>
                          </a:solidFill>
                          <a:latin typeface="+mn-lt"/>
                          <a:ea typeface="Times New Roman"/>
                          <a:cs typeface="Verdana"/>
                        </a:rPr>
                        <a:t>15.0-54.0)</a:t>
                      </a: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33.0 (</a:t>
                      </a:r>
                      <a:r>
                        <a:rPr lang="en-US" sz="1300" b="1" dirty="0">
                          <a:solidFill>
                            <a:schemeClr val="tx1"/>
                          </a:solidFill>
                          <a:latin typeface="+mn-lt"/>
                          <a:ea typeface="Times New Roman"/>
                          <a:cs typeface="Verdana"/>
                        </a:rPr>
                        <a:t>16.0-55.0)</a:t>
                      </a: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34.0 (</a:t>
                      </a:r>
                      <a:r>
                        <a:rPr lang="en-US" sz="1300" b="1" dirty="0">
                          <a:solidFill>
                            <a:schemeClr val="tx1"/>
                          </a:solidFill>
                          <a:latin typeface="+mn-lt"/>
                          <a:ea typeface="Times New Roman"/>
                          <a:cs typeface="Verdana"/>
                        </a:rPr>
                        <a:t>17.0-56.0)</a:t>
                      </a: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532659">
                <a:tc>
                  <a:txBody>
                    <a:bodyPr/>
                    <a:lstStyle/>
                    <a:p>
                      <a:pPr marL="0" algn="l" defTabSz="914400" rtl="0" eaLnBrk="1" fontAlgn="t" latinLnBrk="0" hangingPunct="1"/>
                      <a:r>
                        <a:rPr lang="en-US" sz="1300" b="1" kern="1200" dirty="0" smtClean="0">
                          <a:solidFill>
                            <a:schemeClr val="tx1"/>
                          </a:solidFill>
                          <a:latin typeface="+mn-lt"/>
                          <a:ea typeface="+mn-ea"/>
                          <a:cs typeface="Times New Roman"/>
                        </a:rPr>
                        <a:t>Donor and Recipient Age Difference (years)</a:t>
                      </a:r>
                      <a:endParaRPr lang="en-US" sz="1300" b="1" kern="1200" dirty="0">
                        <a:solidFill>
                          <a:schemeClr val="tx1"/>
                        </a:solidFill>
                        <a:latin typeface="+mn-lt"/>
                        <a:ea typeface="+mn-ea"/>
                        <a:cs typeface="Times New Roman"/>
                      </a:endParaRPr>
                    </a:p>
                  </a:txBody>
                  <a:tcPr marL="45720" marR="4572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r>
                        <a:rPr lang="en-US" sz="1300" b="1" dirty="0">
                          <a:solidFill>
                            <a:schemeClr val="tx1"/>
                          </a:solidFill>
                          <a:latin typeface="+mn-lt"/>
                          <a:ea typeface="Times New Roman"/>
                          <a:cs typeface="Verdana"/>
                        </a:rPr>
                        <a:t>-</a:t>
                      </a:r>
                      <a:r>
                        <a:rPr lang="en-US" sz="1300" b="1" dirty="0" smtClean="0">
                          <a:solidFill>
                            <a:schemeClr val="tx1"/>
                          </a:solidFill>
                          <a:latin typeface="+mn-lt"/>
                          <a:ea typeface="Times New Roman"/>
                          <a:cs typeface="Verdana"/>
                        </a:rPr>
                        <a:t>19.0 (-</a:t>
                      </a:r>
                      <a:r>
                        <a:rPr lang="en-US" sz="1300" b="1" dirty="0">
                          <a:solidFill>
                            <a:schemeClr val="tx1"/>
                          </a:solidFill>
                          <a:latin typeface="+mn-lt"/>
                          <a:ea typeface="Times New Roman"/>
                          <a:cs typeface="Verdana"/>
                        </a:rPr>
                        <a:t>44.0-7.0)</a:t>
                      </a: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dirty="0">
                          <a:solidFill>
                            <a:schemeClr val="tx1"/>
                          </a:solidFill>
                          <a:latin typeface="+mn-lt"/>
                          <a:ea typeface="Times New Roman"/>
                          <a:cs typeface="Verdana"/>
                        </a:rPr>
                        <a:t>-</a:t>
                      </a:r>
                      <a:r>
                        <a:rPr lang="en-US" sz="1300" b="1" dirty="0" smtClean="0">
                          <a:solidFill>
                            <a:schemeClr val="tx1"/>
                          </a:solidFill>
                          <a:latin typeface="+mn-lt"/>
                          <a:ea typeface="Times New Roman"/>
                          <a:cs typeface="Verdana"/>
                        </a:rPr>
                        <a:t>17.0 (-</a:t>
                      </a:r>
                      <a:r>
                        <a:rPr lang="en-US" sz="1300" b="1" dirty="0">
                          <a:solidFill>
                            <a:schemeClr val="tx1"/>
                          </a:solidFill>
                          <a:latin typeface="+mn-lt"/>
                          <a:ea typeface="Times New Roman"/>
                          <a:cs typeface="Verdana"/>
                        </a:rPr>
                        <a:t>43.0-10.0)</a:t>
                      </a: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dirty="0">
                          <a:solidFill>
                            <a:schemeClr val="tx1"/>
                          </a:solidFill>
                          <a:latin typeface="+mn-lt"/>
                          <a:ea typeface="Times New Roman"/>
                          <a:cs typeface="Verdana"/>
                        </a:rPr>
                        <a:t>-</a:t>
                      </a:r>
                      <a:r>
                        <a:rPr lang="en-US" sz="1300" b="1" dirty="0" smtClean="0">
                          <a:solidFill>
                            <a:schemeClr val="tx1"/>
                          </a:solidFill>
                          <a:latin typeface="+mn-lt"/>
                          <a:ea typeface="Times New Roman"/>
                          <a:cs typeface="Verdana"/>
                        </a:rPr>
                        <a:t>16.0 (-</a:t>
                      </a:r>
                      <a:r>
                        <a:rPr lang="en-US" sz="1300" b="1" dirty="0">
                          <a:solidFill>
                            <a:schemeClr val="tx1"/>
                          </a:solidFill>
                          <a:latin typeface="+mn-lt"/>
                          <a:ea typeface="Times New Roman"/>
                          <a:cs typeface="Verdana"/>
                        </a:rPr>
                        <a:t>43.0-12.0)</a:t>
                      </a: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64712">
                <a:tc>
                  <a:txBody>
                    <a:bodyPr/>
                    <a:lstStyle/>
                    <a:p>
                      <a:pPr rtl="0" fontAlgn="t"/>
                      <a:r>
                        <a:rPr lang="en-US" sz="1300" b="1" dirty="0">
                          <a:solidFill>
                            <a:schemeClr val="tx1"/>
                          </a:solidFill>
                          <a:latin typeface="+mn-lt"/>
                        </a:rPr>
                        <a:t>Recipient weight (kg)</a:t>
                      </a: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75.0  (</a:t>
                      </a:r>
                      <a:r>
                        <a:rPr lang="en-US" sz="1300" b="1" dirty="0">
                          <a:solidFill>
                            <a:schemeClr val="tx1"/>
                          </a:solidFill>
                          <a:latin typeface="+mn-lt"/>
                          <a:ea typeface="Times New Roman"/>
                          <a:cs typeface="Verdana"/>
                        </a:rPr>
                        <a:t>51.0-101.6)</a:t>
                      </a: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77.6 (</a:t>
                      </a:r>
                      <a:r>
                        <a:rPr lang="en-US" sz="1300" b="1" dirty="0">
                          <a:solidFill>
                            <a:schemeClr val="tx1"/>
                          </a:solidFill>
                          <a:latin typeface="+mn-lt"/>
                          <a:ea typeface="Times New Roman"/>
                          <a:cs typeface="Verdana"/>
                        </a:rPr>
                        <a:t>53.0-106.6)</a:t>
                      </a: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79.4 (</a:t>
                      </a:r>
                      <a:r>
                        <a:rPr lang="en-US" sz="1300" b="1" dirty="0">
                          <a:solidFill>
                            <a:schemeClr val="tx1"/>
                          </a:solidFill>
                          <a:latin typeface="+mn-lt"/>
                          <a:ea typeface="Times New Roman"/>
                          <a:cs typeface="Verdana"/>
                        </a:rPr>
                        <a:t>53.1-110.2)</a:t>
                      </a: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64712">
                <a:tc>
                  <a:txBody>
                    <a:bodyPr/>
                    <a:lstStyle/>
                    <a:p>
                      <a:pPr rtl="0" fontAlgn="t"/>
                      <a:r>
                        <a:rPr lang="en-US" sz="1300" b="1" dirty="0">
                          <a:solidFill>
                            <a:schemeClr val="tx1"/>
                          </a:solidFill>
                          <a:latin typeface="+mn-lt"/>
                        </a:rPr>
                        <a:t>Recipient height (cm)</a:t>
                      </a: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173.0 (</a:t>
                      </a:r>
                      <a:r>
                        <a:rPr lang="en-US" sz="1300" b="1" dirty="0">
                          <a:solidFill>
                            <a:schemeClr val="tx1"/>
                          </a:solidFill>
                          <a:latin typeface="+mn-lt"/>
                          <a:ea typeface="Times New Roman"/>
                          <a:cs typeface="Verdana"/>
                        </a:rPr>
                        <a:t>157.0-188.0)</a:t>
                      </a: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174.0 (</a:t>
                      </a:r>
                      <a:r>
                        <a:rPr lang="en-US" sz="1300" b="1" dirty="0">
                          <a:solidFill>
                            <a:schemeClr val="tx1"/>
                          </a:solidFill>
                          <a:latin typeface="+mn-lt"/>
                          <a:ea typeface="Times New Roman"/>
                          <a:cs typeface="Verdana"/>
                        </a:rPr>
                        <a:t>157.5-188.0)</a:t>
                      </a: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175.0 (</a:t>
                      </a:r>
                      <a:r>
                        <a:rPr lang="en-US" sz="1300" b="1" dirty="0">
                          <a:solidFill>
                            <a:schemeClr val="tx1"/>
                          </a:solidFill>
                          <a:latin typeface="+mn-lt"/>
                          <a:ea typeface="Times New Roman"/>
                          <a:cs typeface="Verdana"/>
                        </a:rPr>
                        <a:t>157.5-188.0)</a:t>
                      </a: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64712">
                <a:tc>
                  <a:txBody>
                    <a:bodyPr/>
                    <a:lstStyle/>
                    <a:p>
                      <a:pPr rtl="0" fontAlgn="t"/>
                      <a:r>
                        <a:rPr lang="en-US" sz="1300" b="1" dirty="0">
                          <a:solidFill>
                            <a:schemeClr val="tx1"/>
                          </a:solidFill>
                          <a:latin typeface="+mn-lt"/>
                        </a:rPr>
                        <a:t>Recipient BMI</a:t>
                      </a: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25.0 (</a:t>
                      </a:r>
                      <a:r>
                        <a:rPr lang="en-US" sz="1300" b="1" dirty="0">
                          <a:solidFill>
                            <a:schemeClr val="tx1"/>
                          </a:solidFill>
                          <a:latin typeface="+mn-lt"/>
                          <a:ea typeface="Times New Roman"/>
                          <a:cs typeface="Verdana"/>
                        </a:rPr>
                        <a:t>18.9-32.7)</a:t>
                      </a: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25.6 (</a:t>
                      </a:r>
                      <a:r>
                        <a:rPr lang="en-US" sz="1300" b="1" dirty="0">
                          <a:solidFill>
                            <a:schemeClr val="tx1"/>
                          </a:solidFill>
                          <a:latin typeface="+mn-lt"/>
                          <a:ea typeface="Times New Roman"/>
                          <a:cs typeface="Verdana"/>
                        </a:rPr>
                        <a:t>19.2-33.8)</a:t>
                      </a: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26.0 (</a:t>
                      </a:r>
                      <a:r>
                        <a:rPr lang="en-US" sz="1300" b="1" dirty="0">
                          <a:solidFill>
                            <a:schemeClr val="tx1"/>
                          </a:solidFill>
                          <a:latin typeface="+mn-lt"/>
                          <a:ea typeface="Times New Roman"/>
                          <a:cs typeface="Verdana"/>
                        </a:rPr>
                        <a:t>19.2-34.9)</a:t>
                      </a: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52184">
                <a:tc>
                  <a:txBody>
                    <a:bodyPr/>
                    <a:lstStyle/>
                    <a:p>
                      <a:pPr rtl="0" fontAlgn="t"/>
                      <a:r>
                        <a:rPr lang="en-US" sz="1300" b="1" dirty="0">
                          <a:solidFill>
                            <a:schemeClr val="tx1"/>
                          </a:solidFill>
                          <a:latin typeface="+mn-lt"/>
                          <a:cs typeface="Times New Roman"/>
                        </a:rPr>
                        <a:t>Donor weight (kg)</a:t>
                      </a:r>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74.8 (52.0-103.0)</a:t>
                      </a:r>
                      <a:r>
                        <a:rPr lang="en-US" sz="1300" b="1" baseline="30000" dirty="0" smtClean="0">
                          <a:solidFill>
                            <a:schemeClr val="tx1"/>
                          </a:solidFill>
                          <a:latin typeface="+mn-lt"/>
                          <a:ea typeface="Times New Roman"/>
                          <a:cs typeface="Verdana"/>
                        </a:rPr>
                        <a:t>1</a:t>
                      </a: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76.7 (</a:t>
                      </a:r>
                      <a:r>
                        <a:rPr lang="en-US" sz="1300" b="1" dirty="0">
                          <a:solidFill>
                            <a:schemeClr val="tx1"/>
                          </a:solidFill>
                          <a:latin typeface="+mn-lt"/>
                          <a:ea typeface="Times New Roman"/>
                          <a:cs typeface="Verdana"/>
                        </a:rPr>
                        <a:t>55.0-108.6)</a:t>
                      </a: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79.4 (</a:t>
                      </a:r>
                      <a:r>
                        <a:rPr lang="en-US" sz="1300" b="1" dirty="0">
                          <a:solidFill>
                            <a:schemeClr val="tx1"/>
                          </a:solidFill>
                          <a:latin typeface="+mn-lt"/>
                          <a:ea typeface="Times New Roman"/>
                          <a:cs typeface="Verdana"/>
                        </a:rPr>
                        <a:t>56.7-113.0)</a:t>
                      </a: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dirty="0">
                          <a:solidFill>
                            <a:schemeClr val="tx1"/>
                          </a:solidFill>
                          <a:latin typeface="+mn-lt"/>
                          <a:ea typeface="Times New Roman"/>
                          <a:cs typeface="Verdana"/>
                        </a:rPr>
                        <a:t>&lt;0.0001</a:t>
                      </a: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52184">
                <a:tc>
                  <a:txBody>
                    <a:bodyPr/>
                    <a:lstStyle/>
                    <a:p>
                      <a:pPr rtl="0" fontAlgn="t"/>
                      <a:r>
                        <a:rPr lang="en-US" sz="1300" b="1" dirty="0">
                          <a:solidFill>
                            <a:schemeClr val="tx1"/>
                          </a:solidFill>
                          <a:latin typeface="+mn-lt"/>
                          <a:cs typeface="Times New Roman"/>
                        </a:rPr>
                        <a:t>Donor height (cm)</a:t>
                      </a:r>
                      <a:endParaRPr lang="en-US" sz="1300" b="1"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175.0 (155.0-188.0)</a:t>
                      </a:r>
                      <a:r>
                        <a:rPr lang="en-US" sz="1300" b="1" baseline="30000" dirty="0" smtClean="0">
                          <a:solidFill>
                            <a:schemeClr val="tx1"/>
                          </a:solidFill>
                          <a:latin typeface="+mn-lt"/>
                          <a:ea typeface="Times New Roman"/>
                          <a:cs typeface="Verdana"/>
                        </a:rPr>
                        <a:t>1</a:t>
                      </a: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175.0 (</a:t>
                      </a:r>
                      <a:r>
                        <a:rPr lang="en-US" sz="1300" b="1" dirty="0">
                          <a:solidFill>
                            <a:schemeClr val="tx1"/>
                          </a:solidFill>
                          <a:latin typeface="+mn-lt"/>
                          <a:ea typeface="Times New Roman"/>
                          <a:cs typeface="Verdana"/>
                        </a:rPr>
                        <a:t>157.0-189.0)</a:t>
                      </a: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175.0 (</a:t>
                      </a:r>
                      <a:r>
                        <a:rPr lang="en-US" sz="1300" b="1" dirty="0">
                          <a:solidFill>
                            <a:schemeClr val="tx1"/>
                          </a:solidFill>
                          <a:latin typeface="+mn-lt"/>
                          <a:ea typeface="Times New Roman"/>
                          <a:cs typeface="Verdana"/>
                        </a:rPr>
                        <a:t>158.0-190.0)</a:t>
                      </a: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dirty="0">
                          <a:solidFill>
                            <a:schemeClr val="tx1"/>
                          </a:solidFill>
                          <a:latin typeface="+mn-lt"/>
                          <a:ea typeface="Times New Roman"/>
                          <a:cs typeface="Verdana"/>
                        </a:rPr>
                        <a:t>&lt;0.0001</a:t>
                      </a: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52184">
                <a:tc>
                  <a:txBody>
                    <a:bodyPr/>
                    <a:lstStyle/>
                    <a:p>
                      <a:pPr rtl="0" fontAlgn="t"/>
                      <a:r>
                        <a:rPr lang="en-US" sz="1300" b="1" dirty="0">
                          <a:solidFill>
                            <a:schemeClr val="tx1"/>
                          </a:solidFill>
                          <a:latin typeface="+mn-lt"/>
                        </a:rPr>
                        <a:t>Donor BMI</a:t>
                      </a:r>
                    </a:p>
                  </a:txBody>
                  <a:tcPr marL="45720" marR="4572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24.2 (18.8-32.9)</a:t>
                      </a:r>
                      <a:r>
                        <a:rPr lang="en-US" sz="1300" b="1" baseline="30000" dirty="0" smtClean="0">
                          <a:solidFill>
                            <a:schemeClr val="tx1"/>
                          </a:solidFill>
                          <a:latin typeface="+mn-lt"/>
                          <a:ea typeface="Times New Roman"/>
                          <a:cs typeface="Verdana"/>
                        </a:rPr>
                        <a:t>1</a:t>
                      </a:r>
                      <a:endParaRPr lang="en-US" sz="1300" b="1" dirty="0">
                        <a:solidFill>
                          <a:schemeClr val="tx1"/>
                        </a:solidFill>
                        <a:latin typeface="+mn-lt"/>
                        <a:ea typeface="Times New Roman"/>
                      </a:endParaRPr>
                    </a:p>
                  </a:txBody>
                  <a:tcPr marL="50800" marR="50800"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24.8 (</a:t>
                      </a:r>
                      <a:r>
                        <a:rPr lang="en-US" sz="1300" b="1" dirty="0">
                          <a:solidFill>
                            <a:schemeClr val="tx1"/>
                          </a:solidFill>
                          <a:latin typeface="+mn-lt"/>
                          <a:ea typeface="Times New Roman"/>
                          <a:cs typeface="Verdana"/>
                        </a:rPr>
                        <a:t>19.5-34.3)</a:t>
                      </a:r>
                      <a:endParaRPr lang="en-US" sz="1300" b="1" dirty="0">
                        <a:solidFill>
                          <a:schemeClr val="tx1"/>
                        </a:solidFill>
                        <a:latin typeface="+mn-lt"/>
                        <a:ea typeface="Times New Roman"/>
                      </a:endParaRPr>
                    </a:p>
                  </a:txBody>
                  <a:tcPr marL="50800" marR="50800"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25.5 (19.9-36.2</a:t>
                      </a:r>
                      <a:r>
                        <a:rPr lang="en-US" sz="1300" b="1" dirty="0">
                          <a:solidFill>
                            <a:schemeClr val="tx1"/>
                          </a:solidFill>
                          <a:latin typeface="+mn-lt"/>
                          <a:ea typeface="Times New Roman"/>
                          <a:cs typeface="Verdana"/>
                        </a:rPr>
                        <a:t>)</a:t>
                      </a:r>
                      <a:endParaRPr lang="en-US" sz="1300" b="1" dirty="0">
                        <a:solidFill>
                          <a:schemeClr val="tx1"/>
                        </a:solidFill>
                        <a:latin typeface="+mn-lt"/>
                        <a:ea typeface="Times New Roman"/>
                      </a:endParaRPr>
                    </a:p>
                  </a:txBody>
                  <a:tcPr marL="50800" marR="50800"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400"/>
                        </a:spcBef>
                        <a:spcAft>
                          <a:spcPts val="400"/>
                        </a:spcAft>
                      </a:pPr>
                      <a:r>
                        <a:rPr lang="en-US" sz="1300" b="1" dirty="0">
                          <a:solidFill>
                            <a:schemeClr val="tx1"/>
                          </a:solidFill>
                          <a:latin typeface="+mn-lt"/>
                          <a:ea typeface="Times New Roman"/>
                          <a:cs typeface="Verdana"/>
                        </a:rPr>
                        <a:t>&lt;0.0001</a:t>
                      </a: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bl>
          </a:graphicData>
        </a:graphic>
      </p:graphicFrame>
      <p:sp>
        <p:nvSpPr>
          <p:cNvPr id="9" name="TextBox 8"/>
          <p:cNvSpPr txBox="1"/>
          <p:nvPr/>
        </p:nvSpPr>
        <p:spPr>
          <a:xfrm>
            <a:off x="1447800" y="5715000"/>
            <a:ext cx="7239000" cy="292388"/>
          </a:xfrm>
          <a:prstGeom prst="rect">
            <a:avLst/>
          </a:prstGeom>
          <a:noFill/>
        </p:spPr>
        <p:txBody>
          <a:bodyPr wrap="square" rtlCol="0">
            <a:spAutoFit/>
          </a:bodyPr>
          <a:lstStyle/>
          <a:p>
            <a:pPr algn="ctr"/>
            <a:r>
              <a:rPr lang="en-US" sz="1300" b="1" dirty="0" smtClean="0">
                <a:solidFill>
                  <a:srgbClr val="FFFF00"/>
                </a:solidFill>
              </a:rPr>
              <a:t>Continuous factors are expressed as median (5</a:t>
            </a:r>
            <a:r>
              <a:rPr lang="en-US" sz="1300" b="1" baseline="30000" dirty="0" smtClean="0">
                <a:solidFill>
                  <a:srgbClr val="FFFF00"/>
                </a:solidFill>
              </a:rPr>
              <a:t>th</a:t>
            </a:r>
            <a:r>
              <a:rPr lang="en-US" sz="1300" b="1" dirty="0" smtClean="0">
                <a:solidFill>
                  <a:srgbClr val="FFFF00"/>
                </a:solidFill>
              </a:rPr>
              <a:t>-95</a:t>
            </a:r>
            <a:r>
              <a:rPr lang="en-US" sz="1300" b="1" baseline="30000" dirty="0" smtClean="0">
                <a:solidFill>
                  <a:srgbClr val="FFFF00"/>
                </a:solidFill>
              </a:rPr>
              <a:t>th</a:t>
            </a:r>
            <a:r>
              <a:rPr lang="en-US" sz="1300" b="1" dirty="0" smtClean="0">
                <a:solidFill>
                  <a:srgbClr val="FFFF00"/>
                </a:solidFill>
              </a:rPr>
              <a:t> percentiles) </a:t>
            </a:r>
            <a:endParaRPr lang="en-US" dirty="0"/>
          </a:p>
        </p:txBody>
      </p:sp>
      <p:sp>
        <p:nvSpPr>
          <p:cNvPr id="11" name="TextBox 10"/>
          <p:cNvSpPr txBox="1"/>
          <p:nvPr/>
        </p:nvSpPr>
        <p:spPr>
          <a:xfrm>
            <a:off x="5943600" y="6248400"/>
            <a:ext cx="2819400" cy="276999"/>
          </a:xfrm>
          <a:prstGeom prst="rect">
            <a:avLst/>
          </a:prstGeom>
          <a:noFill/>
        </p:spPr>
        <p:txBody>
          <a:bodyPr wrap="square" rtlCol="0">
            <a:spAutoFit/>
          </a:bodyPr>
          <a:lstStyle/>
          <a:p>
            <a:r>
              <a:rPr lang="en-US" sz="1200" b="1" baseline="30000" dirty="0" smtClean="0"/>
              <a:t>1</a:t>
            </a:r>
            <a:r>
              <a:rPr lang="en-US" sz="1200" b="1" dirty="0" smtClean="0"/>
              <a:t>  Based on 4/1994-2000 transplants.</a:t>
            </a:r>
            <a:endParaRPr lang="en-US" dirty="0"/>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(2001-6/2006)</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solidFill>
                  <a:srgbClr val="FFFF00"/>
                </a:solidFill>
              </a:rPr>
              <a:t>Center Volume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10,507)</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(2001-6/2006)</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solidFill>
                  <a:srgbClr val="FFFF00"/>
                </a:solidFill>
              </a:rPr>
              <a:t>Recipient Pre-Transplant Bilirubin</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10,507)</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(2001-6/2006)</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solidFill>
                  <a:srgbClr val="FFFF00"/>
                </a:solidFill>
              </a:rPr>
              <a:t>Recipient Pre-Transplant Creatinine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10,507)</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(2001-6/2006)</a:t>
            </a:r>
            <a:r>
              <a:rPr lang="en-US" sz="1800" dirty="0" smtClean="0"/>
              <a:t/>
            </a:r>
            <a:br>
              <a:rPr lang="en-US" sz="1800" dirty="0" smtClean="0"/>
            </a:br>
            <a:r>
              <a:rPr lang="en-US" sz="2400" dirty="0" smtClean="0"/>
              <a:t>Risk Factors For 5 Year Mortality with 95% Confidence Limits </a:t>
            </a:r>
            <a:br>
              <a:rPr lang="en-US" sz="2400" dirty="0" smtClean="0"/>
            </a:br>
            <a:r>
              <a:rPr lang="en-US" sz="2400" dirty="0" smtClean="0">
                <a:solidFill>
                  <a:srgbClr val="FFFF00"/>
                </a:solidFill>
              </a:rPr>
              <a:t>Pulmonary Vascular Resistance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0.0003</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10,507)</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000" dirty="0" smtClean="0"/>
              <a:t>(2001-6/2006)</a:t>
            </a:r>
            <a:br>
              <a:rPr lang="en-US" sz="2000" dirty="0" smtClean="0"/>
            </a:br>
            <a:r>
              <a:rPr lang="en-US" sz="2400" dirty="0" smtClean="0"/>
              <a:t>Risk Factors For 5 Year Mortality</a:t>
            </a:r>
            <a:br>
              <a:rPr lang="en-US" sz="2400" dirty="0" smtClean="0"/>
            </a:br>
            <a:r>
              <a:rPr lang="en-US" sz="2400" dirty="0" smtClean="0"/>
              <a:t>Conditional on Survival to 1 Year </a:t>
            </a:r>
            <a:endParaRPr lang="en-US" sz="2400" dirty="0"/>
          </a:p>
        </p:txBody>
      </p:sp>
      <p:graphicFrame>
        <p:nvGraphicFramePr>
          <p:cNvPr id="10" name="Content Placeholder 9"/>
          <p:cNvGraphicFramePr>
            <a:graphicFrameLocks noGrp="1"/>
          </p:cNvGraphicFramePr>
          <p:nvPr>
            <p:ph idx="1"/>
          </p:nvPr>
        </p:nvGraphicFramePr>
        <p:xfrm>
          <a:off x="228599" y="1295397"/>
          <a:ext cx="8686801" cy="4458688"/>
        </p:xfrm>
        <a:graphic>
          <a:graphicData uri="http://schemas.openxmlformats.org/drawingml/2006/table">
            <a:tbl>
              <a:tblPr firstRow="1" bandRow="1">
                <a:tableStyleId>{C083E6E3-FA7D-4D7B-A595-EF9225AFEA82}</a:tableStyleId>
              </a:tblPr>
              <a:tblGrid>
                <a:gridCol w="4191001"/>
                <a:gridCol w="1295400"/>
                <a:gridCol w="762000"/>
                <a:gridCol w="838200"/>
                <a:gridCol w="722745"/>
                <a:gridCol w="877455"/>
              </a:tblGrid>
              <a:tr h="533403">
                <a:tc>
                  <a:txBody>
                    <a:bodyPr/>
                    <a:lstStyle/>
                    <a:p>
                      <a:pPr algn="l"/>
                      <a:r>
                        <a:rPr lang="en-US" sz="1400" b="1" i="1" kern="1200" dirty="0" smtClean="0">
                          <a:solidFill>
                            <a:srgbClr val="FFFF00"/>
                          </a:solidFill>
                          <a:latin typeface="+mn-lt"/>
                          <a:ea typeface="+mn-ea"/>
                          <a:cs typeface="+mn-cs"/>
                        </a:rPr>
                        <a:t>VARIABLE</a:t>
                      </a:r>
                      <a:endParaRPr lang="en-US" sz="14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a:solidFill>
                            <a:srgbClr val="FFFF00"/>
                          </a:solidFill>
                          <a:latin typeface="+mn-lt"/>
                        </a:rPr>
                        <a:t>N</a:t>
                      </a:r>
                      <a:endParaRPr lang="en-US" sz="14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a:solidFill>
                            <a:srgbClr val="FFFF00"/>
                          </a:solidFill>
                          <a:latin typeface="+mn-lt"/>
                        </a:rPr>
                        <a:t>Relative Risk</a:t>
                      </a:r>
                      <a:endParaRPr lang="en-US" sz="14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a:solidFill>
                            <a:srgbClr val="FFFF00"/>
                          </a:solidFill>
                          <a:latin typeface="+mn-lt"/>
                        </a:rPr>
                        <a:t>P-value</a:t>
                      </a:r>
                      <a:endParaRPr lang="en-US" sz="14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400" b="1" i="1" dirty="0">
                          <a:solidFill>
                            <a:srgbClr val="FFFF00"/>
                          </a:solidFill>
                          <a:latin typeface="+mn-lt"/>
                        </a:rPr>
                        <a:t>95% Confidence Interval</a:t>
                      </a:r>
                      <a:endParaRPr lang="en-US" sz="14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80054">
                <a:tc>
                  <a:txBody>
                    <a:bodyPr/>
                    <a:lstStyle/>
                    <a:p>
                      <a:pPr marL="0" marR="0">
                        <a:spcBef>
                          <a:spcPts val="0"/>
                        </a:spcBef>
                        <a:spcAft>
                          <a:spcPts val="0"/>
                        </a:spcAft>
                      </a:pPr>
                      <a:r>
                        <a:rPr lang="en-US" sz="1600" b="1" dirty="0">
                          <a:latin typeface="Arial"/>
                          <a:ea typeface="Times New Roman"/>
                          <a:cs typeface="Times New Roman"/>
                        </a:rPr>
                        <a:t>Rejection between discharge and </a:t>
                      </a:r>
                      <a:r>
                        <a:rPr lang="en-US" sz="1600" b="1" dirty="0">
                          <a:solidFill>
                            <a:srgbClr val="FFFFFF"/>
                          </a:solidFill>
                          <a:latin typeface="Arial"/>
                          <a:ea typeface="Times New Roman"/>
                          <a:cs typeface="Times New Roman"/>
                        </a:rPr>
                        <a:t>1</a:t>
                      </a:r>
                      <a:r>
                        <a:rPr lang="en-US" sz="1600" b="1" baseline="30000" dirty="0">
                          <a:solidFill>
                            <a:srgbClr val="FFFFFF"/>
                          </a:solidFill>
                          <a:latin typeface="Arial"/>
                          <a:ea typeface="Times New Roman"/>
                          <a:cs typeface="Times New Roman"/>
                        </a:rPr>
                        <a:t>st</a:t>
                      </a:r>
                      <a:r>
                        <a:rPr lang="en-US" sz="1600" b="1" dirty="0">
                          <a:solidFill>
                            <a:srgbClr val="FFFFFF"/>
                          </a:solidFill>
                          <a:latin typeface="Arial"/>
                          <a:ea typeface="Times New Roman"/>
                          <a:cs typeface="Times New Roman"/>
                        </a:rPr>
                        <a:t> year</a:t>
                      </a:r>
                      <a:endParaRPr lang="en-US" sz="1600" dirty="0">
                        <a:latin typeface="Times New Roman"/>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600" b="1" dirty="0" smtClean="0">
                          <a:solidFill>
                            <a:srgbClr val="FFFFFF"/>
                          </a:solidFill>
                          <a:latin typeface="Arial"/>
                          <a:ea typeface="Times New Roman"/>
                          <a:cs typeface="Times New Roman"/>
                        </a:rPr>
                        <a:t>2427</a:t>
                      </a:r>
                      <a:endParaRPr lang="en-US" sz="1600" dirty="0">
                        <a:latin typeface="Times New Roman"/>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1.63</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600" b="1" i="0" u="none" strike="noStrike" dirty="0">
                          <a:solidFill>
                            <a:schemeClr val="tx1"/>
                          </a:solidFill>
                          <a:latin typeface="Arial"/>
                        </a:rPr>
                        <a:t>1.45</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600" b="1" i="0" u="none" strike="noStrike" dirty="0" smtClean="0">
                          <a:solidFill>
                            <a:schemeClr val="tx1"/>
                          </a:solidFill>
                          <a:latin typeface="Arial"/>
                        </a:rPr>
                        <a:t>-1.83</a:t>
                      </a:r>
                      <a:endParaRPr lang="en-US" sz="16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480054">
                <a:tc>
                  <a:txBody>
                    <a:bodyPr/>
                    <a:lstStyle/>
                    <a:p>
                      <a:pPr marL="0" marR="0">
                        <a:spcBef>
                          <a:spcPts val="0"/>
                        </a:spcBef>
                        <a:spcAft>
                          <a:spcPts val="0"/>
                        </a:spcAft>
                      </a:pPr>
                      <a:r>
                        <a:rPr lang="en-US" sz="1600" b="1" dirty="0">
                          <a:latin typeface="Arial"/>
                          <a:ea typeface="Times New Roman"/>
                          <a:cs typeface="Times New Roman"/>
                        </a:rPr>
                        <a:t>No AZA, </a:t>
                      </a:r>
                      <a:r>
                        <a:rPr lang="en-US" sz="1600" b="1" dirty="0" smtClean="0">
                          <a:latin typeface="Arial"/>
                          <a:ea typeface="Times New Roman"/>
                          <a:cs typeface="Times New Roman"/>
                        </a:rPr>
                        <a:t>MMF/MPA </a:t>
                      </a:r>
                      <a:r>
                        <a:rPr lang="en-US" sz="1600" b="1" kern="1200" dirty="0">
                          <a:solidFill>
                            <a:schemeClr val="tx1"/>
                          </a:solidFill>
                          <a:latin typeface="Arial"/>
                          <a:ea typeface="Times New Roman"/>
                          <a:cs typeface="Times New Roman"/>
                        </a:rPr>
                        <a:t>or </a:t>
                      </a:r>
                      <a:r>
                        <a:rPr lang="en-US" sz="1600" b="1" kern="1200" dirty="0" smtClean="0">
                          <a:solidFill>
                            <a:schemeClr val="tx1"/>
                          </a:solidFill>
                          <a:latin typeface="Arial"/>
                          <a:ea typeface="Times New Roman"/>
                          <a:cs typeface="Times New Roman"/>
                        </a:rPr>
                        <a:t>Sirolimus </a:t>
                      </a:r>
                      <a:r>
                        <a:rPr lang="en-US" sz="1600" b="1" kern="1200" dirty="0">
                          <a:solidFill>
                            <a:schemeClr val="tx1"/>
                          </a:solidFill>
                          <a:latin typeface="Arial"/>
                          <a:ea typeface="Times New Roman"/>
                          <a:cs typeface="Times New Roman"/>
                        </a:rPr>
                        <a:t>at 1 </a:t>
                      </a:r>
                      <a:r>
                        <a:rPr lang="en-US" sz="1600" b="1" dirty="0">
                          <a:latin typeface="Arial"/>
                          <a:ea typeface="Times New Roman"/>
                          <a:cs typeface="Times New Roman"/>
                        </a:rPr>
                        <a:t>year</a:t>
                      </a:r>
                      <a:endParaRPr lang="en-US" sz="1600" dirty="0">
                        <a:latin typeface="Times New Roman"/>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Arial"/>
                          <a:ea typeface="Times New Roman"/>
                          <a:cs typeface="Times New Roman"/>
                        </a:rPr>
                        <a:t>726</a:t>
                      </a:r>
                      <a:endParaRPr lang="en-US" sz="1600" dirty="0">
                        <a:latin typeface="Times New Roman"/>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1.59</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1.31</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-1.95</a:t>
                      </a:r>
                      <a:endParaRPr lang="en-US" sz="1600" b="1" i="0" u="none" strike="noStrike" dirty="0">
                        <a:solidFill>
                          <a:schemeClr val="tx1"/>
                        </a:solidFill>
                        <a:latin typeface="Arial"/>
                      </a:endParaRPr>
                    </a:p>
                  </a:txBody>
                  <a:tcPr marL="0" marR="0" marT="0" marB="0" anchor="ctr">
                    <a:lnR>
                      <a:noFill/>
                    </a:lnR>
                    <a:solidFill>
                      <a:schemeClr val="bg2"/>
                    </a:solidFill>
                  </a:tcPr>
                </a:tc>
              </a:tr>
              <a:tr h="480054">
                <a:tc>
                  <a:txBody>
                    <a:bodyPr/>
                    <a:lstStyle/>
                    <a:p>
                      <a:pPr marL="0" marR="0">
                        <a:spcBef>
                          <a:spcPts val="0"/>
                        </a:spcBef>
                        <a:spcAft>
                          <a:spcPts val="0"/>
                        </a:spcAft>
                      </a:pPr>
                      <a:r>
                        <a:rPr lang="en-US" sz="1600" b="1" dirty="0">
                          <a:latin typeface="Arial"/>
                          <a:ea typeface="Times New Roman"/>
                          <a:cs typeface="Times New Roman"/>
                        </a:rPr>
                        <a:t>No </a:t>
                      </a:r>
                      <a:r>
                        <a:rPr lang="en-US" sz="1600" b="1" dirty="0" err="1">
                          <a:latin typeface="Arial"/>
                          <a:ea typeface="Times New Roman"/>
                          <a:cs typeface="Times New Roman"/>
                        </a:rPr>
                        <a:t>Cyclo</a:t>
                      </a:r>
                      <a:r>
                        <a:rPr lang="en-US" sz="1600" b="1" dirty="0">
                          <a:latin typeface="Arial"/>
                          <a:ea typeface="Times New Roman"/>
                          <a:cs typeface="Times New Roman"/>
                        </a:rPr>
                        <a:t>, TAC or </a:t>
                      </a:r>
                      <a:r>
                        <a:rPr lang="en-US" sz="1600" b="1" kern="1200" dirty="0" smtClean="0">
                          <a:solidFill>
                            <a:schemeClr val="tx1"/>
                          </a:solidFill>
                          <a:latin typeface="+mn-lt"/>
                          <a:ea typeface="Times New Roman"/>
                          <a:cs typeface="Times New Roman"/>
                        </a:rPr>
                        <a:t>Sirolimus</a:t>
                      </a:r>
                      <a:r>
                        <a:rPr lang="en-US" sz="1600" b="1" dirty="0" smtClean="0">
                          <a:latin typeface="Arial"/>
                          <a:ea typeface="Times New Roman"/>
                          <a:cs typeface="Times New Roman"/>
                        </a:rPr>
                        <a:t> </a:t>
                      </a:r>
                      <a:r>
                        <a:rPr lang="en-US" sz="1600" b="1" dirty="0">
                          <a:latin typeface="Arial"/>
                          <a:ea typeface="Times New Roman"/>
                          <a:cs typeface="Times New Roman"/>
                        </a:rPr>
                        <a:t>at 1 year</a:t>
                      </a:r>
                      <a:endParaRPr lang="en-US" sz="1600" dirty="0">
                        <a:latin typeface="Times New Roman"/>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Arial"/>
                          <a:ea typeface="Times New Roman"/>
                          <a:cs typeface="Times New Roman"/>
                        </a:rPr>
                        <a:t>316</a:t>
                      </a:r>
                      <a:endParaRPr lang="en-US" sz="1600" dirty="0">
                        <a:latin typeface="Times New Roman"/>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1.48</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0.0052</a:t>
                      </a:r>
                    </a:p>
                  </a:txBody>
                  <a:tcPr marL="0" marR="0" marT="0" marB="0" anchor="ctr">
                    <a:solidFill>
                      <a:schemeClr val="bg2"/>
                    </a:solidFill>
                  </a:tcPr>
                </a:tc>
                <a:tc>
                  <a:txBody>
                    <a:bodyPr/>
                    <a:lstStyle/>
                    <a:p>
                      <a:pPr algn="r" fontAlgn="t"/>
                      <a:r>
                        <a:rPr lang="en-US" sz="1600" b="1" i="0" u="none" strike="noStrike">
                          <a:solidFill>
                            <a:schemeClr val="tx1"/>
                          </a:solidFill>
                          <a:latin typeface="Arial"/>
                        </a:rPr>
                        <a:t>1.13</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-1.96</a:t>
                      </a:r>
                      <a:endParaRPr lang="en-US" sz="1600" b="1" i="0" u="none" strike="noStrike" dirty="0">
                        <a:solidFill>
                          <a:schemeClr val="tx1"/>
                        </a:solidFill>
                        <a:latin typeface="Arial"/>
                      </a:endParaRPr>
                    </a:p>
                  </a:txBody>
                  <a:tcPr marL="0" marR="0" marT="0" marB="0" anchor="ctr">
                    <a:lnR>
                      <a:noFill/>
                    </a:lnR>
                    <a:solidFill>
                      <a:schemeClr val="bg2"/>
                    </a:solidFill>
                  </a:tcPr>
                </a:tc>
              </a:tr>
              <a:tr h="480054">
                <a:tc>
                  <a:txBody>
                    <a:bodyPr/>
                    <a:lstStyle/>
                    <a:p>
                      <a:pPr marL="0" marR="0">
                        <a:spcBef>
                          <a:spcPts val="0"/>
                        </a:spcBef>
                        <a:spcAft>
                          <a:spcPts val="0"/>
                        </a:spcAft>
                      </a:pPr>
                      <a:r>
                        <a:rPr lang="en-US" sz="1600" b="1" dirty="0">
                          <a:latin typeface="Arial"/>
                          <a:ea typeface="Times New Roman"/>
                          <a:cs typeface="Times New Roman"/>
                        </a:rPr>
                        <a:t>Dialysis </a:t>
                      </a:r>
                      <a:r>
                        <a:rPr lang="en-US" sz="1600" b="1" dirty="0" smtClean="0">
                          <a:latin typeface="Arial"/>
                          <a:ea typeface="Times New Roman"/>
                          <a:cs typeface="Times New Roman"/>
                        </a:rPr>
                        <a:t>prior to discharge</a:t>
                      </a:r>
                      <a:endParaRPr lang="en-US" sz="1600" dirty="0">
                        <a:latin typeface="Times New Roman"/>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Arial"/>
                          <a:ea typeface="Times New Roman"/>
                          <a:cs typeface="Times New Roman"/>
                        </a:rPr>
                        <a:t>531</a:t>
                      </a:r>
                      <a:endParaRPr lang="en-US" sz="1600" dirty="0">
                        <a:latin typeface="Times New Roman"/>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1.43</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0.0011</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1.15</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-1.76</a:t>
                      </a:r>
                      <a:endParaRPr lang="en-US" sz="1600" b="1" i="0" u="none" strike="noStrike" dirty="0">
                        <a:solidFill>
                          <a:schemeClr val="tx1"/>
                        </a:solidFill>
                        <a:latin typeface="Arial"/>
                      </a:endParaRPr>
                    </a:p>
                  </a:txBody>
                  <a:tcPr marL="0" marR="0" marT="0" marB="0" anchor="ctr">
                    <a:lnR>
                      <a:noFill/>
                    </a:lnR>
                    <a:solidFill>
                      <a:schemeClr val="bg2"/>
                    </a:solidFill>
                  </a:tcPr>
                </a:tc>
              </a:tr>
              <a:tr h="483149">
                <a:tc>
                  <a:txBody>
                    <a:bodyPr/>
                    <a:lstStyle/>
                    <a:p>
                      <a:pPr marL="0" marR="0">
                        <a:spcBef>
                          <a:spcPts val="0"/>
                        </a:spcBef>
                        <a:spcAft>
                          <a:spcPts val="0"/>
                        </a:spcAft>
                      </a:pPr>
                      <a:r>
                        <a:rPr lang="en-US" sz="1600" b="1" dirty="0">
                          <a:latin typeface="Arial"/>
                          <a:ea typeface="Times New Roman"/>
                          <a:cs typeface="Times New Roman"/>
                        </a:rPr>
                        <a:t>Recipient history of dialysis prior to transplant</a:t>
                      </a:r>
                      <a:endParaRPr lang="en-US" sz="1600" dirty="0">
                        <a:latin typeface="Times New Roman"/>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Arial"/>
                          <a:ea typeface="Times New Roman"/>
                          <a:cs typeface="Times New Roman"/>
                        </a:rPr>
                        <a:t>216</a:t>
                      </a:r>
                      <a:endParaRPr lang="en-US" sz="1600" dirty="0">
                        <a:latin typeface="Times New Roman"/>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1.39</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0.0334</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1.03</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-1.87</a:t>
                      </a:r>
                      <a:endParaRPr lang="en-US" sz="1600" b="1" i="0" u="none" strike="noStrike" dirty="0">
                        <a:solidFill>
                          <a:schemeClr val="tx1"/>
                        </a:solidFill>
                        <a:latin typeface="Arial"/>
                      </a:endParaRPr>
                    </a:p>
                  </a:txBody>
                  <a:tcPr marL="0" marR="0" marT="0" marB="0" anchor="ctr">
                    <a:lnR>
                      <a:noFill/>
                    </a:lnR>
                    <a:solidFill>
                      <a:schemeClr val="bg2"/>
                    </a:solidFill>
                  </a:tcPr>
                </a:tc>
              </a:tr>
              <a:tr h="724723">
                <a:tc>
                  <a:txBody>
                    <a:bodyPr/>
                    <a:lstStyle/>
                    <a:p>
                      <a:pPr marL="0" marR="0">
                        <a:spcBef>
                          <a:spcPts val="0"/>
                        </a:spcBef>
                        <a:spcAft>
                          <a:spcPts val="0"/>
                        </a:spcAft>
                      </a:pPr>
                      <a:r>
                        <a:rPr lang="en-US" sz="1600" b="1" dirty="0" smtClean="0">
                          <a:latin typeface="+mn-lt"/>
                          <a:ea typeface="Times New Roman"/>
                          <a:cs typeface="Times New Roman"/>
                        </a:rPr>
                        <a:t>Female recipient</a:t>
                      </a:r>
                      <a:r>
                        <a:rPr lang="en-US" sz="1600" b="1" baseline="0" dirty="0" smtClean="0">
                          <a:latin typeface="+mn-lt"/>
                          <a:ea typeface="Times New Roman"/>
                          <a:cs typeface="Times New Roman"/>
                        </a:rPr>
                        <a:t> with prior pregnancy/ male donor vs. male recipient/male donor</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j-lt"/>
                          <a:ea typeface="Times New Roman"/>
                          <a:cs typeface="Times New Roman"/>
                        </a:rPr>
                        <a:t>657</a:t>
                      </a:r>
                      <a:endParaRPr lang="en-US" sz="1600" b="1" dirty="0">
                        <a:latin typeface="+mj-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dirty="0">
                          <a:solidFill>
                            <a:schemeClr val="tx1"/>
                          </a:solidFill>
                          <a:latin typeface="Arial"/>
                        </a:rPr>
                        <a:t>1.31</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0.0117</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1.06</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-1.61</a:t>
                      </a:r>
                      <a:endParaRPr lang="en-US" sz="1600" b="1" i="0" u="none" strike="noStrike" dirty="0">
                        <a:solidFill>
                          <a:schemeClr val="tx1"/>
                        </a:solidFill>
                        <a:latin typeface="Arial"/>
                      </a:endParaRPr>
                    </a:p>
                  </a:txBody>
                  <a:tcPr marL="0" marR="0" marT="0" marB="0" anchor="ctr">
                    <a:lnR>
                      <a:noFill/>
                    </a:lnR>
                    <a:solidFill>
                      <a:schemeClr val="bg2"/>
                    </a:solidFill>
                  </a:tcPr>
                </a:tc>
              </a:tr>
              <a:tr h="792666">
                <a:tc>
                  <a:txBody>
                    <a:bodyPr/>
                    <a:lstStyle/>
                    <a:p>
                      <a:pPr marL="0" marR="0">
                        <a:spcBef>
                          <a:spcPts val="0"/>
                        </a:spcBef>
                        <a:spcAft>
                          <a:spcPts val="0"/>
                        </a:spcAft>
                      </a:pPr>
                      <a:r>
                        <a:rPr lang="en-US" sz="1600" b="1" dirty="0">
                          <a:latin typeface="+mj-lt"/>
                          <a:ea typeface="Times New Roman"/>
                          <a:cs typeface="Times New Roman"/>
                        </a:rPr>
                        <a:t>Number of HLA mismatches at A locus (per mismatch)</a:t>
                      </a:r>
                    </a:p>
                  </a:txBody>
                  <a:tcPr marL="38100" marR="38100" marT="0" marB="0" anchor="ctr">
                    <a:lnL>
                      <a:noFill/>
                    </a:lnL>
                    <a:solidFill>
                      <a:schemeClr val="bg2"/>
                    </a:solidFill>
                  </a:tcPr>
                </a:tc>
                <a:tc>
                  <a:txBody>
                    <a:bodyPr/>
                    <a:lstStyle/>
                    <a:p>
                      <a:pPr marL="0" marR="0" algn="ctr">
                        <a:spcBef>
                          <a:spcPts val="0"/>
                        </a:spcBef>
                        <a:spcAft>
                          <a:spcPts val="0"/>
                        </a:spcAft>
                      </a:pPr>
                      <a:r>
                        <a:rPr lang="en-US" sz="1050" b="1" dirty="0">
                          <a:solidFill>
                            <a:srgbClr val="FFFFFF"/>
                          </a:solidFill>
                          <a:latin typeface="+mj-lt"/>
                          <a:ea typeface="Times New Roman"/>
                          <a:cs typeface="Times New Roman"/>
                        </a:rPr>
                        <a:t>0 A MM: N = </a:t>
                      </a:r>
                      <a:r>
                        <a:rPr lang="en-US" sz="1050" b="1" dirty="0" smtClean="0">
                          <a:solidFill>
                            <a:srgbClr val="FFFFFF"/>
                          </a:solidFill>
                          <a:latin typeface="+mj-lt"/>
                          <a:ea typeface="Times New Roman"/>
                          <a:cs typeface="Times New Roman"/>
                        </a:rPr>
                        <a:t>585</a:t>
                      </a:r>
                      <a:endParaRPr lang="en-US" sz="1050" b="1" dirty="0">
                        <a:latin typeface="+mj-lt"/>
                        <a:ea typeface="Times New Roman"/>
                        <a:cs typeface="Times New Roman"/>
                      </a:endParaRPr>
                    </a:p>
                    <a:p>
                      <a:pPr marL="0" marR="0" algn="ctr">
                        <a:spcBef>
                          <a:spcPts val="0"/>
                        </a:spcBef>
                        <a:spcAft>
                          <a:spcPts val="0"/>
                        </a:spcAft>
                      </a:pPr>
                      <a:r>
                        <a:rPr lang="en-US" sz="1050" b="1" dirty="0">
                          <a:solidFill>
                            <a:srgbClr val="FFFFFF"/>
                          </a:solidFill>
                          <a:latin typeface="+mj-lt"/>
                          <a:ea typeface="Times New Roman"/>
                          <a:cs typeface="Times New Roman"/>
                        </a:rPr>
                        <a:t>1 A MM: N = </a:t>
                      </a:r>
                      <a:r>
                        <a:rPr lang="en-US" sz="1050" b="1" dirty="0" smtClean="0">
                          <a:solidFill>
                            <a:srgbClr val="FFFFFF"/>
                          </a:solidFill>
                          <a:latin typeface="+mj-lt"/>
                          <a:ea typeface="Times New Roman"/>
                          <a:cs typeface="Times New Roman"/>
                        </a:rPr>
                        <a:t>4444</a:t>
                      </a:r>
                      <a:endParaRPr lang="en-US" sz="1050" b="1" dirty="0">
                        <a:latin typeface="+mj-lt"/>
                        <a:ea typeface="Times New Roman"/>
                        <a:cs typeface="Times New Roman"/>
                      </a:endParaRPr>
                    </a:p>
                    <a:p>
                      <a:pPr marL="0" marR="0" algn="ctr">
                        <a:spcBef>
                          <a:spcPts val="0"/>
                        </a:spcBef>
                        <a:spcAft>
                          <a:spcPts val="0"/>
                        </a:spcAft>
                      </a:pPr>
                      <a:r>
                        <a:rPr lang="en-US" sz="1050" b="1" dirty="0">
                          <a:solidFill>
                            <a:srgbClr val="FFFFFF"/>
                          </a:solidFill>
                          <a:latin typeface="+mj-lt"/>
                          <a:ea typeface="Times New Roman"/>
                          <a:cs typeface="Times New Roman"/>
                        </a:rPr>
                        <a:t>2 A MM: N = </a:t>
                      </a:r>
                      <a:r>
                        <a:rPr lang="en-US" sz="1050" b="1" dirty="0" smtClean="0">
                          <a:solidFill>
                            <a:srgbClr val="FFFFFF"/>
                          </a:solidFill>
                          <a:latin typeface="+mj-lt"/>
                          <a:ea typeface="Times New Roman"/>
                          <a:cs typeface="Times New Roman"/>
                        </a:rPr>
                        <a:t>3953</a:t>
                      </a:r>
                      <a:endParaRPr lang="en-US" sz="1050" b="1" dirty="0">
                        <a:latin typeface="+mj-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dirty="0">
                          <a:solidFill>
                            <a:schemeClr val="tx1"/>
                          </a:solidFill>
                          <a:latin typeface="Arial"/>
                        </a:rPr>
                        <a:t>1.28</a:t>
                      </a:r>
                    </a:p>
                  </a:txBody>
                  <a:tcPr marL="0" marR="0" marT="0" marB="0" anchor="ctr">
                    <a:solidFill>
                      <a:schemeClr val="bg2"/>
                    </a:solidFill>
                  </a:tcPr>
                </a:tc>
                <a:tc>
                  <a:txBody>
                    <a:bodyPr/>
                    <a:lstStyle/>
                    <a:p>
                      <a:pPr algn="ctr" fontAlgn="t"/>
                      <a:r>
                        <a:rPr lang="en-US" sz="1600" b="1" i="0" u="none" strike="noStrike" dirty="0">
                          <a:solidFill>
                            <a:schemeClr val="tx1"/>
                          </a:solidFill>
                          <a:latin typeface="Arial"/>
                        </a:rPr>
                        <a:t>0.0097</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1.06</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-1.55</a:t>
                      </a:r>
                      <a:endParaRPr lang="en-US" sz="1600" b="1" i="0" u="none" strike="noStrike" dirty="0">
                        <a:solidFill>
                          <a:schemeClr val="tx1"/>
                        </a:solidFill>
                        <a:latin typeface="Arial"/>
                      </a:endParaRPr>
                    </a:p>
                  </a:txBody>
                  <a:tcPr marL="0" marR="0" marT="0" marB="0" anchor="ctr">
                    <a:lnR>
                      <a:noFill/>
                    </a:lnR>
                    <a:solidFill>
                      <a:schemeClr val="bg2"/>
                    </a:solidFill>
                  </a:tcPr>
                </a:tc>
              </a:tr>
            </a:tbl>
          </a:graphicData>
        </a:graphic>
      </p:graphicFrame>
      <p:sp>
        <p:nvSpPr>
          <p:cNvPr id="9" name="TextBox 8"/>
          <p:cNvSpPr txBox="1"/>
          <p:nvPr/>
        </p:nvSpPr>
        <p:spPr>
          <a:xfrm>
            <a:off x="6553200" y="5867400"/>
            <a:ext cx="1828800" cy="461665"/>
          </a:xfrm>
          <a:prstGeom prst="rect">
            <a:avLst/>
          </a:prstGeom>
          <a:noFill/>
        </p:spPr>
        <p:txBody>
          <a:bodyPr wrap="square" rtlCol="0">
            <a:spAutoFit/>
          </a:bodyPr>
          <a:lstStyle/>
          <a:p>
            <a:pPr algn="ctr"/>
            <a:r>
              <a:rPr lang="en-US" sz="2400" b="1" dirty="0" smtClean="0">
                <a:solidFill>
                  <a:srgbClr val="FFFF00"/>
                </a:solidFill>
              </a:rPr>
              <a:t>N = 8,982</a:t>
            </a:r>
            <a:endParaRPr lang="en-US" sz="2400" b="1"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3" name="Group 4"/>
          <p:cNvGrpSpPr/>
          <p:nvPr/>
        </p:nvGrpSpPr>
        <p:grpSpPr>
          <a:xfrm>
            <a:off x="381000" y="5867400"/>
            <a:ext cx="4572000" cy="755650"/>
            <a:chOff x="381000" y="5867400"/>
            <a:chExt cx="4572000" cy="755650"/>
          </a:xfrm>
        </p:grpSpPr>
        <p:pic>
          <p:nvPicPr>
            <p:cNvPr id="15"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6" name="TextBox 15"/>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7" name="TextBox 16"/>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sz="2800" dirty="0" smtClean="0"/>
              <a:t>ADULT HEART TRANSPLANTS </a:t>
            </a:r>
            <a:r>
              <a:rPr lang="en-US" sz="2000" dirty="0" smtClean="0"/>
              <a:t>(2001-6/2006)</a:t>
            </a:r>
            <a:br>
              <a:rPr lang="en-US" sz="2000" dirty="0" smtClean="0"/>
            </a:br>
            <a:r>
              <a:rPr lang="en-US" sz="2400" dirty="0" smtClean="0"/>
              <a:t>Risk Factors For 5 Year Mortality</a:t>
            </a:r>
            <a:br>
              <a:rPr lang="en-US" sz="2400" dirty="0" smtClean="0"/>
            </a:br>
            <a:r>
              <a:rPr lang="en-US" sz="2400" dirty="0" smtClean="0"/>
              <a:t>Conditional on Survival to 1 Year (continued)</a:t>
            </a:r>
            <a:endParaRPr lang="en-US" sz="2400" dirty="0"/>
          </a:p>
        </p:txBody>
      </p:sp>
      <p:graphicFrame>
        <p:nvGraphicFramePr>
          <p:cNvPr id="10" name="Content Placeholder 9"/>
          <p:cNvGraphicFramePr>
            <a:graphicFrameLocks noGrp="1"/>
          </p:cNvGraphicFramePr>
          <p:nvPr>
            <p:ph idx="1"/>
          </p:nvPr>
        </p:nvGraphicFramePr>
        <p:xfrm>
          <a:off x="228599" y="1747275"/>
          <a:ext cx="8686801" cy="3393929"/>
        </p:xfrm>
        <a:graphic>
          <a:graphicData uri="http://schemas.openxmlformats.org/drawingml/2006/table">
            <a:tbl>
              <a:tblPr firstRow="1" bandRow="1">
                <a:tableStyleId>{C083E6E3-FA7D-4D7B-A595-EF9225AFEA82}</a:tableStyleId>
              </a:tblPr>
              <a:tblGrid>
                <a:gridCol w="3962401"/>
                <a:gridCol w="1143000"/>
                <a:gridCol w="861290"/>
                <a:gridCol w="877455"/>
                <a:gridCol w="965200"/>
                <a:gridCol w="877455"/>
              </a:tblGrid>
              <a:tr h="620249">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Relative Risk</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57200">
                <a:tc>
                  <a:txBody>
                    <a:bodyPr/>
                    <a:lstStyle/>
                    <a:p>
                      <a:pPr marL="0" marR="0">
                        <a:spcBef>
                          <a:spcPts val="0"/>
                        </a:spcBef>
                        <a:spcAft>
                          <a:spcPts val="0"/>
                        </a:spcAft>
                      </a:pPr>
                      <a:r>
                        <a:rPr lang="en-US" sz="1600" b="1" dirty="0">
                          <a:latin typeface="Arial"/>
                          <a:ea typeface="Times New Roman"/>
                          <a:cs typeface="Times New Roman"/>
                        </a:rPr>
                        <a:t>Treated for infection </a:t>
                      </a:r>
                      <a:r>
                        <a:rPr lang="en-US" sz="1600" b="1" dirty="0" smtClean="0">
                          <a:latin typeface="Arial"/>
                          <a:ea typeface="Times New Roman"/>
                          <a:cs typeface="Times New Roman"/>
                        </a:rPr>
                        <a:t>prior to discharge</a:t>
                      </a:r>
                      <a:endParaRPr lang="en-US" sz="1600" dirty="0">
                        <a:latin typeface="Times New Roman"/>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600" b="1" dirty="0" smtClean="0">
                          <a:solidFill>
                            <a:srgbClr val="FFFFFF"/>
                          </a:solidFill>
                          <a:latin typeface="Arial"/>
                          <a:ea typeface="Times New Roman"/>
                          <a:cs typeface="Times New Roman"/>
                        </a:rPr>
                        <a:t>1879</a:t>
                      </a:r>
                      <a:endParaRPr lang="en-US" sz="1600" dirty="0">
                        <a:latin typeface="Times New Roman"/>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1.23</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0.003</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600" b="1" i="0" u="none" strike="noStrike" dirty="0">
                          <a:solidFill>
                            <a:schemeClr val="tx1"/>
                          </a:solidFill>
                          <a:latin typeface="Arial"/>
                        </a:rPr>
                        <a:t>1.07</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600" b="1" i="0" u="none" strike="noStrike" dirty="0" smtClean="0">
                          <a:solidFill>
                            <a:schemeClr val="tx1"/>
                          </a:solidFill>
                          <a:latin typeface="Arial"/>
                        </a:rPr>
                        <a:t>-1.40</a:t>
                      </a:r>
                      <a:endParaRPr lang="en-US" sz="16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457200">
                <a:tc>
                  <a:txBody>
                    <a:bodyPr/>
                    <a:lstStyle/>
                    <a:p>
                      <a:pPr marL="0" marR="0">
                        <a:spcBef>
                          <a:spcPts val="0"/>
                        </a:spcBef>
                        <a:spcAft>
                          <a:spcPts val="0"/>
                        </a:spcAft>
                      </a:pPr>
                      <a:r>
                        <a:rPr lang="en-US" sz="1600" b="1" dirty="0">
                          <a:latin typeface="Arial"/>
                          <a:ea typeface="Times New Roman"/>
                          <a:cs typeface="Times New Roman"/>
                        </a:rPr>
                        <a:t>Recipient history of diabetes</a:t>
                      </a:r>
                      <a:endParaRPr lang="en-US" sz="1600" dirty="0">
                        <a:latin typeface="Times New Roman"/>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Arial"/>
                          <a:ea typeface="Times New Roman"/>
                          <a:cs typeface="Times New Roman"/>
                        </a:rPr>
                        <a:t>1839</a:t>
                      </a:r>
                      <a:endParaRPr lang="en-US" sz="1600" dirty="0">
                        <a:latin typeface="Times New Roman"/>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1.21</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0.0079</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1.05</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-1.38</a:t>
                      </a:r>
                      <a:endParaRPr lang="en-US" sz="1600" b="1" i="0" u="none" strike="noStrike" dirty="0">
                        <a:solidFill>
                          <a:schemeClr val="tx1"/>
                        </a:solidFill>
                        <a:latin typeface="Arial"/>
                      </a:endParaRPr>
                    </a:p>
                  </a:txBody>
                  <a:tcPr marL="0" marR="0" marT="0" marB="0" anchor="ctr">
                    <a:lnR>
                      <a:noFill/>
                    </a:lnR>
                    <a:solidFill>
                      <a:schemeClr val="bg2"/>
                    </a:solidFill>
                  </a:tcPr>
                </a:tc>
              </a:tr>
              <a:tr h="457200">
                <a:tc>
                  <a:txBody>
                    <a:bodyPr/>
                    <a:lstStyle/>
                    <a:p>
                      <a:pPr marL="0" marR="0">
                        <a:spcBef>
                          <a:spcPts val="0"/>
                        </a:spcBef>
                        <a:spcAft>
                          <a:spcPts val="0"/>
                        </a:spcAft>
                      </a:pPr>
                      <a:r>
                        <a:rPr lang="en-US" sz="1600" b="1" dirty="0">
                          <a:latin typeface="Arial"/>
                          <a:ea typeface="Times New Roman"/>
                          <a:cs typeface="Times New Roman"/>
                        </a:rPr>
                        <a:t>Diagnosis: Coronary artery disease vs. cardiomyopathy</a:t>
                      </a:r>
                      <a:endParaRPr lang="en-US" sz="1600" dirty="0">
                        <a:latin typeface="Times New Roman"/>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Arial"/>
                          <a:ea typeface="Times New Roman"/>
                          <a:cs typeface="Times New Roman"/>
                        </a:rPr>
                        <a:t>4068</a:t>
                      </a:r>
                      <a:endParaRPr lang="en-US" sz="1600" dirty="0">
                        <a:latin typeface="Times New Roman"/>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dirty="0">
                          <a:solidFill>
                            <a:schemeClr val="tx1"/>
                          </a:solidFill>
                          <a:latin typeface="Arial"/>
                        </a:rPr>
                        <a:t>1.17</a:t>
                      </a:r>
                    </a:p>
                  </a:txBody>
                  <a:tcPr marL="0" marR="0" marT="0" marB="0" anchor="ctr">
                    <a:solidFill>
                      <a:schemeClr val="bg2"/>
                    </a:solidFill>
                  </a:tcPr>
                </a:tc>
                <a:tc>
                  <a:txBody>
                    <a:bodyPr/>
                    <a:lstStyle/>
                    <a:p>
                      <a:pPr algn="ctr" fontAlgn="t"/>
                      <a:r>
                        <a:rPr lang="en-US" sz="1600" b="1" i="0" u="none" strike="noStrike" dirty="0">
                          <a:solidFill>
                            <a:schemeClr val="tx1"/>
                          </a:solidFill>
                          <a:latin typeface="Arial"/>
                        </a:rPr>
                        <a:t>0.0187</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1.03</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-1.34</a:t>
                      </a:r>
                      <a:endParaRPr lang="en-US" sz="1600" b="1" i="0" u="none" strike="noStrike" dirty="0">
                        <a:solidFill>
                          <a:schemeClr val="tx1"/>
                        </a:solidFill>
                        <a:latin typeface="Arial"/>
                      </a:endParaRPr>
                    </a:p>
                  </a:txBody>
                  <a:tcPr marL="0" marR="0" marT="0" marB="0" anchor="ctr">
                    <a:lnR>
                      <a:noFill/>
                    </a:lnR>
                    <a:solidFill>
                      <a:schemeClr val="bg2"/>
                    </a:solidFill>
                  </a:tcPr>
                </a:tc>
              </a:tr>
              <a:tr h="457200">
                <a:tc>
                  <a:txBody>
                    <a:bodyPr/>
                    <a:lstStyle/>
                    <a:p>
                      <a:pPr marL="0" marR="0">
                        <a:spcBef>
                          <a:spcPts val="0"/>
                        </a:spcBef>
                        <a:spcAft>
                          <a:spcPts val="0"/>
                        </a:spcAft>
                      </a:pPr>
                      <a:r>
                        <a:rPr lang="en-US" sz="1600" b="1" dirty="0" smtClean="0">
                          <a:latin typeface="+mn-lt"/>
                          <a:ea typeface="Times New Roman"/>
                          <a:cs typeface="Times New Roman"/>
                        </a:rPr>
                        <a:t>IL-2R antagonist used for induction</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2334</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dirty="0">
                          <a:solidFill>
                            <a:schemeClr val="tx1"/>
                          </a:solidFill>
                          <a:latin typeface="Arial"/>
                        </a:rPr>
                        <a:t>1.15</a:t>
                      </a:r>
                    </a:p>
                  </a:txBody>
                  <a:tcPr marL="0" marR="0" marT="0" marB="0" anchor="ctr">
                    <a:solidFill>
                      <a:schemeClr val="bg2"/>
                    </a:solidFill>
                  </a:tcPr>
                </a:tc>
                <a:tc>
                  <a:txBody>
                    <a:bodyPr/>
                    <a:lstStyle/>
                    <a:p>
                      <a:pPr algn="ctr" fontAlgn="t"/>
                      <a:r>
                        <a:rPr lang="en-US" sz="1600" b="1" i="0" u="none" strike="noStrike" dirty="0">
                          <a:solidFill>
                            <a:schemeClr val="tx1"/>
                          </a:solidFill>
                          <a:latin typeface="Arial"/>
                        </a:rPr>
                        <a:t>0.0272</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1.02</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-1.30</a:t>
                      </a:r>
                      <a:endParaRPr lang="en-US" sz="1600" b="1" i="0" u="none" strike="noStrike" dirty="0">
                        <a:solidFill>
                          <a:schemeClr val="tx1"/>
                        </a:solidFill>
                        <a:latin typeface="Arial"/>
                      </a:endParaRPr>
                    </a:p>
                  </a:txBody>
                  <a:tcPr marL="0" marR="0" marT="0" marB="0" anchor="ctr">
                    <a:lnR>
                      <a:noFill/>
                    </a:lnR>
                    <a:solidFill>
                      <a:schemeClr val="bg2"/>
                    </a:solidFill>
                  </a:tcPr>
                </a:tc>
              </a:tr>
              <a:tr h="457200">
                <a:tc>
                  <a:txBody>
                    <a:bodyPr/>
                    <a:lstStyle/>
                    <a:p>
                      <a:pPr marL="0" marR="0">
                        <a:spcBef>
                          <a:spcPts val="0"/>
                        </a:spcBef>
                        <a:spcAft>
                          <a:spcPts val="0"/>
                        </a:spcAft>
                      </a:pPr>
                      <a:r>
                        <a:rPr lang="en-US" sz="1600" b="1" dirty="0" smtClean="0">
                          <a:latin typeface="Arial"/>
                          <a:ea typeface="Times New Roman"/>
                          <a:cs typeface="Times New Roman"/>
                        </a:rPr>
                        <a:t>Not</a:t>
                      </a:r>
                      <a:r>
                        <a:rPr lang="en-US" sz="1600" b="1" baseline="0" dirty="0" smtClean="0">
                          <a:latin typeface="Arial"/>
                          <a:ea typeface="Times New Roman"/>
                          <a:cs typeface="Times New Roman"/>
                        </a:rPr>
                        <a:t> hospitalized </a:t>
                      </a:r>
                      <a:r>
                        <a:rPr lang="en-US" sz="1600" b="1" dirty="0" smtClean="0">
                          <a:latin typeface="Arial"/>
                          <a:ea typeface="Times New Roman"/>
                          <a:cs typeface="Times New Roman"/>
                        </a:rPr>
                        <a:t>at </a:t>
                      </a:r>
                      <a:r>
                        <a:rPr lang="en-US" sz="1600" b="1" dirty="0">
                          <a:latin typeface="Arial"/>
                          <a:ea typeface="Times New Roman"/>
                          <a:cs typeface="Times New Roman"/>
                        </a:rPr>
                        <a:t>transplant</a:t>
                      </a:r>
                      <a:endParaRPr lang="en-US" sz="1600" dirty="0">
                        <a:latin typeface="Times New Roman"/>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Arial"/>
                          <a:ea typeface="Times New Roman"/>
                          <a:cs typeface="Times New Roman"/>
                        </a:rPr>
                        <a:t>4807</a:t>
                      </a:r>
                      <a:endParaRPr lang="en-US" sz="1600" dirty="0">
                        <a:latin typeface="Times New Roman"/>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dirty="0">
                          <a:solidFill>
                            <a:schemeClr val="tx1"/>
                          </a:solidFill>
                          <a:latin typeface="Arial"/>
                        </a:rPr>
                        <a:t>0.88</a:t>
                      </a:r>
                    </a:p>
                  </a:txBody>
                  <a:tcPr marL="0" marR="0" marT="0" marB="0" anchor="ctr">
                    <a:solidFill>
                      <a:schemeClr val="bg2"/>
                    </a:solidFill>
                  </a:tcPr>
                </a:tc>
                <a:tc>
                  <a:txBody>
                    <a:bodyPr/>
                    <a:lstStyle/>
                    <a:p>
                      <a:pPr algn="ctr" fontAlgn="t"/>
                      <a:r>
                        <a:rPr lang="en-US" sz="1600" b="1" i="0" u="none" strike="noStrike" dirty="0">
                          <a:solidFill>
                            <a:schemeClr val="tx1"/>
                          </a:solidFill>
                          <a:latin typeface="Arial"/>
                        </a:rPr>
                        <a:t>0.0259</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0.78</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-0.98</a:t>
                      </a:r>
                      <a:endParaRPr lang="en-US" sz="1600" b="1" i="0" u="none" strike="noStrike" dirty="0">
                        <a:solidFill>
                          <a:schemeClr val="tx1"/>
                        </a:solidFill>
                        <a:latin typeface="Arial"/>
                      </a:endParaRPr>
                    </a:p>
                  </a:txBody>
                  <a:tcPr marL="0" marR="0" marT="0" marB="0" anchor="ctr">
                    <a:lnR>
                      <a:noFill/>
                    </a:lnR>
                    <a:solidFill>
                      <a:schemeClr val="bg2"/>
                    </a:solidFill>
                  </a:tcPr>
                </a:tc>
              </a:tr>
              <a:tr h="457200">
                <a:tc>
                  <a:txBody>
                    <a:bodyPr/>
                    <a:lstStyle/>
                    <a:p>
                      <a:pPr marL="0" marR="0">
                        <a:spcBef>
                          <a:spcPts val="0"/>
                        </a:spcBef>
                        <a:spcAft>
                          <a:spcPts val="0"/>
                        </a:spcAft>
                      </a:pPr>
                      <a:r>
                        <a:rPr lang="en-US" sz="1600" b="1" dirty="0">
                          <a:latin typeface="Arial"/>
                          <a:ea typeface="Times New Roman"/>
                          <a:cs typeface="Times New Roman"/>
                        </a:rPr>
                        <a:t>Chronic pulsatile flow device</a:t>
                      </a:r>
                      <a:endParaRPr lang="en-US" sz="1600" dirty="0">
                        <a:latin typeface="Times New Roman"/>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Arial"/>
                          <a:ea typeface="Times New Roman"/>
                          <a:cs typeface="Times New Roman"/>
                        </a:rPr>
                        <a:t>1526</a:t>
                      </a:r>
                      <a:endParaRPr lang="en-US" sz="1600" dirty="0">
                        <a:latin typeface="Times New Roman"/>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dirty="0">
                          <a:solidFill>
                            <a:schemeClr val="tx1"/>
                          </a:solidFill>
                          <a:latin typeface="Arial"/>
                        </a:rPr>
                        <a:t>0.81</a:t>
                      </a:r>
                    </a:p>
                  </a:txBody>
                  <a:tcPr marL="0" marR="0" marT="0" marB="0" anchor="ctr">
                    <a:solidFill>
                      <a:schemeClr val="bg2"/>
                    </a:solidFill>
                  </a:tcPr>
                </a:tc>
                <a:tc>
                  <a:txBody>
                    <a:bodyPr/>
                    <a:lstStyle/>
                    <a:p>
                      <a:pPr algn="ctr" fontAlgn="t"/>
                      <a:r>
                        <a:rPr lang="en-US" sz="1600" b="1" i="0" u="none" strike="noStrike" dirty="0">
                          <a:solidFill>
                            <a:schemeClr val="tx1"/>
                          </a:solidFill>
                          <a:latin typeface="Arial"/>
                        </a:rPr>
                        <a:t>0.0084</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0.69</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-0.95</a:t>
                      </a:r>
                      <a:endParaRPr lang="en-US" sz="1600" b="1" i="0" u="none" strike="noStrike" dirty="0">
                        <a:solidFill>
                          <a:schemeClr val="tx1"/>
                        </a:solidFill>
                        <a:latin typeface="Arial"/>
                      </a:endParaRPr>
                    </a:p>
                  </a:txBody>
                  <a:tcPr marL="0" marR="0" marT="0" marB="0" anchor="ctr">
                    <a:lnR>
                      <a:noFill/>
                    </a:lnR>
                    <a:solidFill>
                      <a:schemeClr val="bg2"/>
                    </a:solidFill>
                  </a:tcPr>
                </a:tc>
              </a:tr>
            </a:tbl>
          </a:graphicData>
        </a:graphic>
      </p:graphicFrame>
      <p:sp>
        <p:nvSpPr>
          <p:cNvPr id="9" name="TextBox 8"/>
          <p:cNvSpPr txBox="1"/>
          <p:nvPr/>
        </p:nvSpPr>
        <p:spPr>
          <a:xfrm>
            <a:off x="3657600" y="5405735"/>
            <a:ext cx="1828800" cy="461665"/>
          </a:xfrm>
          <a:prstGeom prst="rect">
            <a:avLst/>
          </a:prstGeom>
          <a:noFill/>
        </p:spPr>
        <p:txBody>
          <a:bodyPr wrap="square" rtlCol="0">
            <a:spAutoFit/>
          </a:bodyPr>
          <a:lstStyle/>
          <a:p>
            <a:pPr algn="ctr"/>
            <a:r>
              <a:rPr lang="en-US" sz="2400" b="1" dirty="0" smtClean="0">
                <a:solidFill>
                  <a:srgbClr val="FFFF00"/>
                </a:solidFill>
              </a:rPr>
              <a:t>N = 8,982</a:t>
            </a:r>
            <a:endParaRPr lang="en-US" sz="2400" b="1"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3" name="Group 4"/>
          <p:cNvGrpSpPr/>
          <p:nvPr/>
        </p:nvGrpSpPr>
        <p:grpSpPr>
          <a:xfrm>
            <a:off x="381000" y="5867400"/>
            <a:ext cx="4572000" cy="755650"/>
            <a:chOff x="381000" y="5867400"/>
            <a:chExt cx="4572000" cy="755650"/>
          </a:xfrm>
        </p:grpSpPr>
        <p:pic>
          <p:nvPicPr>
            <p:cNvPr id="15"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6" name="TextBox 15"/>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7" name="TextBox 16"/>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800" dirty="0" smtClean="0"/>
              <a:t>ADULT HEART TRANSPLANTS </a:t>
            </a:r>
            <a:r>
              <a:rPr lang="en-US" sz="2000" dirty="0" smtClean="0"/>
              <a:t>(2001-6/2006)</a:t>
            </a:r>
            <a:br>
              <a:rPr lang="en-US" sz="2000" dirty="0" smtClean="0"/>
            </a:br>
            <a:r>
              <a:rPr lang="en-US" sz="2400" i="1" dirty="0" smtClean="0"/>
              <a:t>Borderline Significant </a:t>
            </a:r>
            <a:r>
              <a:rPr lang="en-US" sz="2400" dirty="0" smtClean="0"/>
              <a:t>Risk Factors For 5 Year Mortality</a:t>
            </a:r>
            <a:br>
              <a:rPr lang="en-US" sz="2400" dirty="0" smtClean="0"/>
            </a:br>
            <a:r>
              <a:rPr lang="en-US" sz="2400" dirty="0" smtClean="0"/>
              <a:t>Conditional on Survival to 1 Year </a:t>
            </a:r>
            <a:endParaRPr lang="en-US" sz="2400" dirty="0"/>
          </a:p>
        </p:txBody>
      </p:sp>
      <p:graphicFrame>
        <p:nvGraphicFramePr>
          <p:cNvPr id="10" name="Content Placeholder 9"/>
          <p:cNvGraphicFramePr>
            <a:graphicFrameLocks noGrp="1"/>
          </p:cNvGraphicFramePr>
          <p:nvPr>
            <p:ph idx="1"/>
          </p:nvPr>
        </p:nvGraphicFramePr>
        <p:xfrm>
          <a:off x="228599" y="1562100"/>
          <a:ext cx="8686801" cy="3733799"/>
        </p:xfrm>
        <a:graphic>
          <a:graphicData uri="http://schemas.openxmlformats.org/drawingml/2006/table">
            <a:tbl>
              <a:tblPr firstRow="1" bandRow="1">
                <a:tableStyleId>{C083E6E3-FA7D-4D7B-A595-EF9225AFEA82}</a:tableStyleId>
              </a:tblPr>
              <a:tblGrid>
                <a:gridCol w="4211782"/>
                <a:gridCol w="789709"/>
                <a:gridCol w="965200"/>
                <a:gridCol w="877455"/>
                <a:gridCol w="965200"/>
                <a:gridCol w="877455"/>
              </a:tblGrid>
              <a:tr h="698333">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Relative Risk</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585498">
                <a:tc>
                  <a:txBody>
                    <a:bodyPr/>
                    <a:lstStyle/>
                    <a:p>
                      <a:pPr marL="0" marR="0">
                        <a:spcBef>
                          <a:spcPts val="0"/>
                        </a:spcBef>
                        <a:spcAft>
                          <a:spcPts val="0"/>
                        </a:spcAft>
                      </a:pPr>
                      <a:r>
                        <a:rPr lang="en-US" sz="1600" b="1" dirty="0">
                          <a:latin typeface="+mn-lt"/>
                          <a:ea typeface="Times New Roman"/>
                          <a:cs typeface="Times New Roman"/>
                        </a:rPr>
                        <a:t>Recipient </a:t>
                      </a:r>
                      <a:r>
                        <a:rPr lang="en-US" sz="1600" b="1" dirty="0" err="1">
                          <a:latin typeface="+mn-lt"/>
                          <a:ea typeface="Times New Roman"/>
                          <a:cs typeface="Times New Roman"/>
                        </a:rPr>
                        <a:t>Hep</a:t>
                      </a:r>
                      <a:r>
                        <a:rPr lang="en-US" sz="1600" b="1" dirty="0">
                          <a:latin typeface="+mn-lt"/>
                          <a:ea typeface="Times New Roman"/>
                          <a:cs typeface="Times New Roman"/>
                        </a:rPr>
                        <a:t> B core (+)</a:t>
                      </a:r>
                    </a:p>
                  </a:txBody>
                  <a:tcPr marL="38100" marR="38100" marT="0" marB="0" anchor="ctr">
                    <a:lnL>
                      <a:noFill/>
                    </a:lnL>
                    <a:lnT w="12700" cap="flat" cmpd="sng" algn="ctr">
                      <a:solidFill>
                        <a:srgbClr val="FFFF00"/>
                      </a:solidFill>
                      <a:prstDash val="solid"/>
                      <a:round/>
                      <a:headEnd type="none" w="med" len="med"/>
                      <a:tailEnd type="none" w="med" len="med"/>
                    </a:lnT>
                    <a:lnB>
                      <a:noFill/>
                    </a:lnB>
                    <a:solidFill>
                      <a:schemeClr val="bg2"/>
                    </a:solidFill>
                  </a:tcPr>
                </a:tc>
                <a:tc>
                  <a:txBody>
                    <a:bodyPr/>
                    <a:lstStyle/>
                    <a:p>
                      <a:pPr marL="0" marR="0" algn="ctr">
                        <a:spcBef>
                          <a:spcPts val="0"/>
                        </a:spcBef>
                        <a:spcAft>
                          <a:spcPts val="0"/>
                        </a:spcAft>
                      </a:pPr>
                      <a:r>
                        <a:rPr lang="en-US" sz="1600" b="1" dirty="0">
                          <a:solidFill>
                            <a:srgbClr val="FFFFFF"/>
                          </a:solidFill>
                          <a:latin typeface="+mn-lt"/>
                          <a:ea typeface="Times New Roman"/>
                          <a:cs typeface="Times New Roman"/>
                        </a:rPr>
                        <a:t>333</a:t>
                      </a:r>
                      <a:endParaRPr lang="en-US" sz="16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lnB>
                      <a:noFill/>
                    </a:lnB>
                    <a:solidFill>
                      <a:schemeClr val="bg2"/>
                    </a:solidFill>
                  </a:tcPr>
                </a:tc>
                <a:tc>
                  <a:txBody>
                    <a:bodyPr/>
                    <a:lstStyle/>
                    <a:p>
                      <a:pPr algn="ctr" fontAlgn="t"/>
                      <a:r>
                        <a:rPr lang="en-US" sz="1600" b="1" i="0" u="none" strike="noStrike">
                          <a:solidFill>
                            <a:schemeClr val="tx1"/>
                          </a:solidFill>
                          <a:latin typeface="Arial"/>
                        </a:rPr>
                        <a:t>1.28</a:t>
                      </a:r>
                    </a:p>
                  </a:txBody>
                  <a:tcPr marL="0" marR="0" marT="0" marB="0" anchor="ctr">
                    <a:lnT w="12700" cap="flat" cmpd="sng" algn="ctr">
                      <a:solidFill>
                        <a:srgbClr val="FFFF00"/>
                      </a:solidFill>
                      <a:prstDash val="solid"/>
                      <a:round/>
                      <a:headEnd type="none" w="med" len="med"/>
                      <a:tailEnd type="none" w="med" len="med"/>
                    </a:lnT>
                    <a:lnB>
                      <a:noFill/>
                    </a:lnB>
                    <a:solidFill>
                      <a:schemeClr val="bg2"/>
                    </a:solidFill>
                  </a:tcPr>
                </a:tc>
                <a:tc>
                  <a:txBody>
                    <a:bodyPr/>
                    <a:lstStyle/>
                    <a:p>
                      <a:pPr algn="ctr" fontAlgn="t"/>
                      <a:r>
                        <a:rPr lang="en-US" sz="1600" b="1" i="0" u="none" strike="noStrike">
                          <a:solidFill>
                            <a:schemeClr val="tx1"/>
                          </a:solidFill>
                          <a:latin typeface="Arial"/>
                        </a:rPr>
                        <a:t>0.0666</a:t>
                      </a:r>
                    </a:p>
                  </a:txBody>
                  <a:tcPr marL="0" marR="0" marT="0" marB="0" anchor="ctr">
                    <a:lnT w="12700" cap="flat" cmpd="sng" algn="ctr">
                      <a:solidFill>
                        <a:srgbClr val="FFFF00"/>
                      </a:solidFill>
                      <a:prstDash val="solid"/>
                      <a:round/>
                      <a:headEnd type="none" w="med" len="med"/>
                      <a:tailEnd type="none" w="med" len="med"/>
                    </a:lnT>
                    <a:lnB>
                      <a:noFill/>
                    </a:lnB>
                    <a:solidFill>
                      <a:schemeClr val="bg2"/>
                    </a:solidFill>
                  </a:tcPr>
                </a:tc>
                <a:tc>
                  <a:txBody>
                    <a:bodyPr/>
                    <a:lstStyle/>
                    <a:p>
                      <a:pPr algn="r" fontAlgn="t"/>
                      <a:r>
                        <a:rPr lang="en-US" sz="1600" b="1" i="0" u="none" strike="noStrike" dirty="0">
                          <a:solidFill>
                            <a:schemeClr val="tx1"/>
                          </a:solidFill>
                          <a:latin typeface="Arial"/>
                        </a:rPr>
                        <a:t>0.98</a:t>
                      </a:r>
                    </a:p>
                  </a:txBody>
                  <a:tcPr marL="0" marR="0" marT="0" marB="0" anchor="ctr">
                    <a:lnT w="12700" cap="flat" cmpd="sng" algn="ctr">
                      <a:solidFill>
                        <a:srgbClr val="FFFF00"/>
                      </a:solidFill>
                      <a:prstDash val="solid"/>
                      <a:round/>
                      <a:headEnd type="none" w="med" len="med"/>
                      <a:tailEnd type="none" w="med" len="med"/>
                    </a:lnT>
                    <a:lnB>
                      <a:noFill/>
                    </a:lnB>
                    <a:solidFill>
                      <a:schemeClr val="bg2"/>
                    </a:solidFill>
                  </a:tcPr>
                </a:tc>
                <a:tc>
                  <a:txBody>
                    <a:bodyPr/>
                    <a:lstStyle/>
                    <a:p>
                      <a:pPr algn="l" fontAlgn="t"/>
                      <a:r>
                        <a:rPr lang="en-US" sz="1600" b="1" i="0" u="none" strike="noStrike" dirty="0" smtClean="0">
                          <a:solidFill>
                            <a:schemeClr val="tx1"/>
                          </a:solidFill>
                          <a:latin typeface="Arial"/>
                        </a:rPr>
                        <a:t>-1.66</a:t>
                      </a:r>
                      <a:endParaRPr lang="en-US" sz="16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lnB>
                      <a:noFill/>
                    </a:lnB>
                    <a:solidFill>
                      <a:schemeClr val="bg2"/>
                    </a:solidFill>
                  </a:tcPr>
                </a:tc>
              </a:tr>
              <a:tr h="585498">
                <a:tc>
                  <a:txBody>
                    <a:bodyPr/>
                    <a:lstStyle/>
                    <a:p>
                      <a:pPr marL="0" marR="0">
                        <a:spcBef>
                          <a:spcPts val="0"/>
                        </a:spcBef>
                        <a:spcAft>
                          <a:spcPts val="0"/>
                        </a:spcAft>
                      </a:pPr>
                      <a:r>
                        <a:rPr lang="en-US" sz="1600" b="1" dirty="0" smtClean="0">
                          <a:latin typeface="+mn-lt"/>
                          <a:ea typeface="Times New Roman"/>
                          <a:cs typeface="Times New Roman"/>
                        </a:rPr>
                        <a:t>Recipient</a:t>
                      </a:r>
                      <a:r>
                        <a:rPr lang="en-US" sz="1600" b="1" baseline="0" dirty="0" smtClean="0">
                          <a:latin typeface="+mn-lt"/>
                          <a:ea typeface="Times New Roman"/>
                          <a:cs typeface="Times New Roman"/>
                        </a:rPr>
                        <a:t> history of malignancy</a:t>
                      </a:r>
                      <a:endParaRPr lang="en-US" sz="1600" b="1" dirty="0">
                        <a:latin typeface="+mn-lt"/>
                        <a:ea typeface="Times New Roman"/>
                        <a:cs typeface="Times New Roman"/>
                      </a:endParaRPr>
                    </a:p>
                  </a:txBody>
                  <a:tcPr marL="38100" marR="38100" marT="0" marB="0" anchor="ctr">
                    <a:lnL>
                      <a:noFill/>
                    </a:lnL>
                    <a:lnT>
                      <a:noFill/>
                    </a:lnT>
                    <a:lnB>
                      <a:noFill/>
                    </a:lnB>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404</a:t>
                      </a:r>
                      <a:endParaRPr lang="en-US" sz="1600" b="1" dirty="0">
                        <a:latin typeface="+mn-lt"/>
                        <a:ea typeface="Times New Roman"/>
                        <a:cs typeface="Times New Roman"/>
                      </a:endParaRPr>
                    </a:p>
                  </a:txBody>
                  <a:tcPr marL="38100" marR="38100" marT="0" marB="0" anchor="ctr">
                    <a:lnT>
                      <a:noFill/>
                    </a:lnT>
                    <a:lnB>
                      <a:noFill/>
                    </a:lnB>
                    <a:solidFill>
                      <a:schemeClr val="bg2"/>
                    </a:solidFill>
                  </a:tcPr>
                </a:tc>
                <a:tc>
                  <a:txBody>
                    <a:bodyPr/>
                    <a:lstStyle/>
                    <a:p>
                      <a:pPr algn="ctr" fontAlgn="t"/>
                      <a:r>
                        <a:rPr lang="en-US" sz="1600" b="1" i="0" u="none" strike="noStrike">
                          <a:solidFill>
                            <a:schemeClr val="tx1"/>
                          </a:solidFill>
                          <a:latin typeface="Arial"/>
                        </a:rPr>
                        <a:t>1.25</a:t>
                      </a:r>
                    </a:p>
                  </a:txBody>
                  <a:tcPr marL="0" marR="0" marT="0" marB="0" anchor="ctr">
                    <a:lnT>
                      <a:noFill/>
                    </a:lnT>
                    <a:lnB>
                      <a:noFill/>
                    </a:lnB>
                    <a:solidFill>
                      <a:schemeClr val="bg2"/>
                    </a:solidFill>
                  </a:tcPr>
                </a:tc>
                <a:tc>
                  <a:txBody>
                    <a:bodyPr/>
                    <a:lstStyle/>
                    <a:p>
                      <a:pPr algn="ctr" fontAlgn="t"/>
                      <a:r>
                        <a:rPr lang="en-US" sz="1600" b="1" i="0" u="none" strike="noStrike">
                          <a:solidFill>
                            <a:schemeClr val="tx1"/>
                          </a:solidFill>
                          <a:latin typeface="Arial"/>
                        </a:rPr>
                        <a:t>0.0741</a:t>
                      </a:r>
                    </a:p>
                  </a:txBody>
                  <a:tcPr marL="0" marR="0" marT="0" marB="0" anchor="ctr">
                    <a:lnT>
                      <a:noFill/>
                    </a:lnT>
                    <a:lnB>
                      <a:noFill/>
                    </a:lnB>
                    <a:solidFill>
                      <a:schemeClr val="bg2"/>
                    </a:solidFill>
                  </a:tcPr>
                </a:tc>
                <a:tc>
                  <a:txBody>
                    <a:bodyPr/>
                    <a:lstStyle/>
                    <a:p>
                      <a:pPr algn="r" fontAlgn="t"/>
                      <a:r>
                        <a:rPr lang="en-US" sz="1600" b="1" i="0" u="none" strike="noStrike" dirty="0">
                          <a:solidFill>
                            <a:schemeClr val="tx1"/>
                          </a:solidFill>
                          <a:latin typeface="Arial"/>
                        </a:rPr>
                        <a:t>0.98</a:t>
                      </a:r>
                    </a:p>
                  </a:txBody>
                  <a:tcPr marL="0" marR="0" marT="0" marB="0" anchor="ctr">
                    <a:lnT>
                      <a:noFill/>
                    </a:lnT>
                    <a:lnB>
                      <a:noFill/>
                    </a:lnB>
                    <a:solidFill>
                      <a:schemeClr val="bg2"/>
                    </a:solidFill>
                  </a:tcPr>
                </a:tc>
                <a:tc>
                  <a:txBody>
                    <a:bodyPr/>
                    <a:lstStyle/>
                    <a:p>
                      <a:pPr algn="l" fontAlgn="t"/>
                      <a:r>
                        <a:rPr lang="en-US" sz="1600" b="1" i="0" u="none" strike="noStrike" dirty="0" smtClean="0">
                          <a:solidFill>
                            <a:schemeClr val="tx1"/>
                          </a:solidFill>
                          <a:latin typeface="Arial"/>
                        </a:rPr>
                        <a:t>-1.60</a:t>
                      </a:r>
                      <a:endParaRPr lang="en-US" sz="1600" b="1" i="0" u="none" strike="noStrike" dirty="0">
                        <a:solidFill>
                          <a:schemeClr val="tx1"/>
                        </a:solidFill>
                        <a:latin typeface="Arial"/>
                      </a:endParaRPr>
                    </a:p>
                  </a:txBody>
                  <a:tcPr marL="0" marR="0" marT="0" marB="0" anchor="ctr">
                    <a:lnR>
                      <a:noFill/>
                    </a:lnR>
                    <a:lnT>
                      <a:noFill/>
                    </a:lnT>
                    <a:lnB>
                      <a:noFill/>
                    </a:lnB>
                    <a:solidFill>
                      <a:schemeClr val="bg2"/>
                    </a:solidFill>
                  </a:tcPr>
                </a:tc>
              </a:tr>
              <a:tr h="585498">
                <a:tc>
                  <a:txBody>
                    <a:bodyPr/>
                    <a:lstStyle/>
                    <a:p>
                      <a:pPr marL="0" marR="0">
                        <a:spcBef>
                          <a:spcPts val="0"/>
                        </a:spcBef>
                        <a:spcAft>
                          <a:spcPts val="0"/>
                        </a:spcAft>
                      </a:pPr>
                      <a:r>
                        <a:rPr lang="en-US" sz="1600" b="1" dirty="0" smtClean="0">
                          <a:latin typeface="+mn-lt"/>
                          <a:ea typeface="Times New Roman"/>
                          <a:cs typeface="Times New Roman"/>
                        </a:rPr>
                        <a:t>Transplant year: 2004 vs. 2005/2006</a:t>
                      </a:r>
                      <a:endParaRPr lang="en-US" sz="1600" b="1" dirty="0">
                        <a:latin typeface="+mn-lt"/>
                        <a:ea typeface="Times New Roman"/>
                        <a:cs typeface="Times New Roman"/>
                      </a:endParaRPr>
                    </a:p>
                  </a:txBody>
                  <a:tcPr marL="38100" marR="38100" marT="0" marB="0" anchor="ctr">
                    <a:lnL>
                      <a:noFill/>
                    </a:lnL>
                    <a:lnT>
                      <a:noFill/>
                    </a:lnT>
                    <a:lnB>
                      <a:noFill/>
                    </a:lnB>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1532</a:t>
                      </a:r>
                      <a:endParaRPr lang="en-US" sz="1600" b="1" dirty="0">
                        <a:latin typeface="+mn-lt"/>
                        <a:ea typeface="Times New Roman"/>
                        <a:cs typeface="Times New Roman"/>
                      </a:endParaRPr>
                    </a:p>
                  </a:txBody>
                  <a:tcPr marL="38100" marR="38100" marT="0" marB="0" anchor="ctr">
                    <a:lnT>
                      <a:noFill/>
                    </a:lnT>
                    <a:lnB>
                      <a:noFill/>
                    </a:lnB>
                    <a:solidFill>
                      <a:schemeClr val="bg2"/>
                    </a:solidFill>
                  </a:tcPr>
                </a:tc>
                <a:tc>
                  <a:txBody>
                    <a:bodyPr/>
                    <a:lstStyle/>
                    <a:p>
                      <a:pPr algn="ctr" fontAlgn="t"/>
                      <a:r>
                        <a:rPr lang="en-US" sz="1600" b="1" i="0" u="none" strike="noStrike">
                          <a:solidFill>
                            <a:schemeClr val="tx1"/>
                          </a:solidFill>
                          <a:latin typeface="Arial"/>
                        </a:rPr>
                        <a:t>1.18</a:t>
                      </a:r>
                    </a:p>
                  </a:txBody>
                  <a:tcPr marL="0" marR="0" marT="0" marB="0" anchor="ctr">
                    <a:lnT>
                      <a:noFill/>
                    </a:lnT>
                    <a:lnB>
                      <a:noFill/>
                    </a:lnB>
                    <a:solidFill>
                      <a:schemeClr val="bg2"/>
                    </a:solidFill>
                  </a:tcPr>
                </a:tc>
                <a:tc>
                  <a:txBody>
                    <a:bodyPr/>
                    <a:lstStyle/>
                    <a:p>
                      <a:pPr algn="ctr" fontAlgn="t"/>
                      <a:r>
                        <a:rPr lang="en-US" sz="1600" b="1" i="0" u="none" strike="noStrike">
                          <a:solidFill>
                            <a:schemeClr val="tx1"/>
                          </a:solidFill>
                          <a:latin typeface="Arial"/>
                        </a:rPr>
                        <a:t>0.0602</a:t>
                      </a:r>
                    </a:p>
                  </a:txBody>
                  <a:tcPr marL="0" marR="0" marT="0" marB="0" anchor="ctr">
                    <a:lnT>
                      <a:noFill/>
                    </a:lnT>
                    <a:lnB>
                      <a:noFill/>
                    </a:lnB>
                    <a:solidFill>
                      <a:schemeClr val="bg2"/>
                    </a:solidFill>
                  </a:tcPr>
                </a:tc>
                <a:tc>
                  <a:txBody>
                    <a:bodyPr/>
                    <a:lstStyle/>
                    <a:p>
                      <a:pPr algn="r" fontAlgn="t"/>
                      <a:r>
                        <a:rPr lang="en-US" sz="1600" b="1" i="0" u="none" strike="noStrike" dirty="0">
                          <a:solidFill>
                            <a:schemeClr val="tx1"/>
                          </a:solidFill>
                          <a:latin typeface="Arial"/>
                        </a:rPr>
                        <a:t>0.99</a:t>
                      </a:r>
                    </a:p>
                  </a:txBody>
                  <a:tcPr marL="0" marR="0" marT="0" marB="0" anchor="ctr">
                    <a:lnT>
                      <a:noFill/>
                    </a:lnT>
                    <a:lnB>
                      <a:noFill/>
                    </a:lnB>
                    <a:solidFill>
                      <a:schemeClr val="bg2"/>
                    </a:solidFill>
                  </a:tcPr>
                </a:tc>
                <a:tc>
                  <a:txBody>
                    <a:bodyPr/>
                    <a:lstStyle/>
                    <a:p>
                      <a:pPr algn="l" fontAlgn="t"/>
                      <a:r>
                        <a:rPr lang="en-US" sz="1600" b="1" i="0" u="none" strike="noStrike" dirty="0" smtClean="0">
                          <a:solidFill>
                            <a:schemeClr val="tx1"/>
                          </a:solidFill>
                          <a:latin typeface="Arial"/>
                        </a:rPr>
                        <a:t>-1.40</a:t>
                      </a:r>
                      <a:endParaRPr lang="en-US" sz="1600" b="1" i="0" u="none" strike="noStrike" dirty="0">
                        <a:solidFill>
                          <a:schemeClr val="tx1"/>
                        </a:solidFill>
                        <a:latin typeface="Arial"/>
                      </a:endParaRPr>
                    </a:p>
                  </a:txBody>
                  <a:tcPr marL="0" marR="0" marT="0" marB="0" anchor="ctr">
                    <a:lnR>
                      <a:noFill/>
                    </a:lnR>
                    <a:lnT>
                      <a:noFill/>
                    </a:lnT>
                    <a:lnB>
                      <a:noFill/>
                    </a:lnB>
                    <a:solidFill>
                      <a:schemeClr val="bg2"/>
                    </a:solidFill>
                  </a:tcPr>
                </a:tc>
              </a:tr>
              <a:tr h="693474">
                <a:tc>
                  <a:txBody>
                    <a:bodyPr/>
                    <a:lstStyle/>
                    <a:p>
                      <a:pPr marL="0" marR="0">
                        <a:spcBef>
                          <a:spcPts val="0"/>
                        </a:spcBef>
                        <a:spcAft>
                          <a:spcPts val="0"/>
                        </a:spcAft>
                      </a:pPr>
                      <a:r>
                        <a:rPr lang="en-US" sz="1600" b="1" dirty="0" smtClean="0">
                          <a:latin typeface="+mn-lt"/>
                          <a:ea typeface="Times New Roman"/>
                          <a:cs typeface="Times New Roman"/>
                        </a:rPr>
                        <a:t>Male recipient/female</a:t>
                      </a:r>
                      <a:r>
                        <a:rPr lang="en-US" sz="1600" b="1" baseline="0" dirty="0" smtClean="0">
                          <a:latin typeface="+mn-lt"/>
                          <a:ea typeface="Times New Roman"/>
                          <a:cs typeface="Times New Roman"/>
                        </a:rPr>
                        <a:t> donor vs. male recipient/male donor</a:t>
                      </a:r>
                      <a:endParaRPr lang="en-US" sz="1600" b="1" dirty="0">
                        <a:latin typeface="+mn-lt"/>
                        <a:ea typeface="Times New Roman"/>
                        <a:cs typeface="Times New Roman"/>
                      </a:endParaRPr>
                    </a:p>
                  </a:txBody>
                  <a:tcPr marL="38100" marR="38100" marT="0" marB="0" anchor="ctr">
                    <a:lnL>
                      <a:noFill/>
                    </a:lnL>
                    <a:lnT>
                      <a:noFill/>
                    </a:lnT>
                    <a:lnB>
                      <a:noFill/>
                    </a:lnB>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1470</a:t>
                      </a:r>
                      <a:endParaRPr lang="en-US" sz="1600" b="1" dirty="0">
                        <a:latin typeface="+mn-lt"/>
                        <a:ea typeface="Times New Roman"/>
                        <a:cs typeface="Times New Roman"/>
                      </a:endParaRPr>
                    </a:p>
                  </a:txBody>
                  <a:tcPr marL="38100" marR="38100" marT="0" marB="0" anchor="ctr">
                    <a:lnT>
                      <a:noFill/>
                    </a:lnT>
                    <a:lnB>
                      <a:noFill/>
                    </a:lnB>
                    <a:solidFill>
                      <a:schemeClr val="bg2"/>
                    </a:solidFill>
                  </a:tcPr>
                </a:tc>
                <a:tc>
                  <a:txBody>
                    <a:bodyPr/>
                    <a:lstStyle/>
                    <a:p>
                      <a:pPr algn="ctr" fontAlgn="t"/>
                      <a:r>
                        <a:rPr lang="en-US" sz="1600" b="1" i="0" u="none" strike="noStrike">
                          <a:solidFill>
                            <a:schemeClr val="tx1"/>
                          </a:solidFill>
                          <a:latin typeface="Arial"/>
                        </a:rPr>
                        <a:t>1.14</a:t>
                      </a:r>
                    </a:p>
                  </a:txBody>
                  <a:tcPr marL="0" marR="0" marT="0" marB="0" anchor="ctr">
                    <a:lnT>
                      <a:noFill/>
                    </a:lnT>
                    <a:lnB>
                      <a:noFill/>
                    </a:lnB>
                    <a:solidFill>
                      <a:schemeClr val="bg2"/>
                    </a:solidFill>
                  </a:tcPr>
                </a:tc>
                <a:tc>
                  <a:txBody>
                    <a:bodyPr/>
                    <a:lstStyle/>
                    <a:p>
                      <a:pPr algn="ctr" fontAlgn="t"/>
                      <a:r>
                        <a:rPr lang="en-US" sz="1600" b="1" i="0" u="none" strike="noStrike">
                          <a:solidFill>
                            <a:schemeClr val="tx1"/>
                          </a:solidFill>
                          <a:latin typeface="Arial"/>
                        </a:rPr>
                        <a:t>0.0964</a:t>
                      </a:r>
                    </a:p>
                  </a:txBody>
                  <a:tcPr marL="0" marR="0" marT="0" marB="0" anchor="ctr">
                    <a:lnT>
                      <a:noFill/>
                    </a:lnT>
                    <a:lnB>
                      <a:noFill/>
                    </a:lnB>
                    <a:solidFill>
                      <a:schemeClr val="bg2"/>
                    </a:solidFill>
                  </a:tcPr>
                </a:tc>
                <a:tc>
                  <a:txBody>
                    <a:bodyPr/>
                    <a:lstStyle/>
                    <a:p>
                      <a:pPr algn="r" fontAlgn="t"/>
                      <a:r>
                        <a:rPr lang="en-US" sz="1600" b="1" i="0" u="none" strike="noStrike" dirty="0">
                          <a:solidFill>
                            <a:schemeClr val="tx1"/>
                          </a:solidFill>
                          <a:latin typeface="Arial"/>
                        </a:rPr>
                        <a:t>0.98</a:t>
                      </a:r>
                    </a:p>
                  </a:txBody>
                  <a:tcPr marL="0" marR="0" marT="0" marB="0" anchor="ctr">
                    <a:lnT>
                      <a:noFill/>
                    </a:lnT>
                    <a:lnB>
                      <a:noFill/>
                    </a:lnB>
                    <a:solidFill>
                      <a:schemeClr val="bg2"/>
                    </a:solidFill>
                  </a:tcPr>
                </a:tc>
                <a:tc>
                  <a:txBody>
                    <a:bodyPr/>
                    <a:lstStyle/>
                    <a:p>
                      <a:pPr algn="l" fontAlgn="t"/>
                      <a:r>
                        <a:rPr lang="en-US" sz="1600" b="1" i="0" u="none" strike="noStrike" dirty="0" smtClean="0">
                          <a:solidFill>
                            <a:schemeClr val="tx1"/>
                          </a:solidFill>
                          <a:latin typeface="Arial"/>
                        </a:rPr>
                        <a:t>-1.34</a:t>
                      </a:r>
                      <a:endParaRPr lang="en-US" sz="1600" b="1" i="0" u="none" strike="noStrike" dirty="0">
                        <a:solidFill>
                          <a:schemeClr val="tx1"/>
                        </a:solidFill>
                        <a:latin typeface="Arial"/>
                      </a:endParaRPr>
                    </a:p>
                  </a:txBody>
                  <a:tcPr marL="0" marR="0" marT="0" marB="0" anchor="ctr">
                    <a:lnR>
                      <a:noFill/>
                    </a:lnR>
                    <a:lnT>
                      <a:noFill/>
                    </a:lnT>
                    <a:lnB>
                      <a:noFill/>
                    </a:lnB>
                    <a:solidFill>
                      <a:schemeClr val="bg2"/>
                    </a:solidFill>
                  </a:tcPr>
                </a:tc>
              </a:tr>
              <a:tr h="585498">
                <a:tc>
                  <a:txBody>
                    <a:bodyPr/>
                    <a:lstStyle/>
                    <a:p>
                      <a:pPr marL="0" marR="0">
                        <a:spcBef>
                          <a:spcPts val="0"/>
                        </a:spcBef>
                        <a:spcAft>
                          <a:spcPts val="0"/>
                        </a:spcAft>
                      </a:pPr>
                      <a:r>
                        <a:rPr lang="en-US" sz="1600" b="1" dirty="0" smtClean="0">
                          <a:latin typeface="+mn-lt"/>
                          <a:ea typeface="Times New Roman"/>
                          <a:cs typeface="Times New Roman"/>
                        </a:rPr>
                        <a:t>Diagnosis: Congenital vs. cardiomyopathy</a:t>
                      </a:r>
                      <a:endParaRPr lang="en-US" sz="1600" b="1" dirty="0">
                        <a:latin typeface="+mn-lt"/>
                        <a:ea typeface="Times New Roman"/>
                        <a:cs typeface="Times New Roman"/>
                      </a:endParaRPr>
                    </a:p>
                  </a:txBody>
                  <a:tcPr marL="38100" marR="38100" marT="0" marB="0" anchor="ctr">
                    <a:lnL>
                      <a:noFill/>
                    </a:lnL>
                    <a:lnT>
                      <a:noFill/>
                    </a:lnT>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223</a:t>
                      </a:r>
                      <a:endParaRPr lang="en-US" sz="1600" b="1" dirty="0">
                        <a:latin typeface="+mn-lt"/>
                        <a:ea typeface="Times New Roman"/>
                        <a:cs typeface="Times New Roman"/>
                      </a:endParaRPr>
                    </a:p>
                  </a:txBody>
                  <a:tcPr marL="38100" marR="38100" marT="0" marB="0" anchor="ctr">
                    <a:lnT>
                      <a:noFill/>
                    </a:lnT>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0.72</a:t>
                      </a:r>
                      <a:endParaRPr lang="en-US" sz="1600" b="1" dirty="0">
                        <a:latin typeface="+mn-lt"/>
                        <a:ea typeface="Times New Roman"/>
                        <a:cs typeface="Times New Roman"/>
                      </a:endParaRPr>
                    </a:p>
                  </a:txBody>
                  <a:tcPr marL="38100" marR="38100" marT="0" marB="0" anchor="ctr">
                    <a:lnT>
                      <a:noFill/>
                    </a:lnT>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0.0976</a:t>
                      </a:r>
                      <a:endParaRPr lang="en-US" sz="1600" b="1" dirty="0">
                        <a:latin typeface="+mn-lt"/>
                        <a:ea typeface="Times New Roman"/>
                        <a:cs typeface="Times New Roman"/>
                      </a:endParaRPr>
                    </a:p>
                  </a:txBody>
                  <a:tcPr marL="38100" marR="38100" marT="0" marB="0" anchor="ctr">
                    <a:lnT>
                      <a:noFill/>
                    </a:lnT>
                    <a:solidFill>
                      <a:schemeClr val="bg2"/>
                    </a:solidFill>
                  </a:tcPr>
                </a:tc>
                <a:tc>
                  <a:txBody>
                    <a:bodyPr/>
                    <a:lstStyle/>
                    <a:p>
                      <a:pPr marL="0" marR="0" algn="r">
                        <a:spcBef>
                          <a:spcPts val="0"/>
                        </a:spcBef>
                        <a:spcAft>
                          <a:spcPts val="0"/>
                        </a:spcAft>
                      </a:pPr>
                      <a:r>
                        <a:rPr lang="en-US" sz="1600" b="1" dirty="0" smtClean="0">
                          <a:latin typeface="+mn-lt"/>
                          <a:ea typeface="Times New Roman"/>
                          <a:cs typeface="Times New Roman"/>
                        </a:rPr>
                        <a:t>0.50</a:t>
                      </a:r>
                      <a:endParaRPr lang="en-US" sz="1600" b="1" dirty="0">
                        <a:latin typeface="+mn-lt"/>
                        <a:ea typeface="Times New Roman"/>
                        <a:cs typeface="Times New Roman"/>
                      </a:endParaRPr>
                    </a:p>
                  </a:txBody>
                  <a:tcPr marL="38100" marR="38100" marT="0" marB="0" anchor="ctr">
                    <a:lnT>
                      <a:noFill/>
                    </a:lnT>
                    <a:solidFill>
                      <a:schemeClr val="bg2"/>
                    </a:solidFill>
                  </a:tcPr>
                </a:tc>
                <a:tc>
                  <a:txBody>
                    <a:bodyPr/>
                    <a:lstStyle/>
                    <a:p>
                      <a:pPr marL="0" marR="0" algn="l">
                        <a:spcBef>
                          <a:spcPts val="0"/>
                        </a:spcBef>
                        <a:spcAft>
                          <a:spcPts val="0"/>
                        </a:spcAft>
                      </a:pPr>
                      <a:r>
                        <a:rPr lang="en-US" sz="1600" b="1" dirty="0" smtClean="0">
                          <a:latin typeface="+mn-lt"/>
                          <a:ea typeface="Times New Roman"/>
                          <a:cs typeface="Times New Roman"/>
                        </a:rPr>
                        <a:t>-1.06</a:t>
                      </a:r>
                      <a:endParaRPr lang="en-US" sz="1600" b="1" dirty="0">
                        <a:latin typeface="+mn-lt"/>
                        <a:ea typeface="Times New Roman"/>
                        <a:cs typeface="Times New Roman"/>
                      </a:endParaRPr>
                    </a:p>
                  </a:txBody>
                  <a:tcPr marL="38100" marR="38100" marT="0" marB="0" anchor="ctr">
                    <a:lnR>
                      <a:noFill/>
                    </a:lnR>
                    <a:lnT>
                      <a:noFill/>
                    </a:lnT>
                    <a:solidFill>
                      <a:schemeClr val="bg2"/>
                    </a:solidFill>
                  </a:tcPr>
                </a:tc>
              </a:tr>
            </a:tbl>
          </a:graphicData>
        </a:graphic>
      </p:graphicFrame>
      <p:sp>
        <p:nvSpPr>
          <p:cNvPr id="9" name="TextBox 8"/>
          <p:cNvSpPr txBox="1"/>
          <p:nvPr/>
        </p:nvSpPr>
        <p:spPr>
          <a:xfrm>
            <a:off x="3657600" y="5405735"/>
            <a:ext cx="1828800" cy="461665"/>
          </a:xfrm>
          <a:prstGeom prst="rect">
            <a:avLst/>
          </a:prstGeom>
          <a:noFill/>
        </p:spPr>
        <p:txBody>
          <a:bodyPr wrap="square" rtlCol="0">
            <a:spAutoFit/>
          </a:bodyPr>
          <a:lstStyle/>
          <a:p>
            <a:pPr algn="ctr"/>
            <a:r>
              <a:rPr lang="en-US" sz="2400" b="1" dirty="0" smtClean="0">
                <a:solidFill>
                  <a:srgbClr val="FFFF00"/>
                </a:solidFill>
              </a:rPr>
              <a:t>N = 8,982</a:t>
            </a:r>
            <a:endParaRPr lang="en-US" sz="2400" b="1"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3" name="Group 4"/>
          <p:cNvGrpSpPr/>
          <p:nvPr/>
        </p:nvGrpSpPr>
        <p:grpSpPr>
          <a:xfrm>
            <a:off x="381000" y="5867400"/>
            <a:ext cx="4572000" cy="755650"/>
            <a:chOff x="381000" y="5867400"/>
            <a:chExt cx="4572000" cy="755650"/>
          </a:xfrm>
        </p:grpSpPr>
        <p:pic>
          <p:nvPicPr>
            <p:cNvPr id="15"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6" name="TextBox 15"/>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7" name="TextBox 16"/>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ADULT HEART TRANSPLANTS </a:t>
            </a:r>
            <a:r>
              <a:rPr lang="en-US" sz="2000" dirty="0" smtClean="0"/>
              <a:t>(2001-6/2006)</a:t>
            </a:r>
            <a:br>
              <a:rPr lang="en-US" sz="2000" dirty="0" smtClean="0"/>
            </a:br>
            <a:r>
              <a:rPr lang="en-US" sz="2400" dirty="0" smtClean="0"/>
              <a:t>Risk Factors For 5 Year Mortality</a:t>
            </a:r>
            <a:br>
              <a:rPr lang="en-US" sz="2400" dirty="0" smtClean="0"/>
            </a:br>
            <a:r>
              <a:rPr lang="en-US" sz="2400" dirty="0" smtClean="0"/>
              <a:t>Conditional on Survival to 1 Year </a:t>
            </a:r>
            <a:endParaRPr lang="en-US" sz="2400" dirty="0"/>
          </a:p>
        </p:txBody>
      </p:sp>
      <p:graphicFrame>
        <p:nvGraphicFramePr>
          <p:cNvPr id="10" name="Content Placeholder 9"/>
          <p:cNvGraphicFramePr>
            <a:graphicFrameLocks noGrp="1"/>
          </p:cNvGraphicFramePr>
          <p:nvPr>
            <p:ph idx="1"/>
          </p:nvPr>
        </p:nvGraphicFramePr>
        <p:xfrm>
          <a:off x="419100" y="1905000"/>
          <a:ext cx="8305800" cy="2342253"/>
        </p:xfrm>
        <a:graphic>
          <a:graphicData uri="http://schemas.openxmlformats.org/drawingml/2006/table">
            <a:tbl>
              <a:tblPr firstRow="1" bandRow="1">
                <a:tableStyleId>{C083E6E3-FA7D-4D7B-A595-EF9225AFEA82}</a:tableStyleId>
              </a:tblPr>
              <a:tblGrid>
                <a:gridCol w="4114800"/>
                <a:gridCol w="41910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Recipient</a:t>
                      </a:r>
                      <a:r>
                        <a:rPr lang="en-US" sz="1800" b="1" baseline="0" dirty="0" smtClean="0"/>
                        <a:t> age</a:t>
                      </a:r>
                      <a:endParaRPr lang="en-US" sz="1800" b="1" dirty="0"/>
                    </a:p>
                  </a:txBody>
                  <a:tcPr marL="45720" marR="0" marT="0" marB="0">
                    <a:lnL>
                      <a:noFill/>
                    </a:lnL>
                    <a:lnT w="12700" cap="flat" cmpd="sng" algn="ctr">
                      <a:noFill/>
                      <a:prstDash val="solid"/>
                      <a:round/>
                      <a:headEnd type="none" w="med" len="med"/>
                      <a:tailEnd type="none" w="med" len="med"/>
                    </a:lnT>
                    <a:solidFill>
                      <a:schemeClr val="bg2"/>
                    </a:solidFill>
                  </a:tcPr>
                </a:tc>
                <a:tc>
                  <a:txBody>
                    <a:bodyPr/>
                    <a:lstStyle/>
                    <a:p>
                      <a:pPr rtl="0" fontAlgn="t"/>
                      <a:r>
                        <a:rPr lang="en-US" sz="1800" b="1" dirty="0" smtClean="0"/>
                        <a:t>Recipient</a:t>
                      </a:r>
                      <a:r>
                        <a:rPr lang="en-US" sz="1800" b="1" baseline="0" dirty="0" smtClean="0"/>
                        <a:t> pre-transplant creatinine</a:t>
                      </a:r>
                      <a:endParaRPr lang="en-US" sz="1800" b="1" dirty="0" smtClean="0"/>
                    </a:p>
                    <a:p>
                      <a:pPr rtl="0" fontAlgn="t"/>
                      <a:endParaRPr lang="en-US" sz="1800" b="1" dirty="0"/>
                    </a:p>
                  </a:txBody>
                  <a:tcPr marL="45720" marR="0" marT="0" marB="0">
                    <a:lnT w="12700" cap="flat" cmpd="sng" algn="ctr">
                      <a:noFill/>
                      <a:prstDash val="solid"/>
                      <a:round/>
                      <a:headEnd type="none" w="med" len="med"/>
                      <a:tailEnd type="none" w="med" len="med"/>
                    </a:lnT>
                    <a:solidFill>
                      <a:schemeClr val="bg2"/>
                    </a:solidFill>
                  </a:tcPr>
                </a:tc>
              </a:tr>
              <a:tr h="553348">
                <a:tc>
                  <a:txBody>
                    <a:bodyPr/>
                    <a:lstStyle/>
                    <a:p>
                      <a:r>
                        <a:rPr lang="en-US" b="1" dirty="0" smtClean="0"/>
                        <a:t>Recipient</a:t>
                      </a:r>
                      <a:r>
                        <a:rPr lang="en-US" b="1" baseline="0" dirty="0" smtClean="0"/>
                        <a:t> BMI</a:t>
                      </a:r>
                      <a:endParaRPr lang="en-US" b="1" dirty="0"/>
                    </a:p>
                  </a:txBody>
                  <a:tcPr marL="45720" marR="0" marT="0" marB="0">
                    <a:lnL>
                      <a:noFill/>
                    </a:lnL>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Recipient TPG</a:t>
                      </a:r>
                    </a:p>
                  </a:txBody>
                  <a:tcPr marL="45720" marR="0" marT="0" marB="0">
                    <a:solidFill>
                      <a:schemeClr val="bg2"/>
                    </a:solidFill>
                  </a:tcPr>
                </a:tc>
              </a:tr>
              <a:tr h="553348">
                <a:tc>
                  <a:txBody>
                    <a:bodyPr/>
                    <a:lstStyle/>
                    <a:p>
                      <a:pPr rtl="0" fontAlgn="t"/>
                      <a:r>
                        <a:rPr lang="en-US" sz="1800" b="1" dirty="0" smtClean="0"/>
                        <a:t>Donor age</a:t>
                      </a:r>
                      <a:endParaRPr lang="en-US" sz="1800" b="1" dirty="0"/>
                    </a:p>
                  </a:txBody>
                  <a:tcPr marL="45720" marR="0" marT="0" marB="0">
                    <a:lnL>
                      <a:noFill/>
                    </a:lnL>
                    <a:solidFill>
                      <a:schemeClr val="bg2"/>
                    </a:solidFill>
                  </a:tcPr>
                </a:tc>
                <a:tc>
                  <a:txBody>
                    <a:bodyPr/>
                    <a:lstStyle/>
                    <a:p>
                      <a:pPr rtl="0" fontAlgn="t"/>
                      <a:endParaRPr lang="en-US" sz="1800" b="1" dirty="0"/>
                    </a:p>
                  </a:txBody>
                  <a:tcPr marL="45720" marR="0" marT="0" marB="0">
                    <a:solidFill>
                      <a:schemeClr val="bg2"/>
                    </a:solidFill>
                  </a:tcPr>
                </a:tc>
              </a:tr>
            </a:tbl>
          </a:graphicData>
        </a:graphic>
      </p:graphicFrame>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400" dirty="0" smtClean="0"/>
              <a:t>ADULT HEART TRANSPLANTS </a:t>
            </a:r>
            <a:r>
              <a:rPr lang="en-US" sz="1800" dirty="0" smtClean="0"/>
              <a:t>(2001-6/2006)</a:t>
            </a:r>
            <a:r>
              <a:rPr lang="en-US" sz="1600" dirty="0" smtClean="0"/>
              <a:t/>
            </a:r>
            <a:br>
              <a:rPr lang="en-US" sz="1600" dirty="0" smtClean="0"/>
            </a:br>
            <a:r>
              <a:rPr lang="en-US" sz="2000" dirty="0" smtClean="0"/>
              <a:t>Risk Factors For 5 Year Mortality with 95% Confidence Limits</a:t>
            </a:r>
            <a:br>
              <a:rPr lang="en-US" sz="2000" dirty="0" smtClean="0"/>
            </a:br>
            <a:r>
              <a:rPr lang="en-US" sz="2000" dirty="0" smtClean="0"/>
              <a:t>Conditional on Survival to 1 Year </a:t>
            </a:r>
            <a:br>
              <a:rPr lang="en-US" sz="2000" dirty="0" smtClean="0"/>
            </a:br>
            <a:r>
              <a:rPr lang="en-US" sz="2000" dirty="0" smtClean="0">
                <a:solidFill>
                  <a:srgbClr val="FFFF00"/>
                </a:solidFill>
              </a:rPr>
              <a:t>Recipient Age</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943600" y="47244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8,982)</a:t>
            </a:r>
            <a:endParaRPr lang="en-US" sz="2400" b="1" dirty="0">
              <a:solidFill>
                <a:srgbClr val="FFFF00"/>
              </a:solidFill>
            </a:endParaRPr>
          </a:p>
        </p:txBody>
      </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400" dirty="0" smtClean="0"/>
              <a:t>ADULT HEART TRANSPLANTS </a:t>
            </a:r>
            <a:r>
              <a:rPr lang="en-US" sz="1800" dirty="0" smtClean="0"/>
              <a:t>(2001-6/2006)</a:t>
            </a:r>
            <a:r>
              <a:rPr lang="en-US" sz="1600" dirty="0" smtClean="0"/>
              <a:t/>
            </a:r>
            <a:br>
              <a:rPr lang="en-US" sz="1600" dirty="0" smtClean="0"/>
            </a:br>
            <a:r>
              <a:rPr lang="en-US" sz="2000" dirty="0" smtClean="0"/>
              <a:t>Risk Factors For 5 Year Mortality with 95% Confidence Limits</a:t>
            </a:r>
            <a:br>
              <a:rPr lang="en-US" sz="2000" dirty="0" smtClean="0"/>
            </a:br>
            <a:r>
              <a:rPr lang="en-US" sz="2000" dirty="0" smtClean="0"/>
              <a:t>Conditional on Survival to 1 Year  </a:t>
            </a:r>
            <a:br>
              <a:rPr lang="en-US" sz="2000" dirty="0" smtClean="0"/>
            </a:br>
            <a:r>
              <a:rPr lang="en-US" sz="2000" dirty="0" smtClean="0">
                <a:solidFill>
                  <a:srgbClr val="FFFF00"/>
                </a:solidFill>
              </a:rPr>
              <a:t>Donor Age</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0.0005</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8,982)</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800" dirty="0" smtClean="0"/>
              <a:t>ADULT HEART TRANSPLANTS</a:t>
            </a:r>
            <a:br>
              <a:rPr lang="en-US" sz="2800" dirty="0" smtClean="0"/>
            </a:br>
            <a:r>
              <a:rPr lang="en-US" sz="2400" dirty="0" smtClean="0"/>
              <a:t>Donor and Recipient Characteristics</a:t>
            </a:r>
            <a:endParaRPr lang="en-US" sz="2000" dirty="0"/>
          </a:p>
        </p:txBody>
      </p:sp>
      <p:grpSp>
        <p:nvGrpSpPr>
          <p:cNvPr id="3"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graphicFrame>
        <p:nvGraphicFramePr>
          <p:cNvPr id="8" name="Table 7"/>
          <p:cNvGraphicFramePr>
            <a:graphicFrameLocks noGrp="1"/>
          </p:cNvGraphicFramePr>
          <p:nvPr/>
        </p:nvGraphicFramePr>
        <p:xfrm>
          <a:off x="152400" y="1143000"/>
          <a:ext cx="8839200" cy="4571999"/>
        </p:xfrm>
        <a:graphic>
          <a:graphicData uri="http://schemas.openxmlformats.org/drawingml/2006/table">
            <a:tbl>
              <a:tblPr firstRow="1" bandRow="1">
                <a:tableStyleId>{7DF18680-E054-41AD-8BC1-D1AEF772440D}</a:tableStyleId>
              </a:tblPr>
              <a:tblGrid>
                <a:gridCol w="3124200"/>
                <a:gridCol w="1371600"/>
                <a:gridCol w="1524000"/>
                <a:gridCol w="1371600"/>
                <a:gridCol w="1447800"/>
              </a:tblGrid>
              <a:tr h="504971">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1992-2000</a:t>
                      </a:r>
                    </a:p>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(N </a:t>
                      </a:r>
                      <a:r>
                        <a:rPr lang="en-US" sz="1500" b="1" dirty="0">
                          <a:solidFill>
                            <a:srgbClr val="FFFF00"/>
                          </a:solidFill>
                          <a:latin typeface="+mn-lt"/>
                          <a:ea typeface="Times New Roman"/>
                          <a:cs typeface="Verdana"/>
                        </a:rPr>
                        <a:t>= 36,507)</a:t>
                      </a:r>
                      <a:endParaRPr lang="en-US" sz="1500" dirty="0">
                        <a:solidFill>
                          <a:srgbClr val="FFFF00"/>
                        </a:solidFill>
                        <a:latin typeface="+mn-lt"/>
                        <a:ea typeface="Times New Roman"/>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2001-2005</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a:t>
                      </a:r>
                      <a:r>
                        <a:rPr lang="en-US" sz="1500" b="1" kern="1200" dirty="0">
                          <a:solidFill>
                            <a:srgbClr val="FFFF00"/>
                          </a:solidFill>
                          <a:latin typeface="+mn-lt"/>
                          <a:ea typeface="Times New Roman"/>
                          <a:cs typeface="Verdana"/>
                        </a:rPr>
                        <a:t>= 16,352)</a:t>
                      </a: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2006-6/2011</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a:t>
                      </a:r>
                      <a:r>
                        <a:rPr lang="en-US" sz="1500" b="1" kern="1200" dirty="0">
                          <a:solidFill>
                            <a:srgbClr val="FFFF00"/>
                          </a:solidFill>
                          <a:latin typeface="+mn-lt"/>
                          <a:ea typeface="Times New Roman"/>
                          <a:cs typeface="Verdana"/>
                        </a:rPr>
                        <a:t>= 17,868)</a:t>
                      </a: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a:r>
                        <a:rPr lang="en-US" sz="1500" dirty="0" smtClean="0">
                          <a:solidFill>
                            <a:srgbClr val="FFFF00"/>
                          </a:solidFill>
                        </a:rPr>
                        <a:t>p-value</a:t>
                      </a:r>
                      <a:endParaRPr lang="en-US" sz="1500" dirty="0">
                        <a:solidFill>
                          <a:srgbClr val="FFFF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solidFill>
                  </a:tcPr>
                </a:tc>
              </a:tr>
              <a:tr h="338919">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300" b="1" kern="1200" dirty="0" smtClean="0">
                          <a:solidFill>
                            <a:schemeClr val="tx1"/>
                          </a:solidFill>
                          <a:latin typeface="+mn-lt"/>
                          <a:ea typeface="+mn-ea"/>
                          <a:cs typeface="Times New Roman"/>
                        </a:rPr>
                        <a:t>Recipient/donor gender (% male)</a:t>
                      </a:r>
                    </a:p>
                  </a:txBody>
                  <a:tcPr marL="45720" marR="4572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80.7%/ 68.4%</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77.7%/ 69.0%</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76.3%/ 69.4%</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&lt;0.0001/ 0.0545</a:t>
                      </a:r>
                      <a:endParaRPr lang="en-US" sz="1300" b="1">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algn="l"/>
                      <a:r>
                        <a:rPr lang="en-US" sz="1300" b="1" dirty="0" smtClean="0">
                          <a:solidFill>
                            <a:schemeClr val="tx1"/>
                          </a:solidFill>
                          <a:latin typeface="+mn-lt"/>
                        </a:rPr>
                        <a:t>Male recipient/</a:t>
                      </a:r>
                      <a:r>
                        <a:rPr lang="en-US" sz="1300" b="1" baseline="0" dirty="0" smtClean="0">
                          <a:solidFill>
                            <a:schemeClr val="tx1"/>
                          </a:solidFill>
                          <a:latin typeface="+mn-lt"/>
                        </a:rPr>
                        <a:t> female donor</a:t>
                      </a:r>
                      <a:endParaRPr lang="en-US" sz="1300" b="1" dirty="0">
                        <a:solidFill>
                          <a:schemeClr val="tx1"/>
                        </a:solidFill>
                        <a:latin typeface="+mn-lt"/>
                      </a:endParaRPr>
                    </a:p>
                  </a:txBody>
                  <a:tcPr marL="45720" marR="4572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21.2%</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dirty="0">
                          <a:solidFill>
                            <a:schemeClr val="tx1"/>
                          </a:solidFill>
                          <a:latin typeface="+mn-lt"/>
                          <a:ea typeface="Times New Roman"/>
                          <a:cs typeface="Verdana"/>
                        </a:rPr>
                        <a:t>18.4%</a:t>
                      </a: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16.6%</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algn="l"/>
                      <a:r>
                        <a:rPr lang="en-US" sz="1300" b="1" dirty="0" smtClean="0">
                          <a:solidFill>
                            <a:schemeClr val="tx1"/>
                          </a:solidFill>
                          <a:latin typeface="+mn-lt"/>
                        </a:rPr>
                        <a:t>Female recipient/</a:t>
                      </a:r>
                      <a:r>
                        <a:rPr lang="en-US" sz="1300" b="1" baseline="0" dirty="0" smtClean="0">
                          <a:solidFill>
                            <a:schemeClr val="tx1"/>
                          </a:solidFill>
                          <a:latin typeface="+mn-lt"/>
                        </a:rPr>
                        <a:t> male donor</a:t>
                      </a:r>
                      <a:endParaRPr lang="en-US" sz="1300" b="1" dirty="0">
                        <a:solidFill>
                          <a:schemeClr val="tx1"/>
                        </a:solidFill>
                        <a:latin typeface="+mn-lt"/>
                      </a:endParaRPr>
                    </a:p>
                  </a:txBody>
                  <a:tcPr marL="45720" marR="4572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9.1%</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9.7%</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9.7%</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0.0327</a:t>
                      </a:r>
                      <a:endParaRPr lang="en-US" sz="1300" b="1">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algn="l" rtl="0" fontAlgn="t"/>
                      <a:r>
                        <a:rPr lang="en-US" sz="1300" b="1" dirty="0">
                          <a:solidFill>
                            <a:schemeClr val="tx1"/>
                          </a:solidFill>
                          <a:latin typeface="+mn-lt"/>
                        </a:rPr>
                        <a:t>Recipient/donor diabetes mellitus</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17.8%</a:t>
                      </a:r>
                      <a:r>
                        <a:rPr lang="en-US" sz="1300" b="1" baseline="30000" dirty="0" smtClean="0">
                          <a:solidFill>
                            <a:schemeClr val="tx1"/>
                          </a:solidFill>
                          <a:latin typeface="+mn-lt"/>
                          <a:ea typeface="Times New Roman"/>
                          <a:cs typeface="Verdana"/>
                        </a:rPr>
                        <a:t>1</a:t>
                      </a:r>
                      <a:r>
                        <a:rPr lang="en-US" sz="1300" b="1" dirty="0" smtClean="0">
                          <a:solidFill>
                            <a:schemeClr val="tx1"/>
                          </a:solidFill>
                          <a:latin typeface="+mn-lt"/>
                          <a:ea typeface="Times New Roman"/>
                          <a:cs typeface="Verdana"/>
                        </a:rPr>
                        <a:t>/ 1.6%</a:t>
                      </a:r>
                      <a:r>
                        <a:rPr lang="en-US" sz="1300" b="1" baseline="30000" dirty="0" smtClean="0">
                          <a:solidFill>
                            <a:schemeClr val="tx1"/>
                          </a:solidFill>
                          <a:latin typeface="+mn-lt"/>
                          <a:ea typeface="Times New Roman"/>
                          <a:cs typeface="Verdana"/>
                        </a:rPr>
                        <a:t>1</a:t>
                      </a:r>
                      <a:endParaRPr lang="en-US" sz="1300" b="1" baseline="30000"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20.2%/ 2.0%</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25.4%/ 2.8%</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&lt;0.0001/ &lt;0.0001</a:t>
                      </a:r>
                      <a:endParaRPr lang="en-US" sz="1300" b="1">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algn="l" rtl="0" fontAlgn="t"/>
                      <a:r>
                        <a:rPr lang="en-US" sz="1300" b="1" dirty="0">
                          <a:solidFill>
                            <a:schemeClr val="tx1"/>
                          </a:solidFill>
                          <a:latin typeface="+mn-lt"/>
                        </a:rPr>
                        <a:t>Recipient </a:t>
                      </a:r>
                      <a:r>
                        <a:rPr lang="en-US" sz="1300" b="1" dirty="0" err="1">
                          <a:solidFill>
                            <a:schemeClr val="tx1"/>
                          </a:solidFill>
                          <a:latin typeface="+mn-lt"/>
                        </a:rPr>
                        <a:t>amiodarone</a:t>
                      </a:r>
                      <a:r>
                        <a:rPr lang="en-US" sz="1300" b="1" dirty="0">
                          <a:solidFill>
                            <a:schemeClr val="tx1"/>
                          </a:solidFill>
                          <a:latin typeface="+mn-lt"/>
                        </a:rPr>
                        <a:t> use (US only)</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21.7%</a:t>
                      </a:r>
                      <a:r>
                        <a:rPr lang="en-US" sz="1300" b="1" baseline="30000" dirty="0" smtClean="0">
                          <a:solidFill>
                            <a:schemeClr val="tx1"/>
                          </a:solidFill>
                          <a:latin typeface="+mn-lt"/>
                          <a:ea typeface="Times New Roman"/>
                          <a:cs typeface="Verdana"/>
                        </a:rPr>
                        <a:t>1</a:t>
                      </a:r>
                      <a:endParaRPr lang="en-US" sz="1300" b="1" baseline="30000"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29.0%</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30.2%</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300" b="1" dirty="0" smtClean="0">
                          <a:solidFill>
                            <a:schemeClr val="tx1"/>
                          </a:solidFill>
                          <a:latin typeface="+mn-lt"/>
                        </a:rPr>
                        <a:t>Recipient/donor cigarette history</a:t>
                      </a:r>
                      <a:endParaRPr lang="en-US" sz="1300" dirty="0" smtClean="0">
                        <a:solidFill>
                          <a:schemeClr val="tx1"/>
                        </a:solidFill>
                        <a:latin typeface="+mn-lt"/>
                      </a:endParaRPr>
                    </a:p>
                  </a:txBody>
                  <a:tcPr marL="45720" marR="4572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r>
                        <a:rPr lang="en-US" sz="1300" b="1" dirty="0">
                          <a:solidFill>
                            <a:schemeClr val="tx1"/>
                          </a:solidFill>
                          <a:latin typeface="+mn-lt"/>
                          <a:ea typeface="Times New Roman"/>
                          <a:cs typeface="Verdana"/>
                        </a:rPr>
                        <a:t>-/ </a:t>
                      </a:r>
                      <a:r>
                        <a:rPr lang="en-US" sz="1300" b="1" dirty="0" smtClean="0">
                          <a:solidFill>
                            <a:schemeClr val="tx1"/>
                          </a:solidFill>
                          <a:latin typeface="+mn-lt"/>
                          <a:ea typeface="Times New Roman"/>
                          <a:cs typeface="Verdana"/>
                        </a:rPr>
                        <a:t>38.0%</a:t>
                      </a:r>
                      <a:r>
                        <a:rPr lang="en-US" sz="1300" b="1" baseline="30000" dirty="0" smtClean="0">
                          <a:solidFill>
                            <a:schemeClr val="tx1"/>
                          </a:solidFill>
                          <a:latin typeface="+mn-lt"/>
                          <a:ea typeface="Times New Roman"/>
                          <a:cs typeface="Verdana"/>
                        </a:rPr>
                        <a:t>1</a:t>
                      </a:r>
                      <a:endParaRPr lang="en-US" sz="1300" b="1" baseline="30000"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46.6%</a:t>
                      </a:r>
                      <a:r>
                        <a:rPr lang="en-US" sz="1300" b="1" baseline="30000" dirty="0" smtClean="0">
                          <a:solidFill>
                            <a:schemeClr val="tx1"/>
                          </a:solidFill>
                          <a:latin typeface="+mn-lt"/>
                          <a:ea typeface="Times New Roman"/>
                          <a:cs typeface="Verdana"/>
                        </a:rPr>
                        <a:t>2</a:t>
                      </a:r>
                      <a:r>
                        <a:rPr lang="en-US" sz="1300" b="1" dirty="0" smtClean="0">
                          <a:solidFill>
                            <a:schemeClr val="tx1"/>
                          </a:solidFill>
                          <a:latin typeface="+mn-lt"/>
                          <a:ea typeface="Times New Roman"/>
                          <a:cs typeface="Verdana"/>
                        </a:rPr>
                        <a:t>/ </a:t>
                      </a:r>
                      <a:r>
                        <a:rPr lang="en-US" sz="1300" b="1" dirty="0">
                          <a:solidFill>
                            <a:schemeClr val="tx1"/>
                          </a:solidFill>
                          <a:latin typeface="+mn-lt"/>
                          <a:ea typeface="Times New Roman"/>
                          <a:cs typeface="Verdana"/>
                        </a:rPr>
                        <a:t>29.1%</a:t>
                      </a: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46.5%/ 19.2%</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0.9848/ &lt;0.0001</a:t>
                      </a:r>
                      <a:endParaRPr lang="en-US" sz="1300" b="1">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algn="l" rtl="0" fontAlgn="t"/>
                      <a:r>
                        <a:rPr lang="en-US" sz="1300" b="1" dirty="0">
                          <a:solidFill>
                            <a:schemeClr val="tx1"/>
                          </a:solidFill>
                          <a:latin typeface="+mn-lt"/>
                        </a:rPr>
                        <a:t>Recipient/donor hypertension</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34.2%</a:t>
                      </a:r>
                      <a:r>
                        <a:rPr lang="en-US" sz="1300" b="1" baseline="30000" dirty="0" smtClean="0">
                          <a:solidFill>
                            <a:schemeClr val="tx1"/>
                          </a:solidFill>
                          <a:latin typeface="+mn-lt"/>
                          <a:ea typeface="Times New Roman"/>
                          <a:cs typeface="Verdana"/>
                        </a:rPr>
                        <a:t>1</a:t>
                      </a:r>
                      <a:r>
                        <a:rPr lang="en-US" sz="1300" b="1" dirty="0" smtClean="0">
                          <a:solidFill>
                            <a:schemeClr val="tx1"/>
                          </a:solidFill>
                          <a:latin typeface="+mn-lt"/>
                          <a:ea typeface="Times New Roman"/>
                          <a:cs typeface="Verdana"/>
                        </a:rPr>
                        <a:t>/ 10.8%</a:t>
                      </a:r>
                      <a:r>
                        <a:rPr lang="en-US" sz="1300" b="1" baseline="30000" dirty="0" smtClean="0">
                          <a:solidFill>
                            <a:schemeClr val="tx1"/>
                          </a:solidFill>
                          <a:latin typeface="+mn-lt"/>
                          <a:ea typeface="Times New Roman"/>
                          <a:cs typeface="Verdana"/>
                        </a:rPr>
                        <a:t>1</a:t>
                      </a:r>
                      <a:endParaRPr lang="en-US" sz="1300" b="1" baseline="30000"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38.1%/ 11.4%</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44.1%/ 13.4%</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&lt;0.0001/ &lt;0.0001</a:t>
                      </a:r>
                      <a:endParaRPr lang="en-US" sz="1300" b="1">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algn="l" rtl="0" fontAlgn="t"/>
                      <a:r>
                        <a:rPr lang="en-US" sz="1300" b="1" dirty="0">
                          <a:solidFill>
                            <a:schemeClr val="tx1"/>
                          </a:solidFill>
                          <a:latin typeface="+mn-lt"/>
                          <a:cs typeface="Times New Roman"/>
                        </a:rPr>
                        <a:t>Recipient prior cardiac surgery</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38.9%</a:t>
                      </a:r>
                      <a:r>
                        <a:rPr lang="en-US" sz="1300" b="1" baseline="30000" dirty="0" smtClean="0">
                          <a:solidFill>
                            <a:schemeClr val="tx1"/>
                          </a:solidFill>
                          <a:latin typeface="+mn-lt"/>
                          <a:ea typeface="Times New Roman"/>
                          <a:cs typeface="Verdana"/>
                        </a:rPr>
                        <a:t>2</a:t>
                      </a:r>
                      <a:endParaRPr lang="en-US" sz="1300" b="1" baseline="30000"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45.4%</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algn="l" rtl="0" fontAlgn="t"/>
                      <a:r>
                        <a:rPr lang="en-US" sz="1300" b="1" dirty="0">
                          <a:solidFill>
                            <a:schemeClr val="tx1"/>
                          </a:solidFill>
                          <a:latin typeface="+mn-lt"/>
                          <a:cs typeface="Times New Roman"/>
                        </a:rPr>
                        <a:t>Recipient Peripheral Vascular Disease</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3.8%</a:t>
                      </a:r>
                      <a:r>
                        <a:rPr lang="en-US" sz="1300" b="1" baseline="30000" dirty="0" smtClean="0">
                          <a:solidFill>
                            <a:schemeClr val="tx1"/>
                          </a:solidFill>
                          <a:latin typeface="+mn-lt"/>
                          <a:ea typeface="Times New Roman"/>
                          <a:cs typeface="Verdana"/>
                        </a:rPr>
                        <a:t>1</a:t>
                      </a:r>
                      <a:endParaRPr lang="en-US" sz="1300" b="1" baseline="30000"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3.2%</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2.9%</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0.0002</a:t>
                      </a:r>
                      <a:endParaRPr lang="en-US" sz="1300" b="1">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algn="l" rtl="0" fontAlgn="t"/>
                      <a:r>
                        <a:rPr lang="en-US" sz="1300" b="1" dirty="0">
                          <a:solidFill>
                            <a:schemeClr val="tx1"/>
                          </a:solidFill>
                          <a:latin typeface="+mn-lt"/>
                          <a:cs typeface="Times New Roman"/>
                        </a:rPr>
                        <a:t>Recipient previous malignancy</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3.2%</a:t>
                      </a:r>
                      <a:r>
                        <a:rPr lang="en-US" sz="1300" b="1" baseline="30000" dirty="0" smtClean="0">
                          <a:solidFill>
                            <a:schemeClr val="tx1"/>
                          </a:solidFill>
                          <a:latin typeface="+mn-lt"/>
                          <a:ea typeface="Times New Roman"/>
                          <a:cs typeface="Verdana"/>
                        </a:rPr>
                        <a:t>1</a:t>
                      </a: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4.5%</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6.4%</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algn="l" rtl="0" fontAlgn="t"/>
                      <a:r>
                        <a:rPr lang="en-US" sz="1300" b="1" dirty="0">
                          <a:solidFill>
                            <a:schemeClr val="tx1"/>
                          </a:solidFill>
                          <a:latin typeface="+mn-lt"/>
                        </a:rPr>
                        <a:t>Recipient COPD</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3.2%</a:t>
                      </a:r>
                      <a:r>
                        <a:rPr lang="en-US" sz="1300" b="1" baseline="30000" dirty="0" smtClean="0">
                          <a:solidFill>
                            <a:schemeClr val="tx1"/>
                          </a:solidFill>
                          <a:latin typeface="+mn-lt"/>
                          <a:ea typeface="Times New Roman"/>
                          <a:cs typeface="Verdana"/>
                        </a:rPr>
                        <a:t>1</a:t>
                      </a: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3.2%</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4.2%</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0.0001</a:t>
                      </a:r>
                      <a:endParaRPr lang="en-US" sz="1300" b="1">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algn="l" rtl="0" fontAlgn="t"/>
                      <a:r>
                        <a:rPr lang="en-US" sz="1300" b="1" dirty="0">
                          <a:solidFill>
                            <a:schemeClr val="tx1"/>
                          </a:solidFill>
                          <a:latin typeface="+mn-lt"/>
                        </a:rPr>
                        <a:t>Ischemic time (hours)</a:t>
                      </a:r>
                      <a:r>
                        <a:rPr lang="en-US" sz="1300" dirty="0">
                          <a:solidFill>
                            <a:schemeClr val="tx1"/>
                          </a:solidFill>
                          <a:latin typeface="+mn-lt"/>
                        </a:rPr>
                        <a:t> </a:t>
                      </a:r>
                      <a:endParaRPr lang="en-US" dirty="0">
                        <a:solidFill>
                          <a:schemeClr val="tx1"/>
                        </a:solidFill>
                        <a:latin typeface="+mn-lt"/>
                      </a:endParaRPr>
                    </a:p>
                  </a:txBody>
                  <a:tcPr marL="45720" marR="4572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2.6 (</a:t>
                      </a:r>
                      <a:r>
                        <a:rPr lang="en-US" sz="1300" b="1" dirty="0">
                          <a:solidFill>
                            <a:schemeClr val="tx1"/>
                          </a:solidFill>
                          <a:latin typeface="+mn-lt"/>
                          <a:ea typeface="Times New Roman"/>
                          <a:cs typeface="Verdana"/>
                        </a:rPr>
                        <a:t>0.0-4.5)</a:t>
                      </a:r>
                      <a:endParaRPr lang="en-US" sz="1300" b="1" dirty="0">
                        <a:solidFill>
                          <a:schemeClr val="tx1"/>
                        </a:solidFill>
                        <a:latin typeface="+mn-lt"/>
                        <a:ea typeface="Times New Roman"/>
                      </a:endParaRPr>
                    </a:p>
                  </a:txBody>
                  <a:tcPr marL="50800" marR="50800"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2.9 (</a:t>
                      </a:r>
                      <a:r>
                        <a:rPr lang="en-US" sz="1300" b="1" dirty="0">
                          <a:solidFill>
                            <a:schemeClr val="tx1"/>
                          </a:solidFill>
                          <a:latin typeface="+mn-lt"/>
                          <a:ea typeface="Times New Roman"/>
                          <a:cs typeface="Verdana"/>
                        </a:rPr>
                        <a:t>0.0-4.9)</a:t>
                      </a:r>
                      <a:endParaRPr lang="en-US" sz="1300" b="1" dirty="0">
                        <a:solidFill>
                          <a:schemeClr val="tx1"/>
                        </a:solidFill>
                        <a:latin typeface="+mn-lt"/>
                        <a:ea typeface="Times New Roman"/>
                      </a:endParaRPr>
                    </a:p>
                  </a:txBody>
                  <a:tcPr marL="50800" marR="50800"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3.1 (</a:t>
                      </a:r>
                      <a:r>
                        <a:rPr lang="en-US" sz="1300" b="1" dirty="0">
                          <a:solidFill>
                            <a:schemeClr val="tx1"/>
                          </a:solidFill>
                          <a:latin typeface="+mn-lt"/>
                          <a:ea typeface="Times New Roman"/>
                          <a:cs typeface="Verdana"/>
                        </a:rPr>
                        <a:t>0.0-5.0)</a:t>
                      </a:r>
                      <a:endParaRPr lang="en-US" sz="1300" b="1" dirty="0">
                        <a:solidFill>
                          <a:schemeClr val="tx1"/>
                        </a:solidFill>
                        <a:latin typeface="+mn-lt"/>
                        <a:ea typeface="Times New Roman"/>
                      </a:endParaRPr>
                    </a:p>
                  </a:txBody>
                  <a:tcPr marL="50800" marR="50800"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400"/>
                        </a:spcBef>
                        <a:spcAft>
                          <a:spcPts val="400"/>
                        </a:spcAft>
                      </a:pPr>
                      <a:r>
                        <a:rPr lang="en-US" sz="1300" b="1" dirty="0">
                          <a:solidFill>
                            <a:schemeClr val="tx1"/>
                          </a:solidFill>
                          <a:latin typeface="+mn-lt"/>
                          <a:ea typeface="Times New Roman"/>
                          <a:cs typeface="Verdana"/>
                        </a:rPr>
                        <a:t>&lt;0.0001</a:t>
                      </a: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bl>
          </a:graphicData>
        </a:graphic>
      </p:graphicFrame>
      <p:sp>
        <p:nvSpPr>
          <p:cNvPr id="9" name="TextBox 8"/>
          <p:cNvSpPr txBox="1"/>
          <p:nvPr/>
        </p:nvSpPr>
        <p:spPr>
          <a:xfrm>
            <a:off x="1752600" y="5791200"/>
            <a:ext cx="7239000" cy="292388"/>
          </a:xfrm>
          <a:prstGeom prst="rect">
            <a:avLst/>
          </a:prstGeom>
          <a:noFill/>
        </p:spPr>
        <p:txBody>
          <a:bodyPr wrap="square" rtlCol="0">
            <a:spAutoFit/>
          </a:bodyPr>
          <a:lstStyle/>
          <a:p>
            <a:pPr algn="ctr"/>
            <a:r>
              <a:rPr lang="en-US" sz="1300" b="1" dirty="0" smtClean="0">
                <a:solidFill>
                  <a:srgbClr val="FFFF00"/>
                </a:solidFill>
              </a:rPr>
              <a:t>Continuous factors are expressed as median (5</a:t>
            </a:r>
            <a:r>
              <a:rPr lang="en-US" sz="1300" b="1" baseline="30000" dirty="0" smtClean="0">
                <a:solidFill>
                  <a:srgbClr val="FFFF00"/>
                </a:solidFill>
              </a:rPr>
              <a:t>th</a:t>
            </a:r>
            <a:r>
              <a:rPr lang="en-US" sz="1300" b="1" dirty="0" smtClean="0">
                <a:solidFill>
                  <a:srgbClr val="FFFF00"/>
                </a:solidFill>
              </a:rPr>
              <a:t>-95</a:t>
            </a:r>
            <a:r>
              <a:rPr lang="en-US" sz="1300" b="1" baseline="30000" dirty="0" smtClean="0">
                <a:solidFill>
                  <a:srgbClr val="FFFF00"/>
                </a:solidFill>
              </a:rPr>
              <a:t>th</a:t>
            </a:r>
            <a:r>
              <a:rPr lang="en-US" sz="1300" b="1" dirty="0" smtClean="0">
                <a:solidFill>
                  <a:srgbClr val="FFFF00"/>
                </a:solidFill>
              </a:rPr>
              <a:t> percentiles) </a:t>
            </a:r>
            <a:endParaRPr lang="en-US" dirty="0"/>
          </a:p>
        </p:txBody>
      </p:sp>
      <p:sp>
        <p:nvSpPr>
          <p:cNvPr id="11" name="TextBox 10"/>
          <p:cNvSpPr txBox="1"/>
          <p:nvPr/>
        </p:nvSpPr>
        <p:spPr>
          <a:xfrm>
            <a:off x="5791200" y="6172200"/>
            <a:ext cx="3124200" cy="461665"/>
          </a:xfrm>
          <a:prstGeom prst="rect">
            <a:avLst/>
          </a:prstGeom>
          <a:noFill/>
        </p:spPr>
        <p:txBody>
          <a:bodyPr wrap="square" rtlCol="0">
            <a:spAutoFit/>
          </a:bodyPr>
          <a:lstStyle/>
          <a:p>
            <a:r>
              <a:rPr lang="en-US" sz="1200" b="1" baseline="30000" dirty="0" smtClean="0"/>
              <a:t>1</a:t>
            </a:r>
            <a:r>
              <a:rPr lang="en-US" sz="1200" b="1" dirty="0" smtClean="0"/>
              <a:t>  Based on 4/1994-2000 transplants.</a:t>
            </a:r>
          </a:p>
          <a:p>
            <a:r>
              <a:rPr lang="en-US" sz="1200" b="1" baseline="30000" dirty="0" smtClean="0"/>
              <a:t>2 </a:t>
            </a:r>
            <a:r>
              <a:rPr lang="en-US" sz="1200" b="1" dirty="0" smtClean="0"/>
              <a:t> Based on 7/2004-2005 transplants.</a:t>
            </a:r>
            <a:endParaRPr lang="en-US" dirty="0"/>
          </a:p>
        </p:txBody>
      </p:sp>
      <p:sp>
        <p:nvSpPr>
          <p:cNvPr id="14" name="TextBox 13"/>
          <p:cNvSpPr txBox="1"/>
          <p:nvPr/>
        </p:nvSpPr>
        <p:spPr>
          <a:xfrm>
            <a:off x="2590800" y="6184612"/>
            <a:ext cx="1143000" cy="292388"/>
          </a:xfrm>
          <a:prstGeom prst="rect">
            <a:avLst/>
          </a:prstGeom>
          <a:noFill/>
        </p:spPr>
        <p:txBody>
          <a:bodyPr wrap="square" rtlCol="0">
            <a:spAutoFit/>
          </a:bodyPr>
          <a:lstStyle/>
          <a:p>
            <a:pPr algn="ctr"/>
            <a:r>
              <a:rPr lang="en-US" sz="1300" b="1" dirty="0" smtClean="0">
                <a:solidFill>
                  <a:srgbClr val="FFFF00"/>
                </a:solidFill>
              </a:rPr>
              <a:t>(Cont’d)</a:t>
            </a:r>
            <a:endParaRPr lang="en-US" sz="1300" dirty="0" smtClean="0">
              <a:solidFill>
                <a:srgbClr val="FFFF00"/>
              </a:solidFill>
            </a:endParaRPr>
          </a:p>
        </p:txBody>
      </p:sp>
      <p:sp>
        <p:nvSpPr>
          <p:cNvPr id="15" name="TextBox 14"/>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400" dirty="0" smtClean="0"/>
              <a:t>ADULT HEART TRANSPLANTS </a:t>
            </a:r>
            <a:r>
              <a:rPr lang="en-US" sz="1800" dirty="0" smtClean="0"/>
              <a:t>(2001-6/2006)</a:t>
            </a:r>
            <a:r>
              <a:rPr lang="en-US" sz="1600" dirty="0" smtClean="0"/>
              <a:t/>
            </a:r>
            <a:br>
              <a:rPr lang="en-US" sz="1600" dirty="0" smtClean="0"/>
            </a:br>
            <a:r>
              <a:rPr lang="en-US" sz="2000" dirty="0" smtClean="0"/>
              <a:t>Risk Factors For 5 Year Mortality with 95% Confidence Limits</a:t>
            </a:r>
            <a:br>
              <a:rPr lang="en-US" sz="2000" dirty="0" smtClean="0"/>
            </a:br>
            <a:r>
              <a:rPr lang="en-US" sz="2000" dirty="0" smtClean="0"/>
              <a:t>Conditional on Survival to 1 Year  </a:t>
            </a:r>
            <a:br>
              <a:rPr lang="en-US" sz="2000" dirty="0" smtClean="0"/>
            </a:br>
            <a:r>
              <a:rPr lang="en-US" sz="2000" dirty="0" smtClean="0">
                <a:solidFill>
                  <a:srgbClr val="FFFF00"/>
                </a:solidFill>
              </a:rPr>
              <a:t>Recipient BMI</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0.0026</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8,982)</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400" dirty="0" smtClean="0"/>
              <a:t>ADULT HEART TRANSPLANTS </a:t>
            </a:r>
            <a:r>
              <a:rPr lang="en-US" sz="1800" dirty="0" smtClean="0"/>
              <a:t>(2001-6/2006)</a:t>
            </a:r>
            <a:r>
              <a:rPr lang="en-US" sz="1600" dirty="0" smtClean="0"/>
              <a:t/>
            </a:r>
            <a:br>
              <a:rPr lang="en-US" sz="1600" dirty="0" smtClean="0"/>
            </a:br>
            <a:r>
              <a:rPr lang="en-US" sz="2000" dirty="0" smtClean="0"/>
              <a:t>Risk Factors For 5 Year Mortality with 95% Confidence Limits</a:t>
            </a:r>
            <a:br>
              <a:rPr lang="en-US" sz="2000" dirty="0" smtClean="0"/>
            </a:br>
            <a:r>
              <a:rPr lang="en-US" sz="2000" dirty="0" smtClean="0"/>
              <a:t>Conditional on Survival to 1 Year  </a:t>
            </a:r>
            <a:br>
              <a:rPr lang="en-US" sz="2000" dirty="0" smtClean="0"/>
            </a:br>
            <a:r>
              <a:rPr lang="en-US" sz="2000" dirty="0" smtClean="0">
                <a:solidFill>
                  <a:srgbClr val="FFFF00"/>
                </a:solidFill>
              </a:rPr>
              <a:t>Recipient Pre-Transplant Creatinine</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0.0187</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8,982)</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400" dirty="0" smtClean="0"/>
              <a:t>ADULT HEART TRANSPLANTS </a:t>
            </a:r>
            <a:r>
              <a:rPr lang="en-US" sz="1800" dirty="0" smtClean="0"/>
              <a:t>(2001-6/2006)</a:t>
            </a:r>
            <a:r>
              <a:rPr lang="en-US" sz="1600" dirty="0" smtClean="0"/>
              <a:t/>
            </a:r>
            <a:br>
              <a:rPr lang="en-US" sz="1600" dirty="0" smtClean="0"/>
            </a:br>
            <a:r>
              <a:rPr lang="en-US" sz="2000" dirty="0" smtClean="0"/>
              <a:t>Risk Factors For 5 Year Mortality with 95% Confidence Limits</a:t>
            </a:r>
            <a:br>
              <a:rPr lang="en-US" sz="2000" dirty="0" smtClean="0"/>
            </a:br>
            <a:r>
              <a:rPr lang="en-US" sz="2000" dirty="0" smtClean="0"/>
              <a:t>Conditional on Survival to 1 Year  </a:t>
            </a:r>
            <a:br>
              <a:rPr lang="en-US" sz="2000" dirty="0" smtClean="0"/>
            </a:br>
            <a:r>
              <a:rPr lang="en-US" sz="2000" dirty="0" err="1" smtClean="0">
                <a:solidFill>
                  <a:srgbClr val="FFFF00"/>
                </a:solidFill>
              </a:rPr>
              <a:t>Transpulmonary</a:t>
            </a:r>
            <a:r>
              <a:rPr lang="en-US" sz="2000" dirty="0" smtClean="0">
                <a:solidFill>
                  <a:srgbClr val="FFFF00"/>
                </a:solidFill>
              </a:rPr>
              <a:t> Pressure Gradient</a:t>
            </a:r>
            <a:endParaRPr lang="en-US" sz="20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0.0033</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8,982)</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000" dirty="0" smtClean="0"/>
              <a:t>(1996-6/2001)</a:t>
            </a:r>
            <a:br>
              <a:rPr lang="en-US" sz="2000" dirty="0" smtClean="0"/>
            </a:br>
            <a:r>
              <a:rPr lang="en-US" sz="2400" dirty="0" smtClean="0"/>
              <a:t>Risk Factors For 10 Year Mortality</a:t>
            </a:r>
            <a:endParaRPr lang="en-US" sz="2400" dirty="0"/>
          </a:p>
        </p:txBody>
      </p:sp>
      <p:graphicFrame>
        <p:nvGraphicFramePr>
          <p:cNvPr id="10" name="Content Placeholder 9"/>
          <p:cNvGraphicFramePr>
            <a:graphicFrameLocks noGrp="1"/>
          </p:cNvGraphicFramePr>
          <p:nvPr>
            <p:ph idx="1"/>
          </p:nvPr>
        </p:nvGraphicFramePr>
        <p:xfrm>
          <a:off x="228599" y="1133326"/>
          <a:ext cx="8686801" cy="4545246"/>
        </p:xfrm>
        <a:graphic>
          <a:graphicData uri="http://schemas.openxmlformats.org/drawingml/2006/table">
            <a:tbl>
              <a:tblPr firstRow="1" bandRow="1">
                <a:tableStyleId>{C083E6E3-FA7D-4D7B-A595-EF9225AFEA82}</a:tableStyleId>
              </a:tblPr>
              <a:tblGrid>
                <a:gridCol w="3962401"/>
                <a:gridCol w="1143000"/>
                <a:gridCol w="861290"/>
                <a:gridCol w="877455"/>
                <a:gridCol w="965200"/>
                <a:gridCol w="877455"/>
              </a:tblGrid>
              <a:tr h="695474">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Relative Risk</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73097">
                <a:tc>
                  <a:txBody>
                    <a:bodyPr/>
                    <a:lstStyle/>
                    <a:p>
                      <a:pPr marL="0" marR="0" indent="0">
                        <a:spcBef>
                          <a:spcPts val="0"/>
                        </a:spcBef>
                        <a:spcAft>
                          <a:spcPts val="0"/>
                        </a:spcAft>
                      </a:pPr>
                      <a:r>
                        <a:rPr lang="en-US" sz="1600" b="1" dirty="0" smtClean="0">
                          <a:latin typeface="+mn-lt"/>
                          <a:ea typeface="Times New Roman"/>
                          <a:cs typeface="Times New Roman"/>
                        </a:rPr>
                        <a:t>ECMO</a:t>
                      </a:r>
                      <a:endParaRPr lang="en-US" sz="1600" b="1" dirty="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29</a:t>
                      </a:r>
                      <a:endParaRPr lang="en-US" sz="16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dirty="0">
                          <a:solidFill>
                            <a:schemeClr val="tx1"/>
                          </a:solidFill>
                          <a:latin typeface="Arial"/>
                        </a:rPr>
                        <a:t>1.82</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0.0107</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600" b="1" i="0" u="none" strike="noStrike" dirty="0">
                          <a:solidFill>
                            <a:schemeClr val="tx1"/>
                          </a:solidFill>
                          <a:latin typeface="Arial"/>
                        </a:rPr>
                        <a:t>1.15</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600" b="1" i="0" u="none" strike="noStrike" dirty="0" smtClean="0">
                          <a:solidFill>
                            <a:schemeClr val="tx1"/>
                          </a:solidFill>
                          <a:latin typeface="Arial"/>
                        </a:rPr>
                        <a:t>-2.87</a:t>
                      </a:r>
                      <a:endParaRPr lang="en-US" sz="16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473097">
                <a:tc>
                  <a:txBody>
                    <a:bodyPr/>
                    <a:lstStyle/>
                    <a:p>
                      <a:pPr marL="0" marR="0" indent="0">
                        <a:spcBef>
                          <a:spcPts val="0"/>
                        </a:spcBef>
                        <a:spcAft>
                          <a:spcPts val="0"/>
                        </a:spcAft>
                      </a:pPr>
                      <a:r>
                        <a:rPr lang="en-US" sz="1600" b="1" dirty="0">
                          <a:latin typeface="+mn-lt"/>
                          <a:ea typeface="Times New Roman"/>
                          <a:cs typeface="Times New Roman"/>
                        </a:rPr>
                        <a:t>Ventilator at time of transplant</a:t>
                      </a: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346</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1.65</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1.43</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-1.92</a:t>
                      </a:r>
                      <a:endParaRPr lang="en-US" sz="1600" b="1" i="0" u="none" strike="noStrike" dirty="0">
                        <a:solidFill>
                          <a:schemeClr val="tx1"/>
                        </a:solidFill>
                        <a:latin typeface="Arial"/>
                      </a:endParaRPr>
                    </a:p>
                  </a:txBody>
                  <a:tcPr marL="0" marR="0" marT="0" marB="0" anchor="ctr">
                    <a:lnR>
                      <a:noFill/>
                    </a:lnR>
                    <a:solidFill>
                      <a:schemeClr val="bg2"/>
                    </a:solidFill>
                  </a:tcPr>
                </a:tc>
              </a:tr>
              <a:tr h="473097">
                <a:tc>
                  <a:txBody>
                    <a:bodyPr/>
                    <a:lstStyle/>
                    <a:p>
                      <a:pPr marL="0" marR="0" indent="0">
                        <a:spcBef>
                          <a:spcPts val="0"/>
                        </a:spcBef>
                        <a:spcAft>
                          <a:spcPts val="0"/>
                        </a:spcAft>
                      </a:pPr>
                      <a:r>
                        <a:rPr lang="en-US" sz="1600" b="1" dirty="0">
                          <a:latin typeface="+mn-lt"/>
                          <a:ea typeface="Times New Roman"/>
                          <a:cs typeface="Times New Roman"/>
                        </a:rPr>
                        <a:t>Recipient on dialysis</a:t>
                      </a: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233</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dirty="0" smtClean="0">
                          <a:solidFill>
                            <a:schemeClr val="tx1"/>
                          </a:solidFill>
                          <a:latin typeface="Arial"/>
                        </a:rPr>
                        <a:t>1.50</a:t>
                      </a:r>
                      <a:endParaRPr lang="en-US" sz="1600" b="1" i="0" u="none" strike="noStrike" dirty="0">
                        <a:solidFill>
                          <a:schemeClr val="tx1"/>
                        </a:solidFill>
                        <a:latin typeface="Arial"/>
                      </a:endParaRPr>
                    </a:p>
                  </a:txBody>
                  <a:tcPr marL="0" marR="0" marT="0" marB="0" anchor="ctr">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1.26</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-1.78</a:t>
                      </a:r>
                      <a:endParaRPr lang="en-US" sz="1600" b="1" i="0" u="none" strike="noStrike" dirty="0">
                        <a:solidFill>
                          <a:schemeClr val="tx1"/>
                        </a:solidFill>
                        <a:latin typeface="Arial"/>
                      </a:endParaRPr>
                    </a:p>
                  </a:txBody>
                  <a:tcPr marL="0" marR="0" marT="0" marB="0" anchor="ctr">
                    <a:lnR>
                      <a:noFill/>
                    </a:lnR>
                    <a:solidFill>
                      <a:schemeClr val="bg2"/>
                    </a:solidFill>
                  </a:tcPr>
                </a:tc>
              </a:tr>
              <a:tr h="473097">
                <a:tc>
                  <a:txBody>
                    <a:bodyPr/>
                    <a:lstStyle/>
                    <a:p>
                      <a:pPr marL="0" marR="0" indent="0">
                        <a:spcBef>
                          <a:spcPts val="0"/>
                        </a:spcBef>
                        <a:spcAft>
                          <a:spcPts val="0"/>
                        </a:spcAft>
                      </a:pPr>
                      <a:r>
                        <a:rPr lang="en-US" sz="1600" b="1" dirty="0">
                          <a:latin typeface="+mn-lt"/>
                          <a:ea typeface="Times New Roman"/>
                          <a:cs typeface="Times New Roman"/>
                        </a:rPr>
                        <a:t>Repeat transplant</a:t>
                      </a: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283</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1.43</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1.21</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-1.70</a:t>
                      </a:r>
                      <a:endParaRPr lang="en-US" sz="1600" b="1" i="0" u="none" strike="noStrike" dirty="0">
                        <a:solidFill>
                          <a:schemeClr val="tx1"/>
                        </a:solidFill>
                        <a:latin typeface="Arial"/>
                      </a:endParaRPr>
                    </a:p>
                  </a:txBody>
                  <a:tcPr marL="0" marR="0" marT="0" marB="0" anchor="ctr">
                    <a:lnR>
                      <a:noFill/>
                    </a:lnR>
                    <a:solidFill>
                      <a:schemeClr val="bg2"/>
                    </a:solidFill>
                  </a:tcPr>
                </a:tc>
              </a:tr>
              <a:tr h="473097">
                <a:tc>
                  <a:txBody>
                    <a:bodyPr/>
                    <a:lstStyle/>
                    <a:p>
                      <a:pPr marL="0" marR="0" indent="0">
                        <a:spcBef>
                          <a:spcPts val="0"/>
                        </a:spcBef>
                        <a:spcAft>
                          <a:spcPts val="0"/>
                        </a:spcAft>
                      </a:pPr>
                      <a:r>
                        <a:rPr lang="en-US" sz="1600" b="1" dirty="0">
                          <a:latin typeface="+mn-lt"/>
                          <a:ea typeface="Times New Roman"/>
                          <a:cs typeface="Times New Roman"/>
                        </a:rPr>
                        <a:t>Recipient history of diabetes</a:t>
                      </a: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1967</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1.28</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1.19</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-1.37</a:t>
                      </a:r>
                      <a:endParaRPr lang="en-US" sz="1600" b="1" i="0" u="none" strike="noStrike" dirty="0">
                        <a:solidFill>
                          <a:schemeClr val="tx1"/>
                        </a:solidFill>
                        <a:latin typeface="Arial"/>
                      </a:endParaRPr>
                    </a:p>
                  </a:txBody>
                  <a:tcPr marL="0" marR="0" marT="0" marB="0" anchor="ctr">
                    <a:lnR>
                      <a:noFill/>
                    </a:lnR>
                    <a:solidFill>
                      <a:schemeClr val="bg2"/>
                    </a:solidFill>
                  </a:tcPr>
                </a:tc>
              </a:tr>
              <a:tr h="473097">
                <a:tc>
                  <a:txBody>
                    <a:bodyPr/>
                    <a:lstStyle/>
                    <a:p>
                      <a:pPr marL="0" marR="0" indent="0">
                        <a:spcBef>
                          <a:spcPts val="0"/>
                        </a:spcBef>
                        <a:spcAft>
                          <a:spcPts val="0"/>
                        </a:spcAft>
                      </a:pPr>
                      <a:r>
                        <a:rPr lang="en-US" sz="1600" b="1" dirty="0">
                          <a:latin typeface="+mn-lt"/>
                          <a:ea typeface="Times New Roman"/>
                          <a:cs typeface="Times New Roman"/>
                        </a:rPr>
                        <a:t>PRA </a:t>
                      </a:r>
                      <a:r>
                        <a:rPr lang="en-US" sz="1600" b="1" u="sng" dirty="0">
                          <a:latin typeface="+mn-lt"/>
                          <a:ea typeface="Times New Roman"/>
                          <a:cs typeface="Times New Roman"/>
                        </a:rPr>
                        <a:t>&gt;</a:t>
                      </a:r>
                      <a:r>
                        <a:rPr lang="en-US" sz="1600" b="1" dirty="0">
                          <a:latin typeface="+mn-lt"/>
                          <a:ea typeface="Times New Roman"/>
                          <a:cs typeface="Times New Roman"/>
                        </a:rPr>
                        <a:t> 20%</a:t>
                      </a: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599</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1.27</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1.13</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-1.43</a:t>
                      </a:r>
                      <a:endParaRPr lang="en-US" sz="1600" b="1" i="0" u="none" strike="noStrike" dirty="0">
                        <a:solidFill>
                          <a:schemeClr val="tx1"/>
                        </a:solidFill>
                        <a:latin typeface="Arial"/>
                      </a:endParaRPr>
                    </a:p>
                  </a:txBody>
                  <a:tcPr marL="0" marR="0" marT="0" marB="0" anchor="ctr">
                    <a:lnR>
                      <a:noFill/>
                    </a:lnR>
                    <a:solidFill>
                      <a:schemeClr val="bg2"/>
                    </a:solidFill>
                  </a:tcPr>
                </a:tc>
              </a:tr>
              <a:tr h="473097">
                <a:tc>
                  <a:txBody>
                    <a:bodyPr/>
                    <a:lstStyle/>
                    <a:p>
                      <a:r>
                        <a:rPr lang="en-US" sz="1600" b="1" dirty="0" smtClean="0">
                          <a:latin typeface="+mn-lt"/>
                        </a:rPr>
                        <a:t>Transplant</a:t>
                      </a:r>
                      <a:r>
                        <a:rPr lang="en-US" sz="1600" b="1" baseline="0" dirty="0" smtClean="0">
                          <a:latin typeface="+mn-lt"/>
                        </a:rPr>
                        <a:t> year: 1996 vs. 2000/2001</a:t>
                      </a:r>
                      <a:endParaRPr lang="en-US" sz="1600" b="1" dirty="0">
                        <a:latin typeface="+mn-lt"/>
                      </a:endParaRPr>
                    </a:p>
                  </a:txBody>
                  <a:tcPr marL="38100" marR="38100" marT="0" marB="0" anchor="ctr">
                    <a:lnL>
                      <a:noFill/>
                    </a:lnL>
                    <a:solidFill>
                      <a:schemeClr val="bg2"/>
                    </a:solidFill>
                  </a:tcPr>
                </a:tc>
                <a:tc>
                  <a:txBody>
                    <a:bodyPr/>
                    <a:lstStyle/>
                    <a:p>
                      <a:pPr algn="ctr"/>
                      <a:r>
                        <a:rPr lang="en-US" sz="1600" b="1" dirty="0" smtClean="0">
                          <a:latin typeface="+mn-lt"/>
                        </a:rPr>
                        <a:t>2054</a:t>
                      </a:r>
                      <a:endParaRPr lang="en-US" sz="1600" b="1" dirty="0">
                        <a:latin typeface="+mn-lt"/>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1.23</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1.12</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-1.34</a:t>
                      </a:r>
                      <a:endParaRPr lang="en-US" sz="1600" b="1" i="0" u="none" strike="noStrike" dirty="0">
                        <a:solidFill>
                          <a:schemeClr val="tx1"/>
                        </a:solidFill>
                        <a:latin typeface="Arial"/>
                      </a:endParaRPr>
                    </a:p>
                  </a:txBody>
                  <a:tcPr marL="0" marR="0" marT="0" marB="0" anchor="ctr">
                    <a:lnR>
                      <a:noFill/>
                    </a:lnR>
                    <a:solidFill>
                      <a:schemeClr val="bg2"/>
                    </a:solidFill>
                  </a:tcPr>
                </a:tc>
              </a:tr>
              <a:tr h="538093">
                <a:tc>
                  <a:txBody>
                    <a:bodyPr/>
                    <a:lstStyle/>
                    <a:p>
                      <a:pPr marL="0" marR="0" indent="0">
                        <a:spcBef>
                          <a:spcPts val="0"/>
                        </a:spcBef>
                        <a:spcAft>
                          <a:spcPts val="0"/>
                        </a:spcAft>
                      </a:pPr>
                      <a:r>
                        <a:rPr lang="en-US" sz="1600" b="1" dirty="0">
                          <a:latin typeface="+mn-lt"/>
                          <a:ea typeface="Times New Roman"/>
                          <a:cs typeface="Times New Roman"/>
                        </a:rPr>
                        <a:t>Diagnosis: coronary artery disease vs. </a:t>
                      </a:r>
                      <a:r>
                        <a:rPr lang="en-US" sz="1600" b="1" dirty="0" err="1">
                          <a:latin typeface="+mn-lt"/>
                          <a:ea typeface="Times New Roman"/>
                          <a:cs typeface="Times New Roman"/>
                        </a:rPr>
                        <a:t>cardiomyopathy</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5762</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1.18</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1.11</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-1.26</a:t>
                      </a:r>
                      <a:endParaRPr lang="en-US" sz="1600" b="1" i="0" u="none" strike="noStrike" dirty="0">
                        <a:solidFill>
                          <a:schemeClr val="tx1"/>
                        </a:solidFill>
                        <a:latin typeface="Arial"/>
                      </a:endParaRPr>
                    </a:p>
                  </a:txBody>
                  <a:tcPr marL="0" marR="0" marT="0" marB="0" anchor="ctr">
                    <a:lnR>
                      <a:noFill/>
                    </a:lnR>
                    <a:solidFill>
                      <a:schemeClr val="bg2"/>
                    </a:solidFill>
                  </a:tcPr>
                </a:tc>
              </a:tr>
            </a:tbl>
          </a:graphicData>
        </a:graphic>
      </p:graphicFrame>
      <p:sp>
        <p:nvSpPr>
          <p:cNvPr id="9" name="TextBox 8"/>
          <p:cNvSpPr txBox="1"/>
          <p:nvPr/>
        </p:nvSpPr>
        <p:spPr>
          <a:xfrm>
            <a:off x="7010400" y="6396335"/>
            <a:ext cx="1828800" cy="461665"/>
          </a:xfrm>
          <a:prstGeom prst="rect">
            <a:avLst/>
          </a:prstGeom>
          <a:noFill/>
        </p:spPr>
        <p:txBody>
          <a:bodyPr wrap="square" rtlCol="0">
            <a:spAutoFit/>
          </a:bodyPr>
          <a:lstStyle/>
          <a:p>
            <a:pPr algn="ctr"/>
            <a:r>
              <a:rPr lang="en-US" sz="2400" b="1" dirty="0" smtClean="0">
                <a:solidFill>
                  <a:srgbClr val="FFFF00"/>
                </a:solidFill>
              </a:rPr>
              <a:t>N = 11,531</a:t>
            </a:r>
            <a:endParaRPr lang="en-US" sz="2400" b="1"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3" name="Group 4"/>
          <p:cNvGrpSpPr/>
          <p:nvPr/>
        </p:nvGrpSpPr>
        <p:grpSpPr>
          <a:xfrm>
            <a:off x="381000" y="5867400"/>
            <a:ext cx="4572000" cy="755650"/>
            <a:chOff x="381000" y="5867400"/>
            <a:chExt cx="4572000" cy="755650"/>
          </a:xfrm>
        </p:grpSpPr>
        <p:pic>
          <p:nvPicPr>
            <p:cNvPr id="15"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6" name="TextBox 15"/>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7" name="TextBox 16"/>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000" dirty="0" smtClean="0"/>
              <a:t>(1996-6/2001)</a:t>
            </a:r>
            <a:br>
              <a:rPr lang="en-US" sz="2000" dirty="0" smtClean="0"/>
            </a:br>
            <a:r>
              <a:rPr lang="en-US" sz="2400" dirty="0" smtClean="0"/>
              <a:t>Risk Factors For 10 Year Mortality (continued)</a:t>
            </a:r>
            <a:endParaRPr lang="en-US" sz="2400" dirty="0"/>
          </a:p>
        </p:txBody>
      </p:sp>
      <p:graphicFrame>
        <p:nvGraphicFramePr>
          <p:cNvPr id="10" name="Content Placeholder 9"/>
          <p:cNvGraphicFramePr>
            <a:graphicFrameLocks noGrp="1"/>
          </p:cNvGraphicFramePr>
          <p:nvPr>
            <p:ph idx="1"/>
          </p:nvPr>
        </p:nvGraphicFramePr>
        <p:xfrm>
          <a:off x="228599" y="1152081"/>
          <a:ext cx="8686801" cy="4553838"/>
        </p:xfrm>
        <a:graphic>
          <a:graphicData uri="http://schemas.openxmlformats.org/drawingml/2006/table">
            <a:tbl>
              <a:tblPr firstRow="1" bandRow="1">
                <a:tableStyleId>{C083E6E3-FA7D-4D7B-A595-EF9225AFEA82}</a:tableStyleId>
              </a:tblPr>
              <a:tblGrid>
                <a:gridCol w="4114801"/>
                <a:gridCol w="990600"/>
                <a:gridCol w="861290"/>
                <a:gridCol w="877455"/>
                <a:gridCol w="965200"/>
                <a:gridCol w="877455"/>
              </a:tblGrid>
              <a:tr h="419103">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Relative Risk</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28773">
                <a:tc>
                  <a:txBody>
                    <a:bodyPr/>
                    <a:lstStyle/>
                    <a:p>
                      <a:pPr marL="0" marR="0" indent="0">
                        <a:spcBef>
                          <a:spcPts val="0"/>
                        </a:spcBef>
                        <a:spcAft>
                          <a:spcPts val="0"/>
                        </a:spcAft>
                      </a:pPr>
                      <a:r>
                        <a:rPr lang="en-US" sz="1600" b="1" dirty="0">
                          <a:solidFill>
                            <a:srgbClr val="FFFFFF"/>
                          </a:solidFill>
                          <a:latin typeface="+mn-lt"/>
                          <a:ea typeface="Times New Roman"/>
                          <a:cs typeface="Times New Roman"/>
                        </a:rPr>
                        <a:t>Recipient with infection requiring IV drug therapy within 2 weeks prior to transplant</a:t>
                      </a:r>
                      <a:endParaRPr lang="en-US" sz="1600" b="1" dirty="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1003</a:t>
                      </a:r>
                      <a:endParaRPr lang="en-US" sz="16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dirty="0">
                          <a:solidFill>
                            <a:schemeClr val="tx1"/>
                          </a:solidFill>
                          <a:latin typeface="Arial"/>
                        </a:rPr>
                        <a:t>1.16</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0.0041</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600" b="1" i="0" u="none" strike="noStrike" dirty="0">
                          <a:solidFill>
                            <a:schemeClr val="tx1"/>
                          </a:solidFill>
                          <a:latin typeface="Arial"/>
                        </a:rPr>
                        <a:t>1.05</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600" b="1" i="0" u="none" strike="noStrike" dirty="0" smtClean="0">
                          <a:solidFill>
                            <a:schemeClr val="tx1"/>
                          </a:solidFill>
                          <a:latin typeface="Arial"/>
                        </a:rPr>
                        <a:t>-1.28</a:t>
                      </a:r>
                      <a:endParaRPr lang="en-US" sz="16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428773">
                <a:tc>
                  <a:txBody>
                    <a:bodyPr/>
                    <a:lstStyle/>
                    <a:p>
                      <a:pPr marL="0" marR="0" indent="0">
                        <a:spcBef>
                          <a:spcPts val="0"/>
                        </a:spcBef>
                        <a:spcAft>
                          <a:spcPts val="0"/>
                        </a:spcAft>
                      </a:pPr>
                      <a:r>
                        <a:rPr lang="en-US" sz="1600" b="1" dirty="0" smtClean="0">
                          <a:latin typeface="+mn-lt"/>
                          <a:ea typeface="Times New Roman"/>
                          <a:cs typeface="Times New Roman"/>
                        </a:rPr>
                        <a:t>Prior</a:t>
                      </a:r>
                      <a:r>
                        <a:rPr lang="en-US" sz="1600" b="1" baseline="0" dirty="0" smtClean="0">
                          <a:latin typeface="+mn-lt"/>
                          <a:ea typeface="Times New Roman"/>
                          <a:cs typeface="Times New Roman"/>
                        </a:rPr>
                        <a:t> </a:t>
                      </a:r>
                      <a:r>
                        <a:rPr lang="en-US" sz="1600" b="1" baseline="0" dirty="0" err="1" smtClean="0">
                          <a:latin typeface="+mn-lt"/>
                          <a:ea typeface="Times New Roman"/>
                          <a:cs typeface="Times New Roman"/>
                        </a:rPr>
                        <a:t>cerebrovascular</a:t>
                      </a:r>
                      <a:r>
                        <a:rPr lang="en-US" sz="1600" b="1" baseline="0" dirty="0" smtClean="0">
                          <a:latin typeface="+mn-lt"/>
                          <a:ea typeface="Times New Roman"/>
                          <a:cs typeface="Times New Roman"/>
                        </a:rPr>
                        <a:t> event</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603</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dirty="0">
                          <a:solidFill>
                            <a:schemeClr val="tx1"/>
                          </a:solidFill>
                          <a:latin typeface="Arial"/>
                        </a:rPr>
                        <a:t>1.15</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0.0225</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1.02</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-1.29</a:t>
                      </a:r>
                      <a:endParaRPr lang="en-US" sz="1600" b="1" i="0" u="none" strike="noStrike" dirty="0">
                        <a:solidFill>
                          <a:schemeClr val="tx1"/>
                        </a:solidFill>
                        <a:latin typeface="Arial"/>
                      </a:endParaRPr>
                    </a:p>
                  </a:txBody>
                  <a:tcPr marL="0" marR="0" marT="0" marB="0" anchor="ctr">
                    <a:lnR>
                      <a:noFill/>
                    </a:lnR>
                    <a:solidFill>
                      <a:schemeClr val="bg2"/>
                    </a:solidFill>
                  </a:tcPr>
                </a:tc>
              </a:tr>
              <a:tr h="428773">
                <a:tc>
                  <a:txBody>
                    <a:bodyPr/>
                    <a:lstStyle/>
                    <a:p>
                      <a:pPr marL="0" marR="0" indent="0">
                        <a:spcBef>
                          <a:spcPts val="0"/>
                        </a:spcBef>
                        <a:spcAft>
                          <a:spcPts val="0"/>
                        </a:spcAft>
                      </a:pPr>
                      <a:r>
                        <a:rPr lang="en-US" sz="1600" b="1" dirty="0">
                          <a:latin typeface="+mn-lt"/>
                          <a:ea typeface="Times New Roman"/>
                          <a:cs typeface="Times New Roman"/>
                        </a:rPr>
                        <a:t>On VAD at time of transplant</a:t>
                      </a: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1605</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1.13</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0.006</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1.03</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-1.23</a:t>
                      </a:r>
                      <a:endParaRPr lang="en-US" sz="1600" b="1" i="0" u="none" strike="noStrike" dirty="0">
                        <a:solidFill>
                          <a:schemeClr val="tx1"/>
                        </a:solidFill>
                        <a:latin typeface="Arial"/>
                      </a:endParaRPr>
                    </a:p>
                  </a:txBody>
                  <a:tcPr marL="0" marR="0" marT="0" marB="0" anchor="ctr">
                    <a:lnR>
                      <a:noFill/>
                    </a:lnR>
                    <a:solidFill>
                      <a:schemeClr val="bg2"/>
                    </a:solidFill>
                  </a:tcPr>
                </a:tc>
              </a:tr>
              <a:tr h="428773">
                <a:tc>
                  <a:txBody>
                    <a:bodyPr/>
                    <a:lstStyle/>
                    <a:p>
                      <a:pPr marL="0" marR="0" indent="0">
                        <a:spcBef>
                          <a:spcPts val="0"/>
                        </a:spcBef>
                        <a:spcAft>
                          <a:spcPts val="0"/>
                        </a:spcAft>
                      </a:pPr>
                      <a:r>
                        <a:rPr lang="en-US" sz="1600" b="1" dirty="0">
                          <a:latin typeface="+mn-lt"/>
                          <a:ea typeface="Times New Roman"/>
                          <a:cs typeface="Times New Roman"/>
                        </a:rPr>
                        <a:t>Year of transplant: </a:t>
                      </a:r>
                      <a:r>
                        <a:rPr lang="en-US" sz="1600" b="1" dirty="0" smtClean="0">
                          <a:latin typeface="+mn-lt"/>
                          <a:ea typeface="Times New Roman"/>
                          <a:cs typeface="Times New Roman"/>
                        </a:rPr>
                        <a:t>1997 </a:t>
                      </a:r>
                      <a:r>
                        <a:rPr lang="en-US" sz="1600" b="1" dirty="0">
                          <a:latin typeface="+mn-lt"/>
                          <a:ea typeface="Times New Roman"/>
                          <a:cs typeface="Times New Roman"/>
                        </a:rPr>
                        <a:t>vs. </a:t>
                      </a:r>
                      <a:r>
                        <a:rPr lang="en-US" sz="1600" b="1" dirty="0" smtClean="0">
                          <a:latin typeface="+mn-lt"/>
                          <a:ea typeface="Times New Roman"/>
                          <a:cs typeface="Times New Roman"/>
                        </a:rPr>
                        <a:t>2000/2001</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2084</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1.11</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0.016</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1.02</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-1.21</a:t>
                      </a:r>
                      <a:endParaRPr lang="en-US" sz="1600" b="1" i="0" u="none" strike="noStrike" dirty="0">
                        <a:solidFill>
                          <a:schemeClr val="tx1"/>
                        </a:solidFill>
                        <a:latin typeface="Arial"/>
                      </a:endParaRPr>
                    </a:p>
                  </a:txBody>
                  <a:tcPr marL="0" marR="0" marT="0" marB="0" anchor="ctr">
                    <a:lnR>
                      <a:noFill/>
                    </a:lnR>
                    <a:solidFill>
                      <a:schemeClr val="bg2"/>
                    </a:solidFill>
                  </a:tcPr>
                </a:tc>
              </a:tr>
              <a:tr h="428773">
                <a:tc>
                  <a:txBody>
                    <a:bodyPr/>
                    <a:lstStyle/>
                    <a:p>
                      <a:pPr marL="0" marR="0" indent="0">
                        <a:spcBef>
                          <a:spcPts val="0"/>
                        </a:spcBef>
                        <a:spcAft>
                          <a:spcPts val="0"/>
                        </a:spcAft>
                      </a:pPr>
                      <a:r>
                        <a:rPr lang="en-US" sz="1600" b="1" dirty="0">
                          <a:latin typeface="+mn-lt"/>
                          <a:ea typeface="Times New Roman"/>
                          <a:cs typeface="Times New Roman"/>
                        </a:rPr>
                        <a:t>Donor history of hypertension</a:t>
                      </a: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solidFill>
                            <a:srgbClr val="FFFFFF"/>
                          </a:solidFill>
                          <a:latin typeface="+mn-lt"/>
                          <a:ea typeface="Times New Roman"/>
                          <a:cs typeface="Times New Roman"/>
                        </a:rPr>
                        <a:t>1293</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1.11</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0.0251</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1.01</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-1.21</a:t>
                      </a:r>
                      <a:endParaRPr lang="en-US" sz="1600" b="1" i="0" u="none" strike="noStrike" dirty="0">
                        <a:solidFill>
                          <a:schemeClr val="tx1"/>
                        </a:solidFill>
                        <a:latin typeface="Arial"/>
                      </a:endParaRPr>
                    </a:p>
                  </a:txBody>
                  <a:tcPr marL="0" marR="0" marT="0" marB="0" anchor="ctr">
                    <a:lnR>
                      <a:noFill/>
                    </a:lnR>
                    <a:solidFill>
                      <a:schemeClr val="bg2"/>
                    </a:solidFill>
                  </a:tcPr>
                </a:tc>
              </a:tr>
              <a:tr h="428773">
                <a:tc>
                  <a:txBody>
                    <a:bodyPr/>
                    <a:lstStyle/>
                    <a:p>
                      <a:pPr marL="0" marR="0" indent="0">
                        <a:spcBef>
                          <a:spcPts val="0"/>
                        </a:spcBef>
                        <a:spcAft>
                          <a:spcPts val="0"/>
                        </a:spcAft>
                      </a:pPr>
                      <a:r>
                        <a:rPr lang="en-US" sz="1600" b="1" dirty="0">
                          <a:latin typeface="+mn-lt"/>
                          <a:ea typeface="Times New Roman"/>
                          <a:cs typeface="Times New Roman"/>
                        </a:rPr>
                        <a:t>Year of transplant: </a:t>
                      </a:r>
                      <a:r>
                        <a:rPr lang="en-US" sz="1600" b="1" dirty="0" smtClean="0">
                          <a:latin typeface="+mn-lt"/>
                          <a:ea typeface="Times New Roman"/>
                          <a:cs typeface="Times New Roman"/>
                        </a:rPr>
                        <a:t>1998 </a:t>
                      </a:r>
                      <a:r>
                        <a:rPr lang="en-US" sz="1600" b="1" dirty="0">
                          <a:latin typeface="+mn-lt"/>
                          <a:ea typeface="Times New Roman"/>
                          <a:cs typeface="Times New Roman"/>
                        </a:rPr>
                        <a:t>vs. </a:t>
                      </a:r>
                      <a:r>
                        <a:rPr lang="en-US" sz="1600" b="1" dirty="0" smtClean="0">
                          <a:latin typeface="+mn-lt"/>
                          <a:ea typeface="Times New Roman"/>
                          <a:cs typeface="Times New Roman"/>
                        </a:rPr>
                        <a:t>2000/2001</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2162</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dirty="0" smtClean="0">
                          <a:solidFill>
                            <a:schemeClr val="tx1"/>
                          </a:solidFill>
                          <a:latin typeface="Arial"/>
                        </a:rPr>
                        <a:t>1.10</a:t>
                      </a:r>
                      <a:endParaRPr lang="en-US" sz="1600" b="1" i="0" u="none" strike="noStrike" dirty="0">
                        <a:solidFill>
                          <a:schemeClr val="tx1"/>
                        </a:solidFill>
                        <a:latin typeface="Arial"/>
                      </a:endParaRP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0.0263</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1.01</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-1.20</a:t>
                      </a:r>
                      <a:endParaRPr lang="en-US" sz="1600" b="1" i="0" u="none" strike="noStrike" dirty="0">
                        <a:solidFill>
                          <a:schemeClr val="tx1"/>
                        </a:solidFill>
                        <a:latin typeface="Arial"/>
                      </a:endParaRPr>
                    </a:p>
                  </a:txBody>
                  <a:tcPr marL="0" marR="0" marT="0" marB="0" anchor="ctr">
                    <a:lnR>
                      <a:noFill/>
                    </a:lnR>
                    <a:solidFill>
                      <a:schemeClr val="bg2"/>
                    </a:solidFill>
                  </a:tcPr>
                </a:tc>
              </a:tr>
              <a:tr h="428773">
                <a:tc>
                  <a:txBody>
                    <a:bodyPr/>
                    <a:lstStyle/>
                    <a:p>
                      <a:pPr marL="0" marR="0" indent="0">
                        <a:spcBef>
                          <a:spcPts val="0"/>
                        </a:spcBef>
                        <a:spcAft>
                          <a:spcPts val="0"/>
                        </a:spcAft>
                      </a:pPr>
                      <a:r>
                        <a:rPr lang="en-US" sz="1600" b="1" dirty="0" smtClean="0">
                          <a:latin typeface="+mn-lt"/>
                          <a:ea typeface="Times New Roman"/>
                          <a:cs typeface="Times New Roman"/>
                        </a:rPr>
                        <a:t>Total</a:t>
                      </a:r>
                      <a:r>
                        <a:rPr lang="en-US" sz="1600" b="1" baseline="0" dirty="0" smtClean="0">
                          <a:latin typeface="+mn-lt"/>
                          <a:ea typeface="Times New Roman"/>
                          <a:cs typeface="Times New Roman"/>
                        </a:rPr>
                        <a:t> HLA m</a:t>
                      </a:r>
                      <a:r>
                        <a:rPr lang="en-US" sz="1600" b="1" dirty="0" smtClean="0">
                          <a:latin typeface="+mn-lt"/>
                          <a:ea typeface="Times New Roman"/>
                          <a:cs typeface="Times New Roman"/>
                        </a:rPr>
                        <a:t>ismatches (</a:t>
                      </a:r>
                      <a:r>
                        <a:rPr lang="en-US" sz="1600" b="1" dirty="0">
                          <a:latin typeface="+mn-lt"/>
                          <a:ea typeface="Times New Roman"/>
                          <a:cs typeface="Times New Roman"/>
                        </a:rPr>
                        <a:t>per mismatch)</a:t>
                      </a:r>
                    </a:p>
                  </a:txBody>
                  <a:tcPr marL="38100" marR="38100" marT="0" marB="0" anchor="ctr">
                    <a:lnL>
                      <a:noFill/>
                    </a:lnL>
                    <a:solidFill>
                      <a:schemeClr val="bg2"/>
                    </a:solidFill>
                  </a:tcPr>
                </a:tc>
                <a:tc>
                  <a:txBody>
                    <a:bodyPr/>
                    <a:lstStyle/>
                    <a:p>
                      <a:pPr marL="0" marR="0" algn="ctr">
                        <a:spcBef>
                          <a:spcPts val="0"/>
                        </a:spcBef>
                        <a:spcAft>
                          <a:spcPts val="0"/>
                        </a:spcAft>
                      </a:pPr>
                      <a:r>
                        <a:rPr lang="en-US" sz="1000" b="1" dirty="0" smtClean="0">
                          <a:solidFill>
                            <a:srgbClr val="FFFFFF"/>
                          </a:solidFill>
                          <a:latin typeface="+mn-lt"/>
                          <a:ea typeface="Times New Roman"/>
                          <a:cs typeface="Times New Roman"/>
                        </a:rPr>
                        <a:t>0/1 MM </a:t>
                      </a:r>
                      <a:r>
                        <a:rPr lang="en-US" sz="1000" b="1" dirty="0">
                          <a:solidFill>
                            <a:srgbClr val="FFFFFF"/>
                          </a:solidFill>
                          <a:latin typeface="+mn-lt"/>
                          <a:ea typeface="Times New Roman"/>
                          <a:cs typeface="Times New Roman"/>
                        </a:rPr>
                        <a:t>(</a:t>
                      </a:r>
                      <a:r>
                        <a:rPr lang="en-US" sz="1000" b="1" dirty="0" smtClean="0">
                          <a:solidFill>
                            <a:srgbClr val="FFFFFF"/>
                          </a:solidFill>
                          <a:latin typeface="+mn-lt"/>
                          <a:ea typeface="Times New Roman"/>
                          <a:cs typeface="Times New Roman"/>
                        </a:rPr>
                        <a:t>N=67)</a:t>
                      </a:r>
                      <a:endParaRPr lang="en-US" sz="1000" b="1" dirty="0">
                        <a:latin typeface="+mn-lt"/>
                        <a:ea typeface="Times New Roman"/>
                        <a:cs typeface="Times New Roman"/>
                      </a:endParaRPr>
                    </a:p>
                    <a:p>
                      <a:pPr marL="0" marR="0" algn="ctr">
                        <a:spcBef>
                          <a:spcPts val="0"/>
                        </a:spcBef>
                        <a:spcAft>
                          <a:spcPts val="0"/>
                        </a:spcAft>
                      </a:pPr>
                      <a:r>
                        <a:rPr lang="en-US" sz="1000" b="1" dirty="0" smtClean="0">
                          <a:solidFill>
                            <a:srgbClr val="FFFFFF"/>
                          </a:solidFill>
                          <a:latin typeface="+mn-lt"/>
                          <a:ea typeface="Times New Roman"/>
                          <a:cs typeface="Times New Roman"/>
                        </a:rPr>
                        <a:t>2 MM (N=304)</a:t>
                      </a:r>
                      <a:endParaRPr lang="en-US" sz="1000" b="1" dirty="0">
                        <a:latin typeface="+mn-lt"/>
                        <a:ea typeface="Times New Roman"/>
                        <a:cs typeface="Times New Roman"/>
                      </a:endParaRPr>
                    </a:p>
                    <a:p>
                      <a:pPr marL="0" marR="0" indent="0" algn="ctr">
                        <a:spcBef>
                          <a:spcPts val="0"/>
                        </a:spcBef>
                        <a:spcAft>
                          <a:spcPts val="0"/>
                        </a:spcAft>
                        <a:buNone/>
                      </a:pPr>
                      <a:r>
                        <a:rPr lang="en-US" sz="1000" b="1" dirty="0" smtClean="0">
                          <a:solidFill>
                            <a:srgbClr val="FFFFFF"/>
                          </a:solidFill>
                          <a:latin typeface="+mn-lt"/>
                          <a:ea typeface="Times New Roman"/>
                          <a:cs typeface="Times New Roman"/>
                        </a:rPr>
                        <a:t>3 MM </a:t>
                      </a:r>
                      <a:r>
                        <a:rPr lang="en-US" sz="1000" b="1" dirty="0">
                          <a:solidFill>
                            <a:srgbClr val="FFFFFF"/>
                          </a:solidFill>
                          <a:latin typeface="+mn-lt"/>
                          <a:ea typeface="Times New Roman"/>
                          <a:cs typeface="Times New Roman"/>
                        </a:rPr>
                        <a:t>(</a:t>
                      </a:r>
                      <a:r>
                        <a:rPr lang="en-US" sz="1000" b="1" dirty="0" smtClean="0">
                          <a:solidFill>
                            <a:srgbClr val="FFFFFF"/>
                          </a:solidFill>
                          <a:latin typeface="+mn-lt"/>
                          <a:ea typeface="Times New Roman"/>
                          <a:cs typeface="Times New Roman"/>
                        </a:rPr>
                        <a:t>N=1102)</a:t>
                      </a:r>
                    </a:p>
                    <a:p>
                      <a:pPr marL="0" marR="0" indent="0" algn="ctr">
                        <a:spcBef>
                          <a:spcPts val="0"/>
                        </a:spcBef>
                        <a:spcAft>
                          <a:spcPts val="0"/>
                        </a:spcAft>
                        <a:buNone/>
                      </a:pPr>
                      <a:r>
                        <a:rPr lang="en-US" sz="1000" b="1" dirty="0" smtClean="0">
                          <a:latin typeface="+mn-lt"/>
                          <a:ea typeface="Times New Roman"/>
                          <a:cs typeface="Times New Roman"/>
                        </a:rPr>
                        <a:t>4 MM (N=2520)</a:t>
                      </a:r>
                    </a:p>
                    <a:p>
                      <a:pPr marL="0" marR="0" indent="0" algn="ctr">
                        <a:spcBef>
                          <a:spcPts val="0"/>
                        </a:spcBef>
                        <a:spcAft>
                          <a:spcPts val="0"/>
                        </a:spcAft>
                        <a:buNone/>
                      </a:pPr>
                      <a:r>
                        <a:rPr lang="en-US" sz="1000" b="1" dirty="0" smtClean="0">
                          <a:latin typeface="+mn-lt"/>
                          <a:ea typeface="Times New Roman"/>
                          <a:cs typeface="Times New Roman"/>
                        </a:rPr>
                        <a:t>5 MM (N=5600)</a:t>
                      </a:r>
                    </a:p>
                    <a:p>
                      <a:pPr marL="0" marR="0" indent="0" algn="ctr">
                        <a:spcBef>
                          <a:spcPts val="0"/>
                        </a:spcBef>
                        <a:spcAft>
                          <a:spcPts val="0"/>
                        </a:spcAft>
                        <a:buNone/>
                      </a:pPr>
                      <a:r>
                        <a:rPr lang="en-US" sz="1000" b="1" dirty="0" smtClean="0">
                          <a:latin typeface="+mn-lt"/>
                          <a:ea typeface="Times New Roman"/>
                          <a:cs typeface="Times New Roman"/>
                        </a:rPr>
                        <a:t>6</a:t>
                      </a:r>
                      <a:r>
                        <a:rPr lang="en-US" sz="1000" b="1" baseline="0" dirty="0" smtClean="0">
                          <a:latin typeface="+mn-lt"/>
                          <a:ea typeface="Times New Roman"/>
                          <a:cs typeface="Times New Roman"/>
                        </a:rPr>
                        <a:t> MM (N=1938)</a:t>
                      </a:r>
                      <a:endParaRPr lang="en-US" sz="10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1.04</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0.0048</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1.01</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-1.07</a:t>
                      </a:r>
                      <a:endParaRPr lang="en-US" sz="1600" b="1" i="0" u="none" strike="noStrike" dirty="0">
                        <a:solidFill>
                          <a:schemeClr val="tx1"/>
                        </a:solidFill>
                        <a:latin typeface="Arial"/>
                      </a:endParaRPr>
                    </a:p>
                  </a:txBody>
                  <a:tcPr marL="0" marR="0" marT="0" marB="0" anchor="ctr">
                    <a:lnR>
                      <a:noFill/>
                    </a:lnR>
                    <a:solidFill>
                      <a:schemeClr val="bg2"/>
                    </a:solidFill>
                  </a:tcPr>
                </a:tc>
              </a:tr>
              <a:tr h="428773">
                <a:tc>
                  <a:txBody>
                    <a:bodyPr/>
                    <a:lstStyle/>
                    <a:p>
                      <a:pPr marL="0" marR="0" indent="0">
                        <a:spcBef>
                          <a:spcPts val="0"/>
                        </a:spcBef>
                        <a:spcAft>
                          <a:spcPts val="0"/>
                        </a:spcAft>
                      </a:pPr>
                      <a:r>
                        <a:rPr lang="en-US" sz="1600" b="1" dirty="0" smtClean="0">
                          <a:latin typeface="+mn-lt"/>
                          <a:ea typeface="Times New Roman"/>
                          <a:cs typeface="Times New Roman"/>
                        </a:rPr>
                        <a:t>Not hospitalized</a:t>
                      </a:r>
                      <a:r>
                        <a:rPr lang="en-US" sz="1600" b="1" baseline="0" dirty="0" smtClean="0">
                          <a:latin typeface="+mn-lt"/>
                          <a:ea typeface="Times New Roman"/>
                          <a:cs typeface="Times New Roman"/>
                        </a:rPr>
                        <a:t> at transplant</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4337</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0.93</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0.0321</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0.88</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-0.99</a:t>
                      </a:r>
                      <a:endParaRPr lang="en-US" sz="1600" b="1" i="0" u="none" strike="noStrike" dirty="0">
                        <a:solidFill>
                          <a:schemeClr val="tx1"/>
                        </a:solidFill>
                        <a:latin typeface="Arial"/>
                      </a:endParaRPr>
                    </a:p>
                  </a:txBody>
                  <a:tcPr marL="0" marR="0" marT="0" marB="0" anchor="ctr">
                    <a:lnR>
                      <a:noFill/>
                    </a:lnR>
                    <a:solidFill>
                      <a:schemeClr val="bg2"/>
                    </a:solidFill>
                  </a:tcPr>
                </a:tc>
              </a:tr>
            </a:tbl>
          </a:graphicData>
        </a:graphic>
      </p:graphicFrame>
      <p:sp>
        <p:nvSpPr>
          <p:cNvPr id="9" name="TextBox 8"/>
          <p:cNvSpPr txBox="1"/>
          <p:nvPr/>
        </p:nvSpPr>
        <p:spPr>
          <a:xfrm>
            <a:off x="7010400" y="6396335"/>
            <a:ext cx="1828800" cy="461665"/>
          </a:xfrm>
          <a:prstGeom prst="rect">
            <a:avLst/>
          </a:prstGeom>
          <a:noFill/>
        </p:spPr>
        <p:txBody>
          <a:bodyPr wrap="square" rtlCol="0">
            <a:spAutoFit/>
          </a:bodyPr>
          <a:lstStyle/>
          <a:p>
            <a:pPr algn="ctr"/>
            <a:r>
              <a:rPr lang="en-US" sz="2400" b="1" dirty="0" smtClean="0">
                <a:solidFill>
                  <a:srgbClr val="FFFF00"/>
                </a:solidFill>
              </a:rPr>
              <a:t>N = 11,531</a:t>
            </a:r>
            <a:endParaRPr lang="en-US" sz="2400" b="1"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3" name="Group 4"/>
          <p:cNvGrpSpPr/>
          <p:nvPr/>
        </p:nvGrpSpPr>
        <p:grpSpPr>
          <a:xfrm>
            <a:off x="381000" y="5867400"/>
            <a:ext cx="4572000" cy="755650"/>
            <a:chOff x="381000" y="5867400"/>
            <a:chExt cx="4572000" cy="755650"/>
          </a:xfrm>
        </p:grpSpPr>
        <p:pic>
          <p:nvPicPr>
            <p:cNvPr id="15"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6" name="TextBox 15"/>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7" name="TextBox 16"/>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000" dirty="0" smtClean="0"/>
              <a:t>(1996-6/2001)</a:t>
            </a:r>
            <a:br>
              <a:rPr lang="en-US" sz="2000" dirty="0" smtClean="0"/>
            </a:br>
            <a:r>
              <a:rPr lang="en-US" sz="2400" i="1" dirty="0" smtClean="0"/>
              <a:t>Borderline Significant </a:t>
            </a:r>
            <a:r>
              <a:rPr lang="en-US" sz="2400" dirty="0" smtClean="0"/>
              <a:t>Risk Factors For 10 Year Mortality</a:t>
            </a:r>
            <a:endParaRPr lang="en-US" sz="2400" dirty="0"/>
          </a:p>
        </p:txBody>
      </p:sp>
      <p:graphicFrame>
        <p:nvGraphicFramePr>
          <p:cNvPr id="10" name="Content Placeholder 9"/>
          <p:cNvGraphicFramePr>
            <a:graphicFrameLocks noGrp="1"/>
          </p:cNvGraphicFramePr>
          <p:nvPr>
            <p:ph idx="1"/>
          </p:nvPr>
        </p:nvGraphicFramePr>
        <p:xfrm>
          <a:off x="228599" y="1447800"/>
          <a:ext cx="8686801" cy="2209799"/>
        </p:xfrm>
        <a:graphic>
          <a:graphicData uri="http://schemas.openxmlformats.org/drawingml/2006/table">
            <a:tbl>
              <a:tblPr firstRow="1" bandRow="1">
                <a:tableStyleId>{C083E6E3-FA7D-4D7B-A595-EF9225AFEA82}</a:tableStyleId>
              </a:tblPr>
              <a:tblGrid>
                <a:gridCol w="4211782"/>
                <a:gridCol w="789709"/>
                <a:gridCol w="965200"/>
                <a:gridCol w="877455"/>
                <a:gridCol w="965200"/>
                <a:gridCol w="877455"/>
              </a:tblGrid>
              <a:tr h="1002697">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Relative Risk</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6035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Recipient </a:t>
                      </a:r>
                      <a:r>
                        <a:rPr lang="en-US" sz="1600" b="1" dirty="0" err="1" smtClean="0">
                          <a:latin typeface="+mn-lt"/>
                          <a:ea typeface="Times New Roman"/>
                          <a:cs typeface="Times New Roman"/>
                        </a:rPr>
                        <a:t>Hep</a:t>
                      </a:r>
                      <a:r>
                        <a:rPr lang="en-US" sz="1600" b="1" dirty="0" smtClean="0">
                          <a:latin typeface="+mn-lt"/>
                          <a:ea typeface="Times New Roman"/>
                          <a:cs typeface="Times New Roman"/>
                        </a:rPr>
                        <a:t> B core (+)</a:t>
                      </a:r>
                    </a:p>
                  </a:txBody>
                  <a:tcPr marL="38100" marR="38100" marT="0" marB="0" anchor="ctr">
                    <a:lnL>
                      <a:noFill/>
                    </a:lnL>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327</a:t>
                      </a:r>
                      <a:endParaRPr lang="en-US" sz="16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600" b="1" i="0" u="none" strike="noStrike">
                          <a:solidFill>
                            <a:schemeClr val="tx1"/>
                          </a:solidFill>
                          <a:latin typeface="Arial"/>
                        </a:rPr>
                        <a:t>1.15</a:t>
                      </a:r>
                    </a:p>
                  </a:txBody>
                  <a:tcPr marL="0" marR="0" marT="0" marB="0" anchor="ct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600" b="1" i="0" u="none" strike="noStrike">
                          <a:solidFill>
                            <a:schemeClr val="tx1"/>
                          </a:solidFill>
                          <a:latin typeface="Arial"/>
                        </a:rPr>
                        <a:t>0.0792</a:t>
                      </a:r>
                    </a:p>
                  </a:txBody>
                  <a:tcPr marL="0" marR="0" marT="0" marB="0" anchor="ct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600" b="1" i="0" u="none" strike="noStrike" dirty="0">
                          <a:solidFill>
                            <a:schemeClr val="tx1"/>
                          </a:solidFill>
                          <a:latin typeface="Arial"/>
                        </a:rPr>
                        <a:t>0.98</a:t>
                      </a:r>
                    </a:p>
                  </a:txBody>
                  <a:tcPr marL="0" marR="0" marT="0" marB="0" anchor="ct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600" b="1" i="0" u="none" strike="noStrike" dirty="0" smtClean="0">
                          <a:solidFill>
                            <a:schemeClr val="tx1"/>
                          </a:solidFill>
                          <a:latin typeface="Arial"/>
                        </a:rPr>
                        <a:t>-1.35</a:t>
                      </a:r>
                      <a:endParaRPr lang="en-US" sz="16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603551">
                <a:tc>
                  <a:txBody>
                    <a:bodyPr/>
                    <a:lstStyle/>
                    <a:p>
                      <a:pPr marL="0" marR="0" indent="0">
                        <a:spcBef>
                          <a:spcPts val="0"/>
                        </a:spcBef>
                        <a:spcAft>
                          <a:spcPts val="0"/>
                        </a:spcAft>
                      </a:pPr>
                      <a:r>
                        <a:rPr lang="en-US" sz="1600" b="1" dirty="0" smtClean="0">
                          <a:latin typeface="+mn-lt"/>
                          <a:ea typeface="Times New Roman"/>
                          <a:cs typeface="Times New Roman"/>
                        </a:rPr>
                        <a:t>Recipient prior pregnancy</a:t>
                      </a:r>
                      <a:endParaRPr lang="en-US" sz="1600" b="1" dirty="0">
                        <a:latin typeface="+mn-lt"/>
                        <a:ea typeface="Times New Roman"/>
                        <a:cs typeface="Times New Roman"/>
                      </a:endParaRPr>
                    </a:p>
                  </a:txBody>
                  <a:tcPr marL="38100" marR="38100" marT="0" marB="0" anchor="ctr">
                    <a:lnL>
                      <a:noFill/>
                    </a:lnL>
                    <a:lnT w="12700" cap="flat" cmpd="sng" algn="ctr">
                      <a:no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1617</a:t>
                      </a:r>
                      <a:endParaRPr lang="en-US" sz="1600" b="1" dirty="0">
                        <a:latin typeface="+mn-lt"/>
                        <a:ea typeface="Times New Roman"/>
                        <a:cs typeface="Times New Roman"/>
                      </a:endParaRPr>
                    </a:p>
                  </a:txBody>
                  <a:tcPr marL="38100" marR="38100" marT="0" marB="0" anchor="ctr">
                    <a:lnT w="12700" cap="flat" cmpd="sng" algn="ctr">
                      <a:no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1.09</a:t>
                      </a:r>
                    </a:p>
                  </a:txBody>
                  <a:tcPr marL="0" marR="0" marT="0" marB="0" anchor="ctr">
                    <a:lnT w="12700" cap="flat" cmpd="sng" algn="ctr">
                      <a:no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0.0654</a:t>
                      </a:r>
                    </a:p>
                  </a:txBody>
                  <a:tcPr marL="0" marR="0" marT="0" marB="0" anchor="ctr">
                    <a:lnT w="12700" cap="flat" cmpd="sng" algn="ctr">
                      <a:noFill/>
                      <a:prstDash val="solid"/>
                      <a:round/>
                      <a:headEnd type="none" w="med" len="med"/>
                      <a:tailEnd type="none" w="med" len="med"/>
                    </a:lnT>
                    <a:solidFill>
                      <a:schemeClr val="bg2"/>
                    </a:solidFill>
                  </a:tcPr>
                </a:tc>
                <a:tc>
                  <a:txBody>
                    <a:bodyPr/>
                    <a:lstStyle/>
                    <a:p>
                      <a:pPr algn="r" fontAlgn="t"/>
                      <a:r>
                        <a:rPr lang="en-US" sz="1600" b="1" i="0" u="none" strike="noStrike" dirty="0">
                          <a:solidFill>
                            <a:schemeClr val="tx1"/>
                          </a:solidFill>
                          <a:latin typeface="Arial"/>
                        </a:rPr>
                        <a:t>0.99</a:t>
                      </a:r>
                    </a:p>
                  </a:txBody>
                  <a:tcPr marL="0" marR="0" marT="0" marB="0" anchor="ctr">
                    <a:lnT w="12700" cap="flat" cmpd="sng" algn="ctr">
                      <a:noFill/>
                      <a:prstDash val="solid"/>
                      <a:round/>
                      <a:headEnd type="none" w="med" len="med"/>
                      <a:tailEnd type="none" w="med" len="med"/>
                    </a:lnT>
                    <a:solidFill>
                      <a:schemeClr val="bg2"/>
                    </a:solidFill>
                  </a:tcPr>
                </a:tc>
                <a:tc>
                  <a:txBody>
                    <a:bodyPr/>
                    <a:lstStyle/>
                    <a:p>
                      <a:pPr algn="l" fontAlgn="t"/>
                      <a:r>
                        <a:rPr lang="en-US" sz="1600" b="1" i="0" u="none" strike="noStrike" dirty="0" smtClean="0">
                          <a:solidFill>
                            <a:schemeClr val="tx1"/>
                          </a:solidFill>
                          <a:latin typeface="Arial"/>
                        </a:rPr>
                        <a:t>-1.20</a:t>
                      </a:r>
                      <a:endParaRPr lang="en-US" sz="1600" b="1" i="0" u="none" strike="noStrike" dirty="0">
                        <a:solidFill>
                          <a:schemeClr val="tx1"/>
                        </a:solidFill>
                        <a:latin typeface="Arial"/>
                      </a:endParaRPr>
                    </a:p>
                  </a:txBody>
                  <a:tcPr marL="0" marR="0" marT="0" marB="0" anchor="ctr">
                    <a:lnR>
                      <a:noFill/>
                    </a:lnR>
                    <a:lnT w="12700" cap="flat" cmpd="sng" algn="ctr">
                      <a:noFill/>
                      <a:prstDash val="solid"/>
                      <a:round/>
                      <a:headEnd type="none" w="med" len="med"/>
                      <a:tailEnd type="none" w="med" len="med"/>
                    </a:lnT>
                    <a:solidFill>
                      <a:schemeClr val="bg2"/>
                    </a:solidFill>
                  </a:tcPr>
                </a:tc>
              </a:tr>
            </a:tbl>
          </a:graphicData>
        </a:graphic>
      </p:graphicFrame>
      <p:sp>
        <p:nvSpPr>
          <p:cNvPr id="9" name="TextBox 8"/>
          <p:cNvSpPr txBox="1"/>
          <p:nvPr/>
        </p:nvSpPr>
        <p:spPr>
          <a:xfrm>
            <a:off x="3657600" y="5405735"/>
            <a:ext cx="1828800" cy="461665"/>
          </a:xfrm>
          <a:prstGeom prst="rect">
            <a:avLst/>
          </a:prstGeom>
          <a:noFill/>
        </p:spPr>
        <p:txBody>
          <a:bodyPr wrap="square" rtlCol="0">
            <a:spAutoFit/>
          </a:bodyPr>
          <a:lstStyle/>
          <a:p>
            <a:pPr algn="ctr"/>
            <a:r>
              <a:rPr lang="en-US" sz="2400" b="1" dirty="0" smtClean="0">
                <a:solidFill>
                  <a:srgbClr val="FFFF00"/>
                </a:solidFill>
              </a:rPr>
              <a:t>N = 11,531</a:t>
            </a:r>
            <a:endParaRPr lang="en-US" sz="2400" b="1"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3" name="Group 4"/>
          <p:cNvGrpSpPr/>
          <p:nvPr/>
        </p:nvGrpSpPr>
        <p:grpSpPr>
          <a:xfrm>
            <a:off x="381000" y="5867400"/>
            <a:ext cx="4572000" cy="755650"/>
            <a:chOff x="381000" y="5867400"/>
            <a:chExt cx="4572000" cy="755650"/>
          </a:xfrm>
        </p:grpSpPr>
        <p:pic>
          <p:nvPicPr>
            <p:cNvPr id="15"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6" name="TextBox 15"/>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7" name="TextBox 16"/>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000" dirty="0" smtClean="0"/>
              <a:t>(1996-6/2001)</a:t>
            </a:r>
            <a:br>
              <a:rPr lang="en-US" sz="2000" dirty="0" smtClean="0"/>
            </a:br>
            <a:r>
              <a:rPr lang="en-US" sz="2400" dirty="0" smtClean="0"/>
              <a:t>Risk Factors For 10 Year Mortality</a:t>
            </a:r>
            <a:endParaRPr lang="en-US" sz="2400" dirty="0"/>
          </a:p>
        </p:txBody>
      </p:sp>
      <p:graphicFrame>
        <p:nvGraphicFramePr>
          <p:cNvPr id="10" name="Content Placeholder 9"/>
          <p:cNvGraphicFramePr>
            <a:graphicFrameLocks noGrp="1"/>
          </p:cNvGraphicFramePr>
          <p:nvPr>
            <p:ph idx="1"/>
          </p:nvPr>
        </p:nvGraphicFramePr>
        <p:xfrm>
          <a:off x="304800" y="1676400"/>
          <a:ext cx="8305800" cy="3448949"/>
        </p:xfrm>
        <a:graphic>
          <a:graphicData uri="http://schemas.openxmlformats.org/drawingml/2006/table">
            <a:tbl>
              <a:tblPr firstRow="1" bandRow="1">
                <a:tableStyleId>{C083E6E3-FA7D-4D7B-A595-EF9225AFEA82}</a:tableStyleId>
              </a:tblPr>
              <a:tblGrid>
                <a:gridCol w="4114800"/>
                <a:gridCol w="41910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Recipient</a:t>
                      </a:r>
                      <a:r>
                        <a:rPr lang="en-US" sz="1800" b="1" baseline="0" dirty="0" smtClean="0"/>
                        <a:t> age</a:t>
                      </a:r>
                      <a:endParaRPr lang="en-US" sz="1800" b="1" dirty="0"/>
                    </a:p>
                  </a:txBody>
                  <a:tcPr marL="45720" marR="0" marT="0" marB="0">
                    <a:lnL>
                      <a:noFill/>
                    </a:lnL>
                    <a:lnT w="12700" cap="flat" cmpd="sng" algn="ctr">
                      <a:noFill/>
                      <a:prstDash val="solid"/>
                      <a:round/>
                      <a:headEnd type="none" w="med" len="med"/>
                      <a:tailEnd type="none" w="med" len="med"/>
                    </a:lnT>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Transplant center volume</a:t>
                      </a:r>
                    </a:p>
                    <a:p>
                      <a:pPr rtl="0" fontAlgn="t"/>
                      <a:endParaRPr lang="en-US" sz="1800" b="1" dirty="0"/>
                    </a:p>
                  </a:txBody>
                  <a:tcPr marL="45720" marR="0" marT="0" marB="0">
                    <a:lnT w="12700" cap="flat" cmpd="sng" algn="ctr">
                      <a:noFill/>
                      <a:prstDash val="solid"/>
                      <a:round/>
                      <a:headEnd type="none" w="med" len="med"/>
                      <a:tailEnd type="none" w="med" len="med"/>
                    </a:lnT>
                    <a:solidFill>
                      <a:schemeClr val="bg2"/>
                    </a:solidFill>
                  </a:tcPr>
                </a:tc>
              </a:tr>
              <a:tr h="553348">
                <a:tc>
                  <a:txBody>
                    <a:bodyPr/>
                    <a:lstStyle/>
                    <a:p>
                      <a:pPr rtl="0" fontAlgn="t"/>
                      <a:r>
                        <a:rPr lang="en-US" sz="1800" b="1" dirty="0" smtClean="0"/>
                        <a:t>Recipient</a:t>
                      </a:r>
                      <a:r>
                        <a:rPr lang="en-US" sz="1800" b="1" baseline="0" dirty="0" smtClean="0"/>
                        <a:t> height</a:t>
                      </a:r>
                      <a:endParaRPr lang="en-US" sz="1800" b="1" dirty="0"/>
                    </a:p>
                  </a:txBody>
                  <a:tcPr marL="45720" marR="0" marT="0" marB="0">
                    <a:lnL>
                      <a:noFill/>
                    </a:lnL>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Ischemia</a:t>
                      </a:r>
                      <a:r>
                        <a:rPr lang="en-US" sz="1800" b="1" baseline="0" dirty="0" smtClean="0"/>
                        <a:t> time</a:t>
                      </a:r>
                      <a:endParaRPr lang="en-US" sz="1800" b="1" dirty="0" smtClean="0"/>
                    </a:p>
                  </a:txBody>
                  <a:tcPr marL="45720" marR="0" marT="0" marB="0">
                    <a:solidFill>
                      <a:schemeClr val="bg2"/>
                    </a:solidFill>
                  </a:tcPr>
                </a:tc>
              </a:tr>
              <a:tr h="553348">
                <a:tc>
                  <a:txBody>
                    <a:bodyPr/>
                    <a:lstStyle/>
                    <a:p>
                      <a:r>
                        <a:rPr lang="en-US" b="1" dirty="0" smtClean="0"/>
                        <a:t>Recipient</a:t>
                      </a:r>
                      <a:r>
                        <a:rPr lang="en-US" b="1" baseline="0" dirty="0" smtClean="0"/>
                        <a:t> weight</a:t>
                      </a:r>
                      <a:endParaRPr lang="en-US" b="1" dirty="0"/>
                    </a:p>
                  </a:txBody>
                  <a:tcPr marL="45720" marR="0" marT="0" marB="0">
                    <a:lnL>
                      <a:noFill/>
                    </a:lnL>
                    <a:solidFill>
                      <a:schemeClr val="bg2"/>
                    </a:solidFill>
                  </a:tcPr>
                </a:tc>
                <a:tc>
                  <a:txBody>
                    <a:bodyPr/>
                    <a:lstStyle/>
                    <a:p>
                      <a:pPr rtl="0" fontAlgn="t"/>
                      <a:r>
                        <a:rPr lang="en-US" sz="1800" b="1" dirty="0" smtClean="0"/>
                        <a:t>Recipient</a:t>
                      </a:r>
                      <a:r>
                        <a:rPr lang="en-US" sz="1800" b="1" baseline="0" dirty="0" smtClean="0"/>
                        <a:t> pre-transplant bilirubin</a:t>
                      </a:r>
                      <a:endParaRPr lang="en-US" sz="1800" b="1" dirty="0"/>
                    </a:p>
                  </a:txBody>
                  <a:tcPr marL="45720" marR="0" marT="0" marB="0">
                    <a:solidFill>
                      <a:schemeClr val="bg2"/>
                    </a:solidFill>
                  </a:tcPr>
                </a:tc>
              </a:tr>
              <a:tr h="553348">
                <a:tc>
                  <a:txBody>
                    <a:bodyPr/>
                    <a:lstStyle/>
                    <a:p>
                      <a:pPr rtl="0" fontAlgn="t"/>
                      <a:r>
                        <a:rPr lang="en-US" sz="1800" b="1" dirty="0" smtClean="0"/>
                        <a:t>Donor age</a:t>
                      </a:r>
                      <a:endParaRPr lang="en-US" sz="1800" b="1" dirty="0"/>
                    </a:p>
                  </a:txBody>
                  <a:tcPr marL="45720" marR="0" marT="0" marB="0">
                    <a:lnL>
                      <a:noFill/>
                    </a:lnL>
                    <a:solidFill>
                      <a:schemeClr val="bg2"/>
                    </a:solidFill>
                  </a:tcPr>
                </a:tc>
                <a:tc>
                  <a:txBody>
                    <a:bodyPr/>
                    <a:lstStyle/>
                    <a:p>
                      <a:pPr rtl="0" fontAlgn="t"/>
                      <a:r>
                        <a:rPr lang="en-US" sz="1800" b="1" dirty="0" smtClean="0"/>
                        <a:t>Recipient</a:t>
                      </a:r>
                      <a:r>
                        <a:rPr lang="en-US" sz="1800" b="1" baseline="0" dirty="0" smtClean="0"/>
                        <a:t> pre-transplant creatinine</a:t>
                      </a:r>
                      <a:endParaRPr lang="en-US" sz="1800" b="1" dirty="0"/>
                    </a:p>
                  </a:txBody>
                  <a:tcPr marL="45720" marR="0" marT="0" marB="0">
                    <a:solidFill>
                      <a:schemeClr val="bg2"/>
                    </a:solidFill>
                  </a:tcPr>
                </a:tc>
              </a:tr>
              <a:tr h="553348">
                <a:tc>
                  <a:txBody>
                    <a:bodyPr/>
                    <a:lstStyle/>
                    <a:p>
                      <a:pPr rtl="0" fontAlgn="t"/>
                      <a:r>
                        <a:rPr lang="en-US" sz="1800" b="1" dirty="0" smtClean="0"/>
                        <a:t>Donor weight</a:t>
                      </a:r>
                      <a:endParaRPr lang="en-US" sz="1800" b="1" dirty="0"/>
                    </a:p>
                  </a:txBody>
                  <a:tcPr marL="45720" marR="0" marT="0" marB="0">
                    <a:lnL>
                      <a:noFill/>
                    </a:lnL>
                    <a:solidFill>
                      <a:schemeClr val="bg2"/>
                    </a:solidFill>
                  </a:tcPr>
                </a:tc>
                <a:tc>
                  <a:txBody>
                    <a:bodyPr/>
                    <a:lstStyle/>
                    <a:p>
                      <a:pPr rtl="0" fontAlgn="t"/>
                      <a:endParaRPr lang="en-US" sz="1800" b="1" dirty="0"/>
                    </a:p>
                  </a:txBody>
                  <a:tcPr marL="45720" marR="0" marT="0" marB="0">
                    <a:solidFill>
                      <a:schemeClr val="bg2"/>
                    </a:solidFill>
                  </a:tcPr>
                </a:tc>
              </a:tr>
            </a:tbl>
          </a:graphicData>
        </a:graphic>
      </p:graphicFrame>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(1996-6/2001)</a:t>
            </a:r>
            <a:r>
              <a:rPr lang="en-US" sz="1800" dirty="0" smtClean="0"/>
              <a:t/>
            </a:r>
            <a:br>
              <a:rPr lang="en-US" sz="1800" dirty="0" smtClean="0"/>
            </a:br>
            <a:r>
              <a:rPr lang="en-US" sz="2300" dirty="0" smtClean="0"/>
              <a:t>Risk Factors For 10 Year Mortality with 95% Confidence Limits </a:t>
            </a:r>
            <a:br>
              <a:rPr lang="en-US" sz="2300" dirty="0" smtClean="0"/>
            </a:br>
            <a:r>
              <a:rPr lang="en-US" sz="2300" dirty="0" smtClean="0">
                <a:solidFill>
                  <a:srgbClr val="FFFF00"/>
                </a:solidFill>
              </a:rPr>
              <a:t>Recipient Age</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11,531)</a:t>
            </a:r>
            <a:endParaRPr lang="en-US" sz="2400" b="1" dirty="0">
              <a:solidFill>
                <a:srgbClr val="FFFF00"/>
              </a:solidFill>
            </a:endParaRPr>
          </a:p>
        </p:txBody>
      </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(1996-6/2001)</a:t>
            </a:r>
            <a:r>
              <a:rPr lang="en-US" sz="1800" dirty="0" smtClean="0"/>
              <a:t/>
            </a:r>
            <a:br>
              <a:rPr lang="en-US" sz="1800" dirty="0" smtClean="0"/>
            </a:br>
            <a:r>
              <a:rPr lang="en-US" sz="2300" dirty="0" smtClean="0"/>
              <a:t>Risk Factors For 10 Year Mortality with 95% Confidence Limits </a:t>
            </a:r>
            <a:r>
              <a:rPr lang="en-US" sz="2400" dirty="0" smtClean="0"/>
              <a:t/>
            </a:r>
            <a:br>
              <a:rPr lang="en-US" sz="2400" dirty="0" smtClean="0"/>
            </a:br>
            <a:r>
              <a:rPr lang="en-US" sz="2400" dirty="0" smtClean="0">
                <a:solidFill>
                  <a:srgbClr val="FFFF00"/>
                </a:solidFill>
              </a:rPr>
              <a:t>Donor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11,531)</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(1996-6/2001)</a:t>
            </a:r>
            <a:r>
              <a:rPr lang="en-US" sz="1800" dirty="0" smtClean="0"/>
              <a:t/>
            </a:r>
            <a:br>
              <a:rPr lang="en-US" sz="1800" dirty="0" smtClean="0"/>
            </a:br>
            <a:r>
              <a:rPr lang="en-US" sz="2300" dirty="0" smtClean="0"/>
              <a:t>Risk Factors For 10 Year Mortality with 95% Confidence Limits </a:t>
            </a:r>
            <a:br>
              <a:rPr lang="en-US" sz="2300" dirty="0" smtClean="0"/>
            </a:br>
            <a:r>
              <a:rPr lang="en-US" sz="2300" dirty="0" smtClean="0">
                <a:solidFill>
                  <a:srgbClr val="FFFF00"/>
                </a:solidFill>
              </a:rPr>
              <a:t>Recipient Height</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11,531)</a:t>
            </a:r>
            <a:endParaRPr lang="en-US" sz="2400" b="1" dirty="0">
              <a:solidFill>
                <a:srgbClr val="FFFF00"/>
              </a:solidFill>
            </a:endParaRPr>
          </a:p>
        </p:txBody>
      </p:sp>
      <p:sp>
        <p:nvSpPr>
          <p:cNvPr id="2050" name="Text Box 2"/>
          <p:cNvSpPr txBox="1">
            <a:spLocks noChangeArrowheads="1"/>
          </p:cNvSpPr>
          <p:nvPr/>
        </p:nvSpPr>
        <p:spPr bwMode="auto">
          <a:xfrm>
            <a:off x="5791200" y="5867400"/>
            <a:ext cx="3352800" cy="549275"/>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00"/>
                </a:solidFill>
                <a:effectLst/>
                <a:latin typeface="Arial" pitchFamily="34" charset="0"/>
              </a:rPr>
              <a:t>* The risk associated with recipient height should be considered in conjunction with the risk associated with recipient weight and donor weight.</a:t>
            </a:r>
            <a:endParaRPr kumimoji="0" lang="en-US" sz="1800" b="0" i="0" u="none" strike="noStrike" cap="none" normalizeH="0" baseline="0" dirty="0" smtClean="0">
              <a:ln>
                <a:noFill/>
              </a:ln>
              <a:solidFill>
                <a:schemeClr val="tx1"/>
              </a:solidFill>
              <a:effectLst/>
              <a:latin typeface="Arial" pitchFamily="34" charset="0"/>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800" dirty="0" smtClean="0"/>
              <a:t>ADULT HEART TRANSPLANTS</a:t>
            </a:r>
            <a:br>
              <a:rPr lang="en-US" sz="2800" dirty="0" smtClean="0"/>
            </a:br>
            <a:r>
              <a:rPr lang="en-US" sz="2400" dirty="0" smtClean="0"/>
              <a:t>Donor and Recipient Characteristics</a:t>
            </a:r>
            <a:endParaRPr lang="en-US" sz="2000" dirty="0"/>
          </a:p>
        </p:txBody>
      </p:sp>
      <p:grpSp>
        <p:nvGrpSpPr>
          <p:cNvPr id="3"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graphicFrame>
        <p:nvGraphicFramePr>
          <p:cNvPr id="8" name="Table 7"/>
          <p:cNvGraphicFramePr>
            <a:graphicFrameLocks noGrp="1"/>
          </p:cNvGraphicFramePr>
          <p:nvPr/>
        </p:nvGraphicFramePr>
        <p:xfrm>
          <a:off x="152400" y="1143000"/>
          <a:ext cx="8839200" cy="3894161"/>
        </p:xfrm>
        <a:graphic>
          <a:graphicData uri="http://schemas.openxmlformats.org/drawingml/2006/table">
            <a:tbl>
              <a:tblPr firstRow="1" bandRow="1">
                <a:tableStyleId>{7DF18680-E054-41AD-8BC1-D1AEF772440D}</a:tableStyleId>
              </a:tblPr>
              <a:tblGrid>
                <a:gridCol w="3657600"/>
                <a:gridCol w="1422400"/>
                <a:gridCol w="1422400"/>
                <a:gridCol w="1422400"/>
                <a:gridCol w="914400"/>
              </a:tblGrid>
              <a:tr h="504971">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1992-2000</a:t>
                      </a:r>
                    </a:p>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(N </a:t>
                      </a:r>
                      <a:r>
                        <a:rPr lang="en-US" sz="1500" b="1" dirty="0">
                          <a:solidFill>
                            <a:srgbClr val="FFFF00"/>
                          </a:solidFill>
                          <a:latin typeface="+mn-lt"/>
                          <a:ea typeface="Times New Roman"/>
                          <a:cs typeface="Verdana"/>
                        </a:rPr>
                        <a:t>= 36,507)</a:t>
                      </a:r>
                      <a:endParaRPr lang="en-US" sz="1500" dirty="0">
                        <a:solidFill>
                          <a:srgbClr val="FFFF00"/>
                        </a:solidFill>
                        <a:latin typeface="+mn-lt"/>
                        <a:ea typeface="Times New Roman"/>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2001-2005</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a:t>
                      </a:r>
                      <a:r>
                        <a:rPr lang="en-US" sz="1500" b="1" kern="1200" dirty="0">
                          <a:solidFill>
                            <a:srgbClr val="FFFF00"/>
                          </a:solidFill>
                          <a:latin typeface="+mn-lt"/>
                          <a:ea typeface="Times New Roman"/>
                          <a:cs typeface="Verdana"/>
                        </a:rPr>
                        <a:t>= 16,352)</a:t>
                      </a: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2006-6/2011</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a:t>
                      </a:r>
                      <a:r>
                        <a:rPr lang="en-US" sz="1500" b="1" kern="1200" dirty="0">
                          <a:solidFill>
                            <a:srgbClr val="FFFF00"/>
                          </a:solidFill>
                          <a:latin typeface="+mn-lt"/>
                          <a:ea typeface="Times New Roman"/>
                          <a:cs typeface="Verdana"/>
                        </a:rPr>
                        <a:t>= 17,868)</a:t>
                      </a: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a:r>
                        <a:rPr lang="en-US" sz="1500" dirty="0" smtClean="0">
                          <a:solidFill>
                            <a:srgbClr val="FFFF00"/>
                          </a:solidFill>
                        </a:rPr>
                        <a:t>p-value</a:t>
                      </a:r>
                      <a:endParaRPr lang="en-US" sz="1500" dirty="0">
                        <a:solidFill>
                          <a:srgbClr val="FFFF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solidFill>
                  </a:tcPr>
                </a:tc>
              </a:tr>
              <a:tr h="338919">
                <a:tc>
                  <a:txBody>
                    <a:bodyPr/>
                    <a:lstStyle/>
                    <a:p>
                      <a:pPr marL="0" marR="0" lvl="0" indent="0" algn="l" defTabSz="912813"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300" b="1" i="0" u="none" strike="noStrike" cap="none" normalizeH="0" baseline="0" dirty="0" smtClean="0">
                          <a:ln>
                            <a:noFill/>
                          </a:ln>
                          <a:solidFill>
                            <a:schemeClr val="tx1"/>
                          </a:solidFill>
                          <a:effectLst/>
                          <a:latin typeface="Arial" charset="0"/>
                        </a:rPr>
                        <a:t>Most recent PRA &gt; 10%</a:t>
                      </a:r>
                      <a:r>
                        <a:rPr kumimoji="0" lang="en-US" sz="1300" b="1" i="0" u="none" strike="noStrike" cap="none" normalizeH="0" baseline="30000" dirty="0" smtClean="0">
                          <a:ln>
                            <a:noFill/>
                          </a:ln>
                          <a:solidFill>
                            <a:schemeClr val="tx1"/>
                          </a:solidFill>
                          <a:effectLst/>
                          <a:latin typeface="Arial" charset="0"/>
                        </a:rPr>
                        <a:t>1</a:t>
                      </a:r>
                      <a:endParaRPr kumimoji="0" lang="en-US" sz="1300" b="0" i="0" u="none" strike="noStrike" cap="none" normalizeH="0" baseline="3000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solidFill>
                      <a:schemeClr val="bg2"/>
                    </a:solidFill>
                  </a:tcPr>
                </a:tc>
                <a:tc>
                  <a:txBody>
                    <a:bodyPr/>
                    <a:lstStyle/>
                    <a:p>
                      <a:pPr marL="0" marR="0" algn="ctr">
                        <a:lnSpc>
                          <a:spcPct val="115000"/>
                        </a:lnSpc>
                        <a:spcBef>
                          <a:spcPts val="400"/>
                        </a:spcBef>
                        <a:spcAft>
                          <a:spcPts val="400"/>
                        </a:spcAft>
                      </a:pPr>
                      <a:endParaRPr lang="en-US" sz="1300" b="1">
                        <a:solidFill>
                          <a:schemeClr val="tx1"/>
                        </a:solidFill>
                        <a:latin typeface="+mn-lt"/>
                        <a:ea typeface="Times New Roman"/>
                      </a:endParaRPr>
                    </a:p>
                  </a:txBody>
                  <a:tcPr marL="45720" marR="45720"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marL="0" marR="0" lvl="0" indent="0" algn="l" defTabSz="912813"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300" b="1" i="0" u="none" strike="noStrike" cap="none" normalizeH="0" baseline="0" dirty="0" smtClean="0">
                          <a:ln>
                            <a:noFill/>
                          </a:ln>
                          <a:solidFill>
                            <a:schemeClr val="tx1"/>
                          </a:solidFill>
                          <a:effectLst/>
                          <a:latin typeface="Arial" charset="0"/>
                        </a:rPr>
                        <a:t>                  Overall</a:t>
                      </a:r>
                    </a:p>
                  </a:txBody>
                  <a:tcPr horzOverflow="overflow">
                    <a:lnL w="28575" cap="flat" cmpd="sng" algn="ctr">
                      <a:solidFill>
                        <a:schemeClr val="tx1"/>
                      </a:solidFill>
                      <a:prstDash val="solid"/>
                      <a:round/>
                      <a:headEnd type="none" w="med" len="med"/>
                      <a:tailEnd type="none" w="med" len="med"/>
                    </a:lnL>
                    <a:solidFill>
                      <a:schemeClr val="bg2"/>
                    </a:solidFill>
                  </a:tcPr>
                </a:tc>
                <a:tc>
                  <a:txBody>
                    <a:bodyPr/>
                    <a:lstStyle/>
                    <a:p>
                      <a:pPr algn="ctr" fontAlgn="t"/>
                      <a:r>
                        <a:rPr lang="en-US" sz="1300" b="1">
                          <a:solidFill>
                            <a:schemeClr val="tx1"/>
                          </a:solidFill>
                        </a:rPr>
                        <a:t>7.7%</a:t>
                      </a:r>
                    </a:p>
                  </a:txBody>
                  <a:tcPr marL="28575" marR="28575" marT="28575" marB="28575" anchor="ctr">
                    <a:solidFill>
                      <a:schemeClr val="bg2"/>
                    </a:solidFill>
                  </a:tcPr>
                </a:tc>
                <a:tc>
                  <a:txBody>
                    <a:bodyPr/>
                    <a:lstStyle/>
                    <a:p>
                      <a:pPr algn="ctr" fontAlgn="t"/>
                      <a:r>
                        <a:rPr lang="en-US" sz="1300" b="1" dirty="0" smtClean="0">
                          <a:solidFill>
                            <a:schemeClr val="tx1"/>
                          </a:solidFill>
                        </a:rPr>
                        <a:t>8.8%</a:t>
                      </a:r>
                      <a:r>
                        <a:rPr lang="en-US" sz="1300" b="1" baseline="30000" dirty="0" smtClean="0">
                          <a:solidFill>
                            <a:schemeClr val="tx1"/>
                          </a:solidFill>
                        </a:rPr>
                        <a:t>2</a:t>
                      </a:r>
                      <a:endParaRPr lang="en-US" sz="1300" b="1" dirty="0">
                        <a:solidFill>
                          <a:schemeClr val="tx1"/>
                        </a:solidFill>
                      </a:endParaRPr>
                    </a:p>
                  </a:txBody>
                  <a:tcPr marL="28575" marR="28575" marT="28575" marB="28575" anchor="ctr">
                    <a:solidFill>
                      <a:schemeClr val="bg2"/>
                    </a:solidFill>
                  </a:tcPr>
                </a:tc>
                <a:tc>
                  <a:txBody>
                    <a:bodyPr/>
                    <a:lstStyle/>
                    <a:p>
                      <a:pPr algn="ctr" fontAlgn="t"/>
                      <a:r>
                        <a:rPr lang="en-US" sz="1300" b="1" dirty="0" smtClean="0">
                          <a:solidFill>
                            <a:schemeClr val="tx1"/>
                          </a:solidFill>
                        </a:rPr>
                        <a:t>12.7%</a:t>
                      </a:r>
                      <a:r>
                        <a:rPr lang="en-US" sz="1300" b="1" baseline="30000" dirty="0" smtClean="0">
                          <a:solidFill>
                            <a:schemeClr val="tx1"/>
                          </a:solidFill>
                        </a:rPr>
                        <a:t>3</a:t>
                      </a:r>
                      <a:endParaRPr lang="en-US" sz="1300" b="1" baseline="30000" dirty="0">
                        <a:solidFill>
                          <a:schemeClr val="tx1"/>
                        </a:solidFill>
                      </a:endParaRPr>
                    </a:p>
                  </a:txBody>
                  <a:tcPr marL="28575" marR="28575" marT="28575" marB="28575" anchor="ctr">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rPr>
                        <a:t>&lt;0.0001</a:t>
                      </a:r>
                      <a:endParaRPr lang="en-US" sz="1300" b="1" dirty="0">
                        <a:solidFill>
                          <a:schemeClr val="tx1"/>
                        </a:solidFill>
                        <a:latin typeface="+mn-lt"/>
                        <a:ea typeface="Times New Roman"/>
                      </a:endParaRPr>
                    </a:p>
                  </a:txBody>
                  <a:tcPr marL="45720" marR="45720"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marL="0" marR="0" lvl="0" indent="0" algn="l" defTabSz="912813"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300" b="1" i="0" u="none" strike="noStrike" cap="none" normalizeH="0" baseline="0" dirty="0" smtClean="0">
                          <a:ln>
                            <a:noFill/>
                          </a:ln>
                          <a:solidFill>
                            <a:schemeClr val="tx1"/>
                          </a:solidFill>
                          <a:effectLst/>
                          <a:latin typeface="Arial" charset="0"/>
                        </a:rPr>
                        <a:t>                  Class I</a:t>
                      </a:r>
                    </a:p>
                  </a:txBody>
                  <a:tcPr horzOverflow="overflow">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rPr>
                        <a:t>-</a:t>
                      </a:r>
                      <a:endParaRPr lang="en-US" sz="1300" b="1" dirty="0">
                        <a:solidFill>
                          <a:schemeClr val="tx1"/>
                        </a:solidFill>
                        <a:latin typeface="+mn-lt"/>
                        <a:ea typeface="Times New Roman"/>
                      </a:endParaRPr>
                    </a:p>
                  </a:txBody>
                  <a:tcPr marL="45720" marR="45720" marT="0" marB="0" anchor="ctr">
                    <a:solidFill>
                      <a:schemeClr val="bg2"/>
                    </a:solidFill>
                  </a:tcPr>
                </a:tc>
                <a:tc>
                  <a:txBody>
                    <a:bodyPr/>
                    <a:lstStyle/>
                    <a:p>
                      <a:pPr algn="ctr" fontAlgn="t"/>
                      <a:r>
                        <a:rPr lang="en-US" sz="1300" b="1" dirty="0" smtClean="0">
                          <a:solidFill>
                            <a:schemeClr val="tx1"/>
                          </a:solidFill>
                        </a:rPr>
                        <a:t>-</a:t>
                      </a:r>
                      <a:endParaRPr lang="en-US" sz="1300" b="1" dirty="0">
                        <a:solidFill>
                          <a:schemeClr val="tx1"/>
                        </a:solidFill>
                      </a:endParaRPr>
                    </a:p>
                  </a:txBody>
                  <a:tcPr marL="28575" marR="28575" marT="28575" marB="28575" anchor="ctr">
                    <a:solidFill>
                      <a:schemeClr val="bg2"/>
                    </a:solidFill>
                  </a:tcPr>
                </a:tc>
                <a:tc>
                  <a:txBody>
                    <a:bodyPr/>
                    <a:lstStyle/>
                    <a:p>
                      <a:pPr algn="ctr" fontAlgn="t"/>
                      <a:r>
                        <a:rPr lang="en-US" sz="1300" b="1" dirty="0" smtClean="0">
                          <a:solidFill>
                            <a:schemeClr val="tx1"/>
                          </a:solidFill>
                        </a:rPr>
                        <a:t>14.2%</a:t>
                      </a:r>
                      <a:r>
                        <a:rPr lang="en-US" sz="1300" b="1" baseline="30000" dirty="0" smtClean="0">
                          <a:solidFill>
                            <a:schemeClr val="tx1"/>
                          </a:solidFill>
                        </a:rPr>
                        <a:t>4</a:t>
                      </a:r>
                      <a:endParaRPr lang="en-US" sz="1300" b="1" baseline="30000" dirty="0">
                        <a:solidFill>
                          <a:schemeClr val="tx1"/>
                        </a:solidFill>
                      </a:endParaRPr>
                    </a:p>
                  </a:txBody>
                  <a:tcPr marL="28575" marR="28575" marT="28575" marB="28575" anchor="ctr">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rPr>
                        <a:t>-</a:t>
                      </a:r>
                      <a:endParaRPr lang="en-US" sz="1300" b="1" dirty="0">
                        <a:solidFill>
                          <a:schemeClr val="tx1"/>
                        </a:solidFill>
                        <a:latin typeface="+mn-lt"/>
                        <a:ea typeface="Times New Roman"/>
                      </a:endParaRPr>
                    </a:p>
                  </a:txBody>
                  <a:tcPr marL="45720" marR="45720"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marL="0" marR="0" lvl="0" indent="0" algn="l" defTabSz="912813"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300" b="1" i="0" u="none" strike="noStrike" cap="none" normalizeH="0" baseline="0" dirty="0" smtClean="0">
                          <a:ln>
                            <a:noFill/>
                          </a:ln>
                          <a:solidFill>
                            <a:schemeClr val="tx1"/>
                          </a:solidFill>
                          <a:effectLst/>
                          <a:latin typeface="Arial" charset="0"/>
                        </a:rPr>
                        <a:t>                  Class II</a:t>
                      </a:r>
                    </a:p>
                  </a:txBody>
                  <a:tcPr horzOverflow="overflow">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rPr>
                        <a:t>-</a:t>
                      </a: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algn="ctr" fontAlgn="t"/>
                      <a:r>
                        <a:rPr lang="en-US" sz="1300" b="1" dirty="0" smtClean="0">
                          <a:solidFill>
                            <a:schemeClr val="tx1"/>
                          </a:solidFill>
                        </a:rPr>
                        <a:t>-</a:t>
                      </a:r>
                      <a:endParaRPr lang="en-US" sz="1300" b="1" dirty="0">
                        <a:solidFill>
                          <a:schemeClr val="tx1"/>
                        </a:solidFill>
                      </a:endParaRPr>
                    </a:p>
                  </a:txBody>
                  <a:tcPr marL="28575" marR="28575" marT="28575" marB="28575" anchor="ctr">
                    <a:solidFill>
                      <a:schemeClr val="bg2"/>
                    </a:solidFill>
                  </a:tcPr>
                </a:tc>
                <a:tc>
                  <a:txBody>
                    <a:bodyPr/>
                    <a:lstStyle/>
                    <a:p>
                      <a:pPr algn="ctr" fontAlgn="t"/>
                      <a:r>
                        <a:rPr lang="en-US" sz="1300" b="1" dirty="0" smtClean="0">
                          <a:solidFill>
                            <a:schemeClr val="tx1"/>
                          </a:solidFill>
                        </a:rPr>
                        <a:t>9.1%</a:t>
                      </a:r>
                      <a:r>
                        <a:rPr lang="en-US" sz="1300" b="1" baseline="30000" dirty="0" smtClean="0">
                          <a:solidFill>
                            <a:schemeClr val="tx1"/>
                          </a:solidFill>
                        </a:rPr>
                        <a:t>4</a:t>
                      </a:r>
                      <a:endParaRPr lang="en-US" sz="1300" b="1" dirty="0">
                        <a:solidFill>
                          <a:schemeClr val="tx1"/>
                        </a:solidFill>
                      </a:endParaRPr>
                    </a:p>
                  </a:txBody>
                  <a:tcPr marL="28575" marR="28575" marT="28575" marB="28575" anchor="ctr">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rPr>
                        <a:t>-</a:t>
                      </a: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marL="0" marR="0" lvl="0" indent="0" algn="l" defTabSz="912813"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300" b="1" i="0" u="none" strike="noStrike" kern="1200" cap="none" normalizeH="0" baseline="0" dirty="0" smtClean="0">
                          <a:ln>
                            <a:noFill/>
                          </a:ln>
                          <a:solidFill>
                            <a:schemeClr val="tx1"/>
                          </a:solidFill>
                          <a:effectLst/>
                          <a:latin typeface="Arial" charset="0"/>
                          <a:ea typeface="+mn-ea"/>
                          <a:cs typeface="+mn-cs"/>
                        </a:rPr>
                        <a:t>Creatinine at time of transplant</a:t>
                      </a: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1.2 (0.7-2.5</a:t>
                      </a:r>
                      <a:r>
                        <a:rPr lang="en-US" sz="1300" b="1" dirty="0">
                          <a:solidFill>
                            <a:schemeClr val="tx1"/>
                          </a:solidFill>
                          <a:latin typeface="+mn-lt"/>
                          <a:ea typeface="Times New Roman"/>
                          <a:cs typeface="Verdana"/>
                        </a:rPr>
                        <a:t>)</a:t>
                      </a: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1.2 (</a:t>
                      </a:r>
                      <a:r>
                        <a:rPr lang="en-US" sz="1300" b="1" dirty="0">
                          <a:solidFill>
                            <a:schemeClr val="tx1"/>
                          </a:solidFill>
                          <a:latin typeface="+mn-lt"/>
                          <a:ea typeface="Times New Roman"/>
                          <a:cs typeface="Verdana"/>
                        </a:rPr>
                        <a:t>0.7-2.4)</a:t>
                      </a: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1.2 (</a:t>
                      </a:r>
                      <a:r>
                        <a:rPr lang="en-US" sz="1300" b="1" dirty="0">
                          <a:solidFill>
                            <a:schemeClr val="tx1"/>
                          </a:solidFill>
                          <a:latin typeface="+mn-lt"/>
                          <a:ea typeface="Times New Roman"/>
                          <a:cs typeface="Verdana"/>
                        </a:rPr>
                        <a:t>0.7-2.3)</a:t>
                      </a: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marL="0" marR="0" lvl="0" indent="0" algn="l" defTabSz="912813" rtl="0" eaLnBrk="0" fontAlgn="base" latinLnBrk="0" hangingPunct="0">
                        <a:lnSpc>
                          <a:spcPct val="100000"/>
                        </a:lnSpc>
                        <a:spcBef>
                          <a:spcPct val="20000"/>
                        </a:spcBef>
                        <a:spcAft>
                          <a:spcPct val="0"/>
                        </a:spcAft>
                        <a:buClr>
                          <a:srgbClr val="FFFF00"/>
                        </a:buClr>
                        <a:buSzTx/>
                        <a:buFont typeface="Wingdings" pitchFamily="2" charset="2"/>
                        <a:buNone/>
                        <a:tabLst/>
                      </a:pPr>
                      <a:r>
                        <a:rPr kumimoji="0" lang="en-US" sz="1300" b="1" i="0" u="none" strike="noStrike" kern="1200" cap="none" normalizeH="0" baseline="0" dirty="0" smtClean="0">
                          <a:ln>
                            <a:noFill/>
                          </a:ln>
                          <a:solidFill>
                            <a:schemeClr val="tx1"/>
                          </a:solidFill>
                          <a:effectLst/>
                          <a:latin typeface="Arial" charset="0"/>
                          <a:ea typeface="+mn-ea"/>
                          <a:cs typeface="+mn-cs"/>
                        </a:rPr>
                        <a:t>Pulmonary vascular resistance (Wood units)</a:t>
                      </a: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2.2 (0.4-6.1)</a:t>
                      </a:r>
                      <a:r>
                        <a:rPr lang="en-US" sz="1300" b="1" baseline="30000" dirty="0" smtClean="0">
                          <a:solidFill>
                            <a:schemeClr val="tx1"/>
                          </a:solidFill>
                          <a:latin typeface="+mn-lt"/>
                          <a:ea typeface="Times New Roman"/>
                          <a:cs typeface="Verdana"/>
                        </a:rPr>
                        <a:t>5</a:t>
                      </a: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2.0 (</a:t>
                      </a:r>
                      <a:r>
                        <a:rPr lang="en-US" sz="1300" b="1" dirty="0">
                          <a:solidFill>
                            <a:schemeClr val="tx1"/>
                          </a:solidFill>
                          <a:latin typeface="+mn-lt"/>
                          <a:ea typeface="Times New Roman"/>
                          <a:cs typeface="Verdana"/>
                        </a:rPr>
                        <a:t>0.3-5.6)</a:t>
                      </a: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2.1 (0.3-5.4</a:t>
                      </a:r>
                      <a:r>
                        <a:rPr lang="en-US" sz="1300" b="1" dirty="0">
                          <a:solidFill>
                            <a:schemeClr val="tx1"/>
                          </a:solidFill>
                          <a:latin typeface="+mn-lt"/>
                          <a:ea typeface="Times New Roman"/>
                          <a:cs typeface="Verdana"/>
                        </a:rPr>
                        <a:t>)</a:t>
                      </a: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dirty="0">
                          <a:solidFill>
                            <a:schemeClr val="tx1"/>
                          </a:solidFill>
                          <a:latin typeface="+mn-lt"/>
                          <a:ea typeface="Times New Roman"/>
                          <a:cs typeface="Verdana"/>
                        </a:rPr>
                        <a:t>&lt;0.0001</a:t>
                      </a: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rtl="0" fontAlgn="t"/>
                      <a:r>
                        <a:rPr lang="en-US" sz="1300" b="1" dirty="0">
                          <a:solidFill>
                            <a:schemeClr val="tx1"/>
                          </a:solidFill>
                        </a:rPr>
                        <a:t>HLA Mismatches</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rtl="0" fontAlgn="t"/>
                      <a:r>
                        <a:rPr lang="en-US" sz="1300" b="1">
                          <a:solidFill>
                            <a:schemeClr val="tx1"/>
                          </a:solidFill>
                        </a:rPr>
                        <a:t>                     0-2</a:t>
                      </a:r>
                      <a:endParaRPr lang="en-US">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r>
                        <a:rPr lang="en-US" sz="1300" b="1" dirty="0">
                          <a:solidFill>
                            <a:schemeClr val="tx1"/>
                          </a:solidFill>
                          <a:latin typeface="+mn-lt"/>
                          <a:ea typeface="Times New Roman"/>
                          <a:cs typeface="Verdana"/>
                        </a:rPr>
                        <a:t>4.3%</a:t>
                      </a: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dirty="0">
                          <a:solidFill>
                            <a:schemeClr val="tx1"/>
                          </a:solidFill>
                          <a:latin typeface="+mn-lt"/>
                          <a:ea typeface="Times New Roman"/>
                          <a:cs typeface="Verdana"/>
                        </a:rPr>
                        <a:t>4.4%</a:t>
                      </a: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dirty="0">
                          <a:solidFill>
                            <a:schemeClr val="tx1"/>
                          </a:solidFill>
                          <a:latin typeface="+mn-lt"/>
                          <a:ea typeface="Times New Roman"/>
                          <a:cs typeface="Verdana"/>
                        </a:rPr>
                        <a:t>3.8%</a:t>
                      </a:r>
                      <a:endParaRPr lang="en-US" sz="1300" b="1" dirty="0">
                        <a:solidFill>
                          <a:schemeClr val="tx1"/>
                        </a:solidFill>
                        <a:latin typeface="+mn-lt"/>
                        <a:ea typeface="Times New Roman"/>
                      </a:endParaRPr>
                    </a:p>
                  </a:txBody>
                  <a:tcPr marL="50800" marR="50800" marT="0" marB="0" anchor="ctr">
                    <a:solidFill>
                      <a:schemeClr val="bg2"/>
                    </a:solidFill>
                  </a:tcPr>
                </a:tc>
                <a:tc rowSpan="3">
                  <a:txBody>
                    <a:bodyPr/>
                    <a:lstStyle/>
                    <a:p>
                      <a:pPr marL="0" marR="0" algn="ctr">
                        <a:lnSpc>
                          <a:spcPct val="115000"/>
                        </a:lnSpc>
                        <a:spcBef>
                          <a:spcPts val="400"/>
                        </a:spcBef>
                        <a:spcAft>
                          <a:spcPts val="400"/>
                        </a:spcAft>
                      </a:pPr>
                      <a:r>
                        <a:rPr lang="en-US" sz="1300" b="1" kern="1200" dirty="0" smtClean="0">
                          <a:solidFill>
                            <a:schemeClr val="tx1"/>
                          </a:solidFill>
                          <a:latin typeface="+mn-lt"/>
                          <a:ea typeface="+mn-ea"/>
                          <a:cs typeface="+mn-cs"/>
                        </a:rPr>
                        <a:t>0.0051</a:t>
                      </a: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r h="338919">
                <a:tc>
                  <a:txBody>
                    <a:bodyPr/>
                    <a:lstStyle/>
                    <a:p>
                      <a:pPr rtl="0" fontAlgn="t"/>
                      <a:r>
                        <a:rPr lang="en-US" sz="1300" b="1">
                          <a:solidFill>
                            <a:schemeClr val="tx1"/>
                          </a:solidFill>
                        </a:rPr>
                        <a:t>                     3-4</a:t>
                      </a:r>
                      <a:endParaRPr lang="en-US">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40.2%</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40.0%</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dirty="0">
                          <a:solidFill>
                            <a:schemeClr val="tx1"/>
                          </a:solidFill>
                          <a:latin typeface="+mn-lt"/>
                          <a:ea typeface="Times New Roman"/>
                          <a:cs typeface="Verdana"/>
                        </a:rPr>
                        <a:t>38.9%</a:t>
                      </a:r>
                      <a:endParaRPr lang="en-US" sz="1300" b="1" dirty="0">
                        <a:solidFill>
                          <a:schemeClr val="tx1"/>
                        </a:solidFill>
                        <a:latin typeface="+mn-lt"/>
                        <a:ea typeface="Times New Roman"/>
                      </a:endParaRPr>
                    </a:p>
                  </a:txBody>
                  <a:tcPr marL="50800" marR="50800" marT="0"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38919">
                <a:tc>
                  <a:txBody>
                    <a:bodyPr/>
                    <a:lstStyle/>
                    <a:p>
                      <a:pPr rtl="0" fontAlgn="t"/>
                      <a:r>
                        <a:rPr lang="en-US" sz="1300" b="1" dirty="0">
                          <a:solidFill>
                            <a:schemeClr val="tx1"/>
                          </a:solidFill>
                        </a:rPr>
                        <a:t>                     5-6</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55.5%</a:t>
                      </a:r>
                      <a:endParaRPr lang="en-US" sz="1300" b="1">
                        <a:solidFill>
                          <a:schemeClr val="tx1"/>
                        </a:solidFill>
                        <a:latin typeface="+mn-lt"/>
                        <a:ea typeface="Times New Roman"/>
                      </a:endParaRPr>
                    </a:p>
                  </a:txBody>
                  <a:tcPr marL="50800" marR="50800"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55.5%</a:t>
                      </a:r>
                      <a:endParaRPr lang="en-US" sz="1300" b="1">
                        <a:solidFill>
                          <a:schemeClr val="tx1"/>
                        </a:solidFill>
                        <a:latin typeface="+mn-lt"/>
                        <a:ea typeface="Times New Roman"/>
                      </a:endParaRPr>
                    </a:p>
                  </a:txBody>
                  <a:tcPr marL="50800" marR="50800"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400"/>
                        </a:spcBef>
                        <a:spcAft>
                          <a:spcPts val="400"/>
                        </a:spcAft>
                      </a:pPr>
                      <a:r>
                        <a:rPr lang="en-US" sz="1300" b="1" dirty="0">
                          <a:solidFill>
                            <a:schemeClr val="tx1"/>
                          </a:solidFill>
                          <a:latin typeface="+mn-lt"/>
                          <a:ea typeface="Times New Roman"/>
                          <a:cs typeface="Verdana"/>
                        </a:rPr>
                        <a:t>57.4%</a:t>
                      </a:r>
                      <a:endParaRPr lang="en-US" sz="1300" b="1" dirty="0">
                        <a:solidFill>
                          <a:schemeClr val="tx1"/>
                        </a:solidFill>
                        <a:latin typeface="+mn-lt"/>
                        <a:ea typeface="Times New Roman"/>
                      </a:endParaRPr>
                    </a:p>
                  </a:txBody>
                  <a:tcPr marL="50800" marR="50800" marT="0" marB="0" anchor="ctr">
                    <a:lnB w="28575" cap="flat" cmpd="sng" algn="ctr">
                      <a:solidFill>
                        <a:schemeClr val="tx1"/>
                      </a:solidFill>
                      <a:prstDash val="solid"/>
                      <a:round/>
                      <a:headEnd type="none" w="med" len="med"/>
                      <a:tailEnd type="none" w="med" len="med"/>
                    </a:lnB>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bl>
          </a:graphicData>
        </a:graphic>
      </p:graphicFrame>
      <p:sp>
        <p:nvSpPr>
          <p:cNvPr id="9" name="TextBox 8"/>
          <p:cNvSpPr txBox="1"/>
          <p:nvPr/>
        </p:nvSpPr>
        <p:spPr>
          <a:xfrm>
            <a:off x="1066800" y="5029200"/>
            <a:ext cx="7239000" cy="292388"/>
          </a:xfrm>
          <a:prstGeom prst="rect">
            <a:avLst/>
          </a:prstGeom>
          <a:noFill/>
        </p:spPr>
        <p:txBody>
          <a:bodyPr wrap="square" rtlCol="0">
            <a:spAutoFit/>
          </a:bodyPr>
          <a:lstStyle/>
          <a:p>
            <a:pPr algn="ctr"/>
            <a:r>
              <a:rPr lang="en-US" sz="1300" b="1" dirty="0" smtClean="0">
                <a:solidFill>
                  <a:srgbClr val="FFFF00"/>
                </a:solidFill>
              </a:rPr>
              <a:t>Continuous factors are expressed as median (5</a:t>
            </a:r>
            <a:r>
              <a:rPr lang="en-US" sz="1300" b="1" baseline="30000" dirty="0" smtClean="0">
                <a:solidFill>
                  <a:srgbClr val="FFFF00"/>
                </a:solidFill>
              </a:rPr>
              <a:t>th</a:t>
            </a:r>
            <a:r>
              <a:rPr lang="en-US" sz="1300" b="1" dirty="0" smtClean="0">
                <a:solidFill>
                  <a:srgbClr val="FFFF00"/>
                </a:solidFill>
              </a:rPr>
              <a:t>-95</a:t>
            </a:r>
            <a:r>
              <a:rPr lang="en-US" sz="1300" b="1" baseline="30000" dirty="0" smtClean="0">
                <a:solidFill>
                  <a:srgbClr val="FFFF00"/>
                </a:solidFill>
              </a:rPr>
              <a:t>th</a:t>
            </a:r>
            <a:r>
              <a:rPr lang="en-US" sz="1300" b="1" dirty="0" smtClean="0">
                <a:solidFill>
                  <a:srgbClr val="FFFF00"/>
                </a:solidFill>
              </a:rPr>
              <a:t> percentiles) </a:t>
            </a:r>
            <a:endParaRPr lang="en-US" dirty="0"/>
          </a:p>
        </p:txBody>
      </p:sp>
      <p:sp>
        <p:nvSpPr>
          <p:cNvPr id="11" name="TextBox 10"/>
          <p:cNvSpPr txBox="1"/>
          <p:nvPr/>
        </p:nvSpPr>
        <p:spPr>
          <a:xfrm>
            <a:off x="5562600" y="5715000"/>
            <a:ext cx="3581400" cy="1015663"/>
          </a:xfrm>
          <a:prstGeom prst="rect">
            <a:avLst/>
          </a:prstGeom>
          <a:noFill/>
        </p:spPr>
        <p:txBody>
          <a:bodyPr wrap="square" rtlCol="0">
            <a:spAutoFit/>
          </a:bodyPr>
          <a:lstStyle/>
          <a:p>
            <a:r>
              <a:rPr lang="en-US" sz="1200" b="1" baseline="30000" dirty="0" smtClean="0"/>
              <a:t>2 </a:t>
            </a:r>
            <a:r>
              <a:rPr lang="en-US" sz="1200" b="1" dirty="0" smtClean="0"/>
              <a:t>Based on US 2001-6/2004 transplants and non US 2001 - 2005 transplants.</a:t>
            </a:r>
          </a:p>
          <a:p>
            <a:r>
              <a:rPr lang="en-US" sz="1200" b="1" baseline="30000" dirty="0" smtClean="0"/>
              <a:t>3</a:t>
            </a:r>
            <a:r>
              <a:rPr lang="en-US" sz="1200" b="1" dirty="0" smtClean="0"/>
              <a:t> Based on non US transplants.</a:t>
            </a:r>
          </a:p>
          <a:p>
            <a:r>
              <a:rPr lang="en-US" sz="1200" b="1" baseline="30000" dirty="0" smtClean="0"/>
              <a:t>4</a:t>
            </a:r>
            <a:r>
              <a:rPr lang="en-US" sz="1200" b="1" dirty="0" smtClean="0"/>
              <a:t> Based on US transplants.</a:t>
            </a:r>
          </a:p>
          <a:p>
            <a:r>
              <a:rPr lang="en-US" sz="1200" b="1" baseline="30000" dirty="0" smtClean="0"/>
              <a:t>5</a:t>
            </a:r>
            <a:r>
              <a:rPr lang="en-US" sz="1200" b="1" dirty="0" smtClean="0"/>
              <a:t> Based on 4/1994-2000 transplants.</a:t>
            </a:r>
            <a:endParaRPr lang="en-US" sz="1200" dirty="0" smtClean="0"/>
          </a:p>
        </p:txBody>
      </p:sp>
      <p:sp>
        <p:nvSpPr>
          <p:cNvPr id="14" name="TextBox 13"/>
          <p:cNvSpPr txBox="1"/>
          <p:nvPr/>
        </p:nvSpPr>
        <p:spPr>
          <a:xfrm>
            <a:off x="1066800" y="5334000"/>
            <a:ext cx="7924800" cy="461665"/>
          </a:xfrm>
          <a:prstGeom prst="rect">
            <a:avLst/>
          </a:prstGeom>
          <a:noFill/>
        </p:spPr>
        <p:txBody>
          <a:bodyPr wrap="square" rtlCol="0">
            <a:spAutoFit/>
          </a:bodyPr>
          <a:lstStyle/>
          <a:p>
            <a:r>
              <a:rPr lang="en-US" sz="1200" b="1" baseline="30000" dirty="0" smtClean="0"/>
              <a:t>1</a:t>
            </a:r>
            <a:r>
              <a:rPr lang="en-US" sz="1200" b="1" dirty="0" smtClean="0"/>
              <a:t> PRA was collected as a single percentage outside of US. Until mid-2004 PRA was collected in US as a single percentage. After this date, PRA was collected separately for Class I and Class II.</a:t>
            </a:r>
          </a:p>
        </p:txBody>
      </p:sp>
      <p:sp>
        <p:nvSpPr>
          <p:cNvPr id="15" name="TextBox 14"/>
          <p:cNvSpPr txBox="1"/>
          <p:nvPr/>
        </p:nvSpPr>
        <p:spPr>
          <a:xfrm>
            <a:off x="2590800" y="6096000"/>
            <a:ext cx="1143000" cy="292388"/>
          </a:xfrm>
          <a:prstGeom prst="rect">
            <a:avLst/>
          </a:prstGeom>
          <a:noFill/>
        </p:spPr>
        <p:txBody>
          <a:bodyPr wrap="square" rtlCol="0">
            <a:spAutoFit/>
          </a:bodyPr>
          <a:lstStyle/>
          <a:p>
            <a:pPr algn="ctr"/>
            <a:r>
              <a:rPr lang="en-US" sz="1300" b="1" dirty="0" smtClean="0">
                <a:solidFill>
                  <a:srgbClr val="FFFF00"/>
                </a:solidFill>
              </a:rPr>
              <a:t>(Cont’d)</a:t>
            </a:r>
            <a:endParaRPr lang="en-US" sz="1300" dirty="0" smtClean="0">
              <a:solidFill>
                <a:srgbClr val="FFFF00"/>
              </a:solidFill>
            </a:endParaRPr>
          </a:p>
        </p:txBody>
      </p:sp>
      <p:sp>
        <p:nvSpPr>
          <p:cNvPr id="16" name="TextBox 15"/>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(1996-6/2001)</a:t>
            </a:r>
            <a:r>
              <a:rPr lang="en-US" sz="1800" dirty="0" smtClean="0"/>
              <a:t/>
            </a:r>
            <a:br>
              <a:rPr lang="en-US" sz="1800" dirty="0" smtClean="0"/>
            </a:br>
            <a:r>
              <a:rPr lang="en-US" sz="2300" dirty="0" smtClean="0"/>
              <a:t>Risk Factors For 10 Year Mortality with 95% Confidence Limits </a:t>
            </a:r>
            <a:br>
              <a:rPr lang="en-US" sz="2300" dirty="0" smtClean="0"/>
            </a:br>
            <a:r>
              <a:rPr lang="en-US" sz="2300" dirty="0" smtClean="0">
                <a:solidFill>
                  <a:srgbClr val="FFFF00"/>
                </a:solidFill>
              </a:rPr>
              <a:t>Recipient Weight</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0.0023</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11,531)</a:t>
            </a:r>
            <a:endParaRPr lang="en-US" sz="2400" b="1" dirty="0">
              <a:solidFill>
                <a:srgbClr val="FFFF00"/>
              </a:solidFill>
            </a:endParaRPr>
          </a:p>
        </p:txBody>
      </p:sp>
      <p:sp>
        <p:nvSpPr>
          <p:cNvPr id="14" name="Text Box 2"/>
          <p:cNvSpPr txBox="1">
            <a:spLocks noChangeArrowheads="1"/>
          </p:cNvSpPr>
          <p:nvPr/>
        </p:nvSpPr>
        <p:spPr bwMode="auto">
          <a:xfrm>
            <a:off x="5791200" y="5867400"/>
            <a:ext cx="3352800" cy="549275"/>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00"/>
                </a:solidFill>
                <a:effectLst/>
                <a:latin typeface="Arial" pitchFamily="34" charset="0"/>
              </a:rPr>
              <a:t>* The risk associated with recipient BMI</a:t>
            </a:r>
            <a:r>
              <a:rPr kumimoji="0" lang="en-US" sz="1000" b="1" i="0" u="none" strike="noStrike" cap="none" normalizeH="0" dirty="0" smtClean="0">
                <a:ln>
                  <a:noFill/>
                </a:ln>
                <a:solidFill>
                  <a:srgbClr val="FFFF00"/>
                </a:solidFill>
                <a:effectLst/>
                <a:latin typeface="Arial" pitchFamily="34" charset="0"/>
              </a:rPr>
              <a:t> </a:t>
            </a:r>
            <a:r>
              <a:rPr kumimoji="0" lang="en-US" sz="1000" b="1" i="0" u="none" strike="noStrike" cap="none" normalizeH="0" baseline="0" dirty="0" smtClean="0">
                <a:ln>
                  <a:noFill/>
                </a:ln>
                <a:solidFill>
                  <a:srgbClr val="FFFF00"/>
                </a:solidFill>
                <a:effectLst/>
                <a:latin typeface="Arial" pitchFamily="34" charset="0"/>
              </a:rPr>
              <a:t>should be considered in conjunction with the risk associated with recipient height and donor weight.</a:t>
            </a:r>
            <a:endParaRPr kumimoji="0" lang="en-US" sz="1800" b="0" i="0" u="none" strike="noStrike" cap="none" normalizeH="0" baseline="0" dirty="0" smtClean="0">
              <a:ln>
                <a:noFill/>
              </a:ln>
              <a:solidFill>
                <a:schemeClr val="tx1"/>
              </a:solidFill>
              <a:effectLst/>
              <a:latin typeface="Arial" pitchFamily="34" charset="0"/>
            </a:endParaRPr>
          </a:p>
        </p:txBody>
      </p:sp>
      <p:sp>
        <p:nvSpPr>
          <p:cNvPr id="15" name="TextBox 14"/>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(1996-6/2001)</a:t>
            </a:r>
            <a:r>
              <a:rPr lang="en-US" sz="1800" dirty="0" smtClean="0"/>
              <a:t/>
            </a:r>
            <a:br>
              <a:rPr lang="en-US" sz="1800" dirty="0" smtClean="0"/>
            </a:br>
            <a:r>
              <a:rPr lang="en-US" sz="2300" dirty="0" smtClean="0"/>
              <a:t>Risk Factors For 10 Year Mortality with 95% Confidence Limits </a:t>
            </a:r>
            <a:br>
              <a:rPr lang="en-US" sz="2300" dirty="0" smtClean="0"/>
            </a:br>
            <a:r>
              <a:rPr lang="en-US" sz="2300" dirty="0" smtClean="0">
                <a:solidFill>
                  <a:srgbClr val="FFFF00"/>
                </a:solidFill>
              </a:rPr>
              <a:t>Donor Weight</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524000" y="1905000"/>
            <a:ext cx="1828800" cy="323165"/>
          </a:xfrm>
          <a:prstGeom prst="rect">
            <a:avLst/>
          </a:prstGeom>
          <a:noFill/>
        </p:spPr>
        <p:txBody>
          <a:bodyPr wrap="square" rtlCol="0">
            <a:spAutoFit/>
          </a:bodyPr>
          <a:lstStyle/>
          <a:p>
            <a:r>
              <a:rPr lang="en-US" sz="1500" b="1" dirty="0" smtClean="0">
                <a:solidFill>
                  <a:srgbClr val="FFFF00"/>
                </a:solidFill>
              </a:rPr>
              <a:t>p = 0.0299</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11,531)</a:t>
            </a:r>
            <a:endParaRPr lang="en-US" sz="2400" b="1" dirty="0">
              <a:solidFill>
                <a:srgbClr val="FFFF00"/>
              </a:solidFill>
            </a:endParaRPr>
          </a:p>
        </p:txBody>
      </p:sp>
      <p:sp>
        <p:nvSpPr>
          <p:cNvPr id="14" name="Text Box 2"/>
          <p:cNvSpPr txBox="1">
            <a:spLocks noChangeArrowheads="1"/>
          </p:cNvSpPr>
          <p:nvPr/>
        </p:nvSpPr>
        <p:spPr bwMode="auto">
          <a:xfrm>
            <a:off x="5791200" y="5867400"/>
            <a:ext cx="3352800" cy="549275"/>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00"/>
                </a:solidFill>
                <a:effectLst/>
                <a:latin typeface="Arial" pitchFamily="34" charset="0"/>
              </a:rPr>
              <a:t>* The risk associated with </a:t>
            </a:r>
            <a:r>
              <a:rPr lang="en-US" sz="1000" b="1" dirty="0" smtClean="0">
                <a:solidFill>
                  <a:srgbClr val="FFFF00"/>
                </a:solidFill>
                <a:latin typeface="Arial" pitchFamily="34" charset="0"/>
              </a:rPr>
              <a:t>donor weight </a:t>
            </a:r>
            <a:r>
              <a:rPr kumimoji="0" lang="en-US" sz="1000" b="1" i="0" u="none" strike="noStrike" cap="none" normalizeH="0" baseline="0" dirty="0" smtClean="0">
                <a:ln>
                  <a:noFill/>
                </a:ln>
                <a:solidFill>
                  <a:srgbClr val="FFFF00"/>
                </a:solidFill>
                <a:effectLst/>
                <a:latin typeface="Arial" pitchFamily="34" charset="0"/>
              </a:rPr>
              <a:t>should be considered in conjunction with the risk associated with recipient weight and recipient height.</a:t>
            </a:r>
            <a:endParaRPr kumimoji="0" lang="en-US" sz="1800" b="0" i="0" u="none" strike="noStrike" cap="none" normalizeH="0" baseline="0" dirty="0" smtClean="0">
              <a:ln>
                <a:noFill/>
              </a:ln>
              <a:solidFill>
                <a:schemeClr val="tx1"/>
              </a:solidFill>
              <a:effectLst/>
              <a:latin typeface="Arial" pitchFamily="34" charset="0"/>
            </a:endParaRPr>
          </a:p>
        </p:txBody>
      </p:sp>
      <p:sp>
        <p:nvSpPr>
          <p:cNvPr id="15" name="TextBox 14"/>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(1996-6/2001)</a:t>
            </a:r>
            <a:r>
              <a:rPr lang="en-US" sz="1800" dirty="0" smtClean="0"/>
              <a:t/>
            </a:r>
            <a:br>
              <a:rPr lang="en-US" sz="1800" dirty="0" smtClean="0"/>
            </a:br>
            <a:r>
              <a:rPr lang="en-US" sz="2300" dirty="0" smtClean="0"/>
              <a:t>Risk Factors For 10 Year Mortality with 95% Confidence Limits </a:t>
            </a:r>
            <a:br>
              <a:rPr lang="en-US" sz="2300" dirty="0" smtClean="0"/>
            </a:br>
            <a:r>
              <a:rPr lang="en-US" sz="2300" dirty="0" smtClean="0">
                <a:solidFill>
                  <a:srgbClr val="FFFF00"/>
                </a:solidFill>
              </a:rPr>
              <a:t>Ischemia Time</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11,531)</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(1996-6/2001)</a:t>
            </a:r>
            <a:r>
              <a:rPr lang="en-US" sz="1800" dirty="0" smtClean="0"/>
              <a:t/>
            </a:r>
            <a:br>
              <a:rPr lang="en-US" sz="1800" dirty="0" smtClean="0"/>
            </a:br>
            <a:r>
              <a:rPr lang="en-US" sz="2300" dirty="0" smtClean="0"/>
              <a:t>Risk Factors For 10 Year Mortality with 95% Confidence Limits </a:t>
            </a:r>
            <a:br>
              <a:rPr lang="en-US" sz="2300" dirty="0" smtClean="0"/>
            </a:br>
            <a:r>
              <a:rPr lang="en-US" sz="2300" dirty="0" smtClean="0">
                <a:solidFill>
                  <a:srgbClr val="FFFF00"/>
                </a:solidFill>
              </a:rPr>
              <a:t>Center Volume</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11,531)</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(1996-6/2001)</a:t>
            </a:r>
            <a:r>
              <a:rPr lang="en-US" sz="1800" dirty="0" smtClean="0"/>
              <a:t/>
            </a:r>
            <a:br>
              <a:rPr lang="en-US" sz="1800" dirty="0" smtClean="0"/>
            </a:br>
            <a:r>
              <a:rPr lang="en-US" sz="2300" dirty="0" smtClean="0"/>
              <a:t>Risk Factors For 10 Year Mortality with 95% Confidence Limits </a:t>
            </a:r>
            <a:br>
              <a:rPr lang="en-US" sz="2300" dirty="0" smtClean="0"/>
            </a:br>
            <a:r>
              <a:rPr lang="en-US" sz="2300" dirty="0" smtClean="0">
                <a:solidFill>
                  <a:srgbClr val="FFFF00"/>
                </a:solidFill>
              </a:rPr>
              <a:t>Recipient Pre-Transplant Bilirubin</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0.0006</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11,531)</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(1996-6/2001)</a:t>
            </a:r>
            <a:r>
              <a:rPr lang="en-US" sz="1800" dirty="0" smtClean="0"/>
              <a:t/>
            </a:r>
            <a:br>
              <a:rPr lang="en-US" sz="1800" dirty="0" smtClean="0"/>
            </a:br>
            <a:r>
              <a:rPr lang="en-US" sz="2300" dirty="0" smtClean="0"/>
              <a:t>Risk Factors For 10 Year Mortality with 95% Confidence Limits </a:t>
            </a:r>
            <a:br>
              <a:rPr lang="en-US" sz="2300" dirty="0" smtClean="0"/>
            </a:br>
            <a:r>
              <a:rPr lang="en-US" sz="2300" dirty="0" smtClean="0">
                <a:solidFill>
                  <a:srgbClr val="FFFF00"/>
                </a:solidFill>
              </a:rPr>
              <a:t>Recipient Pre-Transplant Creatinine</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11,531)</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000" dirty="0" smtClean="0"/>
              <a:t>(1991-6/1996)</a:t>
            </a:r>
            <a:br>
              <a:rPr lang="en-US" sz="2000" dirty="0" smtClean="0"/>
            </a:br>
            <a:r>
              <a:rPr lang="en-US" sz="2400" dirty="0" smtClean="0"/>
              <a:t>Risk Factors For 15 Year Mortality</a:t>
            </a:r>
            <a:endParaRPr lang="en-US" sz="2400" dirty="0"/>
          </a:p>
        </p:txBody>
      </p:sp>
      <p:graphicFrame>
        <p:nvGraphicFramePr>
          <p:cNvPr id="10" name="Content Placeholder 9"/>
          <p:cNvGraphicFramePr>
            <a:graphicFrameLocks noGrp="1"/>
          </p:cNvGraphicFramePr>
          <p:nvPr>
            <p:ph idx="1"/>
          </p:nvPr>
        </p:nvGraphicFramePr>
        <p:xfrm>
          <a:off x="228599" y="1133326"/>
          <a:ext cx="8686801" cy="4349050"/>
        </p:xfrm>
        <a:graphic>
          <a:graphicData uri="http://schemas.openxmlformats.org/drawingml/2006/table">
            <a:tbl>
              <a:tblPr firstRow="1" bandRow="1">
                <a:tableStyleId>{C083E6E3-FA7D-4D7B-A595-EF9225AFEA82}</a:tableStyleId>
              </a:tblPr>
              <a:tblGrid>
                <a:gridCol w="4267201"/>
                <a:gridCol w="838200"/>
                <a:gridCol w="861290"/>
                <a:gridCol w="877455"/>
                <a:gridCol w="965200"/>
                <a:gridCol w="877455"/>
              </a:tblGrid>
              <a:tr h="695474">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Relative Risk</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02223">
                <a:tc>
                  <a:txBody>
                    <a:bodyPr/>
                    <a:lstStyle/>
                    <a:p>
                      <a:pPr marL="0" marR="0">
                        <a:spcBef>
                          <a:spcPts val="0"/>
                        </a:spcBef>
                        <a:spcAft>
                          <a:spcPts val="0"/>
                        </a:spcAft>
                      </a:pPr>
                      <a:r>
                        <a:rPr lang="en-US" sz="1600" b="1" dirty="0" err="1">
                          <a:solidFill>
                            <a:srgbClr val="FFFFFF"/>
                          </a:solidFill>
                          <a:latin typeface="+mn-lt"/>
                          <a:ea typeface="Times New Roman"/>
                          <a:cs typeface="Times New Roman"/>
                        </a:rPr>
                        <a:t>Retransplant</a:t>
                      </a:r>
                      <a:endParaRPr lang="en-US" sz="1600" b="1" dirty="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273</a:t>
                      </a:r>
                      <a:endParaRPr lang="en-US" sz="16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1.82</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600" b="1" i="0" u="none" strike="noStrike" dirty="0">
                          <a:solidFill>
                            <a:schemeClr val="tx1"/>
                          </a:solidFill>
                          <a:latin typeface="Arial"/>
                        </a:rPr>
                        <a:t>1.56</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600" b="1" i="0" u="none" strike="noStrike" dirty="0" smtClean="0">
                          <a:solidFill>
                            <a:schemeClr val="tx1"/>
                          </a:solidFill>
                          <a:latin typeface="Arial"/>
                        </a:rPr>
                        <a:t>-2.11</a:t>
                      </a:r>
                      <a:endParaRPr lang="en-US" sz="16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1300633">
                <a:tc>
                  <a:txBody>
                    <a:bodyPr/>
                    <a:lstStyle/>
                    <a:p>
                      <a:pPr marL="0" marR="0">
                        <a:spcBef>
                          <a:spcPts val="0"/>
                        </a:spcBef>
                        <a:spcAft>
                          <a:spcPts val="0"/>
                        </a:spcAft>
                      </a:pPr>
                      <a:r>
                        <a:rPr lang="en-US" sz="1600" b="1" dirty="0" smtClean="0">
                          <a:latin typeface="+mn-lt"/>
                          <a:ea typeface="Times New Roman"/>
                          <a:cs typeface="Times New Roman"/>
                        </a:rPr>
                        <a:t>Diagnosis:</a:t>
                      </a:r>
                      <a:r>
                        <a:rPr lang="en-US" sz="1600" b="1" baseline="0" dirty="0" smtClean="0">
                          <a:latin typeface="+mn-lt"/>
                          <a:ea typeface="Times New Roman"/>
                          <a:cs typeface="Times New Roman"/>
                        </a:rPr>
                        <a:t> </a:t>
                      </a:r>
                      <a:r>
                        <a:rPr lang="en-US" sz="1600" b="1" kern="1200" dirty="0" smtClean="0">
                          <a:solidFill>
                            <a:schemeClr val="tx1"/>
                          </a:solidFill>
                          <a:latin typeface="+mn-lt"/>
                          <a:ea typeface="+mn-ea"/>
                          <a:cs typeface="+mn-cs"/>
                        </a:rPr>
                        <a:t>not </a:t>
                      </a:r>
                      <a:r>
                        <a:rPr lang="en-US" sz="1600" b="1" kern="1200" dirty="0" err="1" smtClean="0">
                          <a:solidFill>
                            <a:schemeClr val="tx1"/>
                          </a:solidFill>
                          <a:latin typeface="+mn-lt"/>
                          <a:ea typeface="+mn-ea"/>
                          <a:cs typeface="+mn-cs"/>
                        </a:rPr>
                        <a:t>cardiomyopathy</a:t>
                      </a:r>
                      <a:r>
                        <a:rPr lang="en-US" sz="1600" b="1" kern="1200" dirty="0" smtClean="0">
                          <a:solidFill>
                            <a:schemeClr val="tx1"/>
                          </a:solidFill>
                          <a:latin typeface="+mn-lt"/>
                          <a:ea typeface="+mn-ea"/>
                          <a:cs typeface="+mn-cs"/>
                        </a:rPr>
                        <a:t>, coronary artery disease, congenital heart disease, </a:t>
                      </a:r>
                      <a:r>
                        <a:rPr lang="en-US" sz="1600" b="1" kern="1200" dirty="0" err="1" smtClean="0">
                          <a:solidFill>
                            <a:schemeClr val="tx1"/>
                          </a:solidFill>
                          <a:latin typeface="+mn-lt"/>
                          <a:ea typeface="+mn-ea"/>
                          <a:cs typeface="+mn-cs"/>
                        </a:rPr>
                        <a:t>valvular</a:t>
                      </a:r>
                      <a:r>
                        <a:rPr lang="en-US" sz="1600" b="1" kern="1200" dirty="0" smtClean="0">
                          <a:solidFill>
                            <a:schemeClr val="tx1"/>
                          </a:solidFill>
                          <a:latin typeface="+mn-lt"/>
                          <a:ea typeface="+mn-ea"/>
                          <a:cs typeface="+mn-cs"/>
                        </a:rPr>
                        <a:t> heart disease or  </a:t>
                      </a:r>
                      <a:r>
                        <a:rPr lang="en-US" sz="1600" b="1" kern="1200" dirty="0" err="1" smtClean="0">
                          <a:solidFill>
                            <a:schemeClr val="tx1"/>
                          </a:solidFill>
                          <a:latin typeface="+mn-lt"/>
                          <a:ea typeface="+mn-ea"/>
                          <a:cs typeface="+mn-cs"/>
                        </a:rPr>
                        <a:t>retransplant</a:t>
                      </a:r>
                      <a:r>
                        <a:rPr lang="en-US" sz="1600" b="1" kern="1200" dirty="0" smtClean="0">
                          <a:solidFill>
                            <a:schemeClr val="tx1"/>
                          </a:solidFill>
                          <a:latin typeface="+mn-lt"/>
                          <a:ea typeface="+mn-ea"/>
                          <a:cs typeface="+mn-cs"/>
                        </a:rPr>
                        <a:t> vs. </a:t>
                      </a:r>
                      <a:r>
                        <a:rPr lang="en-US" sz="1600" b="1" kern="1200" dirty="0" err="1" smtClean="0">
                          <a:solidFill>
                            <a:schemeClr val="tx1"/>
                          </a:solidFill>
                          <a:latin typeface="+mn-lt"/>
                          <a:ea typeface="+mn-ea"/>
                          <a:cs typeface="+mn-cs"/>
                        </a:rPr>
                        <a:t>cardiomopathy</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113</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1.35</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0.0191</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1.05</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-1.74</a:t>
                      </a:r>
                      <a:endParaRPr lang="en-US" sz="1600" b="1" i="0" u="none" strike="noStrike" dirty="0">
                        <a:solidFill>
                          <a:schemeClr val="tx1"/>
                        </a:solidFill>
                        <a:latin typeface="Arial"/>
                      </a:endParaRPr>
                    </a:p>
                  </a:txBody>
                  <a:tcPr marL="0" marR="0" marT="0" marB="0" anchor="ctr">
                    <a:lnR>
                      <a:noFill/>
                    </a:lnR>
                    <a:solidFill>
                      <a:schemeClr val="bg2"/>
                    </a:solidFill>
                  </a:tcPr>
                </a:tc>
              </a:tr>
              <a:tr h="487680">
                <a:tc>
                  <a:txBody>
                    <a:bodyPr/>
                    <a:lstStyle/>
                    <a:p>
                      <a:pPr marL="0" marR="0">
                        <a:spcBef>
                          <a:spcPts val="0"/>
                        </a:spcBef>
                        <a:spcAft>
                          <a:spcPts val="0"/>
                        </a:spcAft>
                      </a:pPr>
                      <a:r>
                        <a:rPr lang="en-US" sz="1600" b="1" dirty="0">
                          <a:solidFill>
                            <a:srgbClr val="FFFFFF"/>
                          </a:solidFill>
                          <a:latin typeface="+mn-lt"/>
                          <a:ea typeface="Times New Roman"/>
                          <a:cs typeface="Times New Roman"/>
                        </a:rPr>
                        <a:t>On ventilator</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338</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dirty="0">
                          <a:solidFill>
                            <a:schemeClr val="tx1"/>
                          </a:solidFill>
                          <a:latin typeface="Arial"/>
                        </a:rPr>
                        <a:t>1.34</a:t>
                      </a:r>
                    </a:p>
                  </a:txBody>
                  <a:tcPr marL="0" marR="0" marT="0" marB="0" anchor="ctr">
                    <a:solidFill>
                      <a:schemeClr val="bg2"/>
                    </a:solidFill>
                  </a:tcPr>
                </a:tc>
                <a:tc>
                  <a:txBody>
                    <a:bodyPr/>
                    <a:lstStyle/>
                    <a:p>
                      <a:pPr algn="ctr" fontAlgn="t"/>
                      <a:r>
                        <a:rPr lang="en-US" sz="1600" b="1" i="0" u="none" strike="noStrike" dirty="0">
                          <a:solidFill>
                            <a:schemeClr val="tx1"/>
                          </a:solidFill>
                          <a:latin typeface="Arial"/>
                        </a:rPr>
                        <a:t>0.0002</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1.15</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-1.56</a:t>
                      </a:r>
                      <a:endParaRPr lang="en-US" sz="1600" b="1" i="0" u="none" strike="noStrike" dirty="0">
                        <a:solidFill>
                          <a:schemeClr val="tx1"/>
                        </a:solidFill>
                        <a:latin typeface="Arial"/>
                      </a:endParaRPr>
                    </a:p>
                  </a:txBody>
                  <a:tcPr marL="0" marR="0" marT="0" marB="0" anchor="ctr">
                    <a:lnR>
                      <a:noFill/>
                    </a:lnR>
                    <a:solidFill>
                      <a:schemeClr val="bg2"/>
                    </a:solidFill>
                  </a:tcPr>
                </a:tc>
              </a:tr>
              <a:tr h="487680">
                <a:tc>
                  <a:txBody>
                    <a:bodyPr/>
                    <a:lstStyle/>
                    <a:p>
                      <a:pPr marL="0" marR="0">
                        <a:spcBef>
                          <a:spcPts val="0"/>
                        </a:spcBef>
                        <a:spcAft>
                          <a:spcPts val="0"/>
                        </a:spcAft>
                      </a:pPr>
                      <a:r>
                        <a:rPr lang="en-US" sz="1600" b="1" dirty="0">
                          <a:solidFill>
                            <a:srgbClr val="FFFFFF"/>
                          </a:solidFill>
                          <a:latin typeface="+mn-lt"/>
                          <a:ea typeface="Times New Roman"/>
                          <a:cs typeface="Times New Roman"/>
                        </a:rPr>
                        <a:t>Recipient </a:t>
                      </a:r>
                      <a:r>
                        <a:rPr lang="en-US" sz="1600" b="1" dirty="0" err="1">
                          <a:solidFill>
                            <a:srgbClr val="FFFFFF"/>
                          </a:solidFill>
                          <a:latin typeface="+mn-lt"/>
                          <a:ea typeface="Times New Roman"/>
                          <a:cs typeface="Times New Roman"/>
                        </a:rPr>
                        <a:t>Hep</a:t>
                      </a:r>
                      <a:r>
                        <a:rPr lang="en-US" sz="1600" b="1" dirty="0">
                          <a:solidFill>
                            <a:srgbClr val="FFFFFF"/>
                          </a:solidFill>
                          <a:latin typeface="+mn-lt"/>
                          <a:ea typeface="Times New Roman"/>
                          <a:cs typeface="Times New Roman"/>
                        </a:rPr>
                        <a:t> B Core (+)</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pt-BR" sz="1600" b="1" dirty="0" smtClean="0">
                          <a:latin typeface="+mn-lt"/>
                          <a:ea typeface="Times New Roman"/>
                          <a:cs typeface="Times New Roman"/>
                        </a:rPr>
                        <a:t>244</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1.33</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0.0004</a:t>
                      </a:r>
                    </a:p>
                  </a:txBody>
                  <a:tcPr marL="0" marR="0" marT="0" marB="0" anchor="ctr">
                    <a:solidFill>
                      <a:schemeClr val="bg2"/>
                    </a:solidFill>
                  </a:tcPr>
                </a:tc>
                <a:tc>
                  <a:txBody>
                    <a:bodyPr/>
                    <a:lstStyle/>
                    <a:p>
                      <a:pPr algn="r" fontAlgn="t"/>
                      <a:r>
                        <a:rPr lang="en-US" sz="1600" b="1" i="0" u="none" strike="noStrike">
                          <a:solidFill>
                            <a:schemeClr val="tx1"/>
                          </a:solidFill>
                          <a:latin typeface="Arial"/>
                        </a:rPr>
                        <a:t>1.14</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-1.56</a:t>
                      </a:r>
                      <a:endParaRPr lang="en-US" sz="1600" b="1" i="0" u="none" strike="noStrike" dirty="0">
                        <a:solidFill>
                          <a:schemeClr val="tx1"/>
                        </a:solidFill>
                        <a:latin typeface="Arial"/>
                      </a:endParaRPr>
                    </a:p>
                  </a:txBody>
                  <a:tcPr marL="0" marR="0" marT="0" marB="0" anchor="ctr">
                    <a:lnR>
                      <a:noFill/>
                    </a:lnR>
                    <a:solidFill>
                      <a:schemeClr val="bg2"/>
                    </a:solidFill>
                  </a:tcPr>
                </a:tc>
              </a:tr>
              <a:tr h="487680">
                <a:tc>
                  <a:txBody>
                    <a:bodyPr/>
                    <a:lstStyle/>
                    <a:p>
                      <a:r>
                        <a:rPr lang="en-US" sz="1600" b="1" dirty="0" smtClean="0">
                          <a:latin typeface="+mn-lt"/>
                        </a:rPr>
                        <a:t>PR A&gt; 20%</a:t>
                      </a:r>
                      <a:endParaRPr lang="en-US" sz="1600" b="1" dirty="0">
                        <a:latin typeface="+mn-lt"/>
                      </a:endParaRPr>
                    </a:p>
                  </a:txBody>
                  <a:tcPr marL="38100" marR="38100" marT="0" marB="0" anchor="ctr">
                    <a:lnL>
                      <a:noFill/>
                    </a:lnL>
                    <a:solidFill>
                      <a:schemeClr val="bg2"/>
                    </a:solidFill>
                  </a:tcPr>
                </a:tc>
                <a:tc>
                  <a:txBody>
                    <a:bodyPr/>
                    <a:lstStyle/>
                    <a:p>
                      <a:pPr algn="ctr"/>
                      <a:r>
                        <a:rPr lang="en-US" sz="1600" b="1" dirty="0" smtClean="0">
                          <a:latin typeface="+mn-lt"/>
                        </a:rPr>
                        <a:t>487</a:t>
                      </a:r>
                      <a:endParaRPr lang="en-US" sz="1600" b="1" dirty="0">
                        <a:latin typeface="+mn-lt"/>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1.19</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0.0021</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1.07</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-1.33</a:t>
                      </a:r>
                      <a:endParaRPr lang="en-US" sz="1600" b="1" i="0" u="none" strike="noStrike" dirty="0">
                        <a:solidFill>
                          <a:schemeClr val="tx1"/>
                        </a:solidFill>
                        <a:latin typeface="Arial"/>
                      </a:endParaRPr>
                    </a:p>
                  </a:txBody>
                  <a:tcPr marL="0" marR="0" marT="0" marB="0" anchor="ctr">
                    <a:lnR>
                      <a:noFill/>
                    </a:lnR>
                    <a:solidFill>
                      <a:schemeClr val="bg2"/>
                    </a:solidFill>
                  </a:tcPr>
                </a:tc>
              </a:tr>
              <a:tr h="487680">
                <a:tc>
                  <a:txBody>
                    <a:bodyPr/>
                    <a:lstStyle/>
                    <a:p>
                      <a:pPr marL="0" marR="0">
                        <a:spcBef>
                          <a:spcPts val="0"/>
                        </a:spcBef>
                        <a:spcAft>
                          <a:spcPts val="0"/>
                        </a:spcAft>
                      </a:pPr>
                      <a:r>
                        <a:rPr lang="en-US" sz="1600" b="1" dirty="0">
                          <a:solidFill>
                            <a:srgbClr val="FFFFFF"/>
                          </a:solidFill>
                          <a:latin typeface="+mn-lt"/>
                          <a:ea typeface="Times New Roman"/>
                          <a:cs typeface="Times New Roman"/>
                        </a:rPr>
                        <a:t>Male recipient/female donor vs. male recipient/male donor</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pt-BR" sz="1600" b="1" dirty="0" smtClean="0">
                          <a:latin typeface="+mn-lt"/>
                          <a:ea typeface="Times New Roman"/>
                          <a:cs typeface="Times New Roman"/>
                        </a:rPr>
                        <a:t>2253</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1.19</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600" b="1" i="0" u="none" strike="noStrike">
                          <a:solidFill>
                            <a:schemeClr val="tx1"/>
                          </a:solidFill>
                          <a:latin typeface="Arial"/>
                        </a:rPr>
                        <a:t>1.09</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-1.30</a:t>
                      </a:r>
                      <a:endParaRPr lang="en-US" sz="1600" b="1" i="0" u="none" strike="noStrike" dirty="0">
                        <a:solidFill>
                          <a:schemeClr val="tx1"/>
                        </a:solidFill>
                        <a:latin typeface="Arial"/>
                      </a:endParaRPr>
                    </a:p>
                  </a:txBody>
                  <a:tcPr marL="0" marR="0" marT="0" marB="0" anchor="ctr">
                    <a:lnR>
                      <a:noFill/>
                    </a:lnR>
                    <a:solidFill>
                      <a:schemeClr val="bg2"/>
                    </a:solidFill>
                  </a:tcPr>
                </a:tc>
              </a:tr>
            </a:tbl>
          </a:graphicData>
        </a:graphic>
      </p:graphicFrame>
      <p:sp>
        <p:nvSpPr>
          <p:cNvPr id="9" name="TextBox 8"/>
          <p:cNvSpPr txBox="1"/>
          <p:nvPr/>
        </p:nvSpPr>
        <p:spPr>
          <a:xfrm>
            <a:off x="7010400" y="6396335"/>
            <a:ext cx="1828800" cy="461665"/>
          </a:xfrm>
          <a:prstGeom prst="rect">
            <a:avLst/>
          </a:prstGeom>
          <a:noFill/>
        </p:spPr>
        <p:txBody>
          <a:bodyPr wrap="square" rtlCol="0">
            <a:spAutoFit/>
          </a:bodyPr>
          <a:lstStyle/>
          <a:p>
            <a:pPr algn="ctr"/>
            <a:r>
              <a:rPr lang="en-US" sz="2400" b="1" dirty="0" smtClean="0">
                <a:solidFill>
                  <a:srgbClr val="FFFF00"/>
                </a:solidFill>
              </a:rPr>
              <a:t>N = 10,888</a:t>
            </a:r>
            <a:endParaRPr lang="en-US" sz="2400" b="1"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3" name="Group 4"/>
          <p:cNvGrpSpPr/>
          <p:nvPr/>
        </p:nvGrpSpPr>
        <p:grpSpPr>
          <a:xfrm>
            <a:off x="381000" y="5867400"/>
            <a:ext cx="4572000" cy="755650"/>
            <a:chOff x="381000" y="5867400"/>
            <a:chExt cx="4572000" cy="755650"/>
          </a:xfrm>
        </p:grpSpPr>
        <p:pic>
          <p:nvPicPr>
            <p:cNvPr id="15"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6" name="TextBox 15"/>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7" name="TextBox 16"/>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000" dirty="0" smtClean="0"/>
              <a:t>(1991-6/1996)</a:t>
            </a:r>
            <a:br>
              <a:rPr lang="en-US" sz="2000" dirty="0" smtClean="0"/>
            </a:br>
            <a:r>
              <a:rPr lang="en-US" sz="2400" dirty="0" smtClean="0"/>
              <a:t>Risk Factors For 15 Year Mortality (continued)</a:t>
            </a:r>
            <a:endParaRPr lang="en-US" sz="2400" dirty="0"/>
          </a:p>
        </p:txBody>
      </p:sp>
      <p:graphicFrame>
        <p:nvGraphicFramePr>
          <p:cNvPr id="10" name="Content Placeholder 9"/>
          <p:cNvGraphicFramePr>
            <a:graphicFrameLocks noGrp="1"/>
          </p:cNvGraphicFramePr>
          <p:nvPr>
            <p:ph idx="1"/>
          </p:nvPr>
        </p:nvGraphicFramePr>
        <p:xfrm>
          <a:off x="228599" y="1133327"/>
          <a:ext cx="8686801" cy="4276875"/>
        </p:xfrm>
        <a:graphic>
          <a:graphicData uri="http://schemas.openxmlformats.org/drawingml/2006/table">
            <a:tbl>
              <a:tblPr firstRow="1" bandRow="1">
                <a:tableStyleId>{C083E6E3-FA7D-4D7B-A595-EF9225AFEA82}</a:tableStyleId>
              </a:tblPr>
              <a:tblGrid>
                <a:gridCol w="4267201"/>
                <a:gridCol w="838200"/>
                <a:gridCol w="861290"/>
                <a:gridCol w="877455"/>
                <a:gridCol w="965200"/>
                <a:gridCol w="877455"/>
              </a:tblGrid>
              <a:tr h="662007">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Relative Risk</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602478">
                <a:tc>
                  <a:txBody>
                    <a:bodyPr/>
                    <a:lstStyle/>
                    <a:p>
                      <a:pPr marL="0" marR="0">
                        <a:spcBef>
                          <a:spcPts val="0"/>
                        </a:spcBef>
                        <a:spcAft>
                          <a:spcPts val="0"/>
                        </a:spcAft>
                      </a:pPr>
                      <a:r>
                        <a:rPr lang="en-US" sz="1600" b="1" dirty="0" smtClean="0">
                          <a:latin typeface="+mn-lt"/>
                          <a:ea typeface="Times New Roman"/>
                          <a:cs typeface="Times New Roman"/>
                        </a:rPr>
                        <a:t>On VAD at transplant</a:t>
                      </a:r>
                      <a:endParaRPr lang="en-US" sz="1600" b="1" dirty="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578</a:t>
                      </a:r>
                      <a:endParaRPr lang="en-US" sz="16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dirty="0">
                          <a:solidFill>
                            <a:schemeClr val="tx1"/>
                          </a:solidFill>
                          <a:latin typeface="Arial"/>
                        </a:rPr>
                        <a:t>1.15</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dirty="0">
                          <a:solidFill>
                            <a:schemeClr val="tx1"/>
                          </a:solidFill>
                          <a:latin typeface="Arial"/>
                        </a:rPr>
                        <a:t>0.0124</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600" b="1" i="0" u="none" strike="noStrike" dirty="0">
                          <a:solidFill>
                            <a:schemeClr val="tx1"/>
                          </a:solidFill>
                          <a:latin typeface="Arial"/>
                        </a:rPr>
                        <a:t>1.03</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600" b="1" i="0" u="none" strike="noStrike" dirty="0" smtClean="0">
                          <a:solidFill>
                            <a:schemeClr val="tx1"/>
                          </a:solidFill>
                          <a:latin typeface="Arial"/>
                        </a:rPr>
                        <a:t>-1.29</a:t>
                      </a:r>
                      <a:endParaRPr lang="en-US" sz="16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602478">
                <a:tc>
                  <a:txBody>
                    <a:bodyPr/>
                    <a:lstStyle/>
                    <a:p>
                      <a:pPr marL="0" marR="0">
                        <a:spcBef>
                          <a:spcPts val="0"/>
                        </a:spcBef>
                        <a:spcAft>
                          <a:spcPts val="0"/>
                        </a:spcAft>
                      </a:pPr>
                      <a:r>
                        <a:rPr lang="en-US" sz="1600" b="1" dirty="0">
                          <a:solidFill>
                            <a:srgbClr val="FFFFFF"/>
                          </a:solidFill>
                          <a:latin typeface="+mn-lt"/>
                          <a:ea typeface="Times New Roman"/>
                          <a:cs typeface="Times New Roman"/>
                        </a:rPr>
                        <a:t>Diagnosis: Coronary artery disease vs. </a:t>
                      </a:r>
                      <a:r>
                        <a:rPr lang="en-US" sz="1600" b="1" dirty="0" err="1">
                          <a:solidFill>
                            <a:srgbClr val="FFFFFF"/>
                          </a:solidFill>
                          <a:latin typeface="+mn-lt"/>
                          <a:ea typeface="Times New Roman"/>
                          <a:cs typeface="Times New Roman"/>
                        </a:rPr>
                        <a:t>cardiomyopathy</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5295</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dirty="0">
                          <a:solidFill>
                            <a:schemeClr val="tx1"/>
                          </a:solidFill>
                          <a:latin typeface="Arial"/>
                        </a:rPr>
                        <a:t>1.14</a:t>
                      </a:r>
                    </a:p>
                  </a:txBody>
                  <a:tcPr marL="0" marR="0" marT="0" marB="0" anchor="ctr">
                    <a:solidFill>
                      <a:schemeClr val="bg2"/>
                    </a:solidFill>
                  </a:tcPr>
                </a:tc>
                <a:tc>
                  <a:txBody>
                    <a:bodyPr/>
                    <a:lstStyle/>
                    <a:p>
                      <a:pPr algn="ctr" fontAlgn="t"/>
                      <a:r>
                        <a:rPr lang="en-US" sz="1600" b="1" i="0" u="none" strike="noStrike" dirty="0">
                          <a:solidFill>
                            <a:schemeClr val="tx1"/>
                          </a:solidFill>
                          <a:latin typeface="Arial"/>
                        </a:rPr>
                        <a:t>&lt;.0001</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1.08</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-1.20</a:t>
                      </a:r>
                      <a:endParaRPr lang="en-US" sz="1600" b="1" i="0" u="none" strike="noStrike" dirty="0">
                        <a:solidFill>
                          <a:schemeClr val="tx1"/>
                        </a:solidFill>
                        <a:latin typeface="Arial"/>
                      </a:endParaRPr>
                    </a:p>
                  </a:txBody>
                  <a:tcPr marL="0" marR="0" marT="0" marB="0" anchor="ctr">
                    <a:lnR>
                      <a:noFill/>
                    </a:lnR>
                    <a:solidFill>
                      <a:schemeClr val="bg2"/>
                    </a:solidFill>
                  </a:tcPr>
                </a:tc>
              </a:tr>
              <a:tr h="602478">
                <a:tc>
                  <a:txBody>
                    <a:bodyPr/>
                    <a:lstStyle/>
                    <a:p>
                      <a:pPr marL="0" marR="0">
                        <a:spcBef>
                          <a:spcPts val="0"/>
                        </a:spcBef>
                        <a:spcAft>
                          <a:spcPts val="0"/>
                        </a:spcAft>
                      </a:pPr>
                      <a:r>
                        <a:rPr lang="en-US" sz="1600" b="1" dirty="0">
                          <a:solidFill>
                            <a:srgbClr val="FFFFFF"/>
                          </a:solidFill>
                          <a:latin typeface="+mn-lt"/>
                          <a:ea typeface="Times New Roman"/>
                          <a:cs typeface="Times New Roman"/>
                        </a:rPr>
                        <a:t>Transplant year: 1991 vs. </a:t>
                      </a:r>
                      <a:r>
                        <a:rPr lang="en-US" sz="1600" b="1" dirty="0" smtClean="0">
                          <a:solidFill>
                            <a:srgbClr val="FFFFFF"/>
                          </a:solidFill>
                          <a:latin typeface="+mn-lt"/>
                          <a:ea typeface="Times New Roman"/>
                          <a:cs typeface="Times New Roman"/>
                        </a:rPr>
                        <a:t>1995/1996</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a:latin typeface="+mn-lt"/>
                          <a:ea typeface="Times New Roman"/>
                          <a:cs typeface="Times New Roman"/>
                        </a:rPr>
                        <a:t>1842</a:t>
                      </a: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1.12</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0.0038</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1.04</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-1.21</a:t>
                      </a:r>
                      <a:endParaRPr lang="en-US" sz="1600" b="1" i="0" u="none" strike="noStrike" dirty="0">
                        <a:solidFill>
                          <a:schemeClr val="tx1"/>
                        </a:solidFill>
                        <a:latin typeface="Arial"/>
                      </a:endParaRPr>
                    </a:p>
                  </a:txBody>
                  <a:tcPr marL="0" marR="0" marT="0" marB="0" anchor="ctr">
                    <a:lnR>
                      <a:noFill/>
                    </a:lnR>
                    <a:solidFill>
                      <a:schemeClr val="bg2"/>
                    </a:solidFill>
                  </a:tcPr>
                </a:tc>
              </a:tr>
              <a:tr h="602478">
                <a:tc>
                  <a:txBody>
                    <a:bodyPr/>
                    <a:lstStyle/>
                    <a:p>
                      <a:pPr marL="0" marR="0">
                        <a:spcBef>
                          <a:spcPts val="0"/>
                        </a:spcBef>
                        <a:spcAft>
                          <a:spcPts val="0"/>
                        </a:spcAft>
                      </a:pPr>
                      <a:r>
                        <a:rPr lang="en-US" sz="1600" b="1" dirty="0">
                          <a:solidFill>
                            <a:srgbClr val="FFFFFF"/>
                          </a:solidFill>
                          <a:latin typeface="+mn-lt"/>
                          <a:ea typeface="Times New Roman"/>
                          <a:cs typeface="Times New Roman"/>
                        </a:rPr>
                        <a:t>Transplant year: 1992 vs. </a:t>
                      </a:r>
                      <a:r>
                        <a:rPr lang="en-US" sz="1600" b="1" dirty="0" smtClean="0">
                          <a:solidFill>
                            <a:srgbClr val="FFFFFF"/>
                          </a:solidFill>
                          <a:latin typeface="+mn-lt"/>
                          <a:ea typeface="Times New Roman"/>
                          <a:cs typeface="Times New Roman"/>
                        </a:rPr>
                        <a:t>1995/1996</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a:latin typeface="+mn-lt"/>
                          <a:ea typeface="Times New Roman"/>
                          <a:cs typeface="Times New Roman"/>
                        </a:rPr>
                        <a:t>1881</a:t>
                      </a: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1.11</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0.0082</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1.03</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-1.20</a:t>
                      </a:r>
                      <a:endParaRPr lang="en-US" sz="1600" b="1" i="0" u="none" strike="noStrike" dirty="0">
                        <a:solidFill>
                          <a:schemeClr val="tx1"/>
                        </a:solidFill>
                        <a:latin typeface="Arial"/>
                      </a:endParaRPr>
                    </a:p>
                  </a:txBody>
                  <a:tcPr marL="0" marR="0" marT="0" marB="0" anchor="ctr">
                    <a:lnR>
                      <a:noFill/>
                    </a:lnR>
                    <a:solidFill>
                      <a:schemeClr val="bg2"/>
                    </a:solidFill>
                  </a:tcPr>
                </a:tc>
              </a:tr>
              <a:tr h="602478">
                <a:tc>
                  <a:txBody>
                    <a:bodyPr/>
                    <a:lstStyle/>
                    <a:p>
                      <a:r>
                        <a:rPr lang="en-US" sz="1600" b="1" dirty="0" smtClean="0">
                          <a:latin typeface="+mn-lt"/>
                        </a:rPr>
                        <a:t>Transplant year: 1993 vs. 1995/1996</a:t>
                      </a:r>
                      <a:endParaRPr lang="en-US" sz="1600" b="1" dirty="0">
                        <a:latin typeface="+mn-lt"/>
                      </a:endParaRPr>
                    </a:p>
                  </a:txBody>
                  <a:tcPr marL="38100" marR="38100" marT="0" marB="0" anchor="ctr">
                    <a:lnL>
                      <a:noFill/>
                    </a:lnL>
                    <a:solidFill>
                      <a:schemeClr val="bg2"/>
                    </a:solidFill>
                  </a:tcPr>
                </a:tc>
                <a:tc>
                  <a:txBody>
                    <a:bodyPr/>
                    <a:lstStyle/>
                    <a:p>
                      <a:pPr algn="ctr"/>
                      <a:r>
                        <a:rPr lang="en-US" sz="1600" b="1" dirty="0" smtClean="0">
                          <a:latin typeface="+mn-lt"/>
                        </a:rPr>
                        <a:t>2017</a:t>
                      </a:r>
                      <a:endParaRPr lang="en-US" sz="1600" b="1" dirty="0">
                        <a:latin typeface="+mn-lt"/>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1.09</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0.0308</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1.01</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-1.18</a:t>
                      </a:r>
                      <a:endParaRPr lang="en-US" sz="1600" b="1" i="0" u="none" strike="noStrike" dirty="0">
                        <a:solidFill>
                          <a:schemeClr val="tx1"/>
                        </a:solidFill>
                        <a:latin typeface="Arial"/>
                      </a:endParaRPr>
                    </a:p>
                  </a:txBody>
                  <a:tcPr marL="0" marR="0" marT="0" marB="0" anchor="ctr">
                    <a:lnR>
                      <a:noFill/>
                    </a:lnR>
                    <a:solidFill>
                      <a:schemeClr val="bg2"/>
                    </a:solidFill>
                  </a:tcPr>
                </a:tc>
              </a:tr>
              <a:tr h="602478">
                <a:tc>
                  <a:txBody>
                    <a:bodyPr/>
                    <a:lstStyle/>
                    <a:p>
                      <a:r>
                        <a:rPr lang="en-US" sz="1600" b="1" dirty="0" smtClean="0">
                          <a:latin typeface="+mn-lt"/>
                        </a:rPr>
                        <a:t>0-3</a:t>
                      </a:r>
                      <a:r>
                        <a:rPr lang="en-US" sz="1600" b="1" baseline="0" dirty="0" smtClean="0">
                          <a:latin typeface="+mn-lt"/>
                        </a:rPr>
                        <a:t> vs. 4-6 total HLA mismatches</a:t>
                      </a:r>
                      <a:endParaRPr lang="en-US" sz="1600" b="1" dirty="0">
                        <a:latin typeface="+mn-lt"/>
                      </a:endParaRPr>
                    </a:p>
                  </a:txBody>
                  <a:tcPr marL="38100" marR="38100" marT="0" marB="0" anchor="ctr">
                    <a:lnL>
                      <a:noFill/>
                    </a:lnL>
                    <a:solidFill>
                      <a:schemeClr val="bg2"/>
                    </a:solidFill>
                  </a:tcPr>
                </a:tc>
                <a:tc>
                  <a:txBody>
                    <a:bodyPr/>
                    <a:lstStyle/>
                    <a:p>
                      <a:pPr algn="ctr"/>
                      <a:r>
                        <a:rPr lang="en-US" sz="1600" b="1" dirty="0" smtClean="0">
                          <a:latin typeface="+mn-lt"/>
                        </a:rPr>
                        <a:t>1497</a:t>
                      </a:r>
                      <a:endParaRPr lang="en-US" sz="1600" b="1" dirty="0">
                        <a:latin typeface="+mn-lt"/>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0.91</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0.0103</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0.85</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-0.98</a:t>
                      </a:r>
                      <a:endParaRPr lang="en-US" sz="1600" b="1" i="0" u="none" strike="noStrike" dirty="0">
                        <a:solidFill>
                          <a:schemeClr val="tx1"/>
                        </a:solidFill>
                        <a:latin typeface="Arial"/>
                      </a:endParaRPr>
                    </a:p>
                  </a:txBody>
                  <a:tcPr marL="0" marR="0" marT="0" marB="0" anchor="ctr">
                    <a:lnR>
                      <a:noFill/>
                    </a:lnR>
                    <a:solidFill>
                      <a:schemeClr val="bg2"/>
                    </a:solidFill>
                  </a:tcPr>
                </a:tc>
              </a:tr>
            </a:tbl>
          </a:graphicData>
        </a:graphic>
      </p:graphicFrame>
      <p:sp>
        <p:nvSpPr>
          <p:cNvPr id="9" name="TextBox 8"/>
          <p:cNvSpPr txBox="1"/>
          <p:nvPr/>
        </p:nvSpPr>
        <p:spPr>
          <a:xfrm>
            <a:off x="7010400" y="6396335"/>
            <a:ext cx="1828800" cy="461665"/>
          </a:xfrm>
          <a:prstGeom prst="rect">
            <a:avLst/>
          </a:prstGeom>
          <a:noFill/>
        </p:spPr>
        <p:txBody>
          <a:bodyPr wrap="square" rtlCol="0">
            <a:spAutoFit/>
          </a:bodyPr>
          <a:lstStyle/>
          <a:p>
            <a:pPr algn="ctr"/>
            <a:r>
              <a:rPr lang="en-US" sz="2400" b="1" dirty="0" smtClean="0">
                <a:solidFill>
                  <a:srgbClr val="FFFF00"/>
                </a:solidFill>
              </a:rPr>
              <a:t>N = 10,888</a:t>
            </a:r>
            <a:endParaRPr lang="en-US" sz="2400" b="1"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3" name="Group 4"/>
          <p:cNvGrpSpPr/>
          <p:nvPr/>
        </p:nvGrpSpPr>
        <p:grpSpPr>
          <a:xfrm>
            <a:off x="381000" y="5867400"/>
            <a:ext cx="4572000" cy="755650"/>
            <a:chOff x="381000" y="5867400"/>
            <a:chExt cx="4572000" cy="755650"/>
          </a:xfrm>
        </p:grpSpPr>
        <p:pic>
          <p:nvPicPr>
            <p:cNvPr id="15"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6" name="TextBox 15"/>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7" name="TextBox 16"/>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000" dirty="0" smtClean="0"/>
              <a:t>(1991-6/1996)</a:t>
            </a:r>
            <a:br>
              <a:rPr lang="en-US" sz="2000" dirty="0" smtClean="0"/>
            </a:br>
            <a:r>
              <a:rPr lang="en-US" sz="2400" i="1" dirty="0" smtClean="0"/>
              <a:t>Borderline Significant </a:t>
            </a:r>
            <a:r>
              <a:rPr lang="en-US" sz="2400" dirty="0" smtClean="0"/>
              <a:t>Risk Factors For 15 Year Mortality</a:t>
            </a:r>
            <a:endParaRPr lang="en-US" sz="2400" dirty="0"/>
          </a:p>
        </p:txBody>
      </p:sp>
      <p:graphicFrame>
        <p:nvGraphicFramePr>
          <p:cNvPr id="10" name="Content Placeholder 9"/>
          <p:cNvGraphicFramePr>
            <a:graphicFrameLocks noGrp="1"/>
          </p:cNvGraphicFramePr>
          <p:nvPr>
            <p:ph idx="1"/>
          </p:nvPr>
        </p:nvGraphicFramePr>
        <p:xfrm>
          <a:off x="228599" y="1447800"/>
          <a:ext cx="8686801" cy="2377776"/>
        </p:xfrm>
        <a:graphic>
          <a:graphicData uri="http://schemas.openxmlformats.org/drawingml/2006/table">
            <a:tbl>
              <a:tblPr firstRow="1" bandRow="1">
                <a:tableStyleId>{C083E6E3-FA7D-4D7B-A595-EF9225AFEA82}</a:tableStyleId>
              </a:tblPr>
              <a:tblGrid>
                <a:gridCol w="4211782"/>
                <a:gridCol w="789709"/>
                <a:gridCol w="965200"/>
                <a:gridCol w="877455"/>
                <a:gridCol w="965200"/>
                <a:gridCol w="877455"/>
              </a:tblGrid>
              <a:tr h="533400">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Relative Risk</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899328">
                <a:tc>
                  <a:txBody>
                    <a:bodyPr/>
                    <a:lstStyle/>
                    <a:p>
                      <a:pPr marL="0" marR="0">
                        <a:spcBef>
                          <a:spcPts val="0"/>
                        </a:spcBef>
                        <a:spcAft>
                          <a:spcPts val="0"/>
                        </a:spcAft>
                      </a:pPr>
                      <a:r>
                        <a:rPr lang="en-US" sz="1600" b="1" dirty="0" smtClean="0">
                          <a:solidFill>
                            <a:srgbClr val="FFFFFF"/>
                          </a:solidFill>
                          <a:latin typeface="Arial"/>
                          <a:ea typeface="Times New Roman"/>
                          <a:cs typeface="Times New Roman"/>
                        </a:rPr>
                        <a:t>Female recipient/female</a:t>
                      </a:r>
                      <a:r>
                        <a:rPr lang="en-US" sz="1600" b="1" baseline="0" dirty="0" smtClean="0">
                          <a:solidFill>
                            <a:srgbClr val="FFFFFF"/>
                          </a:solidFill>
                          <a:latin typeface="Arial"/>
                          <a:ea typeface="Times New Roman"/>
                          <a:cs typeface="Times New Roman"/>
                        </a:rPr>
                        <a:t> donor vs. male recipient/male donor</a:t>
                      </a:r>
                      <a:endParaRPr lang="en-US" sz="1600" dirty="0">
                        <a:latin typeface="Times New Roman"/>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1006</a:t>
                      </a:r>
                      <a:endParaRPr lang="en-US" sz="16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600" b="1" i="0" u="none" strike="noStrike" dirty="0">
                          <a:solidFill>
                            <a:schemeClr val="tx1"/>
                          </a:solidFill>
                          <a:latin typeface="Arial"/>
                        </a:rPr>
                        <a:t>1.13</a:t>
                      </a:r>
                    </a:p>
                  </a:txBody>
                  <a:tcPr marL="0" marR="0" marT="0" marB="0" anchor="ct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600" b="1" i="0" u="none" strike="noStrike">
                          <a:solidFill>
                            <a:schemeClr val="tx1"/>
                          </a:solidFill>
                          <a:latin typeface="Arial"/>
                        </a:rPr>
                        <a:t>0.0758</a:t>
                      </a:r>
                    </a:p>
                  </a:txBody>
                  <a:tcPr marL="0" marR="0" marT="0" marB="0" anchor="ct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600" b="1" i="0" u="none" strike="noStrike" dirty="0">
                          <a:solidFill>
                            <a:schemeClr val="tx1"/>
                          </a:solidFill>
                          <a:latin typeface="Arial"/>
                        </a:rPr>
                        <a:t>0.99</a:t>
                      </a:r>
                    </a:p>
                  </a:txBody>
                  <a:tcPr marL="0" marR="0" marT="0" marB="0" anchor="ct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600" b="1" i="0" u="none" strike="noStrike" dirty="0" smtClean="0">
                          <a:solidFill>
                            <a:schemeClr val="tx1"/>
                          </a:solidFill>
                          <a:latin typeface="Arial"/>
                        </a:rPr>
                        <a:t>-1.29</a:t>
                      </a:r>
                      <a:endParaRPr lang="en-US" sz="16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899328">
                <a:tc>
                  <a:txBody>
                    <a:bodyPr/>
                    <a:lstStyle/>
                    <a:p>
                      <a:pPr marL="0" marR="0">
                        <a:spcBef>
                          <a:spcPts val="0"/>
                        </a:spcBef>
                        <a:spcAft>
                          <a:spcPts val="0"/>
                        </a:spcAft>
                      </a:pPr>
                      <a:r>
                        <a:rPr lang="en-US" sz="1600" b="1" dirty="0">
                          <a:solidFill>
                            <a:srgbClr val="FFFFFF"/>
                          </a:solidFill>
                          <a:latin typeface="Arial"/>
                          <a:ea typeface="Times New Roman"/>
                          <a:cs typeface="Times New Roman"/>
                        </a:rPr>
                        <a:t>Hospitalized (inc. ICU) at transplant</a:t>
                      </a:r>
                      <a:endParaRPr lang="en-US" sz="1600" dirty="0">
                        <a:latin typeface="Times New Roman"/>
                        <a:ea typeface="Times New Roman"/>
                        <a:cs typeface="Times New Roman"/>
                      </a:endParaRPr>
                    </a:p>
                  </a:txBody>
                  <a:tcPr marL="38100" marR="38100" marT="0" marB="0" anchor="ctr">
                    <a:lnL>
                      <a:noFill/>
                    </a:lnL>
                    <a:lnT w="12700" cap="flat" cmpd="sng" algn="ctr">
                      <a:noFill/>
                      <a:prstDash val="solid"/>
                      <a:round/>
                      <a:headEnd type="none" w="med" len="med"/>
                      <a:tailEnd type="none" w="med" len="med"/>
                    </a:lnT>
                    <a:lnB>
                      <a:noFill/>
                    </a:lnB>
                    <a:solidFill>
                      <a:schemeClr val="bg2"/>
                    </a:solidFill>
                  </a:tcPr>
                </a:tc>
                <a:tc>
                  <a:txBody>
                    <a:bodyPr/>
                    <a:lstStyle/>
                    <a:p>
                      <a:pPr marL="0" marR="0" algn="ctr">
                        <a:spcBef>
                          <a:spcPts val="0"/>
                        </a:spcBef>
                        <a:spcAft>
                          <a:spcPts val="0"/>
                        </a:spcAft>
                      </a:pPr>
                      <a:r>
                        <a:rPr lang="en-US" sz="1600" b="1" dirty="0" smtClean="0">
                          <a:latin typeface="Arial"/>
                          <a:ea typeface="Times New Roman"/>
                          <a:cs typeface="Times New Roman"/>
                        </a:rPr>
                        <a:t>6431</a:t>
                      </a:r>
                      <a:endParaRPr lang="en-US" sz="1600" dirty="0">
                        <a:latin typeface="Times New Roman"/>
                        <a:ea typeface="Times New Roman"/>
                        <a:cs typeface="Times New Roman"/>
                      </a:endParaRPr>
                    </a:p>
                  </a:txBody>
                  <a:tcPr marL="38100" marR="38100" marT="0" marB="0" anchor="ctr">
                    <a:lnT w="12700" cap="flat" cmpd="sng" algn="ctr">
                      <a:noFill/>
                      <a:prstDash val="solid"/>
                      <a:round/>
                      <a:headEnd type="none" w="med" len="med"/>
                      <a:tailEnd type="none" w="med" len="med"/>
                    </a:lnT>
                    <a:lnB>
                      <a:noFill/>
                    </a:lnB>
                    <a:solidFill>
                      <a:schemeClr val="bg2"/>
                    </a:solidFill>
                  </a:tcPr>
                </a:tc>
                <a:tc>
                  <a:txBody>
                    <a:bodyPr/>
                    <a:lstStyle/>
                    <a:p>
                      <a:pPr algn="ctr" fontAlgn="t"/>
                      <a:r>
                        <a:rPr lang="en-US" sz="1600" b="1" i="0" u="none" strike="noStrike" dirty="0">
                          <a:solidFill>
                            <a:schemeClr val="tx1"/>
                          </a:solidFill>
                          <a:latin typeface="Arial"/>
                        </a:rPr>
                        <a:t>1.05</a:t>
                      </a:r>
                    </a:p>
                  </a:txBody>
                  <a:tcPr marL="0" marR="0" marT="0" marB="0" anchor="ctr">
                    <a:lnT w="12700" cap="flat" cmpd="sng" algn="ctr">
                      <a:noFill/>
                      <a:prstDash val="solid"/>
                      <a:round/>
                      <a:headEnd type="none" w="med" len="med"/>
                      <a:tailEnd type="none" w="med" len="med"/>
                    </a:lnT>
                    <a:lnB>
                      <a:noFill/>
                    </a:lnB>
                    <a:solidFill>
                      <a:schemeClr val="bg2"/>
                    </a:solidFill>
                  </a:tcPr>
                </a:tc>
                <a:tc>
                  <a:txBody>
                    <a:bodyPr/>
                    <a:lstStyle/>
                    <a:p>
                      <a:pPr algn="ctr" fontAlgn="t"/>
                      <a:r>
                        <a:rPr lang="en-US" sz="1600" b="1" i="0" u="none" strike="noStrike">
                          <a:solidFill>
                            <a:schemeClr val="tx1"/>
                          </a:solidFill>
                          <a:latin typeface="Arial"/>
                        </a:rPr>
                        <a:t>0.0899</a:t>
                      </a:r>
                    </a:p>
                  </a:txBody>
                  <a:tcPr marL="0" marR="0" marT="0" marB="0" anchor="ctr">
                    <a:lnT w="12700" cap="flat" cmpd="sng" algn="ctr">
                      <a:noFill/>
                      <a:prstDash val="solid"/>
                      <a:round/>
                      <a:headEnd type="none" w="med" len="med"/>
                      <a:tailEnd type="none" w="med" len="med"/>
                    </a:lnT>
                    <a:lnB>
                      <a:noFill/>
                    </a:lnB>
                    <a:solidFill>
                      <a:schemeClr val="bg2"/>
                    </a:solidFill>
                  </a:tcPr>
                </a:tc>
                <a:tc>
                  <a:txBody>
                    <a:bodyPr/>
                    <a:lstStyle/>
                    <a:p>
                      <a:pPr algn="r" fontAlgn="t"/>
                      <a:r>
                        <a:rPr lang="en-US" sz="1600" b="1" i="0" u="none" strike="noStrike" dirty="0">
                          <a:solidFill>
                            <a:schemeClr val="tx1"/>
                          </a:solidFill>
                          <a:latin typeface="Arial"/>
                        </a:rPr>
                        <a:t>0.99</a:t>
                      </a:r>
                    </a:p>
                  </a:txBody>
                  <a:tcPr marL="0" marR="0" marT="0" marB="0" anchor="ctr">
                    <a:lnT w="12700" cap="flat" cmpd="sng" algn="ctr">
                      <a:noFill/>
                      <a:prstDash val="solid"/>
                      <a:round/>
                      <a:headEnd type="none" w="med" len="med"/>
                      <a:tailEnd type="none" w="med" len="med"/>
                    </a:lnT>
                    <a:lnB>
                      <a:noFill/>
                    </a:lnB>
                    <a:solidFill>
                      <a:schemeClr val="bg2"/>
                    </a:solidFill>
                  </a:tcPr>
                </a:tc>
                <a:tc>
                  <a:txBody>
                    <a:bodyPr/>
                    <a:lstStyle/>
                    <a:p>
                      <a:pPr algn="l" fontAlgn="t"/>
                      <a:r>
                        <a:rPr lang="en-US" sz="1600" b="1" i="0" u="none" strike="noStrike" dirty="0" smtClean="0">
                          <a:solidFill>
                            <a:schemeClr val="tx1"/>
                          </a:solidFill>
                          <a:latin typeface="Arial"/>
                        </a:rPr>
                        <a:t>-1.10</a:t>
                      </a:r>
                      <a:endParaRPr lang="en-US" sz="1600" b="1" i="0" u="none" strike="noStrike" dirty="0">
                        <a:solidFill>
                          <a:schemeClr val="tx1"/>
                        </a:solidFill>
                        <a:latin typeface="Arial"/>
                      </a:endParaRPr>
                    </a:p>
                  </a:txBody>
                  <a:tcPr marL="0" marR="0" marT="0" marB="0" anchor="ctr">
                    <a:lnR>
                      <a:noFill/>
                    </a:lnR>
                    <a:lnT w="12700" cap="flat" cmpd="sng" algn="ctr">
                      <a:noFill/>
                      <a:prstDash val="solid"/>
                      <a:round/>
                      <a:headEnd type="none" w="med" len="med"/>
                      <a:tailEnd type="none" w="med" len="med"/>
                    </a:lnT>
                    <a:lnB>
                      <a:noFill/>
                    </a:lnB>
                    <a:solidFill>
                      <a:schemeClr val="bg2"/>
                    </a:solidFill>
                  </a:tcPr>
                </a:tc>
              </a:tr>
            </a:tbl>
          </a:graphicData>
        </a:graphic>
      </p:graphicFrame>
      <p:sp>
        <p:nvSpPr>
          <p:cNvPr id="9" name="TextBox 8"/>
          <p:cNvSpPr txBox="1"/>
          <p:nvPr/>
        </p:nvSpPr>
        <p:spPr>
          <a:xfrm>
            <a:off x="3657600" y="5405735"/>
            <a:ext cx="1828800" cy="461665"/>
          </a:xfrm>
          <a:prstGeom prst="rect">
            <a:avLst/>
          </a:prstGeom>
          <a:noFill/>
        </p:spPr>
        <p:txBody>
          <a:bodyPr wrap="square" rtlCol="0">
            <a:spAutoFit/>
          </a:bodyPr>
          <a:lstStyle/>
          <a:p>
            <a:pPr algn="ctr"/>
            <a:r>
              <a:rPr lang="en-US" sz="2400" b="1" dirty="0" smtClean="0">
                <a:solidFill>
                  <a:srgbClr val="FFFF00"/>
                </a:solidFill>
              </a:rPr>
              <a:t>N = 10,888</a:t>
            </a:r>
            <a:endParaRPr lang="en-US" sz="2400" b="1"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3" name="Group 4"/>
          <p:cNvGrpSpPr/>
          <p:nvPr/>
        </p:nvGrpSpPr>
        <p:grpSpPr>
          <a:xfrm>
            <a:off x="381000" y="5867400"/>
            <a:ext cx="4572000" cy="755650"/>
            <a:chOff x="381000" y="5867400"/>
            <a:chExt cx="4572000" cy="755650"/>
          </a:xfrm>
        </p:grpSpPr>
        <p:pic>
          <p:nvPicPr>
            <p:cNvPr id="15"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6" name="TextBox 15"/>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7" name="TextBox 16"/>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000" dirty="0" smtClean="0"/>
              <a:t>(1991-6/1996)</a:t>
            </a:r>
            <a:br>
              <a:rPr lang="en-US" sz="2000" dirty="0" smtClean="0"/>
            </a:br>
            <a:r>
              <a:rPr lang="en-US" sz="2400" dirty="0" smtClean="0"/>
              <a:t>Risk Factors For 15 Year Mortality</a:t>
            </a:r>
            <a:endParaRPr lang="en-US" sz="2400" dirty="0"/>
          </a:p>
        </p:txBody>
      </p:sp>
      <p:graphicFrame>
        <p:nvGraphicFramePr>
          <p:cNvPr id="10" name="Content Placeholder 9"/>
          <p:cNvGraphicFramePr>
            <a:graphicFrameLocks noGrp="1"/>
          </p:cNvGraphicFramePr>
          <p:nvPr>
            <p:ph idx="1"/>
          </p:nvPr>
        </p:nvGraphicFramePr>
        <p:xfrm>
          <a:off x="304800" y="1676400"/>
          <a:ext cx="8305800" cy="2895601"/>
        </p:xfrm>
        <a:graphic>
          <a:graphicData uri="http://schemas.openxmlformats.org/drawingml/2006/table">
            <a:tbl>
              <a:tblPr firstRow="1" bandRow="1">
                <a:tableStyleId>{C083E6E3-FA7D-4D7B-A595-EF9225AFEA82}</a:tableStyleId>
              </a:tblPr>
              <a:tblGrid>
                <a:gridCol w="4114800"/>
                <a:gridCol w="41910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Recipient</a:t>
                      </a:r>
                      <a:r>
                        <a:rPr lang="en-US" sz="1800" b="1" baseline="0" dirty="0" smtClean="0"/>
                        <a:t> age</a:t>
                      </a:r>
                      <a:endParaRPr lang="en-US" sz="1800" b="1" dirty="0"/>
                    </a:p>
                  </a:txBody>
                  <a:tcPr marL="45720" marR="0" marT="0" marB="0">
                    <a:lnL>
                      <a:noFill/>
                    </a:lnL>
                    <a:lnT w="12700" cap="flat" cmpd="sng" algn="ctr">
                      <a:noFill/>
                      <a:prstDash val="solid"/>
                      <a:round/>
                      <a:headEnd type="none" w="med" len="med"/>
                      <a:tailEnd type="none" w="med" len="med"/>
                    </a:lnT>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Transplant center volume</a:t>
                      </a:r>
                    </a:p>
                    <a:p>
                      <a:pPr rtl="0" fontAlgn="t"/>
                      <a:endParaRPr lang="en-US" sz="1800" b="1" dirty="0"/>
                    </a:p>
                  </a:txBody>
                  <a:tcPr marL="45720" marR="0" marT="0" marB="0">
                    <a:lnT w="12700" cap="flat" cmpd="sng" algn="ctr">
                      <a:noFill/>
                      <a:prstDash val="solid"/>
                      <a:round/>
                      <a:headEnd type="none" w="med" len="med"/>
                      <a:tailEnd type="none" w="med" len="med"/>
                    </a:lnT>
                    <a:solidFill>
                      <a:schemeClr val="bg2"/>
                    </a:solidFill>
                  </a:tcPr>
                </a:tc>
              </a:tr>
              <a:tr h="553348">
                <a:tc>
                  <a:txBody>
                    <a:bodyPr/>
                    <a:lstStyle/>
                    <a:p>
                      <a:pPr rtl="0" fontAlgn="t"/>
                      <a:r>
                        <a:rPr lang="en-US" sz="1800" b="1" dirty="0" smtClean="0"/>
                        <a:t>Recipient</a:t>
                      </a:r>
                      <a:r>
                        <a:rPr lang="en-US" sz="1800" b="1" baseline="0" dirty="0" smtClean="0"/>
                        <a:t> height</a:t>
                      </a:r>
                      <a:endParaRPr lang="en-US" sz="1800" b="1" dirty="0"/>
                    </a:p>
                  </a:txBody>
                  <a:tcPr marL="45720" marR="0" marT="0" marB="0">
                    <a:lnL>
                      <a:noFill/>
                    </a:lnL>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Ischemia</a:t>
                      </a:r>
                      <a:r>
                        <a:rPr lang="en-US" sz="1800" b="1" baseline="0" dirty="0" smtClean="0"/>
                        <a:t> time</a:t>
                      </a:r>
                      <a:endParaRPr lang="en-US" sz="1800" b="1" dirty="0" smtClean="0"/>
                    </a:p>
                  </a:txBody>
                  <a:tcPr marL="45720" marR="0" marT="0" marB="0">
                    <a:solidFill>
                      <a:schemeClr val="bg2"/>
                    </a:solidFill>
                  </a:tcPr>
                </a:tc>
              </a:tr>
              <a:tr h="553348">
                <a:tc>
                  <a:txBody>
                    <a:bodyPr/>
                    <a:lstStyle/>
                    <a:p>
                      <a:r>
                        <a:rPr lang="en-US" b="1" dirty="0" smtClean="0"/>
                        <a:t>Recipient</a:t>
                      </a:r>
                      <a:r>
                        <a:rPr lang="en-US" b="1" baseline="0" dirty="0" smtClean="0"/>
                        <a:t> weight</a:t>
                      </a:r>
                      <a:endParaRPr lang="en-US" b="1" dirty="0"/>
                    </a:p>
                  </a:txBody>
                  <a:tcPr marL="45720" marR="0" marT="0" marB="0">
                    <a:lnL>
                      <a:noFill/>
                    </a:lnL>
                    <a:solidFill>
                      <a:schemeClr val="bg2"/>
                    </a:solidFill>
                  </a:tcPr>
                </a:tc>
                <a:tc>
                  <a:txBody>
                    <a:bodyPr/>
                    <a:lstStyle/>
                    <a:p>
                      <a:pPr rtl="0" fontAlgn="t"/>
                      <a:r>
                        <a:rPr lang="en-US" sz="1800" b="1" dirty="0" smtClean="0"/>
                        <a:t>Recipient</a:t>
                      </a:r>
                      <a:r>
                        <a:rPr lang="en-US" sz="1800" b="1" baseline="0" dirty="0" smtClean="0"/>
                        <a:t> pre-transplant creatinine</a:t>
                      </a:r>
                      <a:endParaRPr lang="en-US" sz="1800" b="1" dirty="0"/>
                    </a:p>
                  </a:txBody>
                  <a:tcPr marL="45720" marR="0" marT="0" marB="0">
                    <a:solidFill>
                      <a:schemeClr val="bg2"/>
                    </a:solidFill>
                  </a:tcPr>
                </a:tc>
              </a:tr>
              <a:tr h="553348">
                <a:tc>
                  <a:txBody>
                    <a:bodyPr/>
                    <a:lstStyle/>
                    <a:p>
                      <a:pPr rtl="0" fontAlgn="t"/>
                      <a:r>
                        <a:rPr lang="en-US" sz="1800" b="1" dirty="0" smtClean="0"/>
                        <a:t>Donor age</a:t>
                      </a:r>
                      <a:endParaRPr lang="en-US" sz="1800" b="1" dirty="0"/>
                    </a:p>
                  </a:txBody>
                  <a:tcPr marL="45720" marR="0" marT="0" marB="0">
                    <a:lnL>
                      <a:noFill/>
                    </a:lnL>
                    <a:solidFill>
                      <a:schemeClr val="bg2"/>
                    </a:solidFill>
                  </a:tcPr>
                </a:tc>
                <a:tc>
                  <a:txBody>
                    <a:bodyPr/>
                    <a:lstStyle/>
                    <a:p>
                      <a:pPr rtl="0" fontAlgn="t"/>
                      <a:endParaRPr lang="en-US" sz="1800" b="1" dirty="0"/>
                    </a:p>
                  </a:txBody>
                  <a:tcPr marL="45720" marR="0" marT="0" marB="0">
                    <a:solidFill>
                      <a:schemeClr val="bg2"/>
                    </a:solidFill>
                  </a:tcPr>
                </a:tc>
              </a:tr>
            </a:tbl>
          </a:graphicData>
        </a:graphic>
      </p:graphicFrame>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800" dirty="0" smtClean="0"/>
              <a:t>ADULT HEART TRANSPLANTS</a:t>
            </a:r>
            <a:br>
              <a:rPr lang="en-US" sz="2800" dirty="0" smtClean="0"/>
            </a:br>
            <a:r>
              <a:rPr lang="en-US" sz="2400" dirty="0" smtClean="0"/>
              <a:t>Donor and Recipient Characteristics</a:t>
            </a:r>
            <a:endParaRPr lang="en-US" sz="2000" dirty="0"/>
          </a:p>
        </p:txBody>
      </p:sp>
      <p:grpSp>
        <p:nvGrpSpPr>
          <p:cNvPr id="3"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graphicFrame>
        <p:nvGraphicFramePr>
          <p:cNvPr id="8" name="Table 7"/>
          <p:cNvGraphicFramePr>
            <a:graphicFrameLocks noGrp="1"/>
          </p:cNvGraphicFramePr>
          <p:nvPr/>
        </p:nvGraphicFramePr>
        <p:xfrm>
          <a:off x="152400" y="1177120"/>
          <a:ext cx="8839200" cy="4461683"/>
        </p:xfrm>
        <a:graphic>
          <a:graphicData uri="http://schemas.openxmlformats.org/drawingml/2006/table">
            <a:tbl>
              <a:tblPr firstRow="1" bandRow="1">
                <a:tableStyleId>{7DF18680-E054-41AD-8BC1-D1AEF772440D}</a:tableStyleId>
              </a:tblPr>
              <a:tblGrid>
                <a:gridCol w="3124200"/>
                <a:gridCol w="1371600"/>
                <a:gridCol w="1524000"/>
                <a:gridCol w="1371600"/>
                <a:gridCol w="1447800"/>
              </a:tblGrid>
              <a:tr h="532241">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1992-2000</a:t>
                      </a:r>
                    </a:p>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(N </a:t>
                      </a:r>
                      <a:r>
                        <a:rPr lang="en-US" sz="1500" b="1" dirty="0">
                          <a:solidFill>
                            <a:srgbClr val="FFFF00"/>
                          </a:solidFill>
                          <a:latin typeface="+mn-lt"/>
                          <a:ea typeface="Times New Roman"/>
                          <a:cs typeface="Verdana"/>
                        </a:rPr>
                        <a:t>= 36,507)</a:t>
                      </a:r>
                      <a:endParaRPr lang="en-US" sz="1500" dirty="0">
                        <a:solidFill>
                          <a:srgbClr val="FFFF00"/>
                        </a:solidFill>
                        <a:latin typeface="+mn-lt"/>
                        <a:ea typeface="Times New Roman"/>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2001-2005</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a:t>
                      </a:r>
                      <a:r>
                        <a:rPr lang="en-US" sz="1500" b="1" kern="1200" dirty="0">
                          <a:solidFill>
                            <a:srgbClr val="FFFF00"/>
                          </a:solidFill>
                          <a:latin typeface="+mn-lt"/>
                          <a:ea typeface="Times New Roman"/>
                          <a:cs typeface="Verdana"/>
                        </a:rPr>
                        <a:t>= 16,352)</a:t>
                      </a: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2006-6/2011</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a:t>
                      </a:r>
                      <a:r>
                        <a:rPr lang="en-US" sz="1500" b="1" kern="1200" dirty="0">
                          <a:solidFill>
                            <a:srgbClr val="FFFF00"/>
                          </a:solidFill>
                          <a:latin typeface="+mn-lt"/>
                          <a:ea typeface="Times New Roman"/>
                          <a:cs typeface="Verdana"/>
                        </a:rPr>
                        <a:t>= 17,868)</a:t>
                      </a: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a:r>
                        <a:rPr lang="en-US" sz="1500" dirty="0" smtClean="0">
                          <a:solidFill>
                            <a:srgbClr val="FFFF00"/>
                          </a:solidFill>
                        </a:rPr>
                        <a:t>p-value</a:t>
                      </a:r>
                      <a:endParaRPr lang="en-US" sz="1500" dirty="0">
                        <a:solidFill>
                          <a:srgbClr val="FFFF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solidFill>
                  </a:tcPr>
                </a:tc>
              </a:tr>
              <a:tr h="357222">
                <a:tc>
                  <a:txBody>
                    <a:bodyPr/>
                    <a:lstStyle/>
                    <a:p>
                      <a:pPr rtl="0" fontAlgn="t"/>
                      <a:r>
                        <a:rPr lang="en-US" sz="1300" b="1">
                          <a:solidFill>
                            <a:schemeClr val="tx1"/>
                          </a:solidFill>
                        </a:rPr>
                        <a:t>Diagnosis</a:t>
                      </a:r>
                      <a:endParaRPr lang="en-US">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lnR w="28575" cap="flat" cmpd="sng" algn="ctr">
                      <a:solidFill>
                        <a:schemeClr val="tx1"/>
                      </a:solidFill>
                      <a:prstDash val="solid"/>
                      <a:round/>
                      <a:headEnd type="none" w="med" len="med"/>
                      <a:tailEnd type="none" w="med" len="med"/>
                    </a:lnR>
                    <a:solidFill>
                      <a:schemeClr val="bg2"/>
                    </a:solidFill>
                  </a:tcPr>
                </a:tc>
              </a:tr>
              <a:tr h="357222">
                <a:tc>
                  <a:txBody>
                    <a:bodyPr/>
                    <a:lstStyle/>
                    <a:p>
                      <a:pPr rtl="0" fontAlgn="t"/>
                      <a:r>
                        <a:rPr lang="en-US" sz="1300" b="1" dirty="0">
                          <a:solidFill>
                            <a:schemeClr val="tx1"/>
                          </a:solidFill>
                        </a:rPr>
                        <a:t>                     </a:t>
                      </a:r>
                      <a:r>
                        <a:rPr lang="en-US" sz="1300" b="1" dirty="0" smtClean="0">
                          <a:solidFill>
                            <a:schemeClr val="tx1"/>
                          </a:solidFill>
                        </a:rPr>
                        <a:t>Cardiomyopathy</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r>
                        <a:rPr lang="en-US" sz="1300" b="1" dirty="0">
                          <a:solidFill>
                            <a:schemeClr val="tx1"/>
                          </a:solidFill>
                          <a:latin typeface="+mn-lt"/>
                          <a:ea typeface="Times New Roman"/>
                          <a:cs typeface="Verdana"/>
                        </a:rPr>
                        <a:t>46.4%</a:t>
                      </a: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dirty="0">
                          <a:solidFill>
                            <a:schemeClr val="tx1"/>
                          </a:solidFill>
                          <a:latin typeface="+mn-lt"/>
                          <a:ea typeface="Times New Roman"/>
                          <a:cs typeface="Verdana"/>
                        </a:rPr>
                        <a:t>48.5%</a:t>
                      </a: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dirty="0">
                          <a:solidFill>
                            <a:schemeClr val="tx1"/>
                          </a:solidFill>
                          <a:latin typeface="+mn-lt"/>
                          <a:ea typeface="Times New Roman"/>
                          <a:cs typeface="Verdana"/>
                        </a:rPr>
                        <a:t>53.8%</a:t>
                      </a:r>
                      <a:endParaRPr lang="en-US" sz="1300" b="1" dirty="0">
                        <a:solidFill>
                          <a:schemeClr val="tx1"/>
                        </a:solidFill>
                        <a:latin typeface="+mn-lt"/>
                        <a:ea typeface="Times New Roman"/>
                      </a:endParaRPr>
                    </a:p>
                  </a:txBody>
                  <a:tcPr marL="50800" marR="50800" marT="0" marB="0" anchor="ctr">
                    <a:solidFill>
                      <a:schemeClr val="bg2"/>
                    </a:solidFill>
                  </a:tcPr>
                </a:tc>
                <a:tc rowSpan="6">
                  <a:txBody>
                    <a:bodyPr/>
                    <a:lstStyle/>
                    <a:p>
                      <a:pPr marL="0" marR="0" algn="ctr">
                        <a:lnSpc>
                          <a:spcPct val="115000"/>
                        </a:lnSpc>
                        <a:spcBef>
                          <a:spcPts val="400"/>
                        </a:spcBef>
                        <a:spcAft>
                          <a:spcPts val="400"/>
                        </a:spcAft>
                      </a:pPr>
                      <a:r>
                        <a:rPr lang="en-US" sz="1300" b="1" kern="1200" dirty="0" smtClean="0">
                          <a:solidFill>
                            <a:schemeClr val="tx1"/>
                          </a:solidFill>
                          <a:latin typeface="+mn-lt"/>
                          <a:ea typeface="+mn-ea"/>
                          <a:cs typeface="+mn-cs"/>
                        </a:rPr>
                        <a:t>&lt;0.0001</a:t>
                      </a:r>
                      <a:endParaRPr lang="en-US" sz="1300" b="1" dirty="0">
                        <a:solidFill>
                          <a:schemeClr val="tx1"/>
                        </a:solidFill>
                        <a:latin typeface="+mn-lt"/>
                        <a:ea typeface="Times New Roman"/>
                      </a:endParaRPr>
                    </a:p>
                  </a:txBody>
                  <a:tcPr marL="45720" marR="45720" marT="0" marB="0" anchor="ctr">
                    <a:lnR w="28575" cap="flat" cmpd="sng" algn="ctr">
                      <a:solidFill>
                        <a:schemeClr val="tx1"/>
                      </a:solidFill>
                      <a:prstDash val="solid"/>
                      <a:round/>
                      <a:headEnd type="none" w="med" len="med"/>
                      <a:tailEnd type="none" w="med" len="med"/>
                    </a:lnR>
                    <a:solidFill>
                      <a:schemeClr val="bg2"/>
                    </a:solidFill>
                  </a:tcPr>
                </a:tc>
              </a:tr>
              <a:tr h="357222">
                <a:tc>
                  <a:txBody>
                    <a:bodyPr/>
                    <a:lstStyle/>
                    <a:p>
                      <a:pPr rtl="0" fontAlgn="t"/>
                      <a:r>
                        <a:rPr lang="en-US" sz="1300" b="1" dirty="0">
                          <a:solidFill>
                            <a:schemeClr val="tx1"/>
                          </a:solidFill>
                        </a:rPr>
                        <a:t>                     </a:t>
                      </a:r>
                      <a:r>
                        <a:rPr lang="en-US" sz="1300" b="1" dirty="0" smtClean="0">
                          <a:solidFill>
                            <a:schemeClr val="tx1"/>
                          </a:solidFill>
                        </a:rPr>
                        <a:t>Coronary </a:t>
                      </a:r>
                      <a:r>
                        <a:rPr lang="en-US" sz="1300" b="1" dirty="0">
                          <a:solidFill>
                            <a:schemeClr val="tx1"/>
                          </a:solidFill>
                        </a:rPr>
                        <a:t>artery disease</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r>
                        <a:rPr lang="en-US" sz="1300" b="1" dirty="0">
                          <a:solidFill>
                            <a:schemeClr val="tx1"/>
                          </a:solidFill>
                          <a:latin typeface="+mn-lt"/>
                          <a:ea typeface="Times New Roman"/>
                          <a:cs typeface="Verdana"/>
                        </a:rPr>
                        <a:t>45.8%</a:t>
                      </a: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dirty="0">
                          <a:solidFill>
                            <a:schemeClr val="tx1"/>
                          </a:solidFill>
                          <a:latin typeface="+mn-lt"/>
                          <a:ea typeface="Times New Roman"/>
                          <a:cs typeface="Verdana"/>
                        </a:rPr>
                        <a:t>42.6%</a:t>
                      </a: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37.1%</a:t>
                      </a:r>
                      <a:endParaRPr lang="en-US" sz="1300" b="1">
                        <a:solidFill>
                          <a:schemeClr val="tx1"/>
                        </a:solidFill>
                        <a:latin typeface="+mn-lt"/>
                        <a:ea typeface="Times New Roman"/>
                      </a:endParaRPr>
                    </a:p>
                  </a:txBody>
                  <a:tcPr marL="50800" marR="50800" marT="0"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lnR w="28575" cap="flat" cmpd="sng" algn="ctr">
                      <a:solidFill>
                        <a:schemeClr val="tx1"/>
                      </a:solidFill>
                      <a:prstDash val="solid"/>
                      <a:round/>
                      <a:headEnd type="none" w="med" len="med"/>
                      <a:tailEnd type="none" w="med" len="med"/>
                    </a:lnR>
                    <a:solidFill>
                      <a:schemeClr val="bg2"/>
                    </a:solidFill>
                  </a:tcPr>
                </a:tc>
              </a:tr>
              <a:tr h="357222">
                <a:tc>
                  <a:txBody>
                    <a:bodyPr/>
                    <a:lstStyle/>
                    <a:p>
                      <a:pPr rtl="0" fontAlgn="t"/>
                      <a:r>
                        <a:rPr lang="en-US" sz="1300" b="1" dirty="0">
                          <a:solidFill>
                            <a:schemeClr val="tx1"/>
                          </a:solidFill>
                        </a:rPr>
                        <a:t>                     Valvular</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3.8%</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3.3%</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dirty="0">
                          <a:solidFill>
                            <a:schemeClr val="tx1"/>
                          </a:solidFill>
                          <a:latin typeface="+mn-lt"/>
                          <a:ea typeface="Times New Roman"/>
                          <a:cs typeface="Verdana"/>
                        </a:rPr>
                        <a:t>2.6%</a:t>
                      </a:r>
                      <a:endParaRPr lang="en-US" sz="1300" b="1" dirty="0">
                        <a:solidFill>
                          <a:schemeClr val="tx1"/>
                        </a:solidFill>
                        <a:latin typeface="+mn-lt"/>
                        <a:ea typeface="Times New Roman"/>
                      </a:endParaRPr>
                    </a:p>
                  </a:txBody>
                  <a:tcPr marL="50800" marR="50800" marT="0"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57222">
                <a:tc>
                  <a:txBody>
                    <a:bodyPr/>
                    <a:lstStyle/>
                    <a:p>
                      <a:pPr rtl="0" fontAlgn="t"/>
                      <a:r>
                        <a:rPr lang="en-US" sz="1300" b="1" dirty="0">
                          <a:solidFill>
                            <a:schemeClr val="tx1"/>
                          </a:solidFill>
                        </a:rPr>
                        <a:t>                     Retransplant</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r>
                        <a:rPr lang="en-US" sz="1300" b="1" dirty="0">
                          <a:solidFill>
                            <a:schemeClr val="tx1"/>
                          </a:solidFill>
                          <a:latin typeface="+mn-lt"/>
                          <a:ea typeface="Times New Roman"/>
                          <a:cs typeface="Verdana"/>
                        </a:rPr>
                        <a:t>1.9%</a:t>
                      </a: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dirty="0">
                          <a:solidFill>
                            <a:schemeClr val="tx1"/>
                          </a:solidFill>
                          <a:latin typeface="+mn-lt"/>
                          <a:ea typeface="Times New Roman"/>
                          <a:cs typeface="Verdana"/>
                        </a:rPr>
                        <a:t>2.2%</a:t>
                      </a: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dirty="0">
                          <a:solidFill>
                            <a:schemeClr val="tx1"/>
                          </a:solidFill>
                          <a:latin typeface="+mn-lt"/>
                          <a:ea typeface="Times New Roman"/>
                          <a:cs typeface="Verdana"/>
                        </a:rPr>
                        <a:t>2.6%</a:t>
                      </a:r>
                      <a:endParaRPr lang="en-US" sz="1300" b="1" dirty="0">
                        <a:solidFill>
                          <a:schemeClr val="tx1"/>
                        </a:solidFill>
                        <a:latin typeface="+mn-lt"/>
                        <a:ea typeface="Times New Roman"/>
                      </a:endParaRPr>
                    </a:p>
                  </a:txBody>
                  <a:tcPr marL="50800" marR="50800" marT="0"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57222">
                <a:tc>
                  <a:txBody>
                    <a:bodyPr/>
                    <a:lstStyle/>
                    <a:p>
                      <a:pPr rtl="0" fontAlgn="t"/>
                      <a:r>
                        <a:rPr lang="en-US" sz="1300" b="1">
                          <a:solidFill>
                            <a:schemeClr val="tx1"/>
                          </a:solidFill>
                        </a:rPr>
                        <a:t>                     Congenital</a:t>
                      </a:r>
                      <a:endParaRPr lang="en-US">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1.8%</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2.7%</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dirty="0">
                          <a:solidFill>
                            <a:schemeClr val="tx1"/>
                          </a:solidFill>
                          <a:latin typeface="+mn-lt"/>
                          <a:ea typeface="Times New Roman"/>
                          <a:cs typeface="Verdana"/>
                        </a:rPr>
                        <a:t>3.0%</a:t>
                      </a:r>
                      <a:endParaRPr lang="en-US" sz="1300" b="1" dirty="0">
                        <a:solidFill>
                          <a:schemeClr val="tx1"/>
                        </a:solidFill>
                        <a:latin typeface="+mn-lt"/>
                        <a:ea typeface="Times New Roman"/>
                      </a:endParaRPr>
                    </a:p>
                  </a:txBody>
                  <a:tcPr marL="50800" marR="50800" marT="0"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57222">
                <a:tc>
                  <a:txBody>
                    <a:bodyPr/>
                    <a:lstStyle/>
                    <a:p>
                      <a:pPr rtl="0" fontAlgn="t"/>
                      <a:r>
                        <a:rPr lang="en-US" sz="1300" b="1" dirty="0">
                          <a:solidFill>
                            <a:schemeClr val="tx1"/>
                          </a:solidFill>
                        </a:rPr>
                        <a:t>                     Other causes</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0.4%</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0.6%</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dirty="0">
                          <a:solidFill>
                            <a:schemeClr val="tx1"/>
                          </a:solidFill>
                          <a:latin typeface="+mn-lt"/>
                          <a:ea typeface="Times New Roman"/>
                          <a:cs typeface="Verdana"/>
                        </a:rPr>
                        <a:t>0.9%</a:t>
                      </a:r>
                      <a:endParaRPr lang="en-US" sz="1300" b="1" dirty="0">
                        <a:solidFill>
                          <a:schemeClr val="tx1"/>
                        </a:solidFill>
                        <a:latin typeface="+mn-lt"/>
                        <a:ea typeface="Times New Roman"/>
                      </a:endParaRPr>
                    </a:p>
                  </a:txBody>
                  <a:tcPr marL="50800" marR="50800" marT="0"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57222">
                <a:tc>
                  <a:txBody>
                    <a:bodyPr/>
                    <a:lstStyle/>
                    <a:p>
                      <a:pPr rtl="0" fontAlgn="t"/>
                      <a:r>
                        <a:rPr lang="en-US" sz="1300" b="1">
                          <a:solidFill>
                            <a:schemeClr val="tx1"/>
                          </a:solidFill>
                        </a:rPr>
                        <a:t>Donor cause of death</a:t>
                      </a:r>
                      <a:endParaRPr lang="en-US">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57222">
                <a:tc>
                  <a:txBody>
                    <a:bodyPr/>
                    <a:lstStyle/>
                    <a:p>
                      <a:pPr rtl="0" fontAlgn="t"/>
                      <a:r>
                        <a:rPr lang="en-US" sz="1300" b="1" dirty="0">
                          <a:solidFill>
                            <a:schemeClr val="tx1"/>
                          </a:solidFill>
                        </a:rPr>
                        <a:t>                     Head trauma</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44.6%</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54.5%</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46.6%</a:t>
                      </a:r>
                      <a:endParaRPr lang="en-US" sz="1300" b="1">
                        <a:solidFill>
                          <a:schemeClr val="tx1"/>
                        </a:solidFill>
                        <a:latin typeface="+mn-lt"/>
                        <a:ea typeface="Times New Roman"/>
                      </a:endParaRPr>
                    </a:p>
                  </a:txBody>
                  <a:tcPr marL="50800" marR="50800" marT="0" marB="0" anchor="ctr">
                    <a:solidFill>
                      <a:schemeClr val="bg2"/>
                    </a:solidFill>
                  </a:tcPr>
                </a:tc>
                <a:tc rowSpan="3">
                  <a:txBody>
                    <a:bodyPr/>
                    <a:lstStyle/>
                    <a:p>
                      <a:pPr marL="0" marR="0" algn="ctr">
                        <a:lnSpc>
                          <a:spcPct val="115000"/>
                        </a:lnSpc>
                        <a:spcBef>
                          <a:spcPts val="400"/>
                        </a:spcBef>
                        <a:spcAft>
                          <a:spcPts val="400"/>
                        </a:spcAft>
                      </a:pPr>
                      <a:r>
                        <a:rPr lang="en-US" sz="1300" b="1" kern="1200" dirty="0" smtClean="0">
                          <a:solidFill>
                            <a:schemeClr val="tx1"/>
                          </a:solidFill>
                          <a:latin typeface="+mn-lt"/>
                          <a:ea typeface="+mn-ea"/>
                          <a:cs typeface="+mn-cs"/>
                        </a:rPr>
                        <a:t>&lt;0.0001</a:t>
                      </a: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r h="357222">
                <a:tc>
                  <a:txBody>
                    <a:bodyPr/>
                    <a:lstStyle/>
                    <a:p>
                      <a:pPr rtl="0" fontAlgn="t"/>
                      <a:r>
                        <a:rPr lang="en-US" sz="1300" b="1" dirty="0">
                          <a:solidFill>
                            <a:schemeClr val="tx1"/>
                          </a:solidFill>
                        </a:rPr>
                        <a:t>                     Stroke</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r>
                        <a:rPr lang="en-US" sz="1300" b="1" dirty="0">
                          <a:solidFill>
                            <a:schemeClr val="tx1"/>
                          </a:solidFill>
                          <a:latin typeface="+mn-lt"/>
                          <a:ea typeface="Times New Roman"/>
                          <a:cs typeface="Verdana"/>
                        </a:rPr>
                        <a:t>28.2%</a:t>
                      </a: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dirty="0">
                          <a:solidFill>
                            <a:schemeClr val="tx1"/>
                          </a:solidFill>
                          <a:latin typeface="+mn-lt"/>
                          <a:ea typeface="Times New Roman"/>
                          <a:cs typeface="Verdana"/>
                        </a:rPr>
                        <a:t>33.0%</a:t>
                      </a: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dirty="0">
                          <a:solidFill>
                            <a:schemeClr val="tx1"/>
                          </a:solidFill>
                          <a:latin typeface="+mn-lt"/>
                          <a:ea typeface="Times New Roman"/>
                          <a:cs typeface="Verdana"/>
                        </a:rPr>
                        <a:t>24.8%</a:t>
                      </a:r>
                      <a:endParaRPr lang="en-US" sz="1300" b="1" dirty="0">
                        <a:solidFill>
                          <a:schemeClr val="tx1"/>
                        </a:solidFill>
                        <a:latin typeface="+mn-lt"/>
                        <a:ea typeface="Times New Roman"/>
                      </a:endParaRPr>
                    </a:p>
                  </a:txBody>
                  <a:tcPr marL="50800" marR="50800" marT="0" marB="0" anchor="ctr">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57222">
                <a:tc>
                  <a:txBody>
                    <a:bodyPr/>
                    <a:lstStyle/>
                    <a:p>
                      <a:pPr rtl="0" fontAlgn="t"/>
                      <a:r>
                        <a:rPr lang="en-US" sz="1300" b="1" dirty="0">
                          <a:solidFill>
                            <a:schemeClr val="tx1"/>
                          </a:solidFill>
                        </a:rPr>
                        <a:t>                     Other</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400"/>
                        </a:spcBef>
                        <a:spcAft>
                          <a:spcPts val="400"/>
                        </a:spcAft>
                      </a:pPr>
                      <a:r>
                        <a:rPr lang="en-US" sz="1300" b="1" dirty="0">
                          <a:solidFill>
                            <a:schemeClr val="tx1"/>
                          </a:solidFill>
                          <a:latin typeface="+mn-lt"/>
                          <a:ea typeface="Times New Roman"/>
                          <a:cs typeface="Verdana"/>
                        </a:rPr>
                        <a:t>27.2%</a:t>
                      </a:r>
                      <a:endParaRPr lang="en-US" sz="1300" b="1" dirty="0">
                        <a:solidFill>
                          <a:schemeClr val="tx1"/>
                        </a:solidFill>
                        <a:latin typeface="+mn-lt"/>
                        <a:ea typeface="Times New Roman"/>
                      </a:endParaRPr>
                    </a:p>
                  </a:txBody>
                  <a:tcPr marL="50800" marR="50800"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400"/>
                        </a:spcBef>
                        <a:spcAft>
                          <a:spcPts val="400"/>
                        </a:spcAft>
                      </a:pPr>
                      <a:r>
                        <a:rPr lang="en-US" sz="1300" b="1" dirty="0">
                          <a:solidFill>
                            <a:schemeClr val="tx1"/>
                          </a:solidFill>
                          <a:latin typeface="+mn-lt"/>
                          <a:ea typeface="Times New Roman"/>
                          <a:cs typeface="Verdana"/>
                        </a:rPr>
                        <a:t>12.5%</a:t>
                      </a:r>
                      <a:endParaRPr lang="en-US" sz="1300" b="1" dirty="0">
                        <a:solidFill>
                          <a:schemeClr val="tx1"/>
                        </a:solidFill>
                        <a:latin typeface="+mn-lt"/>
                        <a:ea typeface="Times New Roman"/>
                      </a:endParaRPr>
                    </a:p>
                  </a:txBody>
                  <a:tcPr marL="50800" marR="50800" marT="0" marB="0" anchor="ctr">
                    <a:lnB w="28575"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15000"/>
                        </a:lnSpc>
                        <a:spcBef>
                          <a:spcPts val="400"/>
                        </a:spcBef>
                        <a:spcAft>
                          <a:spcPts val="400"/>
                        </a:spcAft>
                      </a:pPr>
                      <a:r>
                        <a:rPr lang="en-US" sz="1300" b="1" dirty="0">
                          <a:solidFill>
                            <a:schemeClr val="tx1"/>
                          </a:solidFill>
                          <a:latin typeface="+mn-lt"/>
                          <a:ea typeface="Times New Roman"/>
                          <a:cs typeface="Verdana"/>
                        </a:rPr>
                        <a:t>28.6%</a:t>
                      </a:r>
                      <a:endParaRPr lang="en-US" sz="1300" b="1" dirty="0">
                        <a:solidFill>
                          <a:schemeClr val="tx1"/>
                        </a:solidFill>
                        <a:latin typeface="+mn-lt"/>
                        <a:ea typeface="Times New Roman"/>
                      </a:endParaRPr>
                    </a:p>
                  </a:txBody>
                  <a:tcPr marL="50800" marR="50800" marT="0" marB="0" anchor="ctr">
                    <a:lnB w="28575" cap="flat" cmpd="sng" algn="ctr">
                      <a:solidFill>
                        <a:schemeClr val="tx1"/>
                      </a:solidFill>
                      <a:prstDash val="solid"/>
                      <a:round/>
                      <a:headEnd type="none" w="med" len="med"/>
                      <a:tailEnd type="none" w="med" len="med"/>
                    </a:lnB>
                    <a:solidFill>
                      <a:schemeClr val="bg2"/>
                    </a:solidFill>
                  </a:tcPr>
                </a:tc>
                <a:tc vMerge="1">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bl>
          </a:graphicData>
        </a:graphic>
      </p:graphicFrame>
      <p:sp>
        <p:nvSpPr>
          <p:cNvPr id="14" name="TextBox 13"/>
          <p:cNvSpPr txBox="1"/>
          <p:nvPr/>
        </p:nvSpPr>
        <p:spPr>
          <a:xfrm>
            <a:off x="2590800" y="6096000"/>
            <a:ext cx="1143000" cy="292388"/>
          </a:xfrm>
          <a:prstGeom prst="rect">
            <a:avLst/>
          </a:prstGeom>
          <a:noFill/>
        </p:spPr>
        <p:txBody>
          <a:bodyPr wrap="square" rtlCol="0">
            <a:spAutoFit/>
          </a:bodyPr>
          <a:lstStyle/>
          <a:p>
            <a:pPr algn="ctr"/>
            <a:r>
              <a:rPr lang="en-US" sz="1300" b="1" dirty="0" smtClean="0">
                <a:solidFill>
                  <a:srgbClr val="FFFF00"/>
                </a:solidFill>
              </a:rPr>
              <a:t>(Cont’d)</a:t>
            </a:r>
            <a:endParaRPr lang="en-US" sz="1300" dirty="0" smtClean="0">
              <a:solidFill>
                <a:srgbClr val="FFFF00"/>
              </a:solidFill>
            </a:endParaRPr>
          </a:p>
        </p:txBody>
      </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(1991-6/1996)</a:t>
            </a:r>
            <a:r>
              <a:rPr lang="en-US" sz="1800" dirty="0" smtClean="0"/>
              <a:t/>
            </a:r>
            <a:br>
              <a:rPr lang="en-US" sz="1800" dirty="0" smtClean="0"/>
            </a:br>
            <a:r>
              <a:rPr lang="en-US" sz="2300" dirty="0" smtClean="0"/>
              <a:t>Risk Factors For 15 Year Mortality with 95% Confidence Limits </a:t>
            </a:r>
            <a:br>
              <a:rPr lang="en-US" sz="2300" dirty="0" smtClean="0"/>
            </a:br>
            <a:r>
              <a:rPr lang="en-US" sz="2300" dirty="0" smtClean="0">
                <a:solidFill>
                  <a:srgbClr val="FFFF00"/>
                </a:solidFill>
              </a:rPr>
              <a:t>Recipient Age</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11,531)</a:t>
            </a:r>
            <a:endParaRPr lang="en-US" sz="2400" b="1" dirty="0">
              <a:solidFill>
                <a:srgbClr val="FFFF00"/>
              </a:solidFill>
            </a:endParaRPr>
          </a:p>
        </p:txBody>
      </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(1991-6/1996)</a:t>
            </a:r>
            <a:r>
              <a:rPr lang="en-US" sz="1800" dirty="0" smtClean="0"/>
              <a:t/>
            </a:r>
            <a:br>
              <a:rPr lang="en-US" sz="1800" dirty="0" smtClean="0"/>
            </a:br>
            <a:r>
              <a:rPr lang="en-US" sz="2300" dirty="0" smtClean="0"/>
              <a:t>Risk Factors For 15 Year Mortality with 95% Confidence Limits </a:t>
            </a:r>
            <a:r>
              <a:rPr lang="en-US" sz="2400" dirty="0" smtClean="0"/>
              <a:t/>
            </a:r>
            <a:br>
              <a:rPr lang="en-US" sz="2400" dirty="0" smtClean="0"/>
            </a:br>
            <a:r>
              <a:rPr lang="en-US" sz="2400" dirty="0" smtClean="0">
                <a:solidFill>
                  <a:srgbClr val="FFFF00"/>
                </a:solidFill>
              </a:rPr>
              <a:t>Donor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11,531)</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(1991-6/1996)</a:t>
            </a:r>
            <a:r>
              <a:rPr lang="en-US" sz="1800" dirty="0" smtClean="0"/>
              <a:t/>
            </a:r>
            <a:br>
              <a:rPr lang="en-US" sz="1800" dirty="0" smtClean="0"/>
            </a:br>
            <a:r>
              <a:rPr lang="en-US" sz="2300" dirty="0" smtClean="0"/>
              <a:t>Risk Factors For 15 Year Mortality with 95% Confidence Limits </a:t>
            </a:r>
            <a:br>
              <a:rPr lang="en-US" sz="2300" dirty="0" smtClean="0"/>
            </a:br>
            <a:r>
              <a:rPr lang="en-US" sz="2300" dirty="0" smtClean="0">
                <a:solidFill>
                  <a:srgbClr val="FFFF00"/>
                </a:solidFill>
              </a:rPr>
              <a:t>Recipient Height</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0.0003</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11,531)</a:t>
            </a:r>
            <a:endParaRPr lang="en-US" sz="2400" b="1" dirty="0">
              <a:solidFill>
                <a:srgbClr val="FFFF00"/>
              </a:solidFill>
            </a:endParaRPr>
          </a:p>
        </p:txBody>
      </p:sp>
      <p:sp>
        <p:nvSpPr>
          <p:cNvPr id="2050" name="Text Box 2"/>
          <p:cNvSpPr txBox="1">
            <a:spLocks noChangeArrowheads="1"/>
          </p:cNvSpPr>
          <p:nvPr/>
        </p:nvSpPr>
        <p:spPr bwMode="auto">
          <a:xfrm>
            <a:off x="5791200" y="5867400"/>
            <a:ext cx="3352800" cy="549275"/>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00"/>
                </a:solidFill>
                <a:effectLst/>
                <a:latin typeface="Arial" pitchFamily="34" charset="0"/>
              </a:rPr>
              <a:t>* The risk associated with recipient height should be considered in conjunction with the risk associated with recipient weight.</a:t>
            </a:r>
            <a:endParaRPr kumimoji="0" lang="en-US" sz="1800" b="0" i="0" u="none" strike="noStrike" cap="none" normalizeH="0" baseline="0" dirty="0" smtClean="0">
              <a:ln>
                <a:noFill/>
              </a:ln>
              <a:solidFill>
                <a:schemeClr val="tx1"/>
              </a:solidFill>
              <a:effectLst/>
              <a:latin typeface="Arial" pitchFamily="34" charset="0"/>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(1991-6/1996)</a:t>
            </a:r>
            <a:r>
              <a:rPr lang="en-US" sz="1800" dirty="0" smtClean="0"/>
              <a:t/>
            </a:r>
            <a:br>
              <a:rPr lang="en-US" sz="1800" dirty="0" smtClean="0"/>
            </a:br>
            <a:r>
              <a:rPr lang="en-US" sz="2300" dirty="0" smtClean="0"/>
              <a:t>Risk Factors For 15 Year Mortality with 95% Confidence Limits </a:t>
            </a:r>
            <a:br>
              <a:rPr lang="en-US" sz="2300" dirty="0" smtClean="0"/>
            </a:br>
            <a:r>
              <a:rPr lang="en-US" sz="2300" dirty="0" smtClean="0">
                <a:solidFill>
                  <a:srgbClr val="FFFF00"/>
                </a:solidFill>
              </a:rPr>
              <a:t>Recipient Weight</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0.0009</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11,531)</a:t>
            </a:r>
            <a:endParaRPr lang="en-US" sz="2400" b="1" dirty="0">
              <a:solidFill>
                <a:srgbClr val="FFFF00"/>
              </a:solidFill>
            </a:endParaRPr>
          </a:p>
        </p:txBody>
      </p:sp>
      <p:sp>
        <p:nvSpPr>
          <p:cNvPr id="14" name="Text Box 2"/>
          <p:cNvSpPr txBox="1">
            <a:spLocks noChangeArrowheads="1"/>
          </p:cNvSpPr>
          <p:nvPr/>
        </p:nvSpPr>
        <p:spPr bwMode="auto">
          <a:xfrm>
            <a:off x="5791200" y="5867400"/>
            <a:ext cx="3352800" cy="549275"/>
          </a:xfrm>
          <a:prstGeom prst="rect">
            <a:avLst/>
          </a:prstGeom>
          <a:noFill/>
          <a:ln w="12700" algn="ctr">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FFFF00"/>
                </a:solidFill>
                <a:effectLst/>
                <a:latin typeface="Arial" pitchFamily="34" charset="0"/>
              </a:rPr>
              <a:t>* The risk associated with recipient BMI</a:t>
            </a:r>
            <a:r>
              <a:rPr kumimoji="0" lang="en-US" sz="1000" b="1" i="0" u="none" strike="noStrike" cap="none" normalizeH="0" dirty="0" smtClean="0">
                <a:ln>
                  <a:noFill/>
                </a:ln>
                <a:solidFill>
                  <a:srgbClr val="FFFF00"/>
                </a:solidFill>
                <a:effectLst/>
                <a:latin typeface="Arial" pitchFamily="34" charset="0"/>
              </a:rPr>
              <a:t> </a:t>
            </a:r>
            <a:r>
              <a:rPr kumimoji="0" lang="en-US" sz="1000" b="1" i="0" u="none" strike="noStrike" cap="none" normalizeH="0" baseline="0" dirty="0" smtClean="0">
                <a:ln>
                  <a:noFill/>
                </a:ln>
                <a:solidFill>
                  <a:srgbClr val="FFFF00"/>
                </a:solidFill>
                <a:effectLst/>
                <a:latin typeface="Arial" pitchFamily="34" charset="0"/>
              </a:rPr>
              <a:t>should be considered in conjunction with the risk associated with recipient height.</a:t>
            </a:r>
            <a:endParaRPr kumimoji="0" lang="en-US" sz="1800" b="0" i="0" u="none" strike="noStrike" cap="none" normalizeH="0" baseline="0" dirty="0" smtClean="0">
              <a:ln>
                <a:noFill/>
              </a:ln>
              <a:solidFill>
                <a:schemeClr val="tx1"/>
              </a:solidFill>
              <a:effectLst/>
              <a:latin typeface="Arial" pitchFamily="34" charset="0"/>
            </a:endParaRPr>
          </a:p>
        </p:txBody>
      </p:sp>
      <p:sp>
        <p:nvSpPr>
          <p:cNvPr id="15" name="TextBox 14"/>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(1991-6/1996)</a:t>
            </a:r>
            <a:r>
              <a:rPr lang="en-US" sz="1800" dirty="0" smtClean="0"/>
              <a:t/>
            </a:r>
            <a:br>
              <a:rPr lang="en-US" sz="1800" dirty="0" smtClean="0"/>
            </a:br>
            <a:r>
              <a:rPr lang="en-US" sz="2300" dirty="0" smtClean="0"/>
              <a:t>Risk Factors For 15 Year Mortality with 95% Confidence Limits </a:t>
            </a:r>
            <a:br>
              <a:rPr lang="en-US" sz="2300" dirty="0" smtClean="0"/>
            </a:br>
            <a:r>
              <a:rPr lang="en-US" sz="2300" dirty="0" smtClean="0">
                <a:solidFill>
                  <a:srgbClr val="FFFF00"/>
                </a:solidFill>
              </a:rPr>
              <a:t>Ischemia Time</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11,531)</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(1991-6/1996)</a:t>
            </a:r>
            <a:r>
              <a:rPr lang="en-US" sz="1800" dirty="0" smtClean="0"/>
              <a:t/>
            </a:r>
            <a:br>
              <a:rPr lang="en-US" sz="1800" dirty="0" smtClean="0"/>
            </a:br>
            <a:r>
              <a:rPr lang="en-US" sz="2300" dirty="0" smtClean="0"/>
              <a:t>Risk Factors For 15 Year Mortality with 95% Confidence Limits </a:t>
            </a:r>
            <a:br>
              <a:rPr lang="en-US" sz="2300" dirty="0" smtClean="0"/>
            </a:br>
            <a:r>
              <a:rPr lang="en-US" sz="2300" dirty="0" smtClean="0">
                <a:solidFill>
                  <a:srgbClr val="FFFF00"/>
                </a:solidFill>
              </a:rPr>
              <a:t>Center Volume</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0.0015</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11,531)</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(1991-6/1996)</a:t>
            </a:r>
            <a:r>
              <a:rPr lang="en-US" sz="1800" dirty="0" smtClean="0"/>
              <a:t/>
            </a:r>
            <a:br>
              <a:rPr lang="en-US" sz="1800" dirty="0" smtClean="0"/>
            </a:br>
            <a:r>
              <a:rPr lang="en-US" sz="2300" dirty="0" smtClean="0"/>
              <a:t>Risk Factors For 15 Year Mortality with 95% Confidence Limits </a:t>
            </a:r>
            <a:br>
              <a:rPr lang="en-US" sz="2300" dirty="0" smtClean="0"/>
            </a:br>
            <a:r>
              <a:rPr lang="en-US" sz="2300" dirty="0" smtClean="0">
                <a:solidFill>
                  <a:srgbClr val="FFFF00"/>
                </a:solidFill>
              </a:rPr>
              <a:t>Recipient Pre-Transplant Creatinine</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11,531)</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000" dirty="0" smtClean="0"/>
              <a:t>(1986-6/1991)</a:t>
            </a:r>
            <a:br>
              <a:rPr lang="en-US" sz="2000" dirty="0" smtClean="0"/>
            </a:br>
            <a:r>
              <a:rPr lang="en-US" sz="2400" dirty="0" smtClean="0"/>
              <a:t>Risk Factors For 20 Year Mortality</a:t>
            </a:r>
            <a:endParaRPr lang="en-US" sz="2400" dirty="0"/>
          </a:p>
        </p:txBody>
      </p:sp>
      <p:graphicFrame>
        <p:nvGraphicFramePr>
          <p:cNvPr id="10" name="Content Placeholder 9"/>
          <p:cNvGraphicFramePr>
            <a:graphicFrameLocks noGrp="1"/>
          </p:cNvGraphicFramePr>
          <p:nvPr>
            <p:ph idx="1"/>
          </p:nvPr>
        </p:nvGraphicFramePr>
        <p:xfrm>
          <a:off x="228599" y="1133328"/>
          <a:ext cx="8686801" cy="4519282"/>
        </p:xfrm>
        <a:graphic>
          <a:graphicData uri="http://schemas.openxmlformats.org/drawingml/2006/table">
            <a:tbl>
              <a:tblPr firstRow="1" bandRow="1">
                <a:tableStyleId>{C083E6E3-FA7D-4D7B-A595-EF9225AFEA82}</a:tableStyleId>
              </a:tblPr>
              <a:tblGrid>
                <a:gridCol w="4267201"/>
                <a:gridCol w="838200"/>
                <a:gridCol w="861290"/>
                <a:gridCol w="877455"/>
                <a:gridCol w="965200"/>
                <a:gridCol w="877455"/>
              </a:tblGrid>
              <a:tr h="543072">
                <a:tc>
                  <a:txBody>
                    <a:bodyPr/>
                    <a:lstStyle/>
                    <a:p>
                      <a:pPr algn="l"/>
                      <a:r>
                        <a:rPr lang="en-US" sz="1400" b="1" i="1" kern="1200" dirty="0" smtClean="0">
                          <a:solidFill>
                            <a:srgbClr val="FFFF00"/>
                          </a:solidFill>
                          <a:latin typeface="+mn-lt"/>
                          <a:ea typeface="+mn-ea"/>
                          <a:cs typeface="+mn-cs"/>
                        </a:rPr>
                        <a:t>VARIABLE</a:t>
                      </a:r>
                      <a:endParaRPr lang="en-US" sz="14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a:solidFill>
                            <a:srgbClr val="FFFF00"/>
                          </a:solidFill>
                          <a:latin typeface="+mn-lt"/>
                        </a:rPr>
                        <a:t>N</a:t>
                      </a:r>
                      <a:endParaRPr lang="en-US" sz="14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a:solidFill>
                            <a:srgbClr val="FFFF00"/>
                          </a:solidFill>
                          <a:latin typeface="+mn-lt"/>
                        </a:rPr>
                        <a:t>Relative Risk</a:t>
                      </a:r>
                      <a:endParaRPr lang="en-US" sz="14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a:solidFill>
                            <a:srgbClr val="FFFF00"/>
                          </a:solidFill>
                          <a:latin typeface="+mn-lt"/>
                        </a:rPr>
                        <a:t>P-value</a:t>
                      </a:r>
                      <a:endParaRPr lang="en-US" sz="14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400" b="1" i="1" dirty="0">
                          <a:solidFill>
                            <a:srgbClr val="FFFF00"/>
                          </a:solidFill>
                          <a:latin typeface="+mn-lt"/>
                        </a:rPr>
                        <a:t>95% Confidence Interval</a:t>
                      </a:r>
                      <a:endParaRPr lang="en-US" sz="14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369648">
                <a:tc>
                  <a:txBody>
                    <a:bodyPr/>
                    <a:lstStyle/>
                    <a:p>
                      <a:pPr marL="0" marR="0">
                        <a:spcBef>
                          <a:spcPts val="0"/>
                        </a:spcBef>
                        <a:spcAft>
                          <a:spcPts val="0"/>
                        </a:spcAft>
                      </a:pPr>
                      <a:r>
                        <a:rPr lang="en-US" sz="1400" b="1" dirty="0" err="1">
                          <a:solidFill>
                            <a:srgbClr val="FFFFFF"/>
                          </a:solidFill>
                          <a:latin typeface="+mn-lt"/>
                          <a:ea typeface="Times New Roman"/>
                          <a:cs typeface="Times New Roman"/>
                        </a:rPr>
                        <a:t>Retransplant</a:t>
                      </a:r>
                      <a:endParaRPr lang="en-US" sz="1400" b="1" dirty="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294</a:t>
                      </a:r>
                      <a:endParaRPr lang="en-US" sz="14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400" b="1" i="0" u="none" strike="noStrike">
                          <a:solidFill>
                            <a:schemeClr val="tx1"/>
                          </a:solidFill>
                          <a:latin typeface="Arial"/>
                        </a:rPr>
                        <a:t>2.19</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400" b="1" i="0" u="none" strike="noStrike">
                          <a:solidFill>
                            <a:schemeClr val="tx1"/>
                          </a:solidFill>
                          <a:latin typeface="Arial"/>
                        </a:rPr>
                        <a:t>&lt;.0001</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400" b="1" i="0" u="none" strike="noStrike" dirty="0">
                          <a:solidFill>
                            <a:schemeClr val="tx1"/>
                          </a:solidFill>
                          <a:latin typeface="Arial"/>
                        </a:rPr>
                        <a:t>1.92</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400" b="1" i="0" u="none" strike="noStrike" dirty="0" smtClean="0">
                          <a:solidFill>
                            <a:schemeClr val="tx1"/>
                          </a:solidFill>
                          <a:latin typeface="Arial"/>
                        </a:rPr>
                        <a:t>-2.49</a:t>
                      </a:r>
                      <a:endParaRPr lang="en-US" sz="14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7837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ea typeface="Times New Roman"/>
                          <a:cs typeface="Times New Roman"/>
                        </a:rPr>
                        <a:t>Diagnosis:</a:t>
                      </a:r>
                      <a:r>
                        <a:rPr lang="en-US" sz="1400" b="1" baseline="0" dirty="0" smtClean="0">
                          <a:latin typeface="+mn-lt"/>
                          <a:ea typeface="Times New Roman"/>
                          <a:cs typeface="Times New Roman"/>
                        </a:rPr>
                        <a:t> </a:t>
                      </a:r>
                      <a:r>
                        <a:rPr lang="en-US" sz="1400" b="1" kern="1200" dirty="0" smtClean="0">
                          <a:solidFill>
                            <a:schemeClr val="tx1"/>
                          </a:solidFill>
                          <a:latin typeface="+mn-lt"/>
                          <a:ea typeface="+mn-ea"/>
                          <a:cs typeface="+mn-cs"/>
                        </a:rPr>
                        <a:t>not </a:t>
                      </a:r>
                      <a:r>
                        <a:rPr lang="en-US" sz="1400" b="1" kern="1200" dirty="0" err="1" smtClean="0">
                          <a:solidFill>
                            <a:schemeClr val="tx1"/>
                          </a:solidFill>
                          <a:latin typeface="+mn-lt"/>
                          <a:ea typeface="+mn-ea"/>
                          <a:cs typeface="+mn-cs"/>
                        </a:rPr>
                        <a:t>cardiomyopathy</a:t>
                      </a:r>
                      <a:r>
                        <a:rPr lang="en-US" sz="1400" b="1" kern="1200" dirty="0" smtClean="0">
                          <a:solidFill>
                            <a:schemeClr val="tx1"/>
                          </a:solidFill>
                          <a:latin typeface="+mn-lt"/>
                          <a:ea typeface="+mn-ea"/>
                          <a:cs typeface="+mn-cs"/>
                        </a:rPr>
                        <a:t>, coronary artery disease, congenital heart disease, </a:t>
                      </a:r>
                      <a:r>
                        <a:rPr lang="en-US" sz="1400" b="1" kern="1200" dirty="0" err="1" smtClean="0">
                          <a:solidFill>
                            <a:schemeClr val="tx1"/>
                          </a:solidFill>
                          <a:latin typeface="+mn-lt"/>
                          <a:ea typeface="+mn-ea"/>
                          <a:cs typeface="+mn-cs"/>
                        </a:rPr>
                        <a:t>valvular</a:t>
                      </a:r>
                      <a:r>
                        <a:rPr lang="en-US" sz="1400" b="1" kern="1200" dirty="0" smtClean="0">
                          <a:solidFill>
                            <a:schemeClr val="tx1"/>
                          </a:solidFill>
                          <a:latin typeface="+mn-lt"/>
                          <a:ea typeface="+mn-ea"/>
                          <a:cs typeface="+mn-cs"/>
                        </a:rPr>
                        <a:t> heart disease or  </a:t>
                      </a:r>
                      <a:r>
                        <a:rPr lang="en-US" sz="1400" b="1" kern="1200" dirty="0" err="1" smtClean="0">
                          <a:solidFill>
                            <a:schemeClr val="tx1"/>
                          </a:solidFill>
                          <a:latin typeface="+mn-lt"/>
                          <a:ea typeface="+mn-ea"/>
                          <a:cs typeface="+mn-cs"/>
                        </a:rPr>
                        <a:t>retransplant</a:t>
                      </a:r>
                      <a:r>
                        <a:rPr lang="en-US" sz="1400" b="1" kern="1200" dirty="0" smtClean="0">
                          <a:solidFill>
                            <a:schemeClr val="tx1"/>
                          </a:solidFill>
                          <a:latin typeface="+mn-lt"/>
                          <a:ea typeface="+mn-ea"/>
                          <a:cs typeface="+mn-cs"/>
                        </a:rPr>
                        <a:t> vs. </a:t>
                      </a:r>
                      <a:r>
                        <a:rPr lang="en-US" sz="1400" b="1" kern="1200" dirty="0" err="1" smtClean="0">
                          <a:solidFill>
                            <a:schemeClr val="tx1"/>
                          </a:solidFill>
                          <a:latin typeface="+mn-lt"/>
                          <a:ea typeface="+mn-ea"/>
                          <a:cs typeface="+mn-cs"/>
                        </a:rPr>
                        <a:t>cardiomopathy</a:t>
                      </a:r>
                      <a:endParaRPr lang="en-US" sz="1400" b="1" dirty="0" smtClean="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1170</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1.39</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1.29</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-1.50</a:t>
                      </a:r>
                      <a:endParaRPr lang="en-US" sz="1400" b="1" i="0" u="none" strike="noStrike" dirty="0">
                        <a:solidFill>
                          <a:schemeClr val="tx1"/>
                        </a:solidFill>
                        <a:latin typeface="Arial"/>
                      </a:endParaRPr>
                    </a:p>
                  </a:txBody>
                  <a:tcPr marL="0" marR="0" marT="0" marB="0" anchor="ctr">
                    <a:lnR>
                      <a:noFill/>
                    </a:lnR>
                    <a:solidFill>
                      <a:schemeClr val="bg2"/>
                    </a:solidFill>
                  </a:tcPr>
                </a:tc>
              </a:tr>
              <a:tr h="435262">
                <a:tc>
                  <a:txBody>
                    <a:bodyPr/>
                    <a:lstStyle/>
                    <a:p>
                      <a:pPr marL="0" marR="0">
                        <a:spcBef>
                          <a:spcPts val="0"/>
                        </a:spcBef>
                        <a:spcAft>
                          <a:spcPts val="0"/>
                        </a:spcAft>
                      </a:pPr>
                      <a:r>
                        <a:rPr lang="en-US" sz="1400" b="1" dirty="0" smtClean="0">
                          <a:latin typeface="+mn-lt"/>
                          <a:ea typeface="Times New Roman"/>
                          <a:cs typeface="Times New Roman"/>
                        </a:rPr>
                        <a:t>Transplant year: 1986 vs. 1990/1991</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2067</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1.16</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400" b="1" i="0" u="none" strike="noStrike">
                          <a:solidFill>
                            <a:schemeClr val="tx1"/>
                          </a:solidFill>
                          <a:latin typeface="Arial"/>
                        </a:rPr>
                        <a:t>1.09</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-1.24</a:t>
                      </a:r>
                      <a:endParaRPr lang="en-US" sz="1400" b="1" i="0" u="none" strike="noStrike" dirty="0">
                        <a:solidFill>
                          <a:schemeClr val="tx1"/>
                        </a:solidFill>
                        <a:latin typeface="Arial"/>
                      </a:endParaRPr>
                    </a:p>
                  </a:txBody>
                  <a:tcPr marL="0" marR="0" marT="0" marB="0" anchor="ctr">
                    <a:lnR>
                      <a:noFill/>
                    </a:lnR>
                    <a:solidFill>
                      <a:schemeClr val="bg2"/>
                    </a:solidFill>
                  </a:tcPr>
                </a:tc>
              </a:tr>
              <a:tr h="312060">
                <a:tc>
                  <a:txBody>
                    <a:bodyPr/>
                    <a:lstStyle/>
                    <a:p>
                      <a:pPr marL="0" marR="0">
                        <a:spcBef>
                          <a:spcPts val="0"/>
                        </a:spcBef>
                        <a:spcAft>
                          <a:spcPts val="0"/>
                        </a:spcAft>
                      </a:pPr>
                      <a:r>
                        <a:rPr lang="en-US" sz="1400" b="1" dirty="0" smtClean="0">
                          <a:latin typeface="+mn-lt"/>
                          <a:ea typeface="Times New Roman"/>
                          <a:cs typeface="Times New Roman"/>
                        </a:rPr>
                        <a:t>Transplant year: 1987 vs. 1990/1991</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2634</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1.15</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400" b="1" i="0" u="none" strike="noStrike">
                          <a:solidFill>
                            <a:schemeClr val="tx1"/>
                          </a:solidFill>
                          <a:latin typeface="Arial"/>
                        </a:rPr>
                        <a:t>1.08</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-1.21</a:t>
                      </a:r>
                      <a:endParaRPr lang="en-US" sz="1400" b="1" i="0" u="none" strike="noStrike" dirty="0">
                        <a:solidFill>
                          <a:schemeClr val="tx1"/>
                        </a:solidFill>
                        <a:latin typeface="Arial"/>
                      </a:endParaRPr>
                    </a:p>
                  </a:txBody>
                  <a:tcPr marL="0" marR="0" marT="0" marB="0" anchor="ctr">
                    <a:lnR>
                      <a:noFill/>
                    </a:lnR>
                    <a:solidFill>
                      <a:schemeClr val="bg2"/>
                    </a:solidFill>
                  </a:tcPr>
                </a:tc>
              </a:tr>
              <a:tr h="6241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FFFF"/>
                          </a:solidFill>
                          <a:latin typeface="+mn-lt"/>
                          <a:ea typeface="Times New Roman"/>
                          <a:cs typeface="Times New Roman"/>
                        </a:rPr>
                        <a:t>Diagnosis: Coronary artery disease vs. </a:t>
                      </a:r>
                      <a:r>
                        <a:rPr lang="en-US" sz="1400" b="1" dirty="0" err="1" smtClean="0">
                          <a:solidFill>
                            <a:srgbClr val="FFFFFF"/>
                          </a:solidFill>
                          <a:latin typeface="+mn-lt"/>
                          <a:ea typeface="Times New Roman"/>
                          <a:cs typeface="Times New Roman"/>
                        </a:rPr>
                        <a:t>cardiomyopathy</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7444</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1.11</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1.06</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-1.16</a:t>
                      </a:r>
                      <a:endParaRPr lang="en-US" sz="1400" b="1" i="0" u="none" strike="noStrike" dirty="0">
                        <a:solidFill>
                          <a:schemeClr val="tx1"/>
                        </a:solidFill>
                        <a:latin typeface="Arial"/>
                      </a:endParaRPr>
                    </a:p>
                  </a:txBody>
                  <a:tcPr marL="0" marR="0" marT="0" marB="0" anchor="ctr">
                    <a:lnR>
                      <a:noFill/>
                    </a:lnR>
                    <a:solidFill>
                      <a:schemeClr val="bg2"/>
                    </a:solidFill>
                  </a:tcPr>
                </a:tc>
              </a:tr>
              <a:tr h="325061">
                <a:tc>
                  <a:txBody>
                    <a:bodyPr/>
                    <a:lstStyle/>
                    <a:p>
                      <a:pPr marL="0" marR="0">
                        <a:spcBef>
                          <a:spcPts val="0"/>
                        </a:spcBef>
                        <a:spcAft>
                          <a:spcPts val="0"/>
                        </a:spcAft>
                      </a:pPr>
                      <a:r>
                        <a:rPr lang="en-US" sz="1400" b="1" dirty="0">
                          <a:solidFill>
                            <a:srgbClr val="FFFFFF"/>
                          </a:solidFill>
                          <a:latin typeface="+mn-lt"/>
                          <a:ea typeface="Times New Roman"/>
                          <a:cs typeface="Times New Roman"/>
                        </a:rPr>
                        <a:t>Transplant year: </a:t>
                      </a:r>
                      <a:r>
                        <a:rPr lang="en-US" sz="1400" b="1" dirty="0" smtClean="0">
                          <a:solidFill>
                            <a:srgbClr val="FFFFFF"/>
                          </a:solidFill>
                          <a:latin typeface="+mn-lt"/>
                          <a:ea typeface="Times New Roman"/>
                          <a:cs typeface="Times New Roman"/>
                        </a:rPr>
                        <a:t>1988 </a:t>
                      </a:r>
                      <a:r>
                        <a:rPr lang="en-US" sz="1400" b="1" dirty="0">
                          <a:solidFill>
                            <a:srgbClr val="FFFFFF"/>
                          </a:solidFill>
                          <a:latin typeface="+mn-lt"/>
                          <a:ea typeface="Times New Roman"/>
                          <a:cs typeface="Times New Roman"/>
                        </a:rPr>
                        <a:t>vs. </a:t>
                      </a:r>
                      <a:r>
                        <a:rPr lang="en-US" sz="1400" b="1" dirty="0" smtClean="0">
                          <a:latin typeface="+mn-lt"/>
                          <a:ea typeface="Times New Roman"/>
                          <a:cs typeface="Times New Roman"/>
                        </a:rPr>
                        <a:t>1990/1991</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3083</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1.11</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0.0002</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1.05</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-1.17</a:t>
                      </a:r>
                      <a:endParaRPr lang="en-US" sz="1400" b="1" i="0" u="none" strike="noStrike" dirty="0">
                        <a:solidFill>
                          <a:schemeClr val="tx1"/>
                        </a:solidFill>
                        <a:latin typeface="Arial"/>
                      </a:endParaRPr>
                    </a:p>
                  </a:txBody>
                  <a:tcPr marL="0" marR="0" marT="0" marB="0" anchor="ctr">
                    <a:lnR>
                      <a:noFill/>
                    </a:lnR>
                    <a:solidFill>
                      <a:schemeClr val="bg2"/>
                    </a:solidFill>
                  </a:tcPr>
                </a:tc>
              </a:tr>
              <a:tr h="386977">
                <a:tc>
                  <a:txBody>
                    <a:bodyPr/>
                    <a:lstStyle/>
                    <a:p>
                      <a:pPr marL="0" marR="0">
                        <a:spcBef>
                          <a:spcPts val="0"/>
                        </a:spcBef>
                        <a:spcAft>
                          <a:spcPts val="0"/>
                        </a:spcAft>
                      </a:pPr>
                      <a:r>
                        <a:rPr lang="en-US" sz="1400" b="1" dirty="0">
                          <a:solidFill>
                            <a:srgbClr val="FFFFFF"/>
                          </a:solidFill>
                          <a:latin typeface="+mn-lt"/>
                          <a:ea typeface="Times New Roman"/>
                          <a:cs typeface="Times New Roman"/>
                        </a:rPr>
                        <a:t>Transplant year: </a:t>
                      </a:r>
                      <a:r>
                        <a:rPr lang="en-US" sz="1400" b="1" dirty="0" smtClean="0">
                          <a:solidFill>
                            <a:srgbClr val="FFFFFF"/>
                          </a:solidFill>
                          <a:latin typeface="+mn-lt"/>
                          <a:ea typeface="Times New Roman"/>
                          <a:cs typeface="Times New Roman"/>
                        </a:rPr>
                        <a:t>1989 </a:t>
                      </a:r>
                      <a:r>
                        <a:rPr lang="en-US" sz="1400" b="1" dirty="0">
                          <a:solidFill>
                            <a:srgbClr val="FFFFFF"/>
                          </a:solidFill>
                          <a:latin typeface="+mn-lt"/>
                          <a:ea typeface="Times New Roman"/>
                          <a:cs typeface="Times New Roman"/>
                        </a:rPr>
                        <a:t>vs. </a:t>
                      </a:r>
                      <a:r>
                        <a:rPr lang="en-US" sz="1400" b="1" dirty="0" smtClean="0">
                          <a:latin typeface="+mn-lt"/>
                          <a:ea typeface="Times New Roman"/>
                          <a:cs typeface="Times New Roman"/>
                        </a:rPr>
                        <a:t>1990/1991</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3289</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1.06</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0.021</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1.01</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-1.12</a:t>
                      </a:r>
                      <a:endParaRPr lang="en-US" sz="1400" b="1" i="0" u="none" strike="noStrike" dirty="0">
                        <a:solidFill>
                          <a:schemeClr val="tx1"/>
                        </a:solidFill>
                        <a:latin typeface="Arial"/>
                      </a:endParaRPr>
                    </a:p>
                  </a:txBody>
                  <a:tcPr marL="0" marR="0" marT="0" marB="0" anchor="ctr">
                    <a:lnR>
                      <a:noFill/>
                    </a:lnR>
                    <a:solidFill>
                      <a:schemeClr val="bg2"/>
                    </a:solidFill>
                  </a:tcPr>
                </a:tc>
              </a:tr>
              <a:tr h="369648">
                <a:tc>
                  <a:txBody>
                    <a:bodyPr/>
                    <a:lstStyle/>
                    <a:p>
                      <a:r>
                        <a:rPr lang="en-US" sz="1400" b="1" dirty="0" smtClean="0">
                          <a:latin typeface="+mn-lt"/>
                        </a:rPr>
                        <a:t>Female recipient vs. male recipient</a:t>
                      </a:r>
                      <a:endParaRPr lang="en-US" sz="1400" b="1" dirty="0">
                        <a:latin typeface="+mn-lt"/>
                      </a:endParaRPr>
                    </a:p>
                  </a:txBody>
                  <a:tcPr marL="38100" marR="38100" marT="0" marB="0" anchor="ctr">
                    <a:lnL>
                      <a:noFill/>
                    </a:lnL>
                    <a:solidFill>
                      <a:schemeClr val="bg2"/>
                    </a:solidFill>
                  </a:tcPr>
                </a:tc>
                <a:tc>
                  <a:txBody>
                    <a:bodyPr/>
                    <a:lstStyle/>
                    <a:p>
                      <a:pPr algn="ctr"/>
                      <a:r>
                        <a:rPr lang="en-US" sz="1400" b="1" dirty="0" smtClean="0">
                          <a:latin typeface="+mn-lt"/>
                        </a:rPr>
                        <a:t>2687</a:t>
                      </a:r>
                      <a:endParaRPr lang="en-US" sz="1400" b="1" dirty="0">
                        <a:latin typeface="+mn-lt"/>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0.94</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0.0225</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0.89</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-0.99</a:t>
                      </a:r>
                      <a:endParaRPr lang="en-US" sz="1400" b="1" i="0" u="none" strike="noStrike" dirty="0">
                        <a:solidFill>
                          <a:schemeClr val="tx1"/>
                        </a:solidFill>
                        <a:latin typeface="Arial"/>
                      </a:endParaRPr>
                    </a:p>
                  </a:txBody>
                  <a:tcPr marL="0" marR="0" marT="0" marB="0" anchor="ctr">
                    <a:lnR>
                      <a:noFill/>
                    </a:lnR>
                    <a:solidFill>
                      <a:schemeClr val="bg2"/>
                    </a:solidFill>
                  </a:tcPr>
                </a:tc>
              </a:tr>
              <a:tr h="369648">
                <a:tc>
                  <a:txBody>
                    <a:bodyPr/>
                    <a:lstStyle/>
                    <a:p>
                      <a:r>
                        <a:rPr lang="en-US" sz="1400" b="1" dirty="0" smtClean="0">
                          <a:latin typeface="+mn-lt"/>
                        </a:rPr>
                        <a:t>Diagnosis</a:t>
                      </a:r>
                      <a:r>
                        <a:rPr lang="en-US" sz="1400" b="1" baseline="0" dirty="0" smtClean="0">
                          <a:latin typeface="+mn-lt"/>
                        </a:rPr>
                        <a:t>: congenital vs. </a:t>
                      </a:r>
                      <a:r>
                        <a:rPr lang="en-US" sz="1400" b="1" baseline="0" dirty="0" err="1" smtClean="0">
                          <a:latin typeface="+mn-lt"/>
                        </a:rPr>
                        <a:t>cardiomyopathy</a:t>
                      </a:r>
                      <a:endParaRPr lang="en-US" sz="1400" b="1" dirty="0">
                        <a:latin typeface="+mn-lt"/>
                      </a:endParaRPr>
                    </a:p>
                  </a:txBody>
                  <a:tcPr marL="38100" marR="38100" marT="0" marB="0" anchor="ctr">
                    <a:lnL>
                      <a:noFill/>
                    </a:lnL>
                    <a:solidFill>
                      <a:schemeClr val="bg2"/>
                    </a:solidFill>
                  </a:tcPr>
                </a:tc>
                <a:tc>
                  <a:txBody>
                    <a:bodyPr/>
                    <a:lstStyle/>
                    <a:p>
                      <a:pPr algn="ctr"/>
                      <a:r>
                        <a:rPr lang="en-US" sz="1400" b="1" dirty="0" smtClean="0">
                          <a:latin typeface="+mn-lt"/>
                        </a:rPr>
                        <a:t>194</a:t>
                      </a:r>
                      <a:endParaRPr lang="en-US" sz="1400" b="1" dirty="0">
                        <a:latin typeface="+mn-lt"/>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0.78</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0.0159</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0.64</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-0.96</a:t>
                      </a:r>
                      <a:endParaRPr lang="en-US" sz="1400" b="1" i="0" u="none" strike="noStrike" dirty="0">
                        <a:solidFill>
                          <a:schemeClr val="tx1"/>
                        </a:solidFill>
                        <a:latin typeface="Arial"/>
                      </a:endParaRPr>
                    </a:p>
                  </a:txBody>
                  <a:tcPr marL="0" marR="0" marT="0" marB="0" anchor="ctr">
                    <a:lnR>
                      <a:noFill/>
                    </a:lnR>
                    <a:solidFill>
                      <a:schemeClr val="bg2"/>
                    </a:solidFill>
                  </a:tcPr>
                </a:tc>
              </a:tr>
            </a:tbl>
          </a:graphicData>
        </a:graphic>
      </p:graphicFrame>
      <p:sp>
        <p:nvSpPr>
          <p:cNvPr id="9" name="TextBox 8"/>
          <p:cNvSpPr txBox="1"/>
          <p:nvPr/>
        </p:nvSpPr>
        <p:spPr>
          <a:xfrm>
            <a:off x="7010400" y="6396335"/>
            <a:ext cx="1828800" cy="461665"/>
          </a:xfrm>
          <a:prstGeom prst="rect">
            <a:avLst/>
          </a:prstGeom>
          <a:noFill/>
        </p:spPr>
        <p:txBody>
          <a:bodyPr wrap="square" rtlCol="0">
            <a:spAutoFit/>
          </a:bodyPr>
          <a:lstStyle/>
          <a:p>
            <a:pPr algn="ctr"/>
            <a:r>
              <a:rPr lang="en-US" sz="2400" b="1" dirty="0" smtClean="0">
                <a:solidFill>
                  <a:srgbClr val="FFFF00"/>
                </a:solidFill>
              </a:rPr>
              <a:t>N = 10,888</a:t>
            </a:r>
            <a:endParaRPr lang="en-US" sz="2400" b="1"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3" name="Group 4"/>
          <p:cNvGrpSpPr/>
          <p:nvPr/>
        </p:nvGrpSpPr>
        <p:grpSpPr>
          <a:xfrm>
            <a:off x="381000" y="5867400"/>
            <a:ext cx="4572000" cy="755650"/>
            <a:chOff x="381000" y="5867400"/>
            <a:chExt cx="4572000" cy="755650"/>
          </a:xfrm>
        </p:grpSpPr>
        <p:pic>
          <p:nvPicPr>
            <p:cNvPr id="15"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6" name="TextBox 15"/>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7" name="TextBox 16"/>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000" dirty="0" smtClean="0"/>
              <a:t>(1986-6/1991)</a:t>
            </a:r>
            <a:br>
              <a:rPr lang="en-US" sz="2000" dirty="0" smtClean="0"/>
            </a:br>
            <a:r>
              <a:rPr lang="en-US" sz="2400" dirty="0" smtClean="0"/>
              <a:t>Risk Factors For 20 Year Mortality</a:t>
            </a:r>
            <a:endParaRPr lang="en-US" sz="2400" dirty="0"/>
          </a:p>
        </p:txBody>
      </p:sp>
      <p:graphicFrame>
        <p:nvGraphicFramePr>
          <p:cNvPr id="10" name="Content Placeholder 9"/>
          <p:cNvGraphicFramePr>
            <a:graphicFrameLocks noGrp="1"/>
          </p:cNvGraphicFramePr>
          <p:nvPr>
            <p:ph idx="1"/>
          </p:nvPr>
        </p:nvGraphicFramePr>
        <p:xfrm>
          <a:off x="304800" y="1676400"/>
          <a:ext cx="8305800" cy="1788905"/>
        </p:xfrm>
        <a:graphic>
          <a:graphicData uri="http://schemas.openxmlformats.org/drawingml/2006/table">
            <a:tbl>
              <a:tblPr firstRow="1" bandRow="1">
                <a:tableStyleId>{C083E6E3-FA7D-4D7B-A595-EF9225AFEA82}</a:tableStyleId>
              </a:tblPr>
              <a:tblGrid>
                <a:gridCol w="4114800"/>
                <a:gridCol w="41910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Recipient</a:t>
                      </a:r>
                      <a:r>
                        <a:rPr lang="en-US" sz="1800" b="1" baseline="0" dirty="0" smtClean="0"/>
                        <a:t> age</a:t>
                      </a:r>
                      <a:endParaRPr lang="en-US" sz="1800" b="1" dirty="0"/>
                    </a:p>
                  </a:txBody>
                  <a:tcPr marL="45720" marR="0" marT="0" marB="0">
                    <a:lnL>
                      <a:noFill/>
                    </a:lnL>
                    <a:lnT w="12700" cap="flat" cmpd="sng" algn="ctr">
                      <a:noFill/>
                      <a:prstDash val="solid"/>
                      <a:round/>
                      <a:headEnd type="none" w="med" len="med"/>
                      <a:tailEnd type="none" w="med" len="med"/>
                    </a:lnT>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Transplant center volume</a:t>
                      </a:r>
                    </a:p>
                    <a:p>
                      <a:pPr rtl="0" fontAlgn="t"/>
                      <a:endParaRPr lang="en-US" sz="1800" b="1" dirty="0"/>
                    </a:p>
                  </a:txBody>
                  <a:tcPr marL="45720" marR="0" marT="0" marB="0">
                    <a:lnT w="12700" cap="flat" cmpd="sng" algn="ctr">
                      <a:noFill/>
                      <a:prstDash val="solid"/>
                      <a:round/>
                      <a:headEnd type="none" w="med" len="med"/>
                      <a:tailEnd type="none" w="med" len="med"/>
                    </a:lnT>
                    <a:solidFill>
                      <a:schemeClr val="bg2"/>
                    </a:solidFill>
                  </a:tcPr>
                </a:tc>
              </a:tr>
              <a:tr h="553348">
                <a:tc>
                  <a:txBody>
                    <a:bodyPr/>
                    <a:lstStyle/>
                    <a:p>
                      <a:pPr rtl="0" fontAlgn="t"/>
                      <a:r>
                        <a:rPr lang="en-US" sz="1800" b="1" dirty="0" smtClean="0"/>
                        <a:t>Donor age</a:t>
                      </a:r>
                      <a:endParaRPr lang="en-US" sz="1800" b="1" dirty="0"/>
                    </a:p>
                  </a:txBody>
                  <a:tcPr marL="45720" marR="0" marT="0" marB="0">
                    <a:lnL>
                      <a:noFill/>
                    </a:lnL>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Ischemia</a:t>
                      </a:r>
                      <a:r>
                        <a:rPr lang="en-US" sz="1800" b="1" baseline="0" dirty="0" smtClean="0"/>
                        <a:t> time</a:t>
                      </a:r>
                      <a:endParaRPr lang="en-US" sz="1800" b="1" dirty="0" smtClean="0"/>
                    </a:p>
                  </a:txBody>
                  <a:tcPr marL="45720" marR="0" marT="0" marB="0">
                    <a:solidFill>
                      <a:schemeClr val="bg2"/>
                    </a:solidFill>
                  </a:tcPr>
                </a:tc>
              </a:tr>
            </a:tbl>
          </a:graphicData>
        </a:graphic>
      </p:graphicFrame>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(1986-6/1991)</a:t>
            </a:r>
            <a:r>
              <a:rPr lang="en-US" sz="1800" dirty="0" smtClean="0"/>
              <a:t/>
            </a:r>
            <a:br>
              <a:rPr lang="en-US" sz="1800" dirty="0" smtClean="0"/>
            </a:br>
            <a:r>
              <a:rPr lang="en-US" sz="2300" dirty="0" smtClean="0"/>
              <a:t>Risk Factors For 20 Year Mortality with 95% Confidence Limits </a:t>
            </a:r>
            <a:br>
              <a:rPr lang="en-US" sz="2300" dirty="0" smtClean="0"/>
            </a:br>
            <a:r>
              <a:rPr lang="en-US" sz="2300" dirty="0" smtClean="0">
                <a:solidFill>
                  <a:srgbClr val="FFFF00"/>
                </a:solidFill>
              </a:rPr>
              <a:t>Recipient Age</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11,531)</a:t>
            </a:r>
            <a:endParaRPr lang="en-US" sz="2400" b="1" dirty="0">
              <a:solidFill>
                <a:srgbClr val="FFFF00"/>
              </a:solidFill>
            </a:endParaRPr>
          </a:p>
        </p:txBody>
      </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800" dirty="0" smtClean="0"/>
              <a:t>ADULT HEART TRANSPLANTS</a:t>
            </a:r>
            <a:br>
              <a:rPr lang="en-US" sz="2800" dirty="0" smtClean="0"/>
            </a:br>
            <a:r>
              <a:rPr lang="en-US" sz="2400" dirty="0" smtClean="0"/>
              <a:t>Donor and Recipient Characteristics</a:t>
            </a:r>
            <a:endParaRPr lang="en-US" sz="2000" dirty="0"/>
          </a:p>
        </p:txBody>
      </p:sp>
      <p:grpSp>
        <p:nvGrpSpPr>
          <p:cNvPr id="3"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graphicFrame>
        <p:nvGraphicFramePr>
          <p:cNvPr id="8" name="Table 7"/>
          <p:cNvGraphicFramePr>
            <a:graphicFrameLocks noGrp="1"/>
          </p:cNvGraphicFramePr>
          <p:nvPr/>
        </p:nvGraphicFramePr>
        <p:xfrm>
          <a:off x="152400" y="1143000"/>
          <a:ext cx="8839200" cy="4191003"/>
        </p:xfrm>
        <a:graphic>
          <a:graphicData uri="http://schemas.openxmlformats.org/drawingml/2006/table">
            <a:tbl>
              <a:tblPr firstRow="1" bandRow="1">
                <a:tableStyleId>{7DF18680-E054-41AD-8BC1-D1AEF772440D}</a:tableStyleId>
              </a:tblPr>
              <a:tblGrid>
                <a:gridCol w="3733800"/>
                <a:gridCol w="1320800"/>
                <a:gridCol w="1320800"/>
                <a:gridCol w="1320800"/>
                <a:gridCol w="1143000"/>
              </a:tblGrid>
              <a:tr h="560150">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2"/>
                    </a:solidFill>
                  </a:tcPr>
                </a:tc>
                <a:tc>
                  <a:txBody>
                    <a:bodyPr/>
                    <a:lstStyle/>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1992-2000</a:t>
                      </a:r>
                    </a:p>
                    <a:p>
                      <a:pPr marL="0" marR="0" algn="ctr">
                        <a:lnSpc>
                          <a:spcPct val="100000"/>
                        </a:lnSpc>
                        <a:spcBef>
                          <a:spcPts val="0"/>
                        </a:spcBef>
                        <a:spcAft>
                          <a:spcPts val="0"/>
                        </a:spcAft>
                      </a:pPr>
                      <a:r>
                        <a:rPr lang="en-US" sz="1500" b="1" dirty="0" smtClean="0">
                          <a:solidFill>
                            <a:srgbClr val="FFFF00"/>
                          </a:solidFill>
                          <a:latin typeface="+mn-lt"/>
                          <a:ea typeface="Times New Roman"/>
                          <a:cs typeface="Verdana"/>
                        </a:rPr>
                        <a:t>(N </a:t>
                      </a:r>
                      <a:r>
                        <a:rPr lang="en-US" sz="1500" b="1" dirty="0">
                          <a:solidFill>
                            <a:srgbClr val="FFFF00"/>
                          </a:solidFill>
                          <a:latin typeface="+mn-lt"/>
                          <a:ea typeface="Times New Roman"/>
                          <a:cs typeface="Verdana"/>
                        </a:rPr>
                        <a:t>= 36,507)</a:t>
                      </a:r>
                      <a:endParaRPr lang="en-US" sz="1500" dirty="0">
                        <a:solidFill>
                          <a:srgbClr val="FFFF00"/>
                        </a:solidFill>
                        <a:latin typeface="+mn-lt"/>
                        <a:ea typeface="Times New Roman"/>
                      </a:endParaRP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2001-2005</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a:t>
                      </a:r>
                      <a:r>
                        <a:rPr lang="en-US" sz="1500" b="1" kern="1200" dirty="0">
                          <a:solidFill>
                            <a:srgbClr val="FFFF00"/>
                          </a:solidFill>
                          <a:latin typeface="+mn-lt"/>
                          <a:ea typeface="Times New Roman"/>
                          <a:cs typeface="Verdana"/>
                        </a:rPr>
                        <a:t>= 16,352)</a:t>
                      </a: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2006-6/2011</a:t>
                      </a:r>
                    </a:p>
                    <a:p>
                      <a:pPr marL="0" marR="0" algn="ctr" defTabSz="914400" rtl="0" eaLnBrk="1" latinLnBrk="0" hangingPunct="1">
                        <a:lnSpc>
                          <a:spcPct val="100000"/>
                        </a:lnSpc>
                        <a:spcBef>
                          <a:spcPts val="0"/>
                        </a:spcBef>
                        <a:spcAft>
                          <a:spcPts val="0"/>
                        </a:spcAft>
                      </a:pPr>
                      <a:r>
                        <a:rPr lang="en-US" sz="1500" b="1" kern="1200" dirty="0" smtClean="0">
                          <a:solidFill>
                            <a:srgbClr val="FFFF00"/>
                          </a:solidFill>
                          <a:latin typeface="+mn-lt"/>
                          <a:ea typeface="Times New Roman"/>
                          <a:cs typeface="Verdana"/>
                        </a:rPr>
                        <a:t>(N </a:t>
                      </a:r>
                      <a:r>
                        <a:rPr lang="en-US" sz="1500" b="1" kern="1200" dirty="0">
                          <a:solidFill>
                            <a:srgbClr val="FFFF00"/>
                          </a:solidFill>
                          <a:latin typeface="+mn-lt"/>
                          <a:ea typeface="Times New Roman"/>
                          <a:cs typeface="Verdana"/>
                        </a:rPr>
                        <a:t>= 17,868)</a:t>
                      </a:r>
                    </a:p>
                  </a:txBody>
                  <a:tcPr marL="50800" marR="50800" marT="0"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a:r>
                        <a:rPr lang="en-US" sz="1500" dirty="0" smtClean="0">
                          <a:solidFill>
                            <a:srgbClr val="FFFF00"/>
                          </a:solidFill>
                        </a:rPr>
                        <a:t>p-value</a:t>
                      </a:r>
                      <a:endParaRPr lang="en-US" sz="1500" dirty="0">
                        <a:solidFill>
                          <a:srgbClr val="FFFF00"/>
                        </a:solidFill>
                      </a:endParaRP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solidFill>
                  </a:tcPr>
                </a:tc>
              </a:tr>
              <a:tr h="623221">
                <a:tc>
                  <a:txBody>
                    <a:bodyPr/>
                    <a:lstStyle/>
                    <a:p>
                      <a:pPr rtl="0" fontAlgn="t"/>
                      <a:r>
                        <a:rPr lang="en-US" sz="1300" b="1">
                          <a:solidFill>
                            <a:schemeClr val="tx1"/>
                          </a:solidFill>
                        </a:rPr>
                        <a:t>Pre-operative support (multiple items may be reported)</a:t>
                      </a:r>
                      <a:endParaRPr lang="en-US">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solidFill>
                      <a:schemeClr val="bg2"/>
                    </a:solidFill>
                  </a:tcPr>
                </a:tc>
                <a:tc>
                  <a:txBody>
                    <a:bodyPr/>
                    <a:lstStyle/>
                    <a:p>
                      <a:pPr marL="0" marR="0" algn="ctr">
                        <a:lnSpc>
                          <a:spcPct val="115000"/>
                        </a:lnSpc>
                        <a:spcBef>
                          <a:spcPts val="400"/>
                        </a:spcBef>
                        <a:spcAft>
                          <a:spcPts val="400"/>
                        </a:spcAft>
                      </a:pPr>
                      <a:endParaRPr lang="en-US" sz="1300" b="1" dirty="0">
                        <a:solidFill>
                          <a:schemeClr val="tx1"/>
                        </a:solidFill>
                        <a:latin typeface="+mn-lt"/>
                        <a:ea typeface="Times New Roman"/>
                      </a:endParaRPr>
                    </a:p>
                  </a:txBody>
                  <a:tcPr marL="45720" marR="45720" marT="0" marB="0" anchor="ctr">
                    <a:solidFill>
                      <a:schemeClr val="bg2"/>
                    </a:solidFill>
                  </a:tcPr>
                </a:tc>
                <a:tc>
                  <a:txBody>
                    <a:bodyPr/>
                    <a:lstStyle/>
                    <a:p>
                      <a:pPr marL="0" marR="0" algn="ctr">
                        <a:lnSpc>
                          <a:spcPct val="115000"/>
                        </a:lnSpc>
                        <a:spcBef>
                          <a:spcPts val="400"/>
                        </a:spcBef>
                        <a:spcAft>
                          <a:spcPts val="400"/>
                        </a:spcAft>
                      </a:pPr>
                      <a:endParaRPr lang="en-US" sz="1300" b="1">
                        <a:solidFill>
                          <a:schemeClr val="tx1"/>
                        </a:solidFill>
                        <a:latin typeface="+mn-lt"/>
                        <a:ea typeface="Times New Roman"/>
                      </a:endParaRPr>
                    </a:p>
                  </a:txBody>
                  <a:tcPr marL="45720" marR="45720"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a:solidFill>
                            <a:schemeClr val="tx1"/>
                          </a:solidFill>
                        </a:rPr>
                        <a:t>                     Hospitalized at time of transplant</a:t>
                      </a:r>
                      <a:endParaRPr lang="en-US">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r>
                        <a:rPr lang="en-US" sz="1300" b="1" dirty="0">
                          <a:solidFill>
                            <a:schemeClr val="tx1"/>
                          </a:solidFill>
                          <a:latin typeface="+mn-lt"/>
                          <a:ea typeface="Times New Roman"/>
                          <a:cs typeface="Verdana"/>
                        </a:rPr>
                        <a:t>60.2%</a:t>
                      </a: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47.8%</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44.6%</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dirty="0">
                          <a:solidFill>
                            <a:schemeClr val="tx1"/>
                          </a:solidFill>
                        </a:rPr>
                        <a:t>                     On IV </a:t>
                      </a:r>
                      <a:r>
                        <a:rPr lang="en-US" sz="1300" b="1" dirty="0" err="1">
                          <a:solidFill>
                            <a:schemeClr val="tx1"/>
                          </a:solidFill>
                        </a:rPr>
                        <a:t>inotropes</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55.8%</a:t>
                      </a:r>
                      <a:r>
                        <a:rPr lang="en-US" sz="1300" b="1" baseline="30000" dirty="0" smtClean="0">
                          <a:solidFill>
                            <a:schemeClr val="tx1"/>
                          </a:solidFill>
                          <a:latin typeface="+mn-lt"/>
                          <a:ea typeface="Times New Roman"/>
                          <a:cs typeface="Verdana"/>
                        </a:rPr>
                        <a:t>1</a:t>
                      </a:r>
                      <a:endParaRPr lang="en-US" sz="1300" b="1" baseline="30000"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47.3%</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42.6%</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a:solidFill>
                            <a:schemeClr val="tx1"/>
                          </a:solidFill>
                        </a:rPr>
                        <a:t>                     LVAD</a:t>
                      </a:r>
                      <a:endParaRPr lang="en-US">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12.1</a:t>
                      </a:r>
                      <a:r>
                        <a:rPr lang="en-US" sz="1300" b="1" baseline="30000" dirty="0" smtClean="0">
                          <a:solidFill>
                            <a:schemeClr val="tx1"/>
                          </a:solidFill>
                          <a:latin typeface="+mn-lt"/>
                          <a:ea typeface="Times New Roman"/>
                          <a:cs typeface="Verdana"/>
                        </a:rPr>
                        <a:t>2</a:t>
                      </a:r>
                      <a:endParaRPr lang="en-US" sz="1300" b="1" baseline="30000"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17.0%</a:t>
                      </a:r>
                      <a:endParaRPr lang="en-US" sz="1300" b="1"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27.3%</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a:solidFill>
                            <a:schemeClr val="tx1"/>
                          </a:solidFill>
                        </a:rPr>
                        <a:t>                     IABP</a:t>
                      </a:r>
                      <a:endParaRPr lang="en-US">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6.8%</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6.9%</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6.2%</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0.0731</a:t>
                      </a:r>
                      <a:endParaRPr lang="en-US" sz="1300" b="1">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a:solidFill>
                            <a:schemeClr val="tx1"/>
                          </a:solidFill>
                        </a:rPr>
                        <a:t>                     RVAD</a:t>
                      </a:r>
                      <a:endParaRPr lang="en-US">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5.0%</a:t>
                      </a:r>
                      <a:r>
                        <a:rPr lang="en-US" sz="1300" b="1" baseline="30000" dirty="0" smtClean="0">
                          <a:solidFill>
                            <a:schemeClr val="tx1"/>
                          </a:solidFill>
                          <a:latin typeface="+mn-lt"/>
                          <a:ea typeface="Times New Roman"/>
                          <a:cs typeface="Verdana"/>
                        </a:rPr>
                        <a:t>3</a:t>
                      </a:r>
                      <a:endParaRPr lang="en-US" sz="1300" b="1" baseline="30000"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3.8%</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0.0125</a:t>
                      </a:r>
                      <a:endParaRPr lang="en-US" sz="1300" b="1">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a:solidFill>
                            <a:schemeClr val="tx1"/>
                          </a:solidFill>
                        </a:rPr>
                        <a:t>                     Ventilator</a:t>
                      </a:r>
                      <a:endParaRPr lang="en-US">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3.5%</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3.3%</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2.9%</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0.0141</a:t>
                      </a:r>
                      <a:endParaRPr lang="en-US" sz="1300" b="1">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a:solidFill>
                            <a:schemeClr val="tx1"/>
                          </a:solidFill>
                        </a:rPr>
                        <a:t>                     TAH</a:t>
                      </a:r>
                      <a:endParaRPr lang="en-US">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0.1%</a:t>
                      </a:r>
                      <a:r>
                        <a:rPr lang="en-US" sz="1300" b="1" baseline="30000" dirty="0" smtClean="0">
                          <a:solidFill>
                            <a:schemeClr val="tx1"/>
                          </a:solidFill>
                          <a:latin typeface="+mn-lt"/>
                          <a:ea typeface="Times New Roman"/>
                          <a:cs typeface="Verdana"/>
                        </a:rPr>
                        <a:t>2</a:t>
                      </a:r>
                      <a:endParaRPr lang="en-US" sz="1300" b="1" baseline="30000"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0.1%</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0.9%</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&lt;0.0001</a:t>
                      </a:r>
                      <a:endParaRPr lang="en-US" sz="1300" b="1">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r h="375954">
                <a:tc>
                  <a:txBody>
                    <a:bodyPr/>
                    <a:lstStyle/>
                    <a:p>
                      <a:pPr rtl="0" fontAlgn="t"/>
                      <a:r>
                        <a:rPr lang="en-US" sz="1300" b="1" dirty="0">
                          <a:solidFill>
                            <a:schemeClr val="tx1"/>
                          </a:solidFill>
                        </a:rPr>
                        <a:t>                     ECMO</a:t>
                      </a:r>
                      <a:endParaRPr lang="en-US" dirty="0">
                        <a:solidFill>
                          <a:schemeClr val="tx1"/>
                        </a:solidFill>
                      </a:endParaRPr>
                    </a:p>
                  </a:txBody>
                  <a:tcPr marL="45720" marR="45720" marT="0" marB="0" anchor="ctr">
                    <a:lnL w="28575" cap="flat" cmpd="sng" algn="ctr">
                      <a:solidFill>
                        <a:schemeClr val="tx1"/>
                      </a:solidFill>
                      <a:prstDash val="solid"/>
                      <a:round/>
                      <a:headEnd type="none" w="med" len="med"/>
                      <a:tailEnd type="none" w="med" len="med"/>
                    </a:lnL>
                    <a:solidFill>
                      <a:schemeClr val="bg2"/>
                    </a:solidFill>
                  </a:tcPr>
                </a:tc>
                <a:tc>
                  <a:txBody>
                    <a:bodyPr/>
                    <a:lstStyle/>
                    <a:p>
                      <a:pPr marL="0" marR="0" algn="ctr">
                        <a:lnSpc>
                          <a:spcPct val="115000"/>
                        </a:lnSpc>
                        <a:spcBef>
                          <a:spcPts val="400"/>
                        </a:spcBef>
                        <a:spcAft>
                          <a:spcPts val="400"/>
                        </a:spcAft>
                      </a:pPr>
                      <a:r>
                        <a:rPr lang="en-US" sz="1300" b="1" dirty="0" smtClean="0">
                          <a:solidFill>
                            <a:schemeClr val="tx1"/>
                          </a:solidFill>
                          <a:latin typeface="+mn-lt"/>
                          <a:ea typeface="Times New Roman"/>
                          <a:cs typeface="Verdana"/>
                        </a:rPr>
                        <a:t>0.3%</a:t>
                      </a:r>
                      <a:r>
                        <a:rPr lang="en-US" sz="1300" b="1" baseline="30000" dirty="0" smtClean="0">
                          <a:solidFill>
                            <a:schemeClr val="tx1"/>
                          </a:solidFill>
                          <a:latin typeface="+mn-lt"/>
                          <a:ea typeface="Times New Roman"/>
                          <a:cs typeface="Verdana"/>
                        </a:rPr>
                        <a:t>4</a:t>
                      </a:r>
                      <a:endParaRPr lang="en-US" sz="1300" b="1" baseline="30000" dirty="0">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0.5%</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a:solidFill>
                            <a:schemeClr val="tx1"/>
                          </a:solidFill>
                          <a:latin typeface="+mn-lt"/>
                          <a:ea typeface="Times New Roman"/>
                          <a:cs typeface="Verdana"/>
                        </a:rPr>
                        <a:t>1.0%</a:t>
                      </a:r>
                      <a:endParaRPr lang="en-US" sz="1300" b="1">
                        <a:solidFill>
                          <a:schemeClr val="tx1"/>
                        </a:solidFill>
                        <a:latin typeface="+mn-lt"/>
                        <a:ea typeface="Times New Roman"/>
                      </a:endParaRPr>
                    </a:p>
                  </a:txBody>
                  <a:tcPr marL="50800" marR="50800" marT="0" marB="0" anchor="ctr">
                    <a:solidFill>
                      <a:schemeClr val="bg2"/>
                    </a:solidFill>
                  </a:tcPr>
                </a:tc>
                <a:tc>
                  <a:txBody>
                    <a:bodyPr/>
                    <a:lstStyle/>
                    <a:p>
                      <a:pPr marL="0" marR="0" algn="ctr">
                        <a:lnSpc>
                          <a:spcPct val="115000"/>
                        </a:lnSpc>
                        <a:spcBef>
                          <a:spcPts val="400"/>
                        </a:spcBef>
                        <a:spcAft>
                          <a:spcPts val="400"/>
                        </a:spcAft>
                      </a:pPr>
                      <a:r>
                        <a:rPr lang="en-US" sz="1300" b="1" dirty="0">
                          <a:solidFill>
                            <a:schemeClr val="tx1"/>
                          </a:solidFill>
                          <a:latin typeface="+mn-lt"/>
                          <a:ea typeface="Times New Roman"/>
                          <a:cs typeface="Verdana"/>
                        </a:rPr>
                        <a:t>&lt;0.0001</a:t>
                      </a:r>
                      <a:endParaRPr lang="en-US" sz="1300" b="1" dirty="0">
                        <a:solidFill>
                          <a:schemeClr val="tx1"/>
                        </a:solidFill>
                        <a:latin typeface="+mn-lt"/>
                        <a:ea typeface="Times New Roman"/>
                      </a:endParaRPr>
                    </a:p>
                  </a:txBody>
                  <a:tcPr marL="50800" marR="50800" marT="0" marB="0" anchor="ctr">
                    <a:lnR w="28575" cap="flat" cmpd="sng" algn="ctr">
                      <a:solidFill>
                        <a:schemeClr val="tx1"/>
                      </a:solidFill>
                      <a:prstDash val="solid"/>
                      <a:round/>
                      <a:headEnd type="none" w="med" len="med"/>
                      <a:tailEnd type="none" w="med" len="med"/>
                    </a:lnR>
                    <a:solidFill>
                      <a:schemeClr val="bg2"/>
                    </a:solidFill>
                  </a:tcPr>
                </a:tc>
              </a:tr>
            </a:tbl>
          </a:graphicData>
        </a:graphic>
      </p:graphicFrame>
      <p:sp>
        <p:nvSpPr>
          <p:cNvPr id="11" name="TextBox 10"/>
          <p:cNvSpPr txBox="1"/>
          <p:nvPr/>
        </p:nvSpPr>
        <p:spPr>
          <a:xfrm>
            <a:off x="5486400" y="5715000"/>
            <a:ext cx="3124200" cy="830997"/>
          </a:xfrm>
          <a:prstGeom prst="rect">
            <a:avLst/>
          </a:prstGeom>
          <a:noFill/>
        </p:spPr>
        <p:txBody>
          <a:bodyPr wrap="square" rtlCol="0">
            <a:spAutoFit/>
          </a:bodyPr>
          <a:lstStyle/>
          <a:p>
            <a:r>
              <a:rPr lang="en-US" sz="1200" b="1" baseline="30000" dirty="0" smtClean="0"/>
              <a:t>1</a:t>
            </a:r>
            <a:r>
              <a:rPr lang="en-US" sz="1200" b="1" dirty="0" smtClean="0"/>
              <a:t>  Based on 4/1994-2000 transplants.</a:t>
            </a:r>
          </a:p>
          <a:p>
            <a:r>
              <a:rPr lang="en-US" sz="1200" b="1" baseline="30000" dirty="0" smtClean="0"/>
              <a:t>2</a:t>
            </a:r>
            <a:r>
              <a:rPr lang="en-US" sz="1200" b="1" dirty="0" smtClean="0"/>
              <a:t>  Based on 11/1999-2000 transplants.</a:t>
            </a:r>
          </a:p>
          <a:p>
            <a:r>
              <a:rPr lang="en-US" sz="1200" b="1" baseline="30000" dirty="0" smtClean="0"/>
              <a:t>3</a:t>
            </a:r>
            <a:r>
              <a:rPr lang="en-US" sz="1200" b="1" dirty="0" smtClean="0"/>
              <a:t>  Based on 2005 transplants.</a:t>
            </a:r>
          </a:p>
          <a:p>
            <a:r>
              <a:rPr lang="en-US" sz="1200" b="1" baseline="30000" dirty="0" smtClean="0"/>
              <a:t>4</a:t>
            </a:r>
            <a:r>
              <a:rPr lang="en-US" sz="1200" b="1" dirty="0" smtClean="0"/>
              <a:t>  Based on 5/1995-2000 transplants.</a:t>
            </a:r>
            <a:endParaRPr lang="en-US" dirty="0"/>
          </a:p>
        </p:txBody>
      </p:sp>
      <p:sp>
        <p:nvSpPr>
          <p:cNvPr id="14" name="TextBox 13"/>
          <p:cNvSpPr txBox="1"/>
          <p:nvPr/>
        </p:nvSpPr>
        <p:spPr>
          <a:xfrm>
            <a:off x="2590800" y="6096000"/>
            <a:ext cx="1143000" cy="292388"/>
          </a:xfrm>
          <a:prstGeom prst="rect">
            <a:avLst/>
          </a:prstGeom>
          <a:noFill/>
        </p:spPr>
        <p:txBody>
          <a:bodyPr wrap="square" rtlCol="0">
            <a:spAutoFit/>
          </a:bodyPr>
          <a:lstStyle/>
          <a:p>
            <a:pPr algn="ctr"/>
            <a:r>
              <a:rPr lang="en-US" sz="1300" b="1" dirty="0" smtClean="0">
                <a:solidFill>
                  <a:srgbClr val="FFFF00"/>
                </a:solidFill>
              </a:rPr>
              <a:t>(Cont’d)</a:t>
            </a:r>
            <a:endParaRPr lang="en-US" sz="1300" dirty="0" smtClean="0">
              <a:solidFill>
                <a:srgbClr val="FFFF00"/>
              </a:solidFill>
            </a:endParaRPr>
          </a:p>
        </p:txBody>
      </p:sp>
      <p:sp>
        <p:nvSpPr>
          <p:cNvPr id="15" name="TextBox 14"/>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(1986-6/1991)</a:t>
            </a:r>
            <a:r>
              <a:rPr lang="en-US" sz="1800" dirty="0" smtClean="0"/>
              <a:t/>
            </a:r>
            <a:br>
              <a:rPr lang="en-US" sz="1800" dirty="0" smtClean="0"/>
            </a:br>
            <a:r>
              <a:rPr lang="en-US" sz="2300" dirty="0" smtClean="0"/>
              <a:t>Risk Factors For 20 Year Mortality with 95% Confidence Limits </a:t>
            </a:r>
            <a:r>
              <a:rPr lang="en-US" sz="2400" dirty="0" smtClean="0"/>
              <a:t/>
            </a:r>
            <a:br>
              <a:rPr lang="en-US" sz="2400" dirty="0" smtClean="0"/>
            </a:br>
            <a:r>
              <a:rPr lang="en-US" sz="2400" dirty="0" smtClean="0">
                <a:solidFill>
                  <a:srgbClr val="FFFF00"/>
                </a:solidFill>
              </a:rPr>
              <a:t>Donor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11,531)</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(1986-6/1991)</a:t>
            </a:r>
            <a:r>
              <a:rPr lang="en-US" sz="1800" dirty="0" smtClean="0"/>
              <a:t/>
            </a:r>
            <a:br>
              <a:rPr lang="en-US" sz="1800" dirty="0" smtClean="0"/>
            </a:br>
            <a:r>
              <a:rPr lang="en-US" sz="2300" dirty="0" smtClean="0"/>
              <a:t>Risk Factors For 20 Year Mortality with 95% Confidence Limits </a:t>
            </a:r>
            <a:br>
              <a:rPr lang="en-US" sz="2300" dirty="0" smtClean="0"/>
            </a:br>
            <a:r>
              <a:rPr lang="en-US" sz="2300" dirty="0" smtClean="0">
                <a:solidFill>
                  <a:srgbClr val="FFFF00"/>
                </a:solidFill>
              </a:rPr>
              <a:t>Ischemia Time</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0.0068</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11,531)</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000" dirty="0" smtClean="0"/>
              <a:t>(1986-6/1991)</a:t>
            </a:r>
            <a:r>
              <a:rPr lang="en-US" sz="1800" dirty="0" smtClean="0"/>
              <a:t/>
            </a:r>
            <a:br>
              <a:rPr lang="en-US" sz="1800" dirty="0" smtClean="0"/>
            </a:br>
            <a:r>
              <a:rPr lang="en-US" sz="2300" dirty="0" smtClean="0"/>
              <a:t>Risk Factors For 20 Year Mortality with 95% Confidence Limits </a:t>
            </a:r>
            <a:br>
              <a:rPr lang="en-US" sz="2300" dirty="0" smtClean="0"/>
            </a:br>
            <a:r>
              <a:rPr lang="en-US" sz="2300" dirty="0" smtClean="0">
                <a:solidFill>
                  <a:srgbClr val="FFFF00"/>
                </a:solidFill>
              </a:rPr>
              <a:t>Center Volume</a:t>
            </a:r>
            <a:endParaRPr lang="en-US" sz="23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11,531)</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sz="2400" dirty="0" smtClean="0"/>
              <a:t>ADULT HEART TRANSPLANTS </a:t>
            </a:r>
            <a:r>
              <a:rPr lang="en-US" sz="2000" dirty="0" smtClean="0"/>
              <a:t>(2005-6/2010)</a:t>
            </a:r>
            <a:br>
              <a:rPr lang="en-US" sz="2000" dirty="0" smtClean="0"/>
            </a:br>
            <a:r>
              <a:rPr lang="en-US" sz="1800" dirty="0" smtClean="0"/>
              <a:t>Risk Factors for Developing Severe Renal Dysfunction within 1 Year</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a:t>
            </a:r>
            <a:endParaRPr lang="en-US" sz="2400" dirty="0"/>
          </a:p>
        </p:txBody>
      </p:sp>
      <p:graphicFrame>
        <p:nvGraphicFramePr>
          <p:cNvPr id="10" name="Content Placeholder 9"/>
          <p:cNvGraphicFramePr>
            <a:graphicFrameLocks noGrp="1"/>
          </p:cNvGraphicFramePr>
          <p:nvPr>
            <p:ph idx="1"/>
          </p:nvPr>
        </p:nvGraphicFramePr>
        <p:xfrm>
          <a:off x="228599" y="1339449"/>
          <a:ext cx="8686801" cy="4179101"/>
        </p:xfrm>
        <a:graphic>
          <a:graphicData uri="http://schemas.openxmlformats.org/drawingml/2006/table">
            <a:tbl>
              <a:tblPr firstRow="1" bandRow="1">
                <a:tableStyleId>{C083E6E3-FA7D-4D7B-A595-EF9225AFEA82}</a:tableStyleId>
              </a:tblPr>
              <a:tblGrid>
                <a:gridCol w="4211782"/>
                <a:gridCol w="789709"/>
                <a:gridCol w="965200"/>
                <a:gridCol w="877455"/>
                <a:gridCol w="965200"/>
                <a:gridCol w="877455"/>
              </a:tblGrid>
              <a:tr h="563671">
                <a:tc>
                  <a:txBody>
                    <a:bodyPr/>
                    <a:lstStyle/>
                    <a:p>
                      <a:pPr algn="l"/>
                      <a:r>
                        <a:rPr lang="en-US" sz="1400" b="1" i="1" kern="1200" dirty="0" smtClean="0">
                          <a:solidFill>
                            <a:srgbClr val="FFFF00"/>
                          </a:solidFill>
                          <a:latin typeface="+mn-lt"/>
                          <a:ea typeface="+mn-ea"/>
                          <a:cs typeface="+mn-cs"/>
                        </a:rPr>
                        <a:t>VARIABLE</a:t>
                      </a:r>
                      <a:endParaRPr lang="en-US" sz="14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a:solidFill>
                            <a:srgbClr val="FFFF00"/>
                          </a:solidFill>
                          <a:latin typeface="+mn-lt"/>
                        </a:rPr>
                        <a:t>N</a:t>
                      </a:r>
                      <a:endParaRPr lang="en-US" sz="14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a:solidFill>
                            <a:srgbClr val="FFFF00"/>
                          </a:solidFill>
                          <a:latin typeface="+mn-lt"/>
                        </a:rPr>
                        <a:t>Relative Risk</a:t>
                      </a:r>
                      <a:endParaRPr lang="en-US" sz="14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400" b="1" i="1" dirty="0">
                          <a:solidFill>
                            <a:srgbClr val="FFFF00"/>
                          </a:solidFill>
                          <a:latin typeface="+mn-lt"/>
                        </a:rPr>
                        <a:t>P-value</a:t>
                      </a:r>
                      <a:endParaRPr lang="en-US" sz="14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400" b="1" i="1" dirty="0">
                          <a:solidFill>
                            <a:srgbClr val="FFFF00"/>
                          </a:solidFill>
                          <a:latin typeface="+mn-lt"/>
                        </a:rPr>
                        <a:t>95% Confidence Interval</a:t>
                      </a:r>
                      <a:endParaRPr lang="en-US" sz="14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394570">
                <a:tc>
                  <a:txBody>
                    <a:bodyPr/>
                    <a:lstStyle/>
                    <a:p>
                      <a:pPr marL="0" marR="0">
                        <a:spcBef>
                          <a:spcPts val="0"/>
                        </a:spcBef>
                        <a:spcAft>
                          <a:spcPts val="0"/>
                        </a:spcAft>
                      </a:pPr>
                      <a:r>
                        <a:rPr lang="en-US" sz="1400" b="1" dirty="0">
                          <a:latin typeface="+mn-lt"/>
                          <a:ea typeface="Times New Roman"/>
                          <a:cs typeface="Times New Roman"/>
                        </a:rPr>
                        <a:t>Dialysis prior to discharge</a:t>
                      </a: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480</a:t>
                      </a:r>
                      <a:endParaRPr lang="en-US" sz="14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400" b="1" i="0" u="none" strike="noStrike">
                          <a:solidFill>
                            <a:schemeClr val="tx1"/>
                          </a:solidFill>
                          <a:latin typeface="Arial"/>
                        </a:rPr>
                        <a:t>3.80</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400" b="1" i="0" u="none" strike="noStrike">
                          <a:solidFill>
                            <a:schemeClr val="tx1"/>
                          </a:solidFill>
                          <a:latin typeface="Arial"/>
                        </a:rPr>
                        <a:t>&lt;.0001</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400" b="1" i="0" u="none" strike="noStrike" dirty="0">
                          <a:solidFill>
                            <a:schemeClr val="tx1"/>
                          </a:solidFill>
                          <a:latin typeface="Arial"/>
                        </a:rPr>
                        <a:t>2.99</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400" b="1" i="0" u="none" strike="noStrike" dirty="0" smtClean="0">
                          <a:solidFill>
                            <a:schemeClr val="tx1"/>
                          </a:solidFill>
                          <a:latin typeface="Arial"/>
                        </a:rPr>
                        <a:t>-4.82</a:t>
                      </a:r>
                      <a:endParaRPr lang="en-US" sz="14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394570">
                <a:tc>
                  <a:txBody>
                    <a:bodyPr/>
                    <a:lstStyle/>
                    <a:p>
                      <a:pPr marL="0" marR="0">
                        <a:spcBef>
                          <a:spcPts val="0"/>
                        </a:spcBef>
                        <a:spcAft>
                          <a:spcPts val="0"/>
                        </a:spcAft>
                      </a:pPr>
                      <a:r>
                        <a:rPr lang="en-US" sz="1400" b="1" dirty="0">
                          <a:latin typeface="+mn-lt"/>
                          <a:ea typeface="Times New Roman"/>
                          <a:cs typeface="Times New Roman"/>
                        </a:rPr>
                        <a:t>Continuous chronic device</a:t>
                      </a: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1090</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dirty="0">
                          <a:solidFill>
                            <a:schemeClr val="tx1"/>
                          </a:solidFill>
                          <a:latin typeface="Arial"/>
                        </a:rPr>
                        <a:t>1.61</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0.0004</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1.24</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-2.08</a:t>
                      </a:r>
                      <a:endParaRPr lang="en-US" sz="1400" b="1" i="0" u="none" strike="noStrike" dirty="0">
                        <a:solidFill>
                          <a:schemeClr val="tx1"/>
                        </a:solidFill>
                        <a:latin typeface="Arial"/>
                      </a:endParaRPr>
                    </a:p>
                  </a:txBody>
                  <a:tcPr marL="0" marR="0" marT="0" marB="0" anchor="ctr">
                    <a:lnR>
                      <a:noFill/>
                    </a:lnR>
                    <a:solidFill>
                      <a:schemeClr val="bg2"/>
                    </a:solidFill>
                  </a:tcPr>
                </a:tc>
              </a:tr>
              <a:tr h="3945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ea typeface="Times New Roman"/>
                          <a:cs typeface="Times New Roman"/>
                        </a:rPr>
                        <a:t>Infection requiring IV antibiotics within 2 weeks prior to transplant</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834</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dirty="0">
                          <a:solidFill>
                            <a:schemeClr val="tx1"/>
                          </a:solidFill>
                          <a:latin typeface="Arial"/>
                        </a:rPr>
                        <a:t>1.60</a:t>
                      </a:r>
                    </a:p>
                  </a:txBody>
                  <a:tcPr marL="0" marR="0" marT="0" marB="0" anchor="ctr">
                    <a:solidFill>
                      <a:schemeClr val="bg2"/>
                    </a:solidFill>
                  </a:tcPr>
                </a:tc>
                <a:tc>
                  <a:txBody>
                    <a:bodyPr/>
                    <a:lstStyle/>
                    <a:p>
                      <a:pPr algn="ctr" fontAlgn="t"/>
                      <a:r>
                        <a:rPr lang="en-US" sz="1400" b="1" i="0" u="none" strike="noStrike" dirty="0">
                          <a:solidFill>
                            <a:schemeClr val="tx1"/>
                          </a:solidFill>
                          <a:latin typeface="Arial"/>
                        </a:rPr>
                        <a:t>0.0005</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1.23</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-2.08</a:t>
                      </a:r>
                      <a:endParaRPr lang="en-US" sz="1400" b="1" i="0" u="none" strike="noStrike" dirty="0">
                        <a:solidFill>
                          <a:schemeClr val="tx1"/>
                        </a:solidFill>
                        <a:latin typeface="Arial"/>
                      </a:endParaRPr>
                    </a:p>
                  </a:txBody>
                  <a:tcPr marL="0" marR="0" marT="0" marB="0" anchor="ctr">
                    <a:lnR>
                      <a:noFill/>
                    </a:lnR>
                    <a:solidFill>
                      <a:schemeClr val="bg2"/>
                    </a:solidFill>
                  </a:tcPr>
                </a:tc>
              </a:tr>
              <a:tr h="3945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ea typeface="Times New Roman"/>
                          <a:cs typeface="Times New Roman"/>
                        </a:rPr>
                        <a:t>Rejection prior to discharge</a:t>
                      </a: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824</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1.59</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0.0013</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1.20</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-2.12</a:t>
                      </a:r>
                      <a:endParaRPr lang="en-US" sz="1400" b="1" i="0" u="none" strike="noStrike" dirty="0">
                        <a:solidFill>
                          <a:schemeClr val="tx1"/>
                        </a:solidFill>
                        <a:latin typeface="Arial"/>
                      </a:endParaRPr>
                    </a:p>
                  </a:txBody>
                  <a:tcPr marL="0" marR="0" marT="0" marB="0" anchor="ctr">
                    <a:lnR>
                      <a:noFill/>
                    </a:lnR>
                    <a:solidFill>
                      <a:schemeClr val="bg2"/>
                    </a:solidFill>
                  </a:tcPr>
                </a:tc>
              </a:tr>
              <a:tr h="394570">
                <a:tc>
                  <a:txBody>
                    <a:bodyPr/>
                    <a:lstStyle/>
                    <a:p>
                      <a:pPr marL="0" marR="0">
                        <a:spcBef>
                          <a:spcPts val="0"/>
                        </a:spcBef>
                        <a:spcAft>
                          <a:spcPts val="0"/>
                        </a:spcAft>
                      </a:pPr>
                      <a:r>
                        <a:rPr lang="en-US" sz="1400" b="1" dirty="0" smtClean="0">
                          <a:latin typeface="+mn-lt"/>
                          <a:ea typeface="Times New Roman"/>
                          <a:cs typeface="Times New Roman"/>
                        </a:rPr>
                        <a:t>Recipient</a:t>
                      </a:r>
                      <a:r>
                        <a:rPr lang="en-US" sz="1400" b="1" baseline="0" dirty="0" smtClean="0">
                          <a:latin typeface="+mn-lt"/>
                          <a:ea typeface="Times New Roman"/>
                          <a:cs typeface="Times New Roman"/>
                        </a:rPr>
                        <a:t> history of malignancy</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531</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1.48</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0.02</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1.06</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-2.05</a:t>
                      </a:r>
                      <a:endParaRPr lang="en-US" sz="1400" b="1" i="0" u="none" strike="noStrike" dirty="0">
                        <a:solidFill>
                          <a:schemeClr val="tx1"/>
                        </a:solidFill>
                        <a:latin typeface="Arial"/>
                      </a:endParaRPr>
                    </a:p>
                  </a:txBody>
                  <a:tcPr marL="0" marR="0" marT="0" marB="0" anchor="ctr">
                    <a:lnR>
                      <a:noFill/>
                    </a:lnR>
                    <a:solidFill>
                      <a:schemeClr val="bg2"/>
                    </a:solidFill>
                  </a:tcPr>
                </a:tc>
              </a:tr>
              <a:tr h="3945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mn-lt"/>
                          <a:ea typeface="Times New Roman"/>
                          <a:cs typeface="Times New Roman"/>
                        </a:rPr>
                        <a:t>Female</a:t>
                      </a:r>
                      <a:r>
                        <a:rPr lang="en-US" sz="1400" b="1" baseline="0" dirty="0" smtClean="0">
                          <a:latin typeface="+mn-lt"/>
                          <a:ea typeface="Times New Roman"/>
                          <a:cs typeface="Times New Roman"/>
                        </a:rPr>
                        <a:t> donor</a:t>
                      </a:r>
                      <a:endParaRPr lang="en-US" sz="1400" b="1" dirty="0" smtClean="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2352</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1.43</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0.0016</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1.14</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-1.78</a:t>
                      </a:r>
                      <a:endParaRPr lang="en-US" sz="1400" b="1" i="0" u="none" strike="noStrike" dirty="0">
                        <a:solidFill>
                          <a:schemeClr val="tx1"/>
                        </a:solidFill>
                        <a:latin typeface="Arial"/>
                      </a:endParaRPr>
                    </a:p>
                  </a:txBody>
                  <a:tcPr marL="0" marR="0" marT="0" marB="0" anchor="ctr">
                    <a:lnR>
                      <a:noFill/>
                    </a:lnR>
                    <a:solidFill>
                      <a:schemeClr val="bg2"/>
                    </a:solidFill>
                  </a:tcPr>
                </a:tc>
              </a:tr>
              <a:tr h="394570">
                <a:tc>
                  <a:txBody>
                    <a:bodyPr/>
                    <a:lstStyle/>
                    <a:p>
                      <a:pPr marL="0" marR="0">
                        <a:spcBef>
                          <a:spcPts val="0"/>
                        </a:spcBef>
                        <a:spcAft>
                          <a:spcPts val="0"/>
                        </a:spcAft>
                      </a:pPr>
                      <a:r>
                        <a:rPr lang="en-US" sz="1400" b="1" dirty="0" smtClean="0">
                          <a:latin typeface="+mn-lt"/>
                          <a:ea typeface="Times New Roman"/>
                          <a:cs typeface="Times New Roman"/>
                        </a:rPr>
                        <a:t>Cyclosporine</a:t>
                      </a:r>
                      <a:r>
                        <a:rPr lang="en-US" sz="1400" b="1" baseline="0" dirty="0" smtClean="0">
                          <a:latin typeface="+mn-lt"/>
                          <a:ea typeface="Times New Roman"/>
                          <a:cs typeface="Times New Roman"/>
                        </a:rPr>
                        <a:t> vs. </a:t>
                      </a:r>
                      <a:r>
                        <a:rPr lang="en-US" sz="1400" b="1" baseline="0" dirty="0" err="1" smtClean="0">
                          <a:latin typeface="+mn-lt"/>
                          <a:ea typeface="Times New Roman"/>
                          <a:cs typeface="Times New Roman"/>
                        </a:rPr>
                        <a:t>Tacrolimus</a:t>
                      </a:r>
                      <a:r>
                        <a:rPr lang="en-US" sz="1400" b="1" baseline="0" dirty="0" smtClean="0">
                          <a:latin typeface="+mn-lt"/>
                          <a:ea typeface="Times New Roman"/>
                          <a:cs typeface="Times New Roman"/>
                        </a:rPr>
                        <a:t> at discharge</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2487</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1.31</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0.0115</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1.06</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-1.61</a:t>
                      </a:r>
                      <a:endParaRPr lang="en-US" sz="1400" b="1" i="0" u="none" strike="noStrike" dirty="0">
                        <a:solidFill>
                          <a:schemeClr val="tx1"/>
                        </a:solidFill>
                        <a:latin typeface="Arial"/>
                      </a:endParaRPr>
                    </a:p>
                  </a:txBody>
                  <a:tcPr marL="0" marR="0" marT="0" marB="0" anchor="ctr">
                    <a:lnR>
                      <a:noFill/>
                    </a:lnR>
                    <a:solidFill>
                      <a:schemeClr val="bg2"/>
                    </a:solidFill>
                  </a:tcPr>
                </a:tc>
              </a:tr>
              <a:tr h="394570">
                <a:tc>
                  <a:txBody>
                    <a:bodyPr/>
                    <a:lstStyle/>
                    <a:p>
                      <a:pPr marL="0" marR="0">
                        <a:spcBef>
                          <a:spcPts val="0"/>
                        </a:spcBef>
                        <a:spcAft>
                          <a:spcPts val="0"/>
                        </a:spcAft>
                      </a:pPr>
                      <a:r>
                        <a:rPr lang="en-US" sz="1400" b="1" dirty="0" smtClean="0">
                          <a:latin typeface="+mn-lt"/>
                          <a:ea typeface="Times New Roman"/>
                          <a:cs typeface="Times New Roman"/>
                        </a:rPr>
                        <a:t>Total</a:t>
                      </a:r>
                      <a:r>
                        <a:rPr lang="en-US" sz="1400" b="1" baseline="0" dirty="0" smtClean="0">
                          <a:latin typeface="+mn-lt"/>
                          <a:ea typeface="Times New Roman"/>
                          <a:cs typeface="Times New Roman"/>
                        </a:rPr>
                        <a:t> number of HLA mismatches (per mismatch)</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1.10</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0.0421</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1.00</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-1.21</a:t>
                      </a:r>
                      <a:endParaRPr lang="en-US" sz="1400" b="1" i="0" u="none" strike="noStrike" dirty="0">
                        <a:solidFill>
                          <a:schemeClr val="tx1"/>
                        </a:solidFill>
                        <a:latin typeface="Arial"/>
                      </a:endParaRPr>
                    </a:p>
                  </a:txBody>
                  <a:tcPr marL="0" marR="0" marT="0" marB="0" anchor="ctr">
                    <a:lnR>
                      <a:noFill/>
                    </a:lnR>
                    <a:solidFill>
                      <a:schemeClr val="bg2"/>
                    </a:solidFill>
                  </a:tcPr>
                </a:tc>
              </a:tr>
              <a:tr h="3945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FFFF"/>
                          </a:solidFill>
                          <a:latin typeface="+mn-lt"/>
                          <a:ea typeface="Times New Roman"/>
                          <a:cs typeface="Times New Roman"/>
                        </a:rPr>
                        <a:t>Diagnosis: Coronary artery disease vs. </a:t>
                      </a:r>
                      <a:r>
                        <a:rPr lang="en-US" sz="1400" b="1" dirty="0" err="1" smtClean="0">
                          <a:solidFill>
                            <a:srgbClr val="FFFFFF"/>
                          </a:solidFill>
                          <a:latin typeface="+mn-lt"/>
                          <a:ea typeface="Times New Roman"/>
                          <a:cs typeface="Times New Roman"/>
                        </a:rPr>
                        <a:t>cardiomyopathy</a:t>
                      </a:r>
                      <a:endParaRPr lang="en-US" sz="14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400" b="1" dirty="0" smtClean="0">
                          <a:latin typeface="+mn-lt"/>
                          <a:ea typeface="Times New Roman"/>
                          <a:cs typeface="Times New Roman"/>
                        </a:rPr>
                        <a:t>3574</a:t>
                      </a:r>
                      <a:endParaRPr lang="en-US" sz="14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400" b="1" i="0" u="none" strike="noStrike">
                          <a:solidFill>
                            <a:schemeClr val="tx1"/>
                          </a:solidFill>
                          <a:latin typeface="Arial"/>
                        </a:rPr>
                        <a:t>0.81</a:t>
                      </a:r>
                    </a:p>
                  </a:txBody>
                  <a:tcPr marL="0" marR="0" marT="0" marB="0" anchor="ctr">
                    <a:solidFill>
                      <a:schemeClr val="bg2"/>
                    </a:solidFill>
                  </a:tcPr>
                </a:tc>
                <a:tc>
                  <a:txBody>
                    <a:bodyPr/>
                    <a:lstStyle/>
                    <a:p>
                      <a:pPr algn="ctr" fontAlgn="t"/>
                      <a:r>
                        <a:rPr lang="en-US" sz="1400" b="1" i="0" u="none" strike="noStrike">
                          <a:solidFill>
                            <a:schemeClr val="tx1"/>
                          </a:solidFill>
                          <a:latin typeface="Arial"/>
                        </a:rPr>
                        <a:t>0.0486</a:t>
                      </a:r>
                    </a:p>
                  </a:txBody>
                  <a:tcPr marL="0" marR="0" marT="0" marB="0" anchor="ctr">
                    <a:solidFill>
                      <a:schemeClr val="bg2"/>
                    </a:solidFill>
                  </a:tcPr>
                </a:tc>
                <a:tc>
                  <a:txBody>
                    <a:bodyPr/>
                    <a:lstStyle/>
                    <a:p>
                      <a:pPr algn="r" fontAlgn="t"/>
                      <a:r>
                        <a:rPr lang="en-US" sz="1400" b="1" i="0" u="none" strike="noStrike" dirty="0">
                          <a:solidFill>
                            <a:schemeClr val="tx1"/>
                          </a:solidFill>
                          <a:latin typeface="Arial"/>
                        </a:rPr>
                        <a:t>0.66</a:t>
                      </a:r>
                    </a:p>
                  </a:txBody>
                  <a:tcPr marL="0" marR="0" marT="0" marB="0" anchor="ctr">
                    <a:solidFill>
                      <a:schemeClr val="bg2"/>
                    </a:solidFill>
                  </a:tcPr>
                </a:tc>
                <a:tc>
                  <a:txBody>
                    <a:bodyPr/>
                    <a:lstStyle/>
                    <a:p>
                      <a:pPr algn="l" fontAlgn="t"/>
                      <a:r>
                        <a:rPr lang="en-US" sz="1400" b="1" i="0" u="none" strike="noStrike" dirty="0" smtClean="0">
                          <a:solidFill>
                            <a:schemeClr val="tx1"/>
                          </a:solidFill>
                          <a:latin typeface="Arial"/>
                        </a:rPr>
                        <a:t>-1.00</a:t>
                      </a:r>
                      <a:endParaRPr lang="en-US" sz="1400" b="1" i="0" u="none" strike="noStrike" dirty="0">
                        <a:solidFill>
                          <a:schemeClr val="tx1"/>
                        </a:solidFill>
                        <a:latin typeface="Arial"/>
                      </a:endParaRPr>
                    </a:p>
                  </a:txBody>
                  <a:tcPr marL="0" marR="0" marT="0" marB="0" anchor="ctr">
                    <a:lnR>
                      <a:noFill/>
                    </a:lnR>
                    <a:solidFill>
                      <a:schemeClr val="bg2"/>
                    </a:solidFill>
                  </a:tcPr>
                </a:tc>
              </a:tr>
            </a:tbl>
          </a:graphicData>
        </a:graphic>
      </p:graphicFrame>
      <p:sp>
        <p:nvSpPr>
          <p:cNvPr id="9" name="TextBox 8"/>
          <p:cNvSpPr txBox="1"/>
          <p:nvPr/>
        </p:nvSpPr>
        <p:spPr>
          <a:xfrm>
            <a:off x="3657600" y="5715000"/>
            <a:ext cx="1828800" cy="461665"/>
          </a:xfrm>
          <a:prstGeom prst="rect">
            <a:avLst/>
          </a:prstGeom>
          <a:noFill/>
        </p:spPr>
        <p:txBody>
          <a:bodyPr wrap="square" rtlCol="0">
            <a:spAutoFit/>
          </a:bodyPr>
          <a:lstStyle/>
          <a:p>
            <a:pPr algn="ctr"/>
            <a:r>
              <a:rPr lang="en-US" sz="2400" b="1" dirty="0" smtClean="0">
                <a:solidFill>
                  <a:srgbClr val="FFFF00"/>
                </a:solidFill>
              </a:rPr>
              <a:t>N = 8,794</a:t>
            </a:r>
            <a:endParaRPr lang="en-US" sz="2400" b="1"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3" name="Group 4"/>
          <p:cNvGrpSpPr/>
          <p:nvPr/>
        </p:nvGrpSpPr>
        <p:grpSpPr>
          <a:xfrm>
            <a:off x="381000" y="5867400"/>
            <a:ext cx="4572000" cy="755650"/>
            <a:chOff x="381000" y="5867400"/>
            <a:chExt cx="4572000" cy="755650"/>
          </a:xfrm>
        </p:grpSpPr>
        <p:pic>
          <p:nvPicPr>
            <p:cNvPr id="15"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6" name="TextBox 15"/>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7" name="TextBox 16"/>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4" name="Text Box 15"/>
          <p:cNvSpPr txBox="1">
            <a:spLocks noChangeArrowheads="1"/>
          </p:cNvSpPr>
          <p:nvPr/>
        </p:nvSpPr>
        <p:spPr bwMode="auto">
          <a:xfrm>
            <a:off x="6019800" y="59436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400" dirty="0" smtClean="0"/>
              <a:t>ADULT HEART TRANSPLANTS </a:t>
            </a:r>
            <a:r>
              <a:rPr lang="en-US" sz="2000" dirty="0" smtClean="0"/>
              <a:t>(2005-6/2010)</a:t>
            </a:r>
            <a:br>
              <a:rPr lang="en-US" sz="2000" dirty="0" smtClean="0"/>
            </a:br>
            <a:r>
              <a:rPr lang="en-US" sz="1600" i="1" dirty="0" smtClean="0"/>
              <a:t>Borderline Significant </a:t>
            </a:r>
            <a:r>
              <a:rPr lang="en-US" sz="1600" dirty="0" smtClean="0"/>
              <a:t>Risk Factors for Developing Severe Renal Dysfunction within 1 Year</a:t>
            </a:r>
            <a:r>
              <a:rPr lang="en-US" sz="1700" dirty="0" smtClean="0"/>
              <a:t/>
            </a:r>
            <a:br>
              <a:rPr lang="en-US" sz="1700" dirty="0" smtClean="0"/>
            </a:br>
            <a:r>
              <a:rPr lang="en-US" sz="1700" dirty="0" smtClean="0"/>
              <a:t>Limited to Recipients without Severe Renal Dysfunction* Pre-Transplant</a:t>
            </a:r>
            <a:br>
              <a:rPr lang="en-US" sz="1700" dirty="0" smtClean="0"/>
            </a:br>
            <a:r>
              <a:rPr lang="en-US" sz="1700" dirty="0" smtClean="0"/>
              <a:t>Conditional on Survival to Transplant Discharge</a:t>
            </a:r>
            <a:endParaRPr lang="en-US" sz="1700" dirty="0"/>
          </a:p>
        </p:txBody>
      </p:sp>
      <p:graphicFrame>
        <p:nvGraphicFramePr>
          <p:cNvPr id="10" name="Content Placeholder 9"/>
          <p:cNvGraphicFramePr>
            <a:graphicFrameLocks noGrp="1"/>
          </p:cNvGraphicFramePr>
          <p:nvPr>
            <p:ph idx="1"/>
          </p:nvPr>
        </p:nvGraphicFramePr>
        <p:xfrm>
          <a:off x="228599" y="1676400"/>
          <a:ext cx="8686801" cy="2743201"/>
        </p:xfrm>
        <a:graphic>
          <a:graphicData uri="http://schemas.openxmlformats.org/drawingml/2006/table">
            <a:tbl>
              <a:tblPr firstRow="1" bandRow="1">
                <a:tableStyleId>{C083E6E3-FA7D-4D7B-A595-EF9225AFEA82}</a:tableStyleId>
              </a:tblPr>
              <a:tblGrid>
                <a:gridCol w="4211782"/>
                <a:gridCol w="789709"/>
                <a:gridCol w="965200"/>
                <a:gridCol w="877455"/>
                <a:gridCol w="965200"/>
                <a:gridCol w="877455"/>
              </a:tblGrid>
              <a:tr h="1002479">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Relative Risk</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603420">
                <a:tc>
                  <a:txBody>
                    <a:bodyPr/>
                    <a:lstStyle/>
                    <a:p>
                      <a:pPr marL="0" marR="0">
                        <a:spcBef>
                          <a:spcPts val="0"/>
                        </a:spcBef>
                        <a:spcAft>
                          <a:spcPts val="0"/>
                        </a:spcAft>
                      </a:pPr>
                      <a:r>
                        <a:rPr lang="en-US" sz="1600" b="1" dirty="0" smtClean="0">
                          <a:latin typeface="+mn-lt"/>
                          <a:ea typeface="Times New Roman"/>
                          <a:cs typeface="Times New Roman"/>
                        </a:rPr>
                        <a:t>AZA vs. MMF/MPA at discharge</a:t>
                      </a:r>
                      <a:endParaRPr lang="en-US" sz="1600" b="1" dirty="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135</a:t>
                      </a:r>
                      <a:endParaRPr lang="en-US" sz="16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600" b="1" i="0" u="none" strike="noStrike">
                          <a:solidFill>
                            <a:schemeClr val="tx1"/>
                          </a:solidFill>
                          <a:latin typeface="Arial"/>
                        </a:rPr>
                        <a:t>1.72</a:t>
                      </a:r>
                    </a:p>
                  </a:txBody>
                  <a:tcPr marL="0" marR="0" marT="0" marB="0" anchor="ct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600" b="1" i="0" u="none" strike="noStrike">
                          <a:solidFill>
                            <a:schemeClr val="tx1"/>
                          </a:solidFill>
                          <a:latin typeface="Arial"/>
                        </a:rPr>
                        <a:t>0.0798</a:t>
                      </a:r>
                    </a:p>
                  </a:txBody>
                  <a:tcPr marL="0" marR="0" marT="0" marB="0" anchor="ct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600" b="1" i="0" u="none" strike="noStrike" dirty="0">
                          <a:solidFill>
                            <a:schemeClr val="tx1"/>
                          </a:solidFill>
                          <a:latin typeface="Arial"/>
                        </a:rPr>
                        <a:t>0.94</a:t>
                      </a:r>
                    </a:p>
                  </a:txBody>
                  <a:tcPr marL="0" marR="0" marT="0" marB="0" anchor="ct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600" b="1" i="0" u="none" strike="noStrike" dirty="0" smtClean="0">
                          <a:solidFill>
                            <a:schemeClr val="tx1"/>
                          </a:solidFill>
                          <a:latin typeface="Arial"/>
                        </a:rPr>
                        <a:t>-3.15</a:t>
                      </a:r>
                      <a:endParaRPr lang="en-US" sz="16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603420">
                <a:tc>
                  <a:txBody>
                    <a:bodyPr/>
                    <a:lstStyle/>
                    <a:p>
                      <a:pPr marL="0" marR="0">
                        <a:spcBef>
                          <a:spcPts val="0"/>
                        </a:spcBef>
                        <a:spcAft>
                          <a:spcPts val="0"/>
                        </a:spcAft>
                      </a:pPr>
                      <a:r>
                        <a:rPr lang="en-US" sz="1600" b="1" dirty="0" smtClean="0">
                          <a:latin typeface="+mn-lt"/>
                          <a:ea typeface="Times New Roman"/>
                          <a:cs typeface="Times New Roman"/>
                        </a:rPr>
                        <a:t>Stroke</a:t>
                      </a:r>
                      <a:r>
                        <a:rPr lang="en-US" sz="1600" b="1" baseline="0" dirty="0" smtClean="0">
                          <a:latin typeface="+mn-lt"/>
                          <a:ea typeface="Times New Roman"/>
                          <a:cs typeface="Times New Roman"/>
                        </a:rPr>
                        <a:t> prior to discharge</a:t>
                      </a:r>
                      <a:endParaRPr lang="en-US" sz="1600" b="1" dirty="0">
                        <a:latin typeface="+mn-lt"/>
                        <a:ea typeface="Times New Roman"/>
                        <a:cs typeface="Times New Roman"/>
                      </a:endParaRPr>
                    </a:p>
                  </a:txBody>
                  <a:tcPr marL="38100" marR="38100" marT="0" marB="0" anchor="ctr">
                    <a:lnL>
                      <a:noFill/>
                    </a:lnL>
                    <a:lnT w="12700" cap="flat" cmpd="sng" algn="ctr">
                      <a:no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135</a:t>
                      </a:r>
                      <a:endParaRPr lang="en-US" sz="1600" b="1" dirty="0">
                        <a:latin typeface="+mn-lt"/>
                        <a:ea typeface="Times New Roman"/>
                        <a:cs typeface="Times New Roman"/>
                      </a:endParaRPr>
                    </a:p>
                  </a:txBody>
                  <a:tcPr marL="38100" marR="38100" marT="0" marB="0" anchor="ctr">
                    <a:lnT w="12700" cap="flat" cmpd="sng" algn="ctr">
                      <a:no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1.62</a:t>
                      </a:r>
                    </a:p>
                  </a:txBody>
                  <a:tcPr marL="0" marR="0" marT="0" marB="0" anchor="ctr">
                    <a:lnT w="12700" cap="flat" cmpd="sng" algn="ctr">
                      <a:no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0.0833</a:t>
                      </a:r>
                    </a:p>
                  </a:txBody>
                  <a:tcPr marL="0" marR="0" marT="0" marB="0" anchor="ctr">
                    <a:lnT w="12700" cap="flat" cmpd="sng" algn="ctr">
                      <a:noFill/>
                      <a:prstDash val="solid"/>
                      <a:round/>
                      <a:headEnd type="none" w="med" len="med"/>
                      <a:tailEnd type="none" w="med" len="med"/>
                    </a:lnT>
                    <a:solidFill>
                      <a:schemeClr val="bg2"/>
                    </a:solidFill>
                  </a:tcPr>
                </a:tc>
                <a:tc>
                  <a:txBody>
                    <a:bodyPr/>
                    <a:lstStyle/>
                    <a:p>
                      <a:pPr algn="r" fontAlgn="t"/>
                      <a:r>
                        <a:rPr lang="en-US" sz="1600" b="1" i="0" u="none" strike="noStrike" dirty="0">
                          <a:solidFill>
                            <a:schemeClr val="tx1"/>
                          </a:solidFill>
                          <a:latin typeface="Arial"/>
                        </a:rPr>
                        <a:t>0.94</a:t>
                      </a:r>
                    </a:p>
                  </a:txBody>
                  <a:tcPr marL="0" marR="0" marT="0" marB="0" anchor="ctr">
                    <a:lnT w="12700" cap="flat" cmpd="sng" algn="ctr">
                      <a:noFill/>
                      <a:prstDash val="solid"/>
                      <a:round/>
                      <a:headEnd type="none" w="med" len="med"/>
                      <a:tailEnd type="none" w="med" len="med"/>
                    </a:lnT>
                    <a:solidFill>
                      <a:schemeClr val="bg2"/>
                    </a:solidFill>
                  </a:tcPr>
                </a:tc>
                <a:tc>
                  <a:txBody>
                    <a:bodyPr/>
                    <a:lstStyle/>
                    <a:p>
                      <a:pPr algn="l" fontAlgn="t"/>
                      <a:r>
                        <a:rPr lang="en-US" sz="1600" b="1" i="0" u="none" strike="noStrike" dirty="0" smtClean="0">
                          <a:solidFill>
                            <a:schemeClr val="tx1"/>
                          </a:solidFill>
                          <a:latin typeface="Arial"/>
                        </a:rPr>
                        <a:t>-2.79</a:t>
                      </a:r>
                      <a:endParaRPr lang="en-US" sz="1600" b="1" i="0" u="none" strike="noStrike" dirty="0">
                        <a:solidFill>
                          <a:schemeClr val="tx1"/>
                        </a:solidFill>
                        <a:latin typeface="Arial"/>
                      </a:endParaRPr>
                    </a:p>
                  </a:txBody>
                  <a:tcPr marL="0" marR="0" marT="0" marB="0" anchor="ctr">
                    <a:lnR>
                      <a:noFill/>
                    </a:lnR>
                    <a:lnT w="12700" cap="flat" cmpd="sng" algn="ctr">
                      <a:noFill/>
                      <a:prstDash val="solid"/>
                      <a:round/>
                      <a:headEnd type="none" w="med" len="med"/>
                      <a:tailEnd type="none" w="med" len="med"/>
                    </a:lnT>
                    <a:solidFill>
                      <a:schemeClr val="bg2"/>
                    </a:solidFill>
                  </a:tcPr>
                </a:tc>
              </a:tr>
              <a:tr h="533882">
                <a:tc>
                  <a:txBody>
                    <a:bodyPr/>
                    <a:lstStyle/>
                    <a:p>
                      <a:pPr marL="0" marR="0">
                        <a:spcBef>
                          <a:spcPts val="0"/>
                        </a:spcBef>
                        <a:spcAft>
                          <a:spcPts val="0"/>
                        </a:spcAft>
                      </a:pPr>
                      <a:r>
                        <a:rPr lang="en-US" sz="1600" b="1" dirty="0" smtClean="0">
                          <a:latin typeface="+mn-lt"/>
                          <a:ea typeface="Times New Roman"/>
                          <a:cs typeface="Times New Roman"/>
                        </a:rPr>
                        <a:t>Transplant year: 2006 vs. 2009/2010</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1604</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0.78</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0.0957</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0.57</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-1.05</a:t>
                      </a:r>
                      <a:endParaRPr lang="en-US" sz="1600" b="1" i="0" u="none" strike="noStrike" dirty="0">
                        <a:solidFill>
                          <a:schemeClr val="tx1"/>
                        </a:solidFill>
                        <a:latin typeface="Arial"/>
                      </a:endParaRPr>
                    </a:p>
                  </a:txBody>
                  <a:tcPr marL="0" marR="0" marT="0" marB="0" anchor="ctr">
                    <a:lnR>
                      <a:noFill/>
                    </a:lnR>
                    <a:solidFill>
                      <a:schemeClr val="bg2"/>
                    </a:solidFill>
                  </a:tcPr>
                </a:tc>
              </a:tr>
            </a:tbl>
          </a:graphicData>
        </a:graphic>
      </p:graphicFrame>
      <p:sp>
        <p:nvSpPr>
          <p:cNvPr id="9" name="TextBox 8"/>
          <p:cNvSpPr txBox="1"/>
          <p:nvPr/>
        </p:nvSpPr>
        <p:spPr>
          <a:xfrm>
            <a:off x="3657600" y="5405735"/>
            <a:ext cx="1828800" cy="461665"/>
          </a:xfrm>
          <a:prstGeom prst="rect">
            <a:avLst/>
          </a:prstGeom>
          <a:noFill/>
        </p:spPr>
        <p:txBody>
          <a:bodyPr wrap="square" rtlCol="0">
            <a:spAutoFit/>
          </a:bodyPr>
          <a:lstStyle/>
          <a:p>
            <a:pPr algn="ctr"/>
            <a:r>
              <a:rPr lang="en-US" sz="2400" b="1" dirty="0" smtClean="0">
                <a:solidFill>
                  <a:srgbClr val="FFFF00"/>
                </a:solidFill>
              </a:rPr>
              <a:t>N = 8,794</a:t>
            </a:r>
            <a:endParaRPr lang="en-US" sz="2400" b="1"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3" name="Group 4"/>
          <p:cNvGrpSpPr/>
          <p:nvPr/>
        </p:nvGrpSpPr>
        <p:grpSpPr>
          <a:xfrm>
            <a:off x="381000" y="5867400"/>
            <a:ext cx="4572000" cy="755650"/>
            <a:chOff x="381000" y="5867400"/>
            <a:chExt cx="4572000" cy="755650"/>
          </a:xfrm>
        </p:grpSpPr>
        <p:pic>
          <p:nvPicPr>
            <p:cNvPr id="15"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6" name="TextBox 15"/>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7" name="TextBox 16"/>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3" name="Text Box 15"/>
          <p:cNvSpPr txBox="1">
            <a:spLocks noChangeArrowheads="1"/>
          </p:cNvSpPr>
          <p:nvPr/>
        </p:nvSpPr>
        <p:spPr bwMode="auto">
          <a:xfrm>
            <a:off x="6019800" y="59436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400" dirty="0" smtClean="0"/>
              <a:t>ADULT HEART TRANSPLANTS </a:t>
            </a:r>
            <a:r>
              <a:rPr lang="en-US" sz="2000" dirty="0" smtClean="0"/>
              <a:t>(2005-6/2010)</a:t>
            </a:r>
            <a:br>
              <a:rPr lang="en-US" sz="2000" dirty="0" smtClean="0"/>
            </a:br>
            <a:r>
              <a:rPr lang="en-US" sz="1800" dirty="0" smtClean="0"/>
              <a:t>Risk Factors for Developing Severe Renal Dysfunction within 1 Year</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a:t>
            </a:r>
            <a:endParaRPr lang="en-US" sz="1600" dirty="0"/>
          </a:p>
        </p:txBody>
      </p:sp>
      <p:graphicFrame>
        <p:nvGraphicFramePr>
          <p:cNvPr id="10" name="Content Placeholder 9"/>
          <p:cNvGraphicFramePr>
            <a:graphicFrameLocks noGrp="1"/>
          </p:cNvGraphicFramePr>
          <p:nvPr>
            <p:ph idx="1"/>
          </p:nvPr>
        </p:nvGraphicFramePr>
        <p:xfrm>
          <a:off x="304800" y="1676400"/>
          <a:ext cx="8305800" cy="1788905"/>
        </p:xfrm>
        <a:graphic>
          <a:graphicData uri="http://schemas.openxmlformats.org/drawingml/2006/table">
            <a:tbl>
              <a:tblPr firstRow="1" bandRow="1">
                <a:tableStyleId>{C083E6E3-FA7D-4D7B-A595-EF9225AFEA82}</a:tableStyleId>
              </a:tblPr>
              <a:tblGrid>
                <a:gridCol w="4114800"/>
                <a:gridCol w="41910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Recipient</a:t>
                      </a:r>
                      <a:r>
                        <a:rPr lang="en-US" sz="1800" b="1" baseline="0" dirty="0" smtClean="0"/>
                        <a:t> age</a:t>
                      </a:r>
                      <a:endParaRPr lang="en-US" sz="1800" b="1" dirty="0"/>
                    </a:p>
                  </a:txBody>
                  <a:tcPr marL="45720" marR="0" marT="0" marB="0">
                    <a:lnL>
                      <a:noFill/>
                    </a:lnL>
                    <a:lnT w="12700" cap="flat" cmpd="sng" algn="ctr">
                      <a:noFill/>
                      <a:prstDash val="solid"/>
                      <a:round/>
                      <a:headEnd type="none" w="med" len="med"/>
                      <a:tailEnd type="none" w="med" len="med"/>
                    </a:lnT>
                    <a:solidFill>
                      <a:schemeClr val="bg2"/>
                    </a:solidFill>
                  </a:tcPr>
                </a:tc>
                <a:tc>
                  <a:txBody>
                    <a:bodyPr/>
                    <a:lstStyle/>
                    <a:p>
                      <a:pPr rtl="0" fontAlgn="t"/>
                      <a:r>
                        <a:rPr lang="en-US" sz="1800" b="1" dirty="0" smtClean="0"/>
                        <a:t>Recipient</a:t>
                      </a:r>
                      <a:r>
                        <a:rPr lang="en-US" sz="1800" b="1" baseline="0" dirty="0" smtClean="0"/>
                        <a:t> pre-transplant creatinine</a:t>
                      </a:r>
                      <a:endParaRPr lang="en-US" sz="1800" b="1" dirty="0"/>
                    </a:p>
                  </a:txBody>
                  <a:tcPr marL="45720" marR="0" marT="0" marB="0">
                    <a:lnT w="12700" cap="flat" cmpd="sng" algn="ctr">
                      <a:noFill/>
                      <a:prstDash val="solid"/>
                      <a:round/>
                      <a:headEnd type="none" w="med" len="med"/>
                      <a:tailEnd type="none" w="med" len="med"/>
                    </a:lnT>
                    <a:solidFill>
                      <a:schemeClr val="bg2"/>
                    </a:solidFill>
                  </a:tcPr>
                </a:tc>
              </a:tr>
              <a:tr h="553348">
                <a:tc>
                  <a:txBody>
                    <a:bodyPr/>
                    <a:lstStyle/>
                    <a:p>
                      <a:pPr rtl="0" fontAlgn="t"/>
                      <a:r>
                        <a:rPr lang="en-US" sz="1800" b="1" dirty="0" smtClean="0"/>
                        <a:t>Recipient</a:t>
                      </a:r>
                      <a:r>
                        <a:rPr lang="en-US" sz="1800" b="1" baseline="0" dirty="0" smtClean="0"/>
                        <a:t> weight</a:t>
                      </a:r>
                      <a:endParaRPr lang="en-US" sz="1800" b="1" dirty="0"/>
                    </a:p>
                  </a:txBody>
                  <a:tcPr marL="45720" marR="0" marT="0" marB="0">
                    <a:lnL>
                      <a:noFill/>
                    </a:lnL>
                    <a:solidFill>
                      <a:schemeClr val="bg2"/>
                    </a:solidFill>
                  </a:tcPr>
                </a:tc>
                <a:tc>
                  <a:txBody>
                    <a:bodyPr/>
                    <a:lstStyle/>
                    <a:p>
                      <a:pPr rtl="0" fontAlgn="t"/>
                      <a:r>
                        <a:rPr lang="en-US" sz="1800" b="1" dirty="0" smtClean="0"/>
                        <a:t>Recipient</a:t>
                      </a:r>
                      <a:r>
                        <a:rPr lang="en-US" sz="1800" b="1" baseline="0" dirty="0" smtClean="0"/>
                        <a:t> </a:t>
                      </a:r>
                      <a:r>
                        <a:rPr lang="en-US" sz="1800" b="1" baseline="0" dirty="0" err="1" smtClean="0"/>
                        <a:t>systolicpulmonary</a:t>
                      </a:r>
                      <a:r>
                        <a:rPr lang="en-US" sz="1800" b="1" baseline="0" dirty="0" smtClean="0"/>
                        <a:t> artery pressure (borderline)</a:t>
                      </a:r>
                      <a:endParaRPr lang="en-US" sz="1800" b="1" dirty="0"/>
                    </a:p>
                  </a:txBody>
                  <a:tcPr marL="45720" marR="0" marT="0" marB="0">
                    <a:solidFill>
                      <a:schemeClr val="bg2"/>
                    </a:solidFill>
                  </a:tcPr>
                </a:tc>
              </a:tr>
            </a:tbl>
          </a:graphicData>
        </a:graphic>
      </p:graphicFrame>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 Box 15"/>
          <p:cNvSpPr txBox="1">
            <a:spLocks noChangeArrowheads="1"/>
          </p:cNvSpPr>
          <p:nvPr/>
        </p:nvSpPr>
        <p:spPr bwMode="auto">
          <a:xfrm>
            <a:off x="6019800" y="59436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sz="2400" dirty="0" smtClean="0"/>
              <a:t>ADULT HEART TRANSPLANTS </a:t>
            </a:r>
            <a:r>
              <a:rPr lang="en-US" sz="2000" dirty="0" smtClean="0"/>
              <a:t>(2005-6/2010)</a:t>
            </a:r>
            <a:r>
              <a:rPr lang="en-US" sz="1800" dirty="0" smtClean="0"/>
              <a:t/>
            </a:r>
            <a:br>
              <a:rPr lang="en-US" sz="1800" dirty="0" smtClean="0"/>
            </a:br>
            <a:r>
              <a:rPr lang="en-US" sz="1800" dirty="0" smtClean="0"/>
              <a:t>Risk Factors for Developing Severe Renal Dysfunction within 1 Year</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 </a:t>
            </a:r>
            <a:br>
              <a:rPr lang="en-US" sz="1800" dirty="0" smtClean="0"/>
            </a:br>
            <a:r>
              <a:rPr lang="en-US" sz="2000" dirty="0" smtClean="0">
                <a:solidFill>
                  <a:srgbClr val="FFFF00"/>
                </a:solidFill>
              </a:rPr>
              <a:t>Recipient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0.0013</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8,794)</a:t>
            </a:r>
            <a:endParaRPr lang="en-US" sz="2400" b="1" dirty="0">
              <a:solidFill>
                <a:srgbClr val="FFFF00"/>
              </a:solidFill>
            </a:endParaRPr>
          </a:p>
        </p:txBody>
      </p:sp>
      <p:sp>
        <p:nvSpPr>
          <p:cNvPr id="10" name="Text Box 15"/>
          <p:cNvSpPr txBox="1">
            <a:spLocks noChangeArrowheads="1"/>
          </p:cNvSpPr>
          <p:nvPr/>
        </p:nvSpPr>
        <p:spPr bwMode="auto">
          <a:xfrm>
            <a:off x="6238875" y="57912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sp>
        <p:nvSpPr>
          <p:cNvPr id="15" name="TextBox 14"/>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400" dirty="0" smtClean="0"/>
              <a:t>ADULT HEART TRANSPLANTS </a:t>
            </a:r>
            <a:r>
              <a:rPr lang="en-US" sz="2000" dirty="0" smtClean="0"/>
              <a:t>(2005-6/2010)</a:t>
            </a:r>
            <a:r>
              <a:rPr lang="en-US" sz="1800" dirty="0" smtClean="0"/>
              <a:t/>
            </a:r>
            <a:br>
              <a:rPr lang="en-US" sz="1800" dirty="0" smtClean="0"/>
            </a:br>
            <a:r>
              <a:rPr lang="en-US" sz="1800" dirty="0" smtClean="0"/>
              <a:t>Risk Factors for Developing Severe Renal Dysfunction within 1 Year</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 </a:t>
            </a:r>
            <a:r>
              <a:rPr lang="en-US" sz="1600" dirty="0" smtClean="0"/>
              <a:t/>
            </a:r>
            <a:br>
              <a:rPr lang="en-US" sz="1600" dirty="0" smtClean="0"/>
            </a:br>
            <a:r>
              <a:rPr lang="en-US" sz="2000" dirty="0" smtClean="0">
                <a:solidFill>
                  <a:srgbClr val="FFFF00"/>
                </a:solidFill>
              </a:rPr>
              <a:t>Recipient Weight</a:t>
            </a:r>
            <a:endParaRPr lang="en-US" sz="16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0.0043</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8,794)</a:t>
            </a:r>
            <a:endParaRPr lang="en-US" sz="2400" b="1" dirty="0">
              <a:solidFill>
                <a:srgbClr val="FFFF00"/>
              </a:solidFill>
            </a:endParaRPr>
          </a:p>
        </p:txBody>
      </p:sp>
      <p:sp>
        <p:nvSpPr>
          <p:cNvPr id="15" name="Text Box 15"/>
          <p:cNvSpPr txBox="1">
            <a:spLocks noChangeArrowheads="1"/>
          </p:cNvSpPr>
          <p:nvPr/>
        </p:nvSpPr>
        <p:spPr bwMode="auto">
          <a:xfrm>
            <a:off x="6238875" y="59436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400" dirty="0" smtClean="0"/>
              <a:t>ADULT HEART TRANSPLANTS </a:t>
            </a:r>
            <a:r>
              <a:rPr lang="en-US" sz="2000" dirty="0" smtClean="0"/>
              <a:t>(2005-6/2010)</a:t>
            </a:r>
            <a:r>
              <a:rPr lang="en-US" sz="1800" dirty="0" smtClean="0"/>
              <a:t/>
            </a:r>
            <a:br>
              <a:rPr lang="en-US" sz="1800" dirty="0" smtClean="0"/>
            </a:br>
            <a:r>
              <a:rPr lang="en-US" sz="1800" dirty="0" smtClean="0"/>
              <a:t>Risk Factors for Developing Severe Renal Dysfunction within 1 Year</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 </a:t>
            </a:r>
            <a:br>
              <a:rPr lang="en-US" sz="1800" dirty="0" smtClean="0"/>
            </a:br>
            <a:r>
              <a:rPr lang="en-US" sz="2000" dirty="0" smtClean="0">
                <a:solidFill>
                  <a:srgbClr val="FFFF00"/>
                </a:solidFill>
              </a:rPr>
              <a:t>Recipient Pre-Transplant Creatinine</a:t>
            </a:r>
            <a:endParaRPr lang="en-US" sz="16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9812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8,794)</a:t>
            </a:r>
            <a:endParaRPr lang="en-US" sz="2400" b="1" dirty="0">
              <a:solidFill>
                <a:srgbClr val="FFFF00"/>
              </a:solidFill>
            </a:endParaRPr>
          </a:p>
        </p:txBody>
      </p:sp>
      <p:sp>
        <p:nvSpPr>
          <p:cNvPr id="14" name="Text Box 15"/>
          <p:cNvSpPr txBox="1">
            <a:spLocks noChangeArrowheads="1"/>
          </p:cNvSpPr>
          <p:nvPr/>
        </p:nvSpPr>
        <p:spPr bwMode="auto">
          <a:xfrm>
            <a:off x="6238875" y="57912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sp>
        <p:nvSpPr>
          <p:cNvPr id="15" name="TextBox 14"/>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400" dirty="0" smtClean="0"/>
              <a:t>ADULT HEART TRANSPLANTS </a:t>
            </a:r>
            <a:r>
              <a:rPr lang="en-US" sz="1600" dirty="0" smtClean="0"/>
              <a:t>(2005-6/2010)</a:t>
            </a:r>
            <a:r>
              <a:rPr lang="en-US" sz="1400" dirty="0" smtClean="0"/>
              <a:t/>
            </a:r>
            <a:br>
              <a:rPr lang="en-US" sz="1400" dirty="0" smtClean="0"/>
            </a:br>
            <a:r>
              <a:rPr lang="en-US" sz="1800" dirty="0" smtClean="0"/>
              <a:t> Risk Factors for Developing Severe Renal Dysfunction within 1 Year</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 </a:t>
            </a:r>
            <a:br>
              <a:rPr lang="en-US" sz="1800" dirty="0" smtClean="0"/>
            </a:br>
            <a:r>
              <a:rPr lang="en-US" sz="2000" dirty="0" smtClean="0">
                <a:solidFill>
                  <a:srgbClr val="FFFF00"/>
                </a:solidFill>
              </a:rPr>
              <a:t>Systolic Pulmonary Artery Pressure</a:t>
            </a:r>
            <a:endParaRPr lang="en-US" sz="18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0.0952</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8,794)</a:t>
            </a:r>
            <a:endParaRPr lang="en-US" sz="2400" b="1" dirty="0">
              <a:solidFill>
                <a:srgbClr val="FFFF00"/>
              </a:solidFill>
            </a:endParaRPr>
          </a:p>
        </p:txBody>
      </p:sp>
      <p:sp>
        <p:nvSpPr>
          <p:cNvPr id="14" name="Text Box 15"/>
          <p:cNvSpPr txBox="1">
            <a:spLocks noChangeArrowheads="1"/>
          </p:cNvSpPr>
          <p:nvPr/>
        </p:nvSpPr>
        <p:spPr bwMode="auto">
          <a:xfrm>
            <a:off x="6238875" y="57912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sp>
        <p:nvSpPr>
          <p:cNvPr id="15" name="TextBox 14"/>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800" dirty="0" smtClean="0"/>
              <a:t>ADULT HEART TRANSPLANTS</a:t>
            </a:r>
            <a:r>
              <a:rPr lang="en-US" sz="3600" dirty="0" smtClean="0"/>
              <a:t/>
            </a:r>
            <a:br>
              <a:rPr lang="en-US" sz="3600" dirty="0" smtClean="0"/>
            </a:br>
            <a:r>
              <a:rPr lang="en-US" sz="2400" dirty="0" smtClean="0">
                <a:solidFill>
                  <a:srgbClr val="FFFF00"/>
                </a:solidFill>
              </a:rPr>
              <a:t>Donor and Recipient Age</a:t>
            </a:r>
            <a:r>
              <a:rPr lang="en-US" sz="2400" dirty="0" smtClean="0"/>
              <a:t/>
            </a:r>
            <a:br>
              <a:rPr lang="en-US" sz="2400" dirty="0" smtClean="0"/>
            </a:br>
            <a:r>
              <a:rPr lang="en-US" sz="2000" dirty="0" smtClean="0"/>
              <a:t> (Transplants: January 2006 – June 2011)</a:t>
            </a:r>
            <a:endParaRPr lang="en-US" sz="2000" dirty="0"/>
          </a:p>
        </p:txBody>
      </p:sp>
      <p:graphicFrame>
        <p:nvGraphicFramePr>
          <p:cNvPr id="10" name="Content Placeholder 9"/>
          <p:cNvGraphicFramePr>
            <a:graphicFrameLocks noGrp="1"/>
          </p:cNvGraphicFramePr>
          <p:nvPr>
            <p:ph idx="1"/>
          </p:nvPr>
        </p:nvGraphicFramePr>
        <p:xfrm>
          <a:off x="304800" y="14478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2"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3" name="TextBox 12"/>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sz="2400" dirty="0" smtClean="0"/>
              <a:t>ADULT HEART TRANSPLANTS </a:t>
            </a:r>
            <a:r>
              <a:rPr lang="en-US" sz="2000" dirty="0" smtClean="0"/>
              <a:t>(2001-6/2006)</a:t>
            </a:r>
            <a:br>
              <a:rPr lang="en-US" sz="2000" dirty="0" smtClean="0"/>
            </a:br>
            <a:r>
              <a:rPr lang="en-US" sz="1800" dirty="0" smtClean="0"/>
              <a:t>Risk Factors for Developing Severe Renal Dysfunction within 5 Years</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a:t>
            </a:r>
            <a:endParaRPr lang="en-US" sz="2400" dirty="0"/>
          </a:p>
        </p:txBody>
      </p:sp>
      <p:graphicFrame>
        <p:nvGraphicFramePr>
          <p:cNvPr id="10" name="Content Placeholder 9"/>
          <p:cNvGraphicFramePr>
            <a:graphicFrameLocks noGrp="1"/>
          </p:cNvGraphicFramePr>
          <p:nvPr>
            <p:ph idx="1"/>
          </p:nvPr>
        </p:nvGraphicFramePr>
        <p:xfrm>
          <a:off x="228599" y="1371600"/>
          <a:ext cx="8686801" cy="4023360"/>
        </p:xfrm>
        <a:graphic>
          <a:graphicData uri="http://schemas.openxmlformats.org/drawingml/2006/table">
            <a:tbl>
              <a:tblPr firstRow="1" bandRow="1">
                <a:tableStyleId>{C083E6E3-FA7D-4D7B-A595-EF9225AFEA82}</a:tableStyleId>
              </a:tblPr>
              <a:tblGrid>
                <a:gridCol w="4211782"/>
                <a:gridCol w="789709"/>
                <a:gridCol w="965200"/>
                <a:gridCol w="877455"/>
                <a:gridCol w="965200"/>
                <a:gridCol w="877455"/>
              </a:tblGrid>
              <a:tr h="609600">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Relative Risk</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87680">
                <a:tc>
                  <a:txBody>
                    <a:bodyPr/>
                    <a:lstStyle/>
                    <a:p>
                      <a:pPr marL="0" marR="0">
                        <a:spcBef>
                          <a:spcPts val="0"/>
                        </a:spcBef>
                        <a:spcAft>
                          <a:spcPts val="0"/>
                        </a:spcAft>
                      </a:pPr>
                      <a:r>
                        <a:rPr lang="en-US" sz="1600" b="1" dirty="0">
                          <a:latin typeface="+mn-lt"/>
                          <a:ea typeface="Times New Roman"/>
                          <a:cs typeface="Times New Roman"/>
                        </a:rPr>
                        <a:t>Dialysis prior to discharge</a:t>
                      </a: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407</a:t>
                      </a:r>
                      <a:endParaRPr lang="en-US" sz="16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3.17</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600" b="1" i="0" u="none" strike="noStrike" dirty="0">
                          <a:solidFill>
                            <a:schemeClr val="tx1"/>
                          </a:solidFill>
                          <a:latin typeface="Arial"/>
                        </a:rPr>
                        <a:t>2.49</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600" b="1" i="0" u="none" strike="noStrike" dirty="0" smtClean="0">
                          <a:solidFill>
                            <a:schemeClr val="tx1"/>
                          </a:solidFill>
                          <a:latin typeface="Arial"/>
                        </a:rPr>
                        <a:t>-4.03</a:t>
                      </a:r>
                      <a:endParaRPr lang="en-US" sz="16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487680">
                <a:tc>
                  <a:txBody>
                    <a:bodyPr/>
                    <a:lstStyle/>
                    <a:p>
                      <a:pPr marL="0" marR="0">
                        <a:spcBef>
                          <a:spcPts val="0"/>
                        </a:spcBef>
                        <a:spcAft>
                          <a:spcPts val="0"/>
                        </a:spcAft>
                      </a:pPr>
                      <a:r>
                        <a:rPr lang="en-US" sz="1600" b="1" dirty="0" smtClean="0">
                          <a:latin typeface="+mn-lt"/>
                          <a:ea typeface="Times New Roman"/>
                          <a:cs typeface="Times New Roman"/>
                        </a:rPr>
                        <a:t>Donor</a:t>
                      </a:r>
                      <a:r>
                        <a:rPr lang="en-US" sz="1600" b="1" baseline="0" dirty="0" smtClean="0">
                          <a:latin typeface="+mn-lt"/>
                          <a:ea typeface="Times New Roman"/>
                          <a:cs typeface="Times New Roman"/>
                        </a:rPr>
                        <a:t> cause of death: CNS tumor vs. head trauma</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97</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dirty="0">
                          <a:solidFill>
                            <a:schemeClr val="tx1"/>
                          </a:solidFill>
                          <a:latin typeface="Arial"/>
                        </a:rPr>
                        <a:t>2.13</a:t>
                      </a:r>
                    </a:p>
                  </a:txBody>
                  <a:tcPr marL="0" marR="0" marT="0" marB="0" anchor="ctr">
                    <a:solidFill>
                      <a:schemeClr val="bg2"/>
                    </a:solidFill>
                  </a:tcPr>
                </a:tc>
                <a:tc>
                  <a:txBody>
                    <a:bodyPr/>
                    <a:lstStyle/>
                    <a:p>
                      <a:pPr algn="ctr" fontAlgn="t"/>
                      <a:r>
                        <a:rPr lang="en-US" sz="1600" b="1" i="0" u="none" strike="noStrike" dirty="0">
                          <a:solidFill>
                            <a:schemeClr val="tx1"/>
                          </a:solidFill>
                          <a:latin typeface="Arial"/>
                        </a:rPr>
                        <a:t>0.0046</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1.26</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-3.59</a:t>
                      </a:r>
                      <a:endParaRPr lang="en-US" sz="1600" b="1" i="0" u="none" strike="noStrike" dirty="0">
                        <a:solidFill>
                          <a:schemeClr val="tx1"/>
                        </a:solidFill>
                        <a:latin typeface="Arial"/>
                      </a:endParaRPr>
                    </a:p>
                  </a:txBody>
                  <a:tcPr marL="0" marR="0" marT="0" marB="0" anchor="ctr">
                    <a:lnR>
                      <a:noFill/>
                    </a:lnR>
                    <a:solidFill>
                      <a:schemeClr val="bg2"/>
                    </a:solidFill>
                  </a:tcPr>
                </a:tc>
              </a:tr>
              <a:tr h="487680">
                <a:tc>
                  <a:txBody>
                    <a:bodyPr/>
                    <a:lstStyle/>
                    <a:p>
                      <a:pPr marL="0" marR="0">
                        <a:spcBef>
                          <a:spcPts val="0"/>
                        </a:spcBef>
                        <a:spcAft>
                          <a:spcPts val="0"/>
                        </a:spcAft>
                      </a:pPr>
                      <a:r>
                        <a:rPr lang="en-US" sz="1600" b="1" dirty="0" smtClean="0">
                          <a:latin typeface="+mn-lt"/>
                          <a:ea typeface="Times New Roman"/>
                          <a:cs typeface="Times New Roman"/>
                        </a:rPr>
                        <a:t>Transplant year: 2001 vs. 2005/2006</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1519</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1.69</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1.30</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-2.20</a:t>
                      </a:r>
                      <a:endParaRPr lang="en-US" sz="1600" b="1" i="0" u="none" strike="noStrike" dirty="0">
                        <a:solidFill>
                          <a:schemeClr val="tx1"/>
                        </a:solidFill>
                        <a:latin typeface="Arial"/>
                      </a:endParaRPr>
                    </a:p>
                  </a:txBody>
                  <a:tcPr marL="0" marR="0" marT="0" marB="0" anchor="ctr">
                    <a:lnR>
                      <a:noFill/>
                    </a:lnR>
                    <a:solidFill>
                      <a:schemeClr val="bg2"/>
                    </a:solidFill>
                  </a:tcPr>
                </a:tc>
              </a:tr>
              <a:tr h="487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Transplant year: 2003 vs. 2005/2006</a:t>
                      </a: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1469</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1.58</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0.0006</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1.22</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-2.05</a:t>
                      </a:r>
                      <a:endParaRPr lang="en-US" sz="1600" b="1" i="0" u="none" strike="noStrike" dirty="0">
                        <a:solidFill>
                          <a:schemeClr val="tx1"/>
                        </a:solidFill>
                        <a:latin typeface="Arial"/>
                      </a:endParaRPr>
                    </a:p>
                  </a:txBody>
                  <a:tcPr marL="0" marR="0" marT="0" marB="0" anchor="ctr">
                    <a:lnR>
                      <a:noFill/>
                    </a:lnR>
                    <a:solidFill>
                      <a:schemeClr val="bg2"/>
                    </a:solidFill>
                  </a:tcPr>
                </a:tc>
              </a:tr>
              <a:tr h="487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Transplant year: 2002 vs. 2005/2006</a:t>
                      </a: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1412</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1.56</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0.0009</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1.20</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-2.03</a:t>
                      </a:r>
                      <a:endParaRPr lang="en-US" sz="1600" b="1" i="0" u="none" strike="noStrike" dirty="0">
                        <a:solidFill>
                          <a:schemeClr val="tx1"/>
                        </a:solidFill>
                        <a:latin typeface="Arial"/>
                      </a:endParaRPr>
                    </a:p>
                  </a:txBody>
                  <a:tcPr marL="0" marR="0" marT="0" marB="0" anchor="ctr">
                    <a:lnR>
                      <a:noFill/>
                    </a:lnR>
                    <a:solidFill>
                      <a:schemeClr val="bg2"/>
                    </a:solidFill>
                  </a:tcPr>
                </a:tc>
              </a:tr>
              <a:tr h="487680">
                <a:tc>
                  <a:txBody>
                    <a:bodyPr/>
                    <a:lstStyle/>
                    <a:p>
                      <a:pPr marL="0" marR="0">
                        <a:spcBef>
                          <a:spcPts val="0"/>
                        </a:spcBef>
                        <a:spcAft>
                          <a:spcPts val="0"/>
                        </a:spcAft>
                      </a:pPr>
                      <a:r>
                        <a:rPr lang="en-US" sz="1600" b="1" dirty="0" smtClean="0">
                          <a:latin typeface="+mn-lt"/>
                          <a:ea typeface="Times New Roman"/>
                          <a:cs typeface="Times New Roman"/>
                        </a:rPr>
                        <a:t>Pacemaker</a:t>
                      </a:r>
                      <a:r>
                        <a:rPr lang="en-US" sz="1600" b="1" baseline="0" dirty="0" smtClean="0">
                          <a:latin typeface="+mn-lt"/>
                          <a:ea typeface="Times New Roman"/>
                          <a:cs typeface="Times New Roman"/>
                        </a:rPr>
                        <a:t> prior to discharge</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278</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1.52</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0.0266</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1.05</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-2.21</a:t>
                      </a:r>
                      <a:endParaRPr lang="en-US" sz="1600" b="1" i="0" u="none" strike="noStrike" dirty="0">
                        <a:solidFill>
                          <a:schemeClr val="tx1"/>
                        </a:solidFill>
                        <a:latin typeface="Arial"/>
                      </a:endParaRPr>
                    </a:p>
                  </a:txBody>
                  <a:tcPr marL="0" marR="0" marT="0" marB="0" anchor="ctr">
                    <a:lnR>
                      <a:noFill/>
                    </a:lnR>
                    <a:solidFill>
                      <a:schemeClr val="bg2"/>
                    </a:solidFill>
                  </a:tcPr>
                </a:tc>
              </a:tr>
              <a:tr h="487680">
                <a:tc>
                  <a:txBody>
                    <a:bodyPr/>
                    <a:lstStyle/>
                    <a:p>
                      <a:pPr marL="0" marR="0">
                        <a:spcBef>
                          <a:spcPts val="0"/>
                        </a:spcBef>
                        <a:spcAft>
                          <a:spcPts val="0"/>
                        </a:spcAft>
                      </a:pPr>
                      <a:r>
                        <a:rPr lang="en-US" sz="1600" b="1" dirty="0" smtClean="0">
                          <a:latin typeface="+mn-lt"/>
                          <a:ea typeface="Times New Roman"/>
                          <a:cs typeface="Times New Roman"/>
                        </a:rPr>
                        <a:t>No AZA, MMF/MPA or Sirolimus at discharge</a:t>
                      </a:r>
                      <a:endParaRPr lang="en-US" sz="1600" dirty="0">
                        <a:latin typeface="Times New Roman"/>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392</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1.50</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0.029</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1.04</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-2.16</a:t>
                      </a:r>
                      <a:endParaRPr lang="en-US" sz="1600" b="1" i="0" u="none" strike="noStrike" dirty="0">
                        <a:solidFill>
                          <a:schemeClr val="tx1"/>
                        </a:solidFill>
                        <a:latin typeface="Arial"/>
                      </a:endParaRPr>
                    </a:p>
                  </a:txBody>
                  <a:tcPr marL="0" marR="0" marT="0" marB="0" anchor="ctr">
                    <a:lnR>
                      <a:noFill/>
                    </a:lnR>
                    <a:solidFill>
                      <a:schemeClr val="bg2"/>
                    </a:solidFill>
                  </a:tcPr>
                </a:tc>
              </a:tr>
            </a:tbl>
          </a:graphicData>
        </a:graphic>
      </p:graphicFrame>
      <p:sp>
        <p:nvSpPr>
          <p:cNvPr id="9" name="TextBox 8"/>
          <p:cNvSpPr txBox="1"/>
          <p:nvPr/>
        </p:nvSpPr>
        <p:spPr>
          <a:xfrm>
            <a:off x="3657600" y="5715000"/>
            <a:ext cx="1828800" cy="461665"/>
          </a:xfrm>
          <a:prstGeom prst="rect">
            <a:avLst/>
          </a:prstGeom>
          <a:noFill/>
        </p:spPr>
        <p:txBody>
          <a:bodyPr wrap="square" rtlCol="0">
            <a:spAutoFit/>
          </a:bodyPr>
          <a:lstStyle/>
          <a:p>
            <a:pPr algn="ctr"/>
            <a:r>
              <a:rPr lang="en-US" sz="2400" b="1" dirty="0" smtClean="0">
                <a:solidFill>
                  <a:srgbClr val="FFFF00"/>
                </a:solidFill>
              </a:rPr>
              <a:t>N = 8,168</a:t>
            </a:r>
            <a:endParaRPr lang="en-US" sz="2400" b="1"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3" name="Group 4"/>
          <p:cNvGrpSpPr/>
          <p:nvPr/>
        </p:nvGrpSpPr>
        <p:grpSpPr>
          <a:xfrm>
            <a:off x="381000" y="5867400"/>
            <a:ext cx="4572000" cy="755650"/>
            <a:chOff x="381000" y="5867400"/>
            <a:chExt cx="4572000" cy="755650"/>
          </a:xfrm>
        </p:grpSpPr>
        <p:pic>
          <p:nvPicPr>
            <p:cNvPr id="15"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6" name="TextBox 15"/>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7" name="TextBox 16"/>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4" name="Text Box 15"/>
          <p:cNvSpPr txBox="1">
            <a:spLocks noChangeArrowheads="1"/>
          </p:cNvSpPr>
          <p:nvPr/>
        </p:nvSpPr>
        <p:spPr bwMode="auto">
          <a:xfrm>
            <a:off x="6019800" y="59436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sz="2400" dirty="0" smtClean="0"/>
              <a:t>ADULT HEART TRANSPLANTS </a:t>
            </a:r>
            <a:r>
              <a:rPr lang="en-US" sz="2000" dirty="0" smtClean="0"/>
              <a:t>(2001-6/2006)</a:t>
            </a:r>
            <a:br>
              <a:rPr lang="en-US" sz="2000" dirty="0" smtClean="0"/>
            </a:br>
            <a:r>
              <a:rPr lang="en-US" sz="1800" dirty="0" smtClean="0"/>
              <a:t>Risk Factors for Developing Severe Renal Dysfunction within 5 Years</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 (continued)</a:t>
            </a:r>
            <a:endParaRPr lang="en-US" sz="2400" dirty="0"/>
          </a:p>
        </p:txBody>
      </p:sp>
      <p:graphicFrame>
        <p:nvGraphicFramePr>
          <p:cNvPr id="10" name="Content Placeholder 9"/>
          <p:cNvGraphicFramePr>
            <a:graphicFrameLocks noGrp="1"/>
          </p:cNvGraphicFramePr>
          <p:nvPr>
            <p:ph idx="1"/>
          </p:nvPr>
        </p:nvGraphicFramePr>
        <p:xfrm>
          <a:off x="228599" y="1524000"/>
          <a:ext cx="8686801" cy="3535680"/>
        </p:xfrm>
        <a:graphic>
          <a:graphicData uri="http://schemas.openxmlformats.org/drawingml/2006/table">
            <a:tbl>
              <a:tblPr firstRow="1" bandRow="1">
                <a:tableStyleId>{C083E6E3-FA7D-4D7B-A595-EF9225AFEA82}</a:tableStyleId>
              </a:tblPr>
              <a:tblGrid>
                <a:gridCol w="4211782"/>
                <a:gridCol w="789709"/>
                <a:gridCol w="965200"/>
                <a:gridCol w="877455"/>
                <a:gridCol w="965200"/>
                <a:gridCol w="877455"/>
              </a:tblGrid>
              <a:tr h="609600">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Relative Risk</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87680">
                <a:tc>
                  <a:txBody>
                    <a:bodyPr/>
                    <a:lstStyle/>
                    <a:p>
                      <a:pPr marL="0" marR="0">
                        <a:spcBef>
                          <a:spcPts val="0"/>
                        </a:spcBef>
                        <a:spcAft>
                          <a:spcPts val="0"/>
                        </a:spcAft>
                      </a:pPr>
                      <a:r>
                        <a:rPr lang="en-US" sz="1600" b="1" dirty="0" smtClean="0">
                          <a:latin typeface="+mn-lt"/>
                          <a:ea typeface="Times New Roman"/>
                          <a:cs typeface="Times New Roman"/>
                        </a:rPr>
                        <a:t>Cyclosporine</a:t>
                      </a:r>
                      <a:r>
                        <a:rPr lang="en-US" sz="1600" b="1" baseline="0" dirty="0" smtClean="0">
                          <a:latin typeface="+mn-lt"/>
                          <a:ea typeface="Times New Roman"/>
                          <a:cs typeface="Times New Roman"/>
                        </a:rPr>
                        <a:t> vs. </a:t>
                      </a:r>
                      <a:r>
                        <a:rPr lang="en-US" sz="1600" b="1" baseline="0" dirty="0" err="1" smtClean="0">
                          <a:latin typeface="+mn-lt"/>
                          <a:ea typeface="Times New Roman"/>
                          <a:cs typeface="Times New Roman"/>
                        </a:rPr>
                        <a:t>Tacrolimus</a:t>
                      </a:r>
                      <a:r>
                        <a:rPr lang="en-US" sz="1600" b="1" baseline="0" dirty="0" smtClean="0">
                          <a:latin typeface="+mn-lt"/>
                          <a:ea typeface="Times New Roman"/>
                          <a:cs typeface="Times New Roman"/>
                        </a:rPr>
                        <a:t> at discharge</a:t>
                      </a:r>
                      <a:endParaRPr lang="en-US" sz="1600" b="1" dirty="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4385</a:t>
                      </a:r>
                      <a:endParaRPr lang="en-US" sz="16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1.41</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0.0004</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600" b="1" i="0" u="none" strike="noStrike" dirty="0">
                          <a:solidFill>
                            <a:schemeClr val="tx1"/>
                          </a:solidFill>
                          <a:latin typeface="Arial"/>
                        </a:rPr>
                        <a:t>1.17</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600" b="1" i="0" u="none" strike="noStrike" dirty="0" smtClean="0">
                          <a:solidFill>
                            <a:schemeClr val="tx1"/>
                          </a:solidFill>
                          <a:latin typeface="Arial"/>
                        </a:rPr>
                        <a:t>-1.71</a:t>
                      </a:r>
                      <a:endParaRPr lang="en-US" sz="1600" b="1" i="0" u="none" strike="noStrike" dirty="0">
                        <a:solidFill>
                          <a:schemeClr val="tx1"/>
                        </a:solidFill>
                        <a:latin typeface="Arial"/>
                      </a:endParaRPr>
                    </a:p>
                  </a:txBody>
                  <a:tcPr marL="0" marR="0" marT="0" marB="0" anchor="ctr">
                    <a:lnR>
                      <a:noFill/>
                    </a:lnR>
                    <a:solidFill>
                      <a:schemeClr val="bg2"/>
                    </a:solidFill>
                  </a:tcPr>
                </a:tc>
              </a:tr>
              <a:tr h="487680">
                <a:tc>
                  <a:txBody>
                    <a:bodyPr/>
                    <a:lstStyle/>
                    <a:p>
                      <a:pPr marL="0" marR="0">
                        <a:spcBef>
                          <a:spcPts val="0"/>
                        </a:spcBef>
                        <a:spcAft>
                          <a:spcPts val="0"/>
                        </a:spcAft>
                      </a:pPr>
                      <a:r>
                        <a:rPr lang="en-US" sz="1600" b="1" dirty="0" err="1" smtClean="0">
                          <a:latin typeface="+mn-lt"/>
                          <a:ea typeface="Times New Roman"/>
                          <a:cs typeface="Times New Roman"/>
                        </a:rPr>
                        <a:t>Pulsatile</a:t>
                      </a:r>
                      <a:r>
                        <a:rPr lang="en-US" sz="1600" b="1" dirty="0" smtClean="0">
                          <a:latin typeface="+mn-lt"/>
                          <a:ea typeface="Times New Roman"/>
                          <a:cs typeface="Times New Roman"/>
                        </a:rPr>
                        <a:t> chronic </a:t>
                      </a:r>
                      <a:r>
                        <a:rPr lang="en-US" sz="1600" b="1" dirty="0">
                          <a:latin typeface="+mn-lt"/>
                          <a:ea typeface="Times New Roman"/>
                          <a:cs typeface="Times New Roman"/>
                        </a:rPr>
                        <a:t>device</a:t>
                      </a: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1384</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1.32</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0.0113</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1.06</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-1.63</a:t>
                      </a:r>
                      <a:endParaRPr lang="en-US" sz="1600" b="1" i="0" u="none" strike="noStrike" dirty="0">
                        <a:solidFill>
                          <a:schemeClr val="tx1"/>
                        </a:solidFill>
                        <a:latin typeface="Arial"/>
                      </a:endParaRPr>
                    </a:p>
                  </a:txBody>
                  <a:tcPr marL="0" marR="0" marT="0" marB="0" anchor="ctr">
                    <a:lnR>
                      <a:noFill/>
                    </a:lnR>
                    <a:solidFill>
                      <a:schemeClr val="bg2"/>
                    </a:solidFill>
                  </a:tcPr>
                </a:tc>
              </a:tr>
              <a:tr h="487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Recipient history of diabetes</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1698</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1.25</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0.0216</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1.03</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-1.51</a:t>
                      </a:r>
                      <a:endParaRPr lang="en-US" sz="1600" b="1" i="0" u="none" strike="noStrike" dirty="0">
                        <a:solidFill>
                          <a:schemeClr val="tx1"/>
                        </a:solidFill>
                        <a:latin typeface="Arial"/>
                      </a:endParaRPr>
                    </a:p>
                  </a:txBody>
                  <a:tcPr marL="0" marR="0" marT="0" marB="0" anchor="ctr">
                    <a:lnR>
                      <a:noFill/>
                    </a:lnR>
                    <a:solidFill>
                      <a:schemeClr val="bg2"/>
                    </a:solidFill>
                  </a:tcPr>
                </a:tc>
              </a:tr>
              <a:tr h="487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FFFF"/>
                          </a:solidFill>
                          <a:latin typeface="+mn-lt"/>
                          <a:ea typeface="Times New Roman"/>
                          <a:cs typeface="Times New Roman"/>
                        </a:rPr>
                        <a:t>Diagnosis: Coronary artery disease vs. </a:t>
                      </a:r>
                      <a:r>
                        <a:rPr lang="en-US" sz="1600" b="1" dirty="0" err="1" smtClean="0">
                          <a:solidFill>
                            <a:srgbClr val="FFFFFF"/>
                          </a:solidFill>
                          <a:latin typeface="+mn-lt"/>
                          <a:ea typeface="Times New Roman"/>
                          <a:cs typeface="Times New Roman"/>
                        </a:rPr>
                        <a:t>cardiomyopathy</a:t>
                      </a:r>
                      <a:endParaRPr lang="en-US" sz="1600" b="1" dirty="0" smtClean="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3752</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0.81</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0.0213</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0.67</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-0.97</a:t>
                      </a:r>
                      <a:endParaRPr lang="en-US" sz="1600" b="1" i="0" u="none" strike="noStrike" dirty="0">
                        <a:solidFill>
                          <a:schemeClr val="tx1"/>
                        </a:solidFill>
                        <a:latin typeface="Arial"/>
                      </a:endParaRPr>
                    </a:p>
                  </a:txBody>
                  <a:tcPr marL="0" marR="0" marT="0" marB="0" anchor="ctr">
                    <a:lnR>
                      <a:noFill/>
                    </a:lnR>
                    <a:solidFill>
                      <a:schemeClr val="bg2"/>
                    </a:solidFill>
                  </a:tcPr>
                </a:tc>
              </a:tr>
              <a:tr h="487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Polyclonal</a:t>
                      </a:r>
                      <a:r>
                        <a:rPr lang="en-US" sz="1600" b="1" baseline="0" dirty="0" smtClean="0">
                          <a:latin typeface="+mn-lt"/>
                          <a:ea typeface="Times New Roman"/>
                          <a:cs typeface="Times New Roman"/>
                        </a:rPr>
                        <a:t> agent used for induction</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1570</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0.79</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0.0486</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0.62</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-1.00</a:t>
                      </a:r>
                      <a:endParaRPr lang="en-US" sz="1600" b="1" i="0" u="none" strike="noStrike" dirty="0">
                        <a:solidFill>
                          <a:schemeClr val="tx1"/>
                        </a:solidFill>
                        <a:latin typeface="Arial"/>
                      </a:endParaRPr>
                    </a:p>
                  </a:txBody>
                  <a:tcPr marL="0" marR="0" marT="0" marB="0" anchor="ctr">
                    <a:lnR>
                      <a:noFill/>
                    </a:lnR>
                    <a:solidFill>
                      <a:schemeClr val="bg2"/>
                    </a:solidFill>
                  </a:tcPr>
                </a:tc>
              </a:tr>
              <a:tr h="487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mn-lt"/>
                          <a:ea typeface="Times New Roman"/>
                          <a:cs typeface="Times New Roman"/>
                        </a:rPr>
                        <a:t>Diagnosis: Congenital vs. </a:t>
                      </a:r>
                      <a:r>
                        <a:rPr lang="en-US" sz="1600" b="1" dirty="0" err="1" smtClean="0">
                          <a:latin typeface="+mn-lt"/>
                          <a:ea typeface="Times New Roman"/>
                          <a:cs typeface="Times New Roman"/>
                        </a:rPr>
                        <a:t>cardiomyopathy</a:t>
                      </a:r>
                      <a:endParaRPr lang="en-US" sz="1600" b="1" dirty="0">
                        <a:latin typeface="+mn-lt"/>
                        <a:ea typeface="Times New Roman"/>
                        <a:cs typeface="Times New Roman"/>
                      </a:endParaRPr>
                    </a:p>
                  </a:txBody>
                  <a:tcPr marL="38100" marR="38100" marT="0" marB="0" anchor="ctr">
                    <a:lnL>
                      <a:noFill/>
                    </a:lnL>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205</a:t>
                      </a:r>
                      <a:endParaRPr lang="en-US" sz="1600" b="1" dirty="0">
                        <a:latin typeface="+mn-lt"/>
                        <a:ea typeface="Times New Roman"/>
                        <a:cs typeface="Times New Roman"/>
                      </a:endParaRPr>
                    </a:p>
                  </a:txBody>
                  <a:tcPr marL="38100" marR="38100" marT="0" marB="0" anchor="ctr">
                    <a:solidFill>
                      <a:schemeClr val="bg2"/>
                    </a:solidFill>
                  </a:tcPr>
                </a:tc>
                <a:tc>
                  <a:txBody>
                    <a:bodyPr/>
                    <a:lstStyle/>
                    <a:p>
                      <a:pPr algn="ctr" fontAlgn="t"/>
                      <a:r>
                        <a:rPr lang="en-US" sz="1600" b="1" i="0" u="none" strike="noStrike">
                          <a:solidFill>
                            <a:schemeClr val="tx1"/>
                          </a:solidFill>
                          <a:latin typeface="Arial"/>
                        </a:rPr>
                        <a:t>0.36</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0.0477</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0.13</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-0.99</a:t>
                      </a:r>
                      <a:endParaRPr lang="en-US" sz="1600" b="1" i="0" u="none" strike="noStrike" dirty="0">
                        <a:solidFill>
                          <a:schemeClr val="tx1"/>
                        </a:solidFill>
                        <a:latin typeface="Arial"/>
                      </a:endParaRPr>
                    </a:p>
                  </a:txBody>
                  <a:tcPr marL="0" marR="0" marT="0" marB="0" anchor="ctr">
                    <a:lnR>
                      <a:noFill/>
                    </a:lnR>
                    <a:solidFill>
                      <a:schemeClr val="bg2"/>
                    </a:solidFill>
                  </a:tcPr>
                </a:tc>
              </a:tr>
            </a:tbl>
          </a:graphicData>
        </a:graphic>
      </p:graphicFrame>
      <p:sp>
        <p:nvSpPr>
          <p:cNvPr id="9" name="TextBox 8"/>
          <p:cNvSpPr txBox="1"/>
          <p:nvPr/>
        </p:nvSpPr>
        <p:spPr>
          <a:xfrm>
            <a:off x="3657600" y="5715000"/>
            <a:ext cx="1828800" cy="461665"/>
          </a:xfrm>
          <a:prstGeom prst="rect">
            <a:avLst/>
          </a:prstGeom>
          <a:noFill/>
        </p:spPr>
        <p:txBody>
          <a:bodyPr wrap="square" rtlCol="0">
            <a:spAutoFit/>
          </a:bodyPr>
          <a:lstStyle/>
          <a:p>
            <a:pPr algn="ctr"/>
            <a:r>
              <a:rPr lang="en-US" sz="2400" b="1" dirty="0" smtClean="0">
                <a:solidFill>
                  <a:srgbClr val="FFFF00"/>
                </a:solidFill>
              </a:rPr>
              <a:t>N = 8,168</a:t>
            </a:r>
            <a:endParaRPr lang="en-US" sz="2400" b="1"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3" name="Group 4"/>
          <p:cNvGrpSpPr/>
          <p:nvPr/>
        </p:nvGrpSpPr>
        <p:grpSpPr>
          <a:xfrm>
            <a:off x="381000" y="5867400"/>
            <a:ext cx="4572000" cy="755650"/>
            <a:chOff x="381000" y="5867400"/>
            <a:chExt cx="4572000" cy="755650"/>
          </a:xfrm>
        </p:grpSpPr>
        <p:pic>
          <p:nvPicPr>
            <p:cNvPr id="15"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6" name="TextBox 15"/>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7" name="TextBox 16"/>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4" name="Text Box 15"/>
          <p:cNvSpPr txBox="1">
            <a:spLocks noChangeArrowheads="1"/>
          </p:cNvSpPr>
          <p:nvPr/>
        </p:nvSpPr>
        <p:spPr bwMode="auto">
          <a:xfrm>
            <a:off x="6019800" y="59436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400" dirty="0" smtClean="0"/>
              <a:t>ADULT HEART TRANSPLANTS </a:t>
            </a:r>
            <a:r>
              <a:rPr lang="en-US" sz="2000" dirty="0" smtClean="0"/>
              <a:t>(2001-6/2006)</a:t>
            </a:r>
            <a:br>
              <a:rPr lang="en-US" sz="2000" dirty="0" smtClean="0"/>
            </a:br>
            <a:r>
              <a:rPr lang="en-US" sz="1600" i="1" dirty="0" smtClean="0"/>
              <a:t>Borderline Significant </a:t>
            </a:r>
            <a:r>
              <a:rPr lang="en-US" sz="1600" dirty="0" smtClean="0"/>
              <a:t>Risk Factors for Developing Severe Renal Dysfunction within 5 Years</a:t>
            </a:r>
            <a:r>
              <a:rPr lang="en-US" sz="1700" dirty="0" smtClean="0"/>
              <a:t/>
            </a:r>
            <a:br>
              <a:rPr lang="en-US" sz="1700" dirty="0" smtClean="0"/>
            </a:br>
            <a:r>
              <a:rPr lang="en-US" sz="1700" dirty="0" smtClean="0"/>
              <a:t>Limited to Recipients without Severe Renal Dysfunction* Pre-Transplant</a:t>
            </a:r>
            <a:br>
              <a:rPr lang="en-US" sz="1700" dirty="0" smtClean="0"/>
            </a:br>
            <a:r>
              <a:rPr lang="en-US" sz="1700" dirty="0" smtClean="0"/>
              <a:t>Conditional on Survival to Transplant Discharge</a:t>
            </a:r>
            <a:endParaRPr lang="en-US" sz="1700" dirty="0"/>
          </a:p>
        </p:txBody>
      </p:sp>
      <p:graphicFrame>
        <p:nvGraphicFramePr>
          <p:cNvPr id="10" name="Content Placeholder 9"/>
          <p:cNvGraphicFramePr>
            <a:graphicFrameLocks noGrp="1"/>
          </p:cNvGraphicFramePr>
          <p:nvPr>
            <p:ph idx="1"/>
          </p:nvPr>
        </p:nvGraphicFramePr>
        <p:xfrm>
          <a:off x="228599" y="1676400"/>
          <a:ext cx="8686801" cy="1276650"/>
        </p:xfrm>
        <a:graphic>
          <a:graphicData uri="http://schemas.openxmlformats.org/drawingml/2006/table">
            <a:tbl>
              <a:tblPr firstRow="1" bandRow="1">
                <a:tableStyleId>{C083E6E3-FA7D-4D7B-A595-EF9225AFEA82}</a:tableStyleId>
              </a:tblPr>
              <a:tblGrid>
                <a:gridCol w="4211782"/>
                <a:gridCol w="789709"/>
                <a:gridCol w="965200"/>
                <a:gridCol w="877455"/>
                <a:gridCol w="965200"/>
                <a:gridCol w="877455"/>
              </a:tblGrid>
              <a:tr h="796946">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Relative Risk</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79704">
                <a:tc>
                  <a:txBody>
                    <a:bodyPr/>
                    <a:lstStyle/>
                    <a:p>
                      <a:pPr marL="0" marR="0">
                        <a:spcBef>
                          <a:spcPts val="0"/>
                        </a:spcBef>
                        <a:spcAft>
                          <a:spcPts val="0"/>
                        </a:spcAft>
                      </a:pPr>
                      <a:r>
                        <a:rPr lang="en-US" sz="1600" b="1" dirty="0" smtClean="0">
                          <a:solidFill>
                            <a:srgbClr val="FFFFFF"/>
                          </a:solidFill>
                          <a:latin typeface="+mn-lt"/>
                          <a:ea typeface="Times New Roman"/>
                          <a:cs typeface="Times New Roman"/>
                        </a:rPr>
                        <a:t>Hospitalized (inc. ICU) at transplant</a:t>
                      </a:r>
                      <a:endParaRPr lang="en-US" sz="1600" dirty="0">
                        <a:latin typeface="Times New Roman"/>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3792</a:t>
                      </a:r>
                      <a:endParaRPr lang="en-US" sz="16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600" b="1" i="0" u="none" strike="noStrike" dirty="0" smtClean="0">
                          <a:solidFill>
                            <a:schemeClr val="tx1"/>
                          </a:solidFill>
                          <a:latin typeface="Arial"/>
                        </a:rPr>
                        <a:t>1.16</a:t>
                      </a:r>
                      <a:endParaRPr lang="en-US" sz="1600" b="1" i="0" u="none" strike="noStrike" dirty="0">
                        <a:solidFill>
                          <a:schemeClr val="tx1"/>
                        </a:solidFill>
                        <a:latin typeface="Arial"/>
                      </a:endParaRPr>
                    </a:p>
                  </a:txBody>
                  <a:tcPr marL="0" marR="0" marT="0" marB="0" anchor="ct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600" b="1" i="0" u="none" strike="noStrike" dirty="0" smtClean="0">
                          <a:solidFill>
                            <a:schemeClr val="tx1"/>
                          </a:solidFill>
                          <a:latin typeface="Arial"/>
                        </a:rPr>
                        <a:t>0.0931</a:t>
                      </a:r>
                      <a:endParaRPr lang="en-US" sz="1600" b="1" i="0" u="none" strike="noStrike" dirty="0">
                        <a:solidFill>
                          <a:schemeClr val="tx1"/>
                        </a:solidFill>
                        <a:latin typeface="Arial"/>
                      </a:endParaRPr>
                    </a:p>
                  </a:txBody>
                  <a:tcPr marL="0" marR="0" marT="0" marB="0" anchor="ct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600" b="1" i="0" u="none" strike="noStrike" dirty="0" smtClean="0">
                          <a:solidFill>
                            <a:schemeClr val="tx1"/>
                          </a:solidFill>
                          <a:latin typeface="Arial"/>
                        </a:rPr>
                        <a:t>0.98</a:t>
                      </a:r>
                      <a:endParaRPr lang="en-US" sz="1600" b="1" i="0" u="none" strike="noStrike" dirty="0">
                        <a:solidFill>
                          <a:schemeClr val="tx1"/>
                        </a:solidFill>
                        <a:latin typeface="Arial"/>
                      </a:endParaRPr>
                    </a:p>
                  </a:txBody>
                  <a:tcPr marL="0" marR="0" marT="0" marB="0" anchor="ct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600" b="1" i="0" u="none" strike="noStrike" dirty="0" smtClean="0">
                          <a:solidFill>
                            <a:schemeClr val="tx1"/>
                          </a:solidFill>
                          <a:latin typeface="Arial"/>
                        </a:rPr>
                        <a:t>-1.37</a:t>
                      </a:r>
                      <a:endParaRPr lang="en-US" sz="16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bl>
          </a:graphicData>
        </a:graphic>
      </p:graphicFrame>
      <p:sp>
        <p:nvSpPr>
          <p:cNvPr id="9" name="TextBox 8"/>
          <p:cNvSpPr txBox="1"/>
          <p:nvPr/>
        </p:nvSpPr>
        <p:spPr>
          <a:xfrm>
            <a:off x="3657600" y="5405735"/>
            <a:ext cx="1828800" cy="461665"/>
          </a:xfrm>
          <a:prstGeom prst="rect">
            <a:avLst/>
          </a:prstGeom>
          <a:noFill/>
        </p:spPr>
        <p:txBody>
          <a:bodyPr wrap="square" rtlCol="0">
            <a:spAutoFit/>
          </a:bodyPr>
          <a:lstStyle/>
          <a:p>
            <a:pPr algn="ctr"/>
            <a:r>
              <a:rPr lang="en-US" sz="2400" b="1" dirty="0" smtClean="0">
                <a:solidFill>
                  <a:srgbClr val="FFFF00"/>
                </a:solidFill>
              </a:rPr>
              <a:t>N = 8,168</a:t>
            </a:r>
            <a:endParaRPr lang="en-US" sz="2400" b="1"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3" name="Group 4"/>
          <p:cNvGrpSpPr/>
          <p:nvPr/>
        </p:nvGrpSpPr>
        <p:grpSpPr>
          <a:xfrm>
            <a:off x="381000" y="5867400"/>
            <a:ext cx="4572000" cy="755650"/>
            <a:chOff x="381000" y="5867400"/>
            <a:chExt cx="4572000" cy="755650"/>
          </a:xfrm>
        </p:grpSpPr>
        <p:pic>
          <p:nvPicPr>
            <p:cNvPr id="15"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6" name="TextBox 15"/>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7" name="TextBox 16"/>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3" name="Text Box 15"/>
          <p:cNvSpPr txBox="1">
            <a:spLocks noChangeArrowheads="1"/>
          </p:cNvSpPr>
          <p:nvPr/>
        </p:nvSpPr>
        <p:spPr bwMode="auto">
          <a:xfrm>
            <a:off x="6019800" y="59436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400" dirty="0" smtClean="0"/>
              <a:t>ADULT HEART TRANSPLANTS </a:t>
            </a:r>
            <a:r>
              <a:rPr lang="en-US" sz="2000" dirty="0" smtClean="0"/>
              <a:t>(2001-6/2006)</a:t>
            </a:r>
            <a:br>
              <a:rPr lang="en-US" sz="2000" dirty="0" smtClean="0"/>
            </a:br>
            <a:r>
              <a:rPr lang="en-US" sz="1800" dirty="0" smtClean="0"/>
              <a:t>Risk Factors for Developing Severe Renal Dysfunction within 5 Years</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a:t>
            </a:r>
            <a:endParaRPr lang="en-US" sz="1600" dirty="0"/>
          </a:p>
        </p:txBody>
      </p:sp>
      <p:graphicFrame>
        <p:nvGraphicFramePr>
          <p:cNvPr id="10" name="Content Placeholder 9"/>
          <p:cNvGraphicFramePr>
            <a:graphicFrameLocks noGrp="1"/>
          </p:cNvGraphicFramePr>
          <p:nvPr>
            <p:ph idx="1"/>
          </p:nvPr>
        </p:nvGraphicFramePr>
        <p:xfrm>
          <a:off x="304800" y="1676400"/>
          <a:ext cx="8305800" cy="1788905"/>
        </p:xfrm>
        <a:graphic>
          <a:graphicData uri="http://schemas.openxmlformats.org/drawingml/2006/table">
            <a:tbl>
              <a:tblPr firstRow="1" bandRow="1">
                <a:tableStyleId>{C083E6E3-FA7D-4D7B-A595-EF9225AFEA82}</a:tableStyleId>
              </a:tblPr>
              <a:tblGrid>
                <a:gridCol w="4114800"/>
                <a:gridCol w="41910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Recipient</a:t>
                      </a:r>
                      <a:r>
                        <a:rPr lang="en-US" sz="1800" b="1" baseline="0" dirty="0" smtClean="0"/>
                        <a:t> age</a:t>
                      </a:r>
                      <a:endParaRPr lang="en-US" sz="1800" b="1" dirty="0"/>
                    </a:p>
                  </a:txBody>
                  <a:tcPr marL="45720" marR="0" marT="0" marB="0">
                    <a:lnL>
                      <a:noFill/>
                    </a:lnL>
                    <a:lnT w="12700" cap="flat" cmpd="sng" algn="ctr">
                      <a:noFill/>
                      <a:prstDash val="solid"/>
                      <a:round/>
                      <a:headEnd type="none" w="med" len="med"/>
                      <a:tailEnd type="none" w="med" len="med"/>
                    </a:lnT>
                    <a:solidFill>
                      <a:schemeClr val="bg2"/>
                    </a:solidFill>
                  </a:tcPr>
                </a:tc>
                <a:tc>
                  <a:txBody>
                    <a:bodyPr/>
                    <a:lstStyle/>
                    <a:p>
                      <a:pPr rtl="0" fontAlgn="t"/>
                      <a:r>
                        <a:rPr lang="en-US" sz="1800" b="1" dirty="0" smtClean="0"/>
                        <a:t>Recipient</a:t>
                      </a:r>
                      <a:r>
                        <a:rPr lang="en-US" sz="1800" b="1" baseline="0" dirty="0" smtClean="0"/>
                        <a:t> pre-transplant creatinine</a:t>
                      </a:r>
                      <a:endParaRPr lang="en-US" sz="1800" b="1" dirty="0"/>
                    </a:p>
                  </a:txBody>
                  <a:tcPr marL="45720" marR="0" marT="0" marB="0">
                    <a:lnT w="12700" cap="flat" cmpd="sng" algn="ctr">
                      <a:noFill/>
                      <a:prstDash val="solid"/>
                      <a:round/>
                      <a:headEnd type="none" w="med" len="med"/>
                      <a:tailEnd type="none" w="med" len="med"/>
                    </a:lnT>
                    <a:solidFill>
                      <a:schemeClr val="bg2"/>
                    </a:solidFill>
                  </a:tcPr>
                </a:tc>
              </a:tr>
              <a:tr h="553348">
                <a:tc>
                  <a:txBody>
                    <a:bodyPr/>
                    <a:lstStyle/>
                    <a:p>
                      <a:pPr rtl="0" fontAlgn="t"/>
                      <a:r>
                        <a:rPr lang="en-US" sz="1800" b="1" dirty="0" smtClean="0"/>
                        <a:t>Donor/recipient</a:t>
                      </a:r>
                      <a:r>
                        <a:rPr lang="en-US" sz="1800" b="1" baseline="0" dirty="0" smtClean="0"/>
                        <a:t> height ratio</a:t>
                      </a:r>
                      <a:endParaRPr lang="en-US" sz="1800" b="1" dirty="0"/>
                    </a:p>
                  </a:txBody>
                  <a:tcPr marL="45720" marR="0" marT="0" marB="0">
                    <a:lnL>
                      <a:noFill/>
                    </a:lnL>
                    <a:solidFill>
                      <a:schemeClr val="bg2"/>
                    </a:solidFill>
                  </a:tcPr>
                </a:tc>
                <a:tc>
                  <a:txBody>
                    <a:bodyPr/>
                    <a:lstStyle/>
                    <a:p>
                      <a:pPr rtl="0" fontAlgn="t"/>
                      <a:r>
                        <a:rPr lang="en-US" sz="1800" b="1" dirty="0" smtClean="0"/>
                        <a:t>Transplant center volume </a:t>
                      </a:r>
                      <a:r>
                        <a:rPr lang="en-US" sz="1800" b="1" baseline="0" dirty="0" smtClean="0"/>
                        <a:t>(borderline)</a:t>
                      </a:r>
                      <a:endParaRPr lang="en-US" sz="1800" b="1" dirty="0"/>
                    </a:p>
                  </a:txBody>
                  <a:tcPr marL="45720" marR="0" marT="0" marB="0">
                    <a:solidFill>
                      <a:schemeClr val="bg2"/>
                    </a:solidFill>
                  </a:tcPr>
                </a:tc>
              </a:tr>
            </a:tbl>
          </a:graphicData>
        </a:graphic>
      </p:graphicFrame>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 Box 15"/>
          <p:cNvSpPr txBox="1">
            <a:spLocks noChangeArrowheads="1"/>
          </p:cNvSpPr>
          <p:nvPr/>
        </p:nvSpPr>
        <p:spPr bwMode="auto">
          <a:xfrm>
            <a:off x="6019800" y="59436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sz="2400" dirty="0" smtClean="0"/>
              <a:t>ADULT HEART TRANSPLANTS </a:t>
            </a:r>
            <a:r>
              <a:rPr lang="en-US" sz="2000" dirty="0" smtClean="0"/>
              <a:t>(2001-6/2006)</a:t>
            </a:r>
            <a:r>
              <a:rPr lang="en-US" sz="1800" dirty="0" smtClean="0"/>
              <a:t/>
            </a:r>
            <a:br>
              <a:rPr lang="en-US" sz="1800" dirty="0" smtClean="0"/>
            </a:br>
            <a:r>
              <a:rPr lang="en-US" sz="1800" dirty="0" smtClean="0"/>
              <a:t>Risk Factors for Developing Severe Renal Dysfunction within 5 Years</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 </a:t>
            </a:r>
            <a:br>
              <a:rPr lang="en-US" sz="1800" dirty="0" smtClean="0"/>
            </a:br>
            <a:r>
              <a:rPr lang="en-US" sz="2000" dirty="0" smtClean="0">
                <a:solidFill>
                  <a:srgbClr val="FFFF00"/>
                </a:solidFill>
              </a:rPr>
              <a:t>Recipient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0.0017</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8,168)</a:t>
            </a:r>
            <a:endParaRPr lang="en-US" sz="2400" b="1" dirty="0">
              <a:solidFill>
                <a:srgbClr val="FFFF00"/>
              </a:solidFill>
            </a:endParaRPr>
          </a:p>
        </p:txBody>
      </p:sp>
      <p:sp>
        <p:nvSpPr>
          <p:cNvPr id="10" name="Text Box 15"/>
          <p:cNvSpPr txBox="1">
            <a:spLocks noChangeArrowheads="1"/>
          </p:cNvSpPr>
          <p:nvPr/>
        </p:nvSpPr>
        <p:spPr bwMode="auto">
          <a:xfrm>
            <a:off x="6238875" y="57912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sp>
        <p:nvSpPr>
          <p:cNvPr id="15" name="TextBox 14"/>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400" dirty="0" smtClean="0"/>
              <a:t>ADULT HEART TRANSPLANTS </a:t>
            </a:r>
            <a:r>
              <a:rPr lang="en-US" sz="2000" dirty="0" smtClean="0"/>
              <a:t>(2001-6/2006)</a:t>
            </a:r>
            <a:r>
              <a:rPr lang="en-US" sz="1800" dirty="0" smtClean="0"/>
              <a:t/>
            </a:r>
            <a:br>
              <a:rPr lang="en-US" sz="1800" dirty="0" smtClean="0"/>
            </a:br>
            <a:r>
              <a:rPr lang="en-US" sz="1800" dirty="0" smtClean="0"/>
              <a:t>Risk Factors for Developing Severe Renal Dysfunction within 5 Years</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 </a:t>
            </a:r>
            <a:r>
              <a:rPr lang="en-US" sz="1600" dirty="0" smtClean="0"/>
              <a:t/>
            </a:r>
            <a:br>
              <a:rPr lang="en-US" sz="1600" dirty="0" smtClean="0"/>
            </a:br>
            <a:r>
              <a:rPr lang="en-US" sz="2000" dirty="0" smtClean="0">
                <a:solidFill>
                  <a:srgbClr val="FFFF00"/>
                </a:solidFill>
              </a:rPr>
              <a:t>Donor Height/Recipient Height Ratio</a:t>
            </a:r>
            <a:endParaRPr lang="en-US" sz="16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514600" y="1752600"/>
            <a:ext cx="1828800" cy="323165"/>
          </a:xfrm>
          <a:prstGeom prst="rect">
            <a:avLst/>
          </a:prstGeom>
          <a:noFill/>
        </p:spPr>
        <p:txBody>
          <a:bodyPr wrap="square" rtlCol="0">
            <a:spAutoFit/>
          </a:bodyPr>
          <a:lstStyle/>
          <a:p>
            <a:r>
              <a:rPr lang="en-US" sz="1500" b="1" dirty="0" smtClean="0">
                <a:solidFill>
                  <a:srgbClr val="FFFF00"/>
                </a:solidFill>
              </a:rPr>
              <a:t>p = 0.0313</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8,168)</a:t>
            </a:r>
            <a:endParaRPr lang="en-US" sz="2400" b="1" dirty="0">
              <a:solidFill>
                <a:srgbClr val="FFFF00"/>
              </a:solidFill>
            </a:endParaRPr>
          </a:p>
        </p:txBody>
      </p:sp>
      <p:sp>
        <p:nvSpPr>
          <p:cNvPr id="15" name="Text Box 15"/>
          <p:cNvSpPr txBox="1">
            <a:spLocks noChangeArrowheads="1"/>
          </p:cNvSpPr>
          <p:nvPr/>
        </p:nvSpPr>
        <p:spPr bwMode="auto">
          <a:xfrm>
            <a:off x="6238875" y="59436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400" dirty="0" smtClean="0"/>
              <a:t>ADULT HEART TRANSPLANTS </a:t>
            </a:r>
            <a:r>
              <a:rPr lang="en-US" sz="2000" dirty="0" smtClean="0"/>
              <a:t>(2001-6/2006)</a:t>
            </a:r>
            <a:r>
              <a:rPr lang="en-US" sz="1800" dirty="0" smtClean="0"/>
              <a:t/>
            </a:r>
            <a:br>
              <a:rPr lang="en-US" sz="1800" dirty="0" smtClean="0"/>
            </a:br>
            <a:r>
              <a:rPr lang="en-US" sz="1800" dirty="0" smtClean="0"/>
              <a:t>Risk Factors for Developing Severe Renal Dysfunction within 5 Years</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 </a:t>
            </a:r>
            <a:br>
              <a:rPr lang="en-US" sz="1800" dirty="0" smtClean="0"/>
            </a:br>
            <a:r>
              <a:rPr lang="en-US" sz="2000" dirty="0" smtClean="0">
                <a:solidFill>
                  <a:srgbClr val="FFFF00"/>
                </a:solidFill>
              </a:rPr>
              <a:t>Recipient Pre-Transplant Creatinine</a:t>
            </a:r>
            <a:endParaRPr lang="en-US" sz="16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9812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8,168)</a:t>
            </a:r>
            <a:endParaRPr lang="en-US" sz="2400" b="1" dirty="0">
              <a:solidFill>
                <a:srgbClr val="FFFF00"/>
              </a:solidFill>
            </a:endParaRPr>
          </a:p>
        </p:txBody>
      </p:sp>
      <p:sp>
        <p:nvSpPr>
          <p:cNvPr id="14" name="Text Box 15"/>
          <p:cNvSpPr txBox="1">
            <a:spLocks noChangeArrowheads="1"/>
          </p:cNvSpPr>
          <p:nvPr/>
        </p:nvSpPr>
        <p:spPr bwMode="auto">
          <a:xfrm>
            <a:off x="6238875" y="57912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sp>
        <p:nvSpPr>
          <p:cNvPr id="15" name="TextBox 14"/>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400" dirty="0" smtClean="0"/>
              <a:t>ADULT HEART TRANSPLANTS </a:t>
            </a:r>
            <a:r>
              <a:rPr lang="en-US" sz="2000" dirty="0" smtClean="0"/>
              <a:t>(2001-6/2006)</a:t>
            </a:r>
            <a:r>
              <a:rPr lang="en-US" sz="1800" dirty="0" smtClean="0"/>
              <a:t/>
            </a:r>
            <a:br>
              <a:rPr lang="en-US" sz="1800" dirty="0" smtClean="0"/>
            </a:br>
            <a:r>
              <a:rPr lang="en-US" sz="1800" dirty="0" smtClean="0"/>
              <a:t>Risk Factors for Developing Severe Renal Dysfunction within 5 Years</a:t>
            </a:r>
            <a:br>
              <a:rPr lang="en-US" sz="1800" dirty="0" smtClean="0"/>
            </a:br>
            <a:r>
              <a:rPr lang="en-US" sz="1800" dirty="0" smtClean="0"/>
              <a:t>Limited to Recipients without Severe Renal Dysfunction* Pre-Transplant</a:t>
            </a:r>
            <a:br>
              <a:rPr lang="en-US" sz="1800" dirty="0" smtClean="0"/>
            </a:br>
            <a:r>
              <a:rPr lang="en-US" sz="1800" dirty="0" smtClean="0"/>
              <a:t>Conditional on Survival to Transplant Discharge </a:t>
            </a:r>
            <a:br>
              <a:rPr lang="en-US" sz="1800" dirty="0" smtClean="0"/>
            </a:br>
            <a:r>
              <a:rPr lang="en-US" sz="2000" dirty="0" smtClean="0">
                <a:solidFill>
                  <a:srgbClr val="FFFF00"/>
                </a:solidFill>
              </a:rPr>
              <a:t>Center Volume</a:t>
            </a:r>
            <a:endParaRPr lang="en-US" sz="16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981200"/>
            <a:ext cx="1828800" cy="323165"/>
          </a:xfrm>
          <a:prstGeom prst="rect">
            <a:avLst/>
          </a:prstGeom>
          <a:noFill/>
        </p:spPr>
        <p:txBody>
          <a:bodyPr wrap="square" rtlCol="0">
            <a:spAutoFit/>
          </a:bodyPr>
          <a:lstStyle/>
          <a:p>
            <a:r>
              <a:rPr lang="en-US" sz="1500" b="1" dirty="0" smtClean="0">
                <a:solidFill>
                  <a:srgbClr val="FFFF00"/>
                </a:solidFill>
              </a:rPr>
              <a:t>p = 0.0985</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8,168)</a:t>
            </a:r>
            <a:endParaRPr lang="en-US" sz="2400" b="1" dirty="0">
              <a:solidFill>
                <a:srgbClr val="FFFF00"/>
              </a:solidFill>
            </a:endParaRPr>
          </a:p>
        </p:txBody>
      </p:sp>
      <p:sp>
        <p:nvSpPr>
          <p:cNvPr id="14" name="Text Box 15"/>
          <p:cNvSpPr txBox="1">
            <a:spLocks noChangeArrowheads="1"/>
          </p:cNvSpPr>
          <p:nvPr/>
        </p:nvSpPr>
        <p:spPr bwMode="auto">
          <a:xfrm>
            <a:off x="6238875" y="5791200"/>
            <a:ext cx="2905125" cy="461665"/>
          </a:xfrm>
          <a:prstGeom prst="rect">
            <a:avLst/>
          </a:prstGeom>
          <a:noFill/>
          <a:ln w="12700" algn="ctr">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00"/>
                </a:solidFill>
                <a:effectLst/>
                <a:latin typeface="Arial" pitchFamily="34" charset="0"/>
              </a:rPr>
              <a:t>*Severe renal dysfunction = creatinine &gt; 2.5 mg/dl or dialysis</a:t>
            </a:r>
            <a:endParaRPr kumimoji="0" lang="en-US" sz="1800" b="0" i="0" u="none" strike="noStrike" cap="none" normalizeH="0" baseline="0" dirty="0" smtClean="0">
              <a:ln>
                <a:noFill/>
              </a:ln>
              <a:solidFill>
                <a:schemeClr val="tx1"/>
              </a:solidFill>
              <a:effectLst/>
              <a:latin typeface="Arial" pitchFamily="34" charset="0"/>
            </a:endParaRPr>
          </a:p>
        </p:txBody>
      </p:sp>
      <p:sp>
        <p:nvSpPr>
          <p:cNvPr id="15" name="TextBox 14"/>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sz="2400" dirty="0" smtClean="0"/>
              <a:t>ADULT HEART TRANSPLANTS </a:t>
            </a:r>
            <a:r>
              <a:rPr lang="en-US" sz="2000" dirty="0" smtClean="0"/>
              <a:t>(1999-6/2003)</a:t>
            </a:r>
            <a:br>
              <a:rPr lang="en-US" sz="2000" dirty="0" smtClean="0"/>
            </a:br>
            <a:r>
              <a:rPr lang="en-US" sz="1800" dirty="0" smtClean="0"/>
              <a:t>Risk Factors for Developing Non-Skin Malignancy within 8 Years</a:t>
            </a:r>
            <a:br>
              <a:rPr lang="en-US" sz="1800" dirty="0" smtClean="0"/>
            </a:br>
            <a:r>
              <a:rPr lang="en-US" sz="1800" dirty="0" smtClean="0"/>
              <a:t>Limited to Recipients without Malignancy Pre-Transplant</a:t>
            </a:r>
            <a:br>
              <a:rPr lang="en-US" sz="1800" dirty="0" smtClean="0"/>
            </a:br>
            <a:r>
              <a:rPr lang="en-US" sz="1800" dirty="0" smtClean="0"/>
              <a:t>Conditional on Survival to Transplant Discharge</a:t>
            </a:r>
            <a:endParaRPr lang="en-US" sz="2400" dirty="0"/>
          </a:p>
        </p:txBody>
      </p:sp>
      <p:graphicFrame>
        <p:nvGraphicFramePr>
          <p:cNvPr id="10" name="Content Placeholder 9"/>
          <p:cNvGraphicFramePr>
            <a:graphicFrameLocks noGrp="1"/>
          </p:cNvGraphicFramePr>
          <p:nvPr>
            <p:ph idx="1"/>
          </p:nvPr>
        </p:nvGraphicFramePr>
        <p:xfrm>
          <a:off x="228599" y="1524000"/>
          <a:ext cx="8686801" cy="3657600"/>
        </p:xfrm>
        <a:graphic>
          <a:graphicData uri="http://schemas.openxmlformats.org/drawingml/2006/table">
            <a:tbl>
              <a:tblPr firstRow="1" bandRow="1">
                <a:tableStyleId>{C083E6E3-FA7D-4D7B-A595-EF9225AFEA82}</a:tableStyleId>
              </a:tblPr>
              <a:tblGrid>
                <a:gridCol w="4211782"/>
                <a:gridCol w="789709"/>
                <a:gridCol w="965200"/>
                <a:gridCol w="877455"/>
                <a:gridCol w="965200"/>
                <a:gridCol w="877455"/>
              </a:tblGrid>
              <a:tr h="609600">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Relative Risk</a:t>
                      </a:r>
                      <a:endParaRPr lang="en-US" sz="16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b="1"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26720">
                <a:tc>
                  <a:txBody>
                    <a:bodyPr/>
                    <a:lstStyle/>
                    <a:p>
                      <a:pPr algn="l" fontAlgn="t"/>
                      <a:r>
                        <a:rPr lang="en-US" sz="1600" b="1" i="0" u="none" strike="noStrike" dirty="0" smtClean="0">
                          <a:solidFill>
                            <a:srgbClr val="FFFFFF"/>
                          </a:solidFill>
                          <a:latin typeface="Arial"/>
                        </a:rPr>
                        <a:t>Diagnosis:</a:t>
                      </a:r>
                      <a:r>
                        <a:rPr lang="en-US" sz="1600" b="1" i="0" u="none" strike="noStrike" baseline="0" dirty="0" smtClean="0">
                          <a:solidFill>
                            <a:srgbClr val="FFFFFF"/>
                          </a:solidFill>
                          <a:latin typeface="Arial"/>
                        </a:rPr>
                        <a:t> Congenital vs. </a:t>
                      </a:r>
                      <a:r>
                        <a:rPr lang="en-US" sz="1600" b="1" i="0" u="none" strike="noStrike" baseline="0" dirty="0" err="1" smtClean="0">
                          <a:solidFill>
                            <a:srgbClr val="FFFFFF"/>
                          </a:solidFill>
                          <a:latin typeface="Arial"/>
                        </a:rPr>
                        <a:t>cardiomyopathy</a:t>
                      </a:r>
                      <a:endParaRPr lang="en-US" sz="1600" b="1" i="0" u="none" strike="noStrike" dirty="0">
                        <a:solidFill>
                          <a:srgbClr val="FFFFFF"/>
                        </a:solidFill>
                        <a:latin typeface="Arial"/>
                      </a:endParaRPr>
                    </a:p>
                  </a:txBody>
                  <a:tcPr marL="0" marR="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algn="ctr"/>
                      <a:r>
                        <a:rPr lang="en-US" sz="1600" b="1" dirty="0" smtClean="0"/>
                        <a:t>94</a:t>
                      </a:r>
                      <a:endParaRPr lang="en-US" sz="1600" b="1" dirty="0"/>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dirty="0">
                          <a:solidFill>
                            <a:schemeClr val="tx1"/>
                          </a:solidFill>
                          <a:latin typeface="Arial"/>
                        </a:rPr>
                        <a:t>3.35</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dirty="0">
                          <a:solidFill>
                            <a:srgbClr val="FFFFFF"/>
                          </a:solidFill>
                          <a:latin typeface="Arial"/>
                        </a:rPr>
                        <a:t>0.007</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600" b="1" i="0" u="none" strike="noStrike" dirty="0">
                          <a:solidFill>
                            <a:srgbClr val="FFFFFF"/>
                          </a:solidFill>
                          <a:latin typeface="Arial"/>
                        </a:rPr>
                        <a:t>1.39</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600" b="1" i="0" u="none" strike="noStrike" dirty="0" smtClean="0">
                          <a:solidFill>
                            <a:srgbClr val="FFFFFF"/>
                          </a:solidFill>
                          <a:latin typeface="Arial"/>
                        </a:rPr>
                        <a:t>-8.07</a:t>
                      </a:r>
                      <a:endParaRPr lang="en-US" sz="1600" b="1" i="0" u="none" strike="noStrike" dirty="0">
                        <a:solidFill>
                          <a:srgbClr val="FFFFFF"/>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426720">
                <a:tc>
                  <a:txBody>
                    <a:bodyPr/>
                    <a:lstStyle/>
                    <a:p>
                      <a:pPr algn="l" fontAlgn="t"/>
                      <a:r>
                        <a:rPr lang="en-US" sz="1600" b="1" i="0" u="none" strike="noStrike" dirty="0" err="1" smtClean="0">
                          <a:solidFill>
                            <a:srgbClr val="FFFFFF"/>
                          </a:solidFill>
                          <a:latin typeface="Arial"/>
                        </a:rPr>
                        <a:t>Retransplant</a:t>
                      </a:r>
                      <a:endParaRPr lang="en-US" sz="1600" b="1" i="0" u="none" strike="noStrike" dirty="0">
                        <a:solidFill>
                          <a:srgbClr val="FFFFFF"/>
                        </a:solidFill>
                        <a:latin typeface="Arial"/>
                      </a:endParaRPr>
                    </a:p>
                  </a:txBody>
                  <a:tcPr marL="0" marR="0" marT="0" marB="0" anchor="ctr">
                    <a:lnL>
                      <a:noFill/>
                    </a:lnL>
                    <a:solidFill>
                      <a:schemeClr val="bg2"/>
                    </a:solidFill>
                  </a:tcPr>
                </a:tc>
                <a:tc>
                  <a:txBody>
                    <a:bodyPr/>
                    <a:lstStyle/>
                    <a:p>
                      <a:pPr algn="ctr"/>
                      <a:r>
                        <a:rPr lang="en-US" sz="1600" b="1" dirty="0" smtClean="0"/>
                        <a:t>82</a:t>
                      </a:r>
                      <a:endParaRPr lang="en-US" sz="1600" b="1" dirty="0"/>
                    </a:p>
                  </a:txBody>
                  <a:tcPr marL="0" marR="0" marT="0" marB="0" anchor="ctr">
                    <a:solidFill>
                      <a:schemeClr val="bg2"/>
                    </a:solidFill>
                  </a:tcPr>
                </a:tc>
                <a:tc>
                  <a:txBody>
                    <a:bodyPr/>
                    <a:lstStyle/>
                    <a:p>
                      <a:pPr algn="ctr" fontAlgn="t"/>
                      <a:r>
                        <a:rPr lang="en-US" sz="1600" b="1" i="0" u="none" strike="noStrike" dirty="0">
                          <a:solidFill>
                            <a:schemeClr val="tx1"/>
                          </a:solidFill>
                          <a:latin typeface="Arial"/>
                        </a:rPr>
                        <a:t>2.97</a:t>
                      </a:r>
                    </a:p>
                  </a:txBody>
                  <a:tcPr marL="0" marR="0" marT="0" marB="0" anchor="ctr">
                    <a:solidFill>
                      <a:schemeClr val="bg2"/>
                    </a:solidFill>
                  </a:tcPr>
                </a:tc>
                <a:tc>
                  <a:txBody>
                    <a:bodyPr/>
                    <a:lstStyle/>
                    <a:p>
                      <a:pPr algn="ctr" fontAlgn="t"/>
                      <a:r>
                        <a:rPr lang="en-US" sz="1600" b="1" i="0" u="none" strike="noStrike" dirty="0">
                          <a:solidFill>
                            <a:srgbClr val="FFFFFF"/>
                          </a:solidFill>
                          <a:latin typeface="Arial"/>
                        </a:rPr>
                        <a:t>0.0006</a:t>
                      </a:r>
                    </a:p>
                  </a:txBody>
                  <a:tcPr marL="0" marR="0" marT="0" marB="0" anchor="ctr">
                    <a:solidFill>
                      <a:schemeClr val="bg2"/>
                    </a:solidFill>
                  </a:tcPr>
                </a:tc>
                <a:tc>
                  <a:txBody>
                    <a:bodyPr/>
                    <a:lstStyle/>
                    <a:p>
                      <a:pPr algn="r" fontAlgn="t"/>
                      <a:r>
                        <a:rPr lang="en-US" sz="1600" b="1" i="0" u="none" strike="noStrike" dirty="0" smtClean="0">
                          <a:solidFill>
                            <a:srgbClr val="FFFFFF"/>
                          </a:solidFill>
                          <a:latin typeface="Arial"/>
                        </a:rPr>
                        <a:t>1.60</a:t>
                      </a:r>
                      <a:endParaRPr lang="en-US" sz="1600" b="1" i="0" u="none" strike="noStrike" dirty="0">
                        <a:solidFill>
                          <a:srgbClr val="FFFFFF"/>
                        </a:solidFill>
                        <a:latin typeface="Arial"/>
                      </a:endParaRPr>
                    </a:p>
                  </a:txBody>
                  <a:tcPr marL="0" marR="0" marT="0" marB="0" anchor="ctr">
                    <a:solidFill>
                      <a:schemeClr val="bg2"/>
                    </a:solidFill>
                  </a:tcPr>
                </a:tc>
                <a:tc>
                  <a:txBody>
                    <a:bodyPr/>
                    <a:lstStyle/>
                    <a:p>
                      <a:pPr algn="l" fontAlgn="t"/>
                      <a:r>
                        <a:rPr lang="en-US" sz="1600" b="1" i="0" u="none" strike="noStrike" dirty="0" smtClean="0">
                          <a:solidFill>
                            <a:srgbClr val="FFFFFF"/>
                          </a:solidFill>
                          <a:latin typeface="Arial"/>
                        </a:rPr>
                        <a:t>-5.52</a:t>
                      </a:r>
                      <a:endParaRPr lang="en-US" sz="1600" b="1" i="0" u="none" strike="noStrike" dirty="0">
                        <a:solidFill>
                          <a:srgbClr val="FFFFFF"/>
                        </a:solidFill>
                        <a:latin typeface="Arial"/>
                      </a:endParaRPr>
                    </a:p>
                  </a:txBody>
                  <a:tcPr marL="0" marR="0" marT="0" marB="0" anchor="ctr">
                    <a:lnR>
                      <a:noFill/>
                    </a:lnR>
                    <a:solidFill>
                      <a:schemeClr val="bg2"/>
                    </a:solidFill>
                  </a:tcPr>
                </a:tc>
              </a:tr>
              <a:tr h="426720">
                <a:tc>
                  <a:txBody>
                    <a:bodyPr/>
                    <a:lstStyle/>
                    <a:p>
                      <a:pPr algn="l" fontAlgn="t"/>
                      <a:r>
                        <a:rPr lang="en-US" sz="1600" b="1" i="0" u="none" strike="noStrike" dirty="0" smtClean="0">
                          <a:solidFill>
                            <a:srgbClr val="FFFFFF"/>
                          </a:solidFill>
                          <a:latin typeface="Arial"/>
                        </a:rPr>
                        <a:t>Donor</a:t>
                      </a:r>
                      <a:r>
                        <a:rPr lang="en-US" sz="1600" b="1" i="0" u="none" strike="noStrike" baseline="0" dirty="0" smtClean="0">
                          <a:solidFill>
                            <a:srgbClr val="FFFFFF"/>
                          </a:solidFill>
                          <a:latin typeface="Arial"/>
                        </a:rPr>
                        <a:t> history of cancer</a:t>
                      </a:r>
                      <a:endParaRPr lang="en-US" sz="1600" b="1" i="0" u="none" strike="noStrike" dirty="0">
                        <a:solidFill>
                          <a:srgbClr val="FFFFFF"/>
                        </a:solidFill>
                        <a:latin typeface="Arial"/>
                      </a:endParaRPr>
                    </a:p>
                  </a:txBody>
                  <a:tcPr marL="0" marR="0" marT="0" marB="0" anchor="ctr">
                    <a:lnL>
                      <a:noFill/>
                    </a:lnL>
                    <a:solidFill>
                      <a:schemeClr val="bg2"/>
                    </a:solidFill>
                  </a:tcPr>
                </a:tc>
                <a:tc>
                  <a:txBody>
                    <a:bodyPr/>
                    <a:lstStyle/>
                    <a:p>
                      <a:pPr algn="ctr"/>
                      <a:r>
                        <a:rPr lang="en-US" sz="1600" b="1" dirty="0" smtClean="0"/>
                        <a:t>89</a:t>
                      </a:r>
                      <a:endParaRPr lang="en-US" sz="1600" b="1" dirty="0"/>
                    </a:p>
                  </a:txBody>
                  <a:tcPr marL="0" marR="0" marT="0" marB="0" anchor="ctr">
                    <a:solidFill>
                      <a:schemeClr val="bg2"/>
                    </a:solidFill>
                  </a:tcPr>
                </a:tc>
                <a:tc>
                  <a:txBody>
                    <a:bodyPr/>
                    <a:lstStyle/>
                    <a:p>
                      <a:pPr algn="ctr" fontAlgn="t"/>
                      <a:r>
                        <a:rPr lang="en-US" sz="1600" b="1" i="0" u="none" strike="noStrike">
                          <a:solidFill>
                            <a:schemeClr val="tx1"/>
                          </a:solidFill>
                          <a:latin typeface="Arial"/>
                        </a:rPr>
                        <a:t>2.83</a:t>
                      </a:r>
                    </a:p>
                  </a:txBody>
                  <a:tcPr marL="0" marR="0" marT="0" marB="0" anchor="ctr">
                    <a:solidFill>
                      <a:schemeClr val="bg2"/>
                    </a:solidFill>
                  </a:tcPr>
                </a:tc>
                <a:tc>
                  <a:txBody>
                    <a:bodyPr/>
                    <a:lstStyle/>
                    <a:p>
                      <a:pPr algn="ctr" fontAlgn="t"/>
                      <a:r>
                        <a:rPr lang="en-US" sz="1600" b="1" i="0" u="none" strike="noStrike" dirty="0">
                          <a:solidFill>
                            <a:srgbClr val="FFFFFF"/>
                          </a:solidFill>
                          <a:latin typeface="Arial"/>
                        </a:rPr>
                        <a:t>&lt;.0001</a:t>
                      </a:r>
                    </a:p>
                  </a:txBody>
                  <a:tcPr marL="0" marR="0" marT="0" marB="0" anchor="ctr">
                    <a:solidFill>
                      <a:schemeClr val="bg2"/>
                    </a:solidFill>
                  </a:tcPr>
                </a:tc>
                <a:tc>
                  <a:txBody>
                    <a:bodyPr/>
                    <a:lstStyle/>
                    <a:p>
                      <a:pPr algn="r" fontAlgn="t"/>
                      <a:r>
                        <a:rPr lang="en-US" sz="1600" b="1" i="0" u="none" strike="noStrike" dirty="0">
                          <a:solidFill>
                            <a:srgbClr val="FFFFFF"/>
                          </a:solidFill>
                          <a:latin typeface="Arial"/>
                        </a:rPr>
                        <a:t>1.72</a:t>
                      </a:r>
                    </a:p>
                  </a:txBody>
                  <a:tcPr marL="0" marR="0" marT="0" marB="0" anchor="ctr">
                    <a:solidFill>
                      <a:schemeClr val="bg2"/>
                    </a:solidFill>
                  </a:tcPr>
                </a:tc>
                <a:tc>
                  <a:txBody>
                    <a:bodyPr/>
                    <a:lstStyle/>
                    <a:p>
                      <a:pPr algn="l" fontAlgn="t"/>
                      <a:r>
                        <a:rPr lang="en-US" sz="1600" b="1" i="0" u="none" strike="noStrike" dirty="0" smtClean="0">
                          <a:solidFill>
                            <a:srgbClr val="FFFFFF"/>
                          </a:solidFill>
                          <a:latin typeface="Arial"/>
                        </a:rPr>
                        <a:t>-4.65</a:t>
                      </a:r>
                      <a:endParaRPr lang="en-US" sz="1600" b="1" i="0" u="none" strike="noStrike" dirty="0">
                        <a:solidFill>
                          <a:srgbClr val="FFFFFF"/>
                        </a:solidFill>
                        <a:latin typeface="Arial"/>
                      </a:endParaRPr>
                    </a:p>
                  </a:txBody>
                  <a:tcPr marL="0" marR="0" marT="0" marB="0" anchor="ctr">
                    <a:lnR>
                      <a:noFill/>
                    </a:lnR>
                    <a:solidFill>
                      <a:schemeClr val="bg2"/>
                    </a:solidFill>
                  </a:tcPr>
                </a:tc>
              </a:tr>
              <a:tr h="426720">
                <a:tc>
                  <a:txBody>
                    <a:bodyPr/>
                    <a:lstStyle/>
                    <a:p>
                      <a:pPr algn="l" fontAlgn="t"/>
                      <a:r>
                        <a:rPr lang="en-US" sz="1600" b="1" i="0" u="none" strike="noStrike" dirty="0" smtClean="0">
                          <a:solidFill>
                            <a:srgbClr val="FFFFFF"/>
                          </a:solidFill>
                          <a:latin typeface="Arial"/>
                        </a:rPr>
                        <a:t>Female</a:t>
                      </a:r>
                      <a:r>
                        <a:rPr lang="en-US" sz="1600" b="1" i="0" u="none" strike="noStrike" baseline="0" dirty="0" smtClean="0">
                          <a:solidFill>
                            <a:srgbClr val="FFFFFF"/>
                          </a:solidFill>
                          <a:latin typeface="Arial"/>
                        </a:rPr>
                        <a:t> recipient/female donor vs. male recipient/male donor</a:t>
                      </a:r>
                      <a:endParaRPr lang="en-US" sz="1600" b="1" i="0" u="none" strike="noStrike" dirty="0">
                        <a:solidFill>
                          <a:srgbClr val="FFFFFF"/>
                        </a:solidFill>
                        <a:latin typeface="Arial"/>
                      </a:endParaRPr>
                    </a:p>
                  </a:txBody>
                  <a:tcPr marL="0" marR="0" marT="0" marB="0" anchor="ctr">
                    <a:lnL>
                      <a:noFill/>
                    </a:lnL>
                    <a:solidFill>
                      <a:schemeClr val="bg2"/>
                    </a:solidFill>
                  </a:tcPr>
                </a:tc>
                <a:tc>
                  <a:txBody>
                    <a:bodyPr/>
                    <a:lstStyle/>
                    <a:p>
                      <a:pPr algn="ctr"/>
                      <a:r>
                        <a:rPr lang="en-US" sz="1600" b="1" dirty="0" smtClean="0"/>
                        <a:t>585</a:t>
                      </a:r>
                      <a:endParaRPr lang="en-US" sz="1600" b="1" dirty="0"/>
                    </a:p>
                  </a:txBody>
                  <a:tcPr marL="0" marR="0" marT="0" marB="0" anchor="ctr">
                    <a:solidFill>
                      <a:schemeClr val="bg2"/>
                    </a:solidFill>
                  </a:tcPr>
                </a:tc>
                <a:tc>
                  <a:txBody>
                    <a:bodyPr/>
                    <a:lstStyle/>
                    <a:p>
                      <a:pPr algn="ctr" fontAlgn="t"/>
                      <a:r>
                        <a:rPr lang="en-US" sz="1600" b="1" i="0" u="none" strike="noStrike">
                          <a:solidFill>
                            <a:schemeClr val="tx1"/>
                          </a:solidFill>
                          <a:latin typeface="Arial"/>
                        </a:rPr>
                        <a:t>1.71</a:t>
                      </a:r>
                    </a:p>
                  </a:txBody>
                  <a:tcPr marL="0" marR="0" marT="0" marB="0" anchor="ctr">
                    <a:solidFill>
                      <a:schemeClr val="bg2"/>
                    </a:solidFill>
                  </a:tcPr>
                </a:tc>
                <a:tc>
                  <a:txBody>
                    <a:bodyPr/>
                    <a:lstStyle/>
                    <a:p>
                      <a:pPr algn="ctr" fontAlgn="t"/>
                      <a:r>
                        <a:rPr lang="en-US" sz="1600" b="1" i="0" u="none" strike="noStrike" dirty="0">
                          <a:solidFill>
                            <a:srgbClr val="FFFFFF"/>
                          </a:solidFill>
                          <a:latin typeface="Arial"/>
                        </a:rPr>
                        <a:t>0.009</a:t>
                      </a:r>
                    </a:p>
                  </a:txBody>
                  <a:tcPr marL="0" marR="0" marT="0" marB="0" anchor="ctr">
                    <a:solidFill>
                      <a:schemeClr val="bg2"/>
                    </a:solidFill>
                  </a:tcPr>
                </a:tc>
                <a:tc>
                  <a:txBody>
                    <a:bodyPr/>
                    <a:lstStyle/>
                    <a:p>
                      <a:pPr algn="r" fontAlgn="t"/>
                      <a:r>
                        <a:rPr lang="en-US" sz="1600" b="1" i="0" u="none" strike="noStrike" dirty="0">
                          <a:solidFill>
                            <a:srgbClr val="FFFFFF"/>
                          </a:solidFill>
                          <a:latin typeface="Arial"/>
                        </a:rPr>
                        <a:t>1.14</a:t>
                      </a:r>
                    </a:p>
                  </a:txBody>
                  <a:tcPr marL="0" marR="0" marT="0" marB="0" anchor="ctr">
                    <a:solidFill>
                      <a:schemeClr val="bg2"/>
                    </a:solidFill>
                  </a:tcPr>
                </a:tc>
                <a:tc>
                  <a:txBody>
                    <a:bodyPr/>
                    <a:lstStyle/>
                    <a:p>
                      <a:pPr algn="l" fontAlgn="t"/>
                      <a:r>
                        <a:rPr lang="en-US" sz="1600" b="1" i="0" u="none" strike="noStrike" dirty="0" smtClean="0">
                          <a:solidFill>
                            <a:srgbClr val="FFFFFF"/>
                          </a:solidFill>
                          <a:latin typeface="Arial"/>
                        </a:rPr>
                        <a:t>-2.56</a:t>
                      </a:r>
                      <a:endParaRPr lang="en-US" sz="1600" b="1" i="0" u="none" strike="noStrike" dirty="0">
                        <a:solidFill>
                          <a:srgbClr val="FFFFFF"/>
                        </a:solidFill>
                        <a:latin typeface="Arial"/>
                      </a:endParaRPr>
                    </a:p>
                  </a:txBody>
                  <a:tcPr marL="0" marR="0" marT="0" marB="0" anchor="ctr">
                    <a:lnR>
                      <a:noFill/>
                    </a:lnR>
                    <a:solidFill>
                      <a:schemeClr val="bg2"/>
                    </a:solidFill>
                  </a:tcPr>
                </a:tc>
              </a:tr>
              <a:tr h="426720">
                <a:tc>
                  <a:txBody>
                    <a:bodyPr/>
                    <a:lstStyle/>
                    <a:p>
                      <a:pPr algn="l" fontAlgn="t"/>
                      <a:r>
                        <a:rPr lang="en-US" sz="1600" b="1" i="0" u="none" strike="noStrike" dirty="0" smtClean="0">
                          <a:solidFill>
                            <a:srgbClr val="FFFFFF"/>
                          </a:solidFill>
                          <a:latin typeface="Arial"/>
                        </a:rPr>
                        <a:t>Transplant year: 1999 vs. 2002/2003</a:t>
                      </a:r>
                      <a:endParaRPr lang="en-US" sz="1600" b="1" i="0" u="none" strike="noStrike" dirty="0">
                        <a:solidFill>
                          <a:srgbClr val="FFFFFF"/>
                        </a:solidFill>
                        <a:latin typeface="Arial"/>
                      </a:endParaRPr>
                    </a:p>
                  </a:txBody>
                  <a:tcPr marL="0" marR="0" marT="0" marB="0" anchor="ctr">
                    <a:lnL>
                      <a:noFill/>
                    </a:lnL>
                    <a:solidFill>
                      <a:schemeClr val="bg2"/>
                    </a:solidFill>
                  </a:tcPr>
                </a:tc>
                <a:tc>
                  <a:txBody>
                    <a:bodyPr/>
                    <a:lstStyle/>
                    <a:p>
                      <a:pPr algn="ctr"/>
                      <a:r>
                        <a:rPr lang="en-US" sz="1600" b="1" dirty="0" smtClean="0"/>
                        <a:t>1018</a:t>
                      </a:r>
                      <a:endParaRPr lang="en-US" sz="1600" b="1" dirty="0"/>
                    </a:p>
                  </a:txBody>
                  <a:tcPr marL="0" marR="0" marT="0" marB="0" anchor="ctr">
                    <a:solidFill>
                      <a:schemeClr val="bg2"/>
                    </a:solidFill>
                  </a:tcPr>
                </a:tc>
                <a:tc>
                  <a:txBody>
                    <a:bodyPr/>
                    <a:lstStyle/>
                    <a:p>
                      <a:pPr algn="ctr" fontAlgn="t"/>
                      <a:r>
                        <a:rPr lang="en-US" sz="1600" b="1" i="0" u="none" strike="noStrike">
                          <a:solidFill>
                            <a:schemeClr val="tx1"/>
                          </a:solidFill>
                          <a:latin typeface="Arial"/>
                        </a:rPr>
                        <a:t>1.47</a:t>
                      </a:r>
                    </a:p>
                  </a:txBody>
                  <a:tcPr marL="0" marR="0" marT="0" marB="0" anchor="ctr">
                    <a:solidFill>
                      <a:schemeClr val="bg2"/>
                    </a:solidFill>
                  </a:tcPr>
                </a:tc>
                <a:tc>
                  <a:txBody>
                    <a:bodyPr/>
                    <a:lstStyle/>
                    <a:p>
                      <a:pPr algn="ctr" fontAlgn="t"/>
                      <a:r>
                        <a:rPr lang="en-US" sz="1600" b="1" i="0" u="none" strike="noStrike">
                          <a:solidFill>
                            <a:srgbClr val="FFFFFF"/>
                          </a:solidFill>
                          <a:latin typeface="Arial"/>
                        </a:rPr>
                        <a:t>0.005</a:t>
                      </a:r>
                    </a:p>
                  </a:txBody>
                  <a:tcPr marL="0" marR="0" marT="0" marB="0" anchor="ctr">
                    <a:solidFill>
                      <a:schemeClr val="bg2"/>
                    </a:solidFill>
                  </a:tcPr>
                </a:tc>
                <a:tc>
                  <a:txBody>
                    <a:bodyPr/>
                    <a:lstStyle/>
                    <a:p>
                      <a:pPr algn="r" fontAlgn="t"/>
                      <a:r>
                        <a:rPr lang="en-US" sz="1600" b="1" i="0" u="none" strike="noStrike" dirty="0">
                          <a:solidFill>
                            <a:srgbClr val="FFFFFF"/>
                          </a:solidFill>
                          <a:latin typeface="Arial"/>
                        </a:rPr>
                        <a:t>1.12</a:t>
                      </a:r>
                    </a:p>
                  </a:txBody>
                  <a:tcPr marL="0" marR="0" marT="0" marB="0" anchor="ctr">
                    <a:solidFill>
                      <a:schemeClr val="bg2"/>
                    </a:solidFill>
                  </a:tcPr>
                </a:tc>
                <a:tc>
                  <a:txBody>
                    <a:bodyPr/>
                    <a:lstStyle/>
                    <a:p>
                      <a:pPr algn="l" fontAlgn="t"/>
                      <a:r>
                        <a:rPr lang="en-US" sz="1600" b="1" i="0" u="none" strike="noStrike" dirty="0" smtClean="0">
                          <a:solidFill>
                            <a:srgbClr val="FFFFFF"/>
                          </a:solidFill>
                          <a:latin typeface="Arial"/>
                        </a:rPr>
                        <a:t>-1.92</a:t>
                      </a:r>
                      <a:endParaRPr lang="en-US" sz="1600" b="1" i="0" u="none" strike="noStrike" dirty="0">
                        <a:solidFill>
                          <a:srgbClr val="FFFFFF"/>
                        </a:solidFill>
                        <a:latin typeface="Arial"/>
                      </a:endParaRPr>
                    </a:p>
                  </a:txBody>
                  <a:tcPr marL="0" marR="0" marT="0" marB="0" anchor="ctr">
                    <a:lnR>
                      <a:noFill/>
                    </a:lnR>
                    <a:solidFill>
                      <a:schemeClr val="bg2"/>
                    </a:solidFill>
                  </a:tcPr>
                </a:tc>
              </a:tr>
              <a:tr h="426720">
                <a:tc>
                  <a:txBody>
                    <a:bodyPr/>
                    <a:lstStyle/>
                    <a:p>
                      <a:pPr algn="l" fontAlgn="t"/>
                      <a:r>
                        <a:rPr lang="en-US" sz="1600" b="1" i="0" u="none" strike="noStrike" dirty="0" smtClean="0">
                          <a:solidFill>
                            <a:srgbClr val="FFFFFF"/>
                          </a:solidFill>
                          <a:latin typeface="Arial"/>
                        </a:rPr>
                        <a:t>Transplant year: 2000 vs. 2002/2003</a:t>
                      </a:r>
                      <a:endParaRPr lang="en-US" sz="1600" b="1" i="0" u="none" strike="noStrike" dirty="0">
                        <a:solidFill>
                          <a:srgbClr val="FFFFFF"/>
                        </a:solidFill>
                        <a:latin typeface="Arial"/>
                      </a:endParaRPr>
                    </a:p>
                  </a:txBody>
                  <a:tcPr marL="0" marR="0" marT="0" marB="0" anchor="ctr">
                    <a:lnL>
                      <a:noFill/>
                    </a:lnL>
                    <a:solidFill>
                      <a:schemeClr val="bg2"/>
                    </a:solidFill>
                  </a:tcPr>
                </a:tc>
                <a:tc>
                  <a:txBody>
                    <a:bodyPr/>
                    <a:lstStyle/>
                    <a:p>
                      <a:pPr algn="ctr"/>
                      <a:r>
                        <a:rPr lang="en-US" sz="1600" b="1" dirty="0" smtClean="0"/>
                        <a:t>1046</a:t>
                      </a:r>
                      <a:endParaRPr lang="en-US" sz="1600" b="1" dirty="0"/>
                    </a:p>
                  </a:txBody>
                  <a:tcPr marL="0" marR="0" marT="0" marB="0" anchor="ctr">
                    <a:solidFill>
                      <a:schemeClr val="bg2"/>
                    </a:solidFill>
                  </a:tcPr>
                </a:tc>
                <a:tc>
                  <a:txBody>
                    <a:bodyPr/>
                    <a:lstStyle/>
                    <a:p>
                      <a:pPr algn="ctr" fontAlgn="t"/>
                      <a:r>
                        <a:rPr lang="en-US" sz="1600" b="1" i="0" u="none" strike="noStrike">
                          <a:solidFill>
                            <a:schemeClr val="tx1"/>
                          </a:solidFill>
                          <a:latin typeface="Arial"/>
                        </a:rPr>
                        <a:t>1.39</a:t>
                      </a:r>
                    </a:p>
                  </a:txBody>
                  <a:tcPr marL="0" marR="0" marT="0" marB="0" anchor="ctr">
                    <a:solidFill>
                      <a:schemeClr val="bg2"/>
                    </a:solidFill>
                  </a:tcPr>
                </a:tc>
                <a:tc>
                  <a:txBody>
                    <a:bodyPr/>
                    <a:lstStyle/>
                    <a:p>
                      <a:pPr algn="ctr" fontAlgn="t"/>
                      <a:r>
                        <a:rPr lang="en-US" sz="1600" b="1" i="0" u="none" strike="noStrike">
                          <a:solidFill>
                            <a:srgbClr val="FFFFFF"/>
                          </a:solidFill>
                          <a:latin typeface="Arial"/>
                        </a:rPr>
                        <a:t>0.0158</a:t>
                      </a:r>
                    </a:p>
                  </a:txBody>
                  <a:tcPr marL="0" marR="0" marT="0" marB="0" anchor="ctr">
                    <a:solidFill>
                      <a:schemeClr val="bg2"/>
                    </a:solidFill>
                  </a:tcPr>
                </a:tc>
                <a:tc>
                  <a:txBody>
                    <a:bodyPr/>
                    <a:lstStyle/>
                    <a:p>
                      <a:pPr algn="r" fontAlgn="t"/>
                      <a:r>
                        <a:rPr lang="en-US" sz="1600" b="1" i="0" u="none" strike="noStrike" dirty="0">
                          <a:solidFill>
                            <a:srgbClr val="FFFFFF"/>
                          </a:solidFill>
                          <a:latin typeface="Arial"/>
                        </a:rPr>
                        <a:t>1.06</a:t>
                      </a:r>
                    </a:p>
                  </a:txBody>
                  <a:tcPr marL="0" marR="0" marT="0" marB="0" anchor="ctr">
                    <a:solidFill>
                      <a:schemeClr val="bg2"/>
                    </a:solidFill>
                  </a:tcPr>
                </a:tc>
                <a:tc>
                  <a:txBody>
                    <a:bodyPr/>
                    <a:lstStyle/>
                    <a:p>
                      <a:pPr algn="l" fontAlgn="t"/>
                      <a:r>
                        <a:rPr lang="en-US" sz="1600" b="1" i="0" u="none" strike="noStrike" dirty="0" smtClean="0">
                          <a:solidFill>
                            <a:srgbClr val="FFFFFF"/>
                          </a:solidFill>
                          <a:latin typeface="Arial"/>
                        </a:rPr>
                        <a:t>-1.81</a:t>
                      </a:r>
                      <a:endParaRPr lang="en-US" sz="1600" b="1" i="0" u="none" strike="noStrike" dirty="0">
                        <a:solidFill>
                          <a:srgbClr val="FFFFFF"/>
                        </a:solidFill>
                        <a:latin typeface="Arial"/>
                      </a:endParaRPr>
                    </a:p>
                  </a:txBody>
                  <a:tcPr marL="0" marR="0" marT="0" marB="0" anchor="ctr">
                    <a:lnR>
                      <a:noFill/>
                    </a:lnR>
                    <a:solidFill>
                      <a:schemeClr val="bg2"/>
                    </a:solidFill>
                  </a:tcPr>
                </a:tc>
              </a:tr>
              <a:tr h="426720">
                <a:tc>
                  <a:txBody>
                    <a:bodyPr/>
                    <a:lstStyle/>
                    <a:p>
                      <a:pPr algn="l" fontAlgn="t"/>
                      <a:r>
                        <a:rPr lang="en-US" sz="1600" b="1" i="0" u="none" strike="noStrike" dirty="0" smtClean="0">
                          <a:solidFill>
                            <a:srgbClr val="FFFFFF"/>
                          </a:solidFill>
                          <a:latin typeface="Arial"/>
                        </a:rPr>
                        <a:t>Implantable</a:t>
                      </a:r>
                      <a:r>
                        <a:rPr lang="en-US" sz="1600" b="1" i="0" u="none" strike="noStrike" baseline="0" dirty="0" smtClean="0">
                          <a:solidFill>
                            <a:srgbClr val="FFFFFF"/>
                          </a:solidFill>
                          <a:latin typeface="Arial"/>
                        </a:rPr>
                        <a:t> defibrillator prior to transplant</a:t>
                      </a:r>
                      <a:endParaRPr lang="en-US" sz="1600" b="1" i="0" u="none" strike="noStrike" dirty="0">
                        <a:solidFill>
                          <a:srgbClr val="FFFFFF"/>
                        </a:solidFill>
                        <a:latin typeface="Arial"/>
                      </a:endParaRPr>
                    </a:p>
                  </a:txBody>
                  <a:tcPr marL="0" marR="0" marT="0" marB="0" anchor="ctr">
                    <a:lnL>
                      <a:noFill/>
                    </a:lnL>
                    <a:solidFill>
                      <a:schemeClr val="bg2"/>
                    </a:solidFill>
                  </a:tcPr>
                </a:tc>
                <a:tc>
                  <a:txBody>
                    <a:bodyPr/>
                    <a:lstStyle/>
                    <a:p>
                      <a:pPr algn="ctr"/>
                      <a:r>
                        <a:rPr lang="en-US" sz="1600" b="1" dirty="0" smtClean="0"/>
                        <a:t>1761</a:t>
                      </a:r>
                      <a:endParaRPr lang="en-US" sz="1600" b="1" dirty="0"/>
                    </a:p>
                  </a:txBody>
                  <a:tcPr marL="0" marR="0" marT="0" marB="0" anchor="ctr">
                    <a:solidFill>
                      <a:schemeClr val="bg2"/>
                    </a:solidFill>
                  </a:tcPr>
                </a:tc>
                <a:tc>
                  <a:txBody>
                    <a:bodyPr/>
                    <a:lstStyle/>
                    <a:p>
                      <a:pPr algn="ctr" fontAlgn="t"/>
                      <a:r>
                        <a:rPr lang="en-US" sz="1600" b="1" i="0" u="none" strike="noStrike">
                          <a:solidFill>
                            <a:schemeClr val="tx1"/>
                          </a:solidFill>
                          <a:latin typeface="Arial"/>
                        </a:rPr>
                        <a:t>1.28</a:t>
                      </a:r>
                    </a:p>
                  </a:txBody>
                  <a:tcPr marL="0" marR="0" marT="0" marB="0" anchor="ctr">
                    <a:solidFill>
                      <a:schemeClr val="bg2"/>
                    </a:solidFill>
                  </a:tcPr>
                </a:tc>
                <a:tc>
                  <a:txBody>
                    <a:bodyPr/>
                    <a:lstStyle/>
                    <a:p>
                      <a:pPr algn="ctr" fontAlgn="t"/>
                      <a:r>
                        <a:rPr lang="en-US" sz="1600" b="1" i="0" u="none" strike="noStrike">
                          <a:solidFill>
                            <a:srgbClr val="FFFFFF"/>
                          </a:solidFill>
                          <a:latin typeface="Arial"/>
                        </a:rPr>
                        <a:t>0.0145</a:t>
                      </a:r>
                    </a:p>
                  </a:txBody>
                  <a:tcPr marL="0" marR="0" marT="0" marB="0" anchor="ctr">
                    <a:solidFill>
                      <a:schemeClr val="bg2"/>
                    </a:solidFill>
                  </a:tcPr>
                </a:tc>
                <a:tc>
                  <a:txBody>
                    <a:bodyPr/>
                    <a:lstStyle/>
                    <a:p>
                      <a:pPr algn="r" fontAlgn="t"/>
                      <a:r>
                        <a:rPr lang="en-US" sz="1600" b="1" i="0" u="none" strike="noStrike" dirty="0">
                          <a:solidFill>
                            <a:srgbClr val="FFFFFF"/>
                          </a:solidFill>
                          <a:latin typeface="Arial"/>
                        </a:rPr>
                        <a:t>1.05</a:t>
                      </a:r>
                    </a:p>
                  </a:txBody>
                  <a:tcPr marL="0" marR="0" marT="0" marB="0" anchor="ctr">
                    <a:solidFill>
                      <a:schemeClr val="bg2"/>
                    </a:solidFill>
                  </a:tcPr>
                </a:tc>
                <a:tc>
                  <a:txBody>
                    <a:bodyPr/>
                    <a:lstStyle/>
                    <a:p>
                      <a:pPr algn="l" fontAlgn="t"/>
                      <a:r>
                        <a:rPr lang="en-US" sz="1600" b="1" i="0" u="none" strike="noStrike" dirty="0" smtClean="0">
                          <a:solidFill>
                            <a:srgbClr val="FFFFFF"/>
                          </a:solidFill>
                          <a:latin typeface="Arial"/>
                        </a:rPr>
                        <a:t>-1.56</a:t>
                      </a:r>
                      <a:endParaRPr lang="en-US" sz="1600" b="1" i="0" u="none" strike="noStrike" dirty="0">
                        <a:solidFill>
                          <a:srgbClr val="FFFFFF"/>
                        </a:solidFill>
                        <a:latin typeface="Arial"/>
                      </a:endParaRPr>
                    </a:p>
                  </a:txBody>
                  <a:tcPr marL="0" marR="0" marT="0" marB="0" anchor="ctr">
                    <a:lnR>
                      <a:noFill/>
                    </a:lnR>
                    <a:solidFill>
                      <a:schemeClr val="bg2"/>
                    </a:solidFill>
                  </a:tcPr>
                </a:tc>
              </a:tr>
            </a:tbl>
          </a:graphicData>
        </a:graphic>
      </p:graphicFrame>
      <p:sp>
        <p:nvSpPr>
          <p:cNvPr id="9" name="TextBox 8"/>
          <p:cNvSpPr txBox="1"/>
          <p:nvPr/>
        </p:nvSpPr>
        <p:spPr>
          <a:xfrm>
            <a:off x="3657600" y="5715000"/>
            <a:ext cx="1828800" cy="461665"/>
          </a:xfrm>
          <a:prstGeom prst="rect">
            <a:avLst/>
          </a:prstGeom>
          <a:noFill/>
        </p:spPr>
        <p:txBody>
          <a:bodyPr wrap="square" rtlCol="0">
            <a:spAutoFit/>
          </a:bodyPr>
          <a:lstStyle/>
          <a:p>
            <a:pPr algn="ctr"/>
            <a:r>
              <a:rPr lang="en-US" sz="2400" b="1" dirty="0" smtClean="0">
                <a:solidFill>
                  <a:srgbClr val="FFFF00"/>
                </a:solidFill>
              </a:rPr>
              <a:t>N = 4,846</a:t>
            </a:r>
            <a:endParaRPr lang="en-US" sz="24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5"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6" name="TextBox 15"/>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7" name="TextBox 16"/>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sz="2400" dirty="0" smtClean="0"/>
              <a:t>ADULT HEART TRANSPLANTS </a:t>
            </a:r>
            <a:r>
              <a:rPr lang="en-US" sz="2000" dirty="0" smtClean="0"/>
              <a:t>(1999-6/2003)</a:t>
            </a:r>
            <a:br>
              <a:rPr lang="en-US" sz="2000" dirty="0" smtClean="0"/>
            </a:br>
            <a:r>
              <a:rPr lang="en-US" sz="1800" i="1" dirty="0" smtClean="0"/>
              <a:t>Borderline Significant </a:t>
            </a:r>
            <a:r>
              <a:rPr lang="en-US" sz="1800" dirty="0" smtClean="0"/>
              <a:t>Risk Factors for </a:t>
            </a:r>
            <a:br>
              <a:rPr lang="en-US" sz="1800" dirty="0" smtClean="0"/>
            </a:br>
            <a:r>
              <a:rPr lang="en-US" sz="1800" dirty="0" smtClean="0"/>
              <a:t>Developing Non-Skin Malignancy within 8 Years</a:t>
            </a:r>
            <a:br>
              <a:rPr lang="en-US" sz="1800" dirty="0" smtClean="0"/>
            </a:br>
            <a:r>
              <a:rPr lang="en-US" sz="1800" dirty="0" smtClean="0"/>
              <a:t>Limited to Recipients without Malignancy Pre-Transplant</a:t>
            </a:r>
            <a:br>
              <a:rPr lang="en-US" sz="1800" dirty="0" smtClean="0"/>
            </a:br>
            <a:r>
              <a:rPr lang="en-US" sz="1800" dirty="0" smtClean="0"/>
              <a:t>Conditional on Survival to Transplant Discharge</a:t>
            </a:r>
            <a:endParaRPr lang="en-US" sz="1400" dirty="0"/>
          </a:p>
        </p:txBody>
      </p:sp>
      <p:graphicFrame>
        <p:nvGraphicFramePr>
          <p:cNvPr id="10" name="Content Placeholder 9"/>
          <p:cNvGraphicFramePr>
            <a:graphicFrameLocks noGrp="1"/>
          </p:cNvGraphicFramePr>
          <p:nvPr>
            <p:ph idx="1"/>
          </p:nvPr>
        </p:nvGraphicFramePr>
        <p:xfrm>
          <a:off x="228599" y="2067129"/>
          <a:ext cx="8686801" cy="2933175"/>
        </p:xfrm>
        <a:graphic>
          <a:graphicData uri="http://schemas.openxmlformats.org/drawingml/2006/table">
            <a:tbl>
              <a:tblPr firstRow="1" bandRow="1">
                <a:tableStyleId>{C083E6E3-FA7D-4D7B-A595-EF9225AFEA82}</a:tableStyleId>
              </a:tblPr>
              <a:tblGrid>
                <a:gridCol w="4211782"/>
                <a:gridCol w="789709"/>
                <a:gridCol w="965200"/>
                <a:gridCol w="877455"/>
                <a:gridCol w="965200"/>
                <a:gridCol w="877455"/>
              </a:tblGrid>
              <a:tr h="676071">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Relative Risk</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564276">
                <a:tc>
                  <a:txBody>
                    <a:bodyPr/>
                    <a:lstStyle/>
                    <a:p>
                      <a:pPr marL="0" marR="0">
                        <a:spcBef>
                          <a:spcPts val="0"/>
                        </a:spcBef>
                        <a:spcAft>
                          <a:spcPts val="0"/>
                        </a:spcAft>
                      </a:pPr>
                      <a:r>
                        <a:rPr lang="en-US" sz="1600" b="1" dirty="0" smtClean="0">
                          <a:latin typeface="+mn-lt"/>
                          <a:ea typeface="Times New Roman"/>
                          <a:cs typeface="Times New Roman"/>
                        </a:rPr>
                        <a:t>Pacemaker</a:t>
                      </a:r>
                      <a:r>
                        <a:rPr lang="en-US" sz="1600" b="1" baseline="0" dirty="0" smtClean="0">
                          <a:latin typeface="+mn-lt"/>
                          <a:ea typeface="Times New Roman"/>
                          <a:cs typeface="Times New Roman"/>
                        </a:rPr>
                        <a:t> prior to discharge</a:t>
                      </a:r>
                      <a:endParaRPr lang="en-US" sz="1600" b="1" dirty="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189</a:t>
                      </a:r>
                      <a:endParaRPr lang="en-US" sz="16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600" b="1" i="0" u="none" strike="noStrike" dirty="0">
                          <a:solidFill>
                            <a:schemeClr val="tx1"/>
                          </a:solidFill>
                          <a:latin typeface="Arial"/>
                        </a:rPr>
                        <a:t>1.48</a:t>
                      </a:r>
                    </a:p>
                  </a:txBody>
                  <a:tcPr marL="0" marR="0" marT="0" marB="0" anchor="ct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600" b="1" i="0" u="none" strike="noStrike">
                          <a:solidFill>
                            <a:schemeClr val="tx1"/>
                          </a:solidFill>
                          <a:latin typeface="Arial"/>
                        </a:rPr>
                        <a:t>0.0737</a:t>
                      </a:r>
                    </a:p>
                  </a:txBody>
                  <a:tcPr marL="0" marR="0" marT="0" marB="0" anchor="ct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600" b="1" i="0" u="none" strike="noStrike" dirty="0">
                          <a:solidFill>
                            <a:schemeClr val="tx1"/>
                          </a:solidFill>
                          <a:latin typeface="Arial"/>
                        </a:rPr>
                        <a:t>0.96</a:t>
                      </a:r>
                    </a:p>
                  </a:txBody>
                  <a:tcPr marL="0" marR="0" marT="0" marB="0" anchor="ct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600" b="1" i="0" u="none" strike="noStrike" dirty="0" smtClean="0">
                          <a:solidFill>
                            <a:schemeClr val="tx1"/>
                          </a:solidFill>
                          <a:latin typeface="Arial"/>
                        </a:rPr>
                        <a:t>-2.29</a:t>
                      </a:r>
                      <a:endParaRPr lang="en-US" sz="16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564276">
                <a:tc>
                  <a:txBody>
                    <a:bodyPr/>
                    <a:lstStyle/>
                    <a:p>
                      <a:pPr marL="0" marR="0">
                        <a:spcBef>
                          <a:spcPts val="0"/>
                        </a:spcBef>
                        <a:spcAft>
                          <a:spcPts val="0"/>
                        </a:spcAft>
                      </a:pPr>
                      <a:r>
                        <a:rPr lang="en-US" sz="1600" b="1" dirty="0" smtClean="0">
                          <a:latin typeface="+mn-lt"/>
                          <a:ea typeface="Times New Roman"/>
                          <a:cs typeface="Times New Roman"/>
                        </a:rPr>
                        <a:t>Male recipient/female donor vs. male recipient/male donor</a:t>
                      </a:r>
                      <a:endParaRPr lang="en-US" sz="1600" b="1" dirty="0">
                        <a:latin typeface="+mn-lt"/>
                        <a:ea typeface="Times New Roman"/>
                        <a:cs typeface="Times New Roman"/>
                      </a:endParaRPr>
                    </a:p>
                  </a:txBody>
                  <a:tcPr marL="38100" marR="381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856</a:t>
                      </a:r>
                      <a:endParaRPr lang="en-US" sz="1600" b="1" dirty="0">
                        <a:latin typeface="+mn-lt"/>
                        <a:ea typeface="Times New Roman"/>
                        <a:cs typeface="Times New Roman"/>
                      </a:endParaRPr>
                    </a:p>
                  </a:txBody>
                  <a:tcPr marL="38100" marR="381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600" b="1" i="0" u="none" strike="noStrike">
                          <a:solidFill>
                            <a:schemeClr val="tx1"/>
                          </a:solidFill>
                          <a:latin typeface="Arial"/>
                        </a:rPr>
                        <a:t>1.28</a:t>
                      </a:r>
                    </a:p>
                  </a:txBody>
                  <a:tcPr marL="0" marR="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600" b="1" i="0" u="none" strike="noStrike">
                          <a:solidFill>
                            <a:schemeClr val="tx1"/>
                          </a:solidFill>
                          <a:latin typeface="Arial"/>
                        </a:rPr>
                        <a:t>0.0725</a:t>
                      </a:r>
                    </a:p>
                  </a:txBody>
                  <a:tcPr marL="0" marR="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600" b="1" i="0" u="none" strike="noStrike" dirty="0">
                          <a:solidFill>
                            <a:schemeClr val="tx1"/>
                          </a:solidFill>
                          <a:latin typeface="Arial"/>
                        </a:rPr>
                        <a:t>0.98</a:t>
                      </a:r>
                    </a:p>
                  </a:txBody>
                  <a:tcPr marL="0" marR="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600" b="1" i="0" u="none" strike="noStrike" dirty="0" smtClean="0">
                          <a:solidFill>
                            <a:schemeClr val="tx1"/>
                          </a:solidFill>
                          <a:latin typeface="Arial"/>
                        </a:rPr>
                        <a:t>-1.68</a:t>
                      </a:r>
                      <a:endParaRPr lang="en-US" sz="1600" b="1" i="0" u="none" strike="noStrike" dirty="0">
                        <a:solidFill>
                          <a:schemeClr val="tx1"/>
                        </a:solidFill>
                        <a:latin typeface="Arial"/>
                      </a:endParaRPr>
                    </a:p>
                  </a:txBody>
                  <a:tcPr marL="0" marR="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564276">
                <a:tc>
                  <a:txBody>
                    <a:bodyPr/>
                    <a:lstStyle/>
                    <a:p>
                      <a:pPr marL="0" marR="0">
                        <a:spcBef>
                          <a:spcPts val="0"/>
                        </a:spcBef>
                        <a:spcAft>
                          <a:spcPts val="0"/>
                        </a:spcAft>
                      </a:pPr>
                      <a:r>
                        <a:rPr lang="en-US" sz="1600" b="1" dirty="0" smtClean="0">
                          <a:latin typeface="+mn-lt"/>
                          <a:ea typeface="Times New Roman"/>
                          <a:cs typeface="Times New Roman"/>
                        </a:rPr>
                        <a:t>Transplan</a:t>
                      </a:r>
                      <a:r>
                        <a:rPr lang="en-US" sz="1600" b="1" baseline="0" dirty="0" smtClean="0">
                          <a:latin typeface="+mn-lt"/>
                          <a:ea typeface="Times New Roman"/>
                          <a:cs typeface="Times New Roman"/>
                        </a:rPr>
                        <a:t>t year: 2001 vs. 2002/2003</a:t>
                      </a:r>
                      <a:endParaRPr lang="en-US" sz="1600" b="1" dirty="0">
                        <a:latin typeface="+mn-lt"/>
                        <a:ea typeface="Times New Roman"/>
                        <a:cs typeface="Times New Roman"/>
                      </a:endParaRPr>
                    </a:p>
                  </a:txBody>
                  <a:tcPr marL="38100" marR="381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1094</a:t>
                      </a:r>
                      <a:endParaRPr lang="en-US" sz="1600" b="1" dirty="0">
                        <a:latin typeface="+mn-lt"/>
                        <a:ea typeface="Times New Roman"/>
                        <a:cs typeface="Times New Roman"/>
                      </a:endParaRPr>
                    </a:p>
                  </a:txBody>
                  <a:tcPr marL="38100" marR="381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600" b="1" i="0" u="none" strike="noStrike">
                          <a:solidFill>
                            <a:schemeClr val="tx1"/>
                          </a:solidFill>
                          <a:latin typeface="Arial"/>
                        </a:rPr>
                        <a:t>1.27</a:t>
                      </a:r>
                    </a:p>
                  </a:txBody>
                  <a:tcPr marL="0" marR="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600" b="1" i="0" u="none" strike="noStrike">
                          <a:solidFill>
                            <a:schemeClr val="tx1"/>
                          </a:solidFill>
                          <a:latin typeface="Arial"/>
                        </a:rPr>
                        <a:t>0.0865</a:t>
                      </a:r>
                    </a:p>
                  </a:txBody>
                  <a:tcPr marL="0" marR="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600" b="1" i="0" u="none" strike="noStrike" dirty="0">
                          <a:solidFill>
                            <a:schemeClr val="tx1"/>
                          </a:solidFill>
                          <a:latin typeface="Arial"/>
                        </a:rPr>
                        <a:t>0.97</a:t>
                      </a:r>
                    </a:p>
                  </a:txBody>
                  <a:tcPr marL="0" marR="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600" b="1" i="0" u="none" strike="noStrike" dirty="0" smtClean="0">
                          <a:solidFill>
                            <a:schemeClr val="tx1"/>
                          </a:solidFill>
                          <a:latin typeface="Arial"/>
                        </a:rPr>
                        <a:t>-1.67</a:t>
                      </a:r>
                      <a:endParaRPr lang="en-US" sz="1600" b="1" i="0" u="none" strike="noStrike" dirty="0">
                        <a:solidFill>
                          <a:schemeClr val="tx1"/>
                        </a:solidFill>
                        <a:latin typeface="Arial"/>
                      </a:endParaRPr>
                    </a:p>
                  </a:txBody>
                  <a:tcPr marL="0" marR="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564276">
                <a:tc>
                  <a:txBody>
                    <a:bodyPr/>
                    <a:lstStyle/>
                    <a:p>
                      <a:pPr marL="0" marR="0">
                        <a:spcBef>
                          <a:spcPts val="0"/>
                        </a:spcBef>
                        <a:spcAft>
                          <a:spcPts val="0"/>
                        </a:spcAft>
                      </a:pPr>
                      <a:r>
                        <a:rPr lang="en-US" sz="1600" b="1" dirty="0" smtClean="0">
                          <a:latin typeface="+mn-lt"/>
                          <a:ea typeface="Times New Roman"/>
                          <a:cs typeface="Times New Roman"/>
                        </a:rPr>
                        <a:t>Prior </a:t>
                      </a:r>
                      <a:r>
                        <a:rPr lang="en-US" sz="1600" b="1" dirty="0" err="1" smtClean="0">
                          <a:latin typeface="+mn-lt"/>
                          <a:ea typeface="Times New Roman"/>
                          <a:cs typeface="Times New Roman"/>
                        </a:rPr>
                        <a:t>sternotomy</a:t>
                      </a:r>
                      <a:endParaRPr lang="en-US" sz="1600" b="1" dirty="0">
                        <a:latin typeface="+mn-lt"/>
                        <a:ea typeface="Times New Roman"/>
                        <a:cs typeface="Times New Roman"/>
                      </a:endParaRPr>
                    </a:p>
                  </a:txBody>
                  <a:tcPr marL="38100" marR="381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2232</a:t>
                      </a:r>
                      <a:endParaRPr lang="en-US" sz="1600" b="1" dirty="0">
                        <a:latin typeface="+mn-lt"/>
                        <a:ea typeface="Times New Roman"/>
                        <a:cs typeface="Times New Roman"/>
                      </a:endParaRPr>
                    </a:p>
                  </a:txBody>
                  <a:tcPr marL="38100" marR="381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600" b="1" i="0" u="none" strike="noStrike">
                          <a:solidFill>
                            <a:schemeClr val="tx1"/>
                          </a:solidFill>
                          <a:latin typeface="Arial"/>
                        </a:rPr>
                        <a:t>0.83</a:t>
                      </a:r>
                    </a:p>
                  </a:txBody>
                  <a:tcPr marL="0" marR="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600" b="1" i="0" u="none" strike="noStrike">
                          <a:solidFill>
                            <a:schemeClr val="tx1"/>
                          </a:solidFill>
                          <a:latin typeface="Arial"/>
                        </a:rPr>
                        <a:t>0.0865</a:t>
                      </a:r>
                    </a:p>
                  </a:txBody>
                  <a:tcPr marL="0" marR="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600" b="1" i="0" u="none" strike="noStrike" dirty="0">
                          <a:solidFill>
                            <a:schemeClr val="tx1"/>
                          </a:solidFill>
                          <a:latin typeface="Arial"/>
                        </a:rPr>
                        <a:t>0.67</a:t>
                      </a:r>
                    </a:p>
                  </a:txBody>
                  <a:tcPr marL="0" marR="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600" b="1" i="0" u="none" strike="noStrike" dirty="0" smtClean="0">
                          <a:solidFill>
                            <a:schemeClr val="tx1"/>
                          </a:solidFill>
                          <a:latin typeface="Arial"/>
                        </a:rPr>
                        <a:t>-1.03</a:t>
                      </a:r>
                      <a:endParaRPr lang="en-US" sz="1600" b="1" i="0" u="none" strike="noStrike" dirty="0">
                        <a:solidFill>
                          <a:schemeClr val="tx1"/>
                        </a:solidFill>
                        <a:latin typeface="Arial"/>
                      </a:endParaRPr>
                    </a:p>
                  </a:txBody>
                  <a:tcPr marL="0" marR="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bl>
          </a:graphicData>
        </a:graphic>
      </p:graphicFrame>
      <p:sp>
        <p:nvSpPr>
          <p:cNvPr id="9" name="TextBox 8"/>
          <p:cNvSpPr txBox="1"/>
          <p:nvPr/>
        </p:nvSpPr>
        <p:spPr>
          <a:xfrm>
            <a:off x="3657600" y="5405735"/>
            <a:ext cx="1828800" cy="461665"/>
          </a:xfrm>
          <a:prstGeom prst="rect">
            <a:avLst/>
          </a:prstGeom>
          <a:noFill/>
        </p:spPr>
        <p:txBody>
          <a:bodyPr wrap="square" rtlCol="0">
            <a:spAutoFit/>
          </a:bodyPr>
          <a:lstStyle/>
          <a:p>
            <a:pPr algn="ctr"/>
            <a:r>
              <a:rPr lang="en-US" sz="2400" b="1" dirty="0" smtClean="0">
                <a:solidFill>
                  <a:srgbClr val="FFFF00"/>
                </a:solidFill>
              </a:rPr>
              <a:t>N = 4,846</a:t>
            </a:r>
            <a:endParaRPr lang="en-US" sz="2400" b="1"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3" name="Group 4"/>
          <p:cNvGrpSpPr/>
          <p:nvPr/>
        </p:nvGrpSpPr>
        <p:grpSpPr>
          <a:xfrm>
            <a:off x="381000" y="5867400"/>
            <a:ext cx="4572000" cy="755650"/>
            <a:chOff x="381000" y="5867400"/>
            <a:chExt cx="4572000" cy="755650"/>
          </a:xfrm>
        </p:grpSpPr>
        <p:pic>
          <p:nvPicPr>
            <p:cNvPr id="15"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6" name="TextBox 15"/>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7" name="TextBox 16"/>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800" dirty="0" smtClean="0"/>
              <a:t>ADULT HEART TRANSPLANTS</a:t>
            </a:r>
            <a:r>
              <a:rPr lang="en-US" sz="3600" dirty="0" smtClean="0"/>
              <a:t/>
            </a:r>
            <a:br>
              <a:rPr lang="en-US" sz="3600" dirty="0" smtClean="0"/>
            </a:br>
            <a:r>
              <a:rPr lang="en-US" sz="2400" dirty="0" smtClean="0">
                <a:solidFill>
                  <a:srgbClr val="FFFF00"/>
                </a:solidFill>
              </a:rPr>
              <a:t>Donor and Recipient Age</a:t>
            </a:r>
            <a:br>
              <a:rPr lang="en-US" sz="2400" dirty="0" smtClean="0">
                <a:solidFill>
                  <a:srgbClr val="FFFF00"/>
                </a:solidFill>
              </a:rPr>
            </a:br>
            <a:r>
              <a:rPr lang="en-US" sz="2000" dirty="0" smtClean="0"/>
              <a:t>(Transplants: January 2006 – June 2011)</a:t>
            </a:r>
            <a:endParaRPr lang="en-US" sz="2000" dirty="0"/>
          </a:p>
        </p:txBody>
      </p:sp>
      <p:graphicFrame>
        <p:nvGraphicFramePr>
          <p:cNvPr id="10" name="Content Placeholder 9"/>
          <p:cNvGraphicFramePr>
            <a:graphicFrameLocks noGrp="1"/>
          </p:cNvGraphicFramePr>
          <p:nvPr>
            <p:ph idx="1"/>
          </p:nvPr>
        </p:nvGraphicFramePr>
        <p:xfrm>
          <a:off x="304800" y="14478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2"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3" name="TextBox 12"/>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400" dirty="0" smtClean="0"/>
              <a:t>ADULT HEART TRANSPLANTS </a:t>
            </a:r>
            <a:r>
              <a:rPr lang="en-US" sz="2000" dirty="0" smtClean="0"/>
              <a:t>(1999-6/2003)</a:t>
            </a:r>
            <a:br>
              <a:rPr lang="en-US" sz="2000" dirty="0" smtClean="0"/>
            </a:br>
            <a:r>
              <a:rPr lang="en-US" sz="1800" dirty="0" smtClean="0"/>
              <a:t>Risk Factors for Developing Non-Skin Malignancy within 8 Years</a:t>
            </a:r>
            <a:br>
              <a:rPr lang="en-US" sz="1800" dirty="0" smtClean="0"/>
            </a:br>
            <a:r>
              <a:rPr lang="en-US" sz="1800" dirty="0" smtClean="0"/>
              <a:t>Limited to Recipients without Malignancy Pre-Transplant</a:t>
            </a:r>
            <a:br>
              <a:rPr lang="en-US" sz="1800" dirty="0" smtClean="0"/>
            </a:br>
            <a:r>
              <a:rPr lang="en-US" sz="1800" dirty="0" smtClean="0"/>
              <a:t>Conditional on Survival to Transplant Discharge</a:t>
            </a:r>
            <a:endParaRPr lang="en-US" sz="1600" dirty="0"/>
          </a:p>
        </p:txBody>
      </p:sp>
      <p:graphicFrame>
        <p:nvGraphicFramePr>
          <p:cNvPr id="10" name="Content Placeholder 9"/>
          <p:cNvGraphicFramePr>
            <a:graphicFrameLocks noGrp="1"/>
          </p:cNvGraphicFramePr>
          <p:nvPr>
            <p:ph idx="1"/>
          </p:nvPr>
        </p:nvGraphicFramePr>
        <p:xfrm>
          <a:off x="304800" y="1676400"/>
          <a:ext cx="8305800" cy="1788905"/>
        </p:xfrm>
        <a:graphic>
          <a:graphicData uri="http://schemas.openxmlformats.org/drawingml/2006/table">
            <a:tbl>
              <a:tblPr firstRow="1" bandRow="1">
                <a:tableStyleId>{C083E6E3-FA7D-4D7B-A595-EF9225AFEA82}</a:tableStyleId>
              </a:tblPr>
              <a:tblGrid>
                <a:gridCol w="4648200"/>
                <a:gridCol w="36576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Recipient</a:t>
                      </a:r>
                      <a:r>
                        <a:rPr lang="en-US" sz="1800" b="1" baseline="0" dirty="0" smtClean="0"/>
                        <a:t> age</a:t>
                      </a:r>
                      <a:endParaRPr lang="en-US" sz="1800" b="1" dirty="0"/>
                    </a:p>
                  </a:txBody>
                  <a:tcPr marL="45720" marR="0" marT="0" marB="0">
                    <a:lnL>
                      <a:noFill/>
                    </a:lnL>
                    <a:lnT w="12700" cap="flat" cmpd="sng" algn="ctr">
                      <a:noFill/>
                      <a:prstDash val="solid"/>
                      <a:round/>
                      <a:headEnd type="none" w="med" len="med"/>
                      <a:tailEnd type="none" w="med" len="med"/>
                    </a:lnT>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Transplant center volume</a:t>
                      </a:r>
                    </a:p>
                  </a:txBody>
                  <a:tcPr marL="45720" marR="0" marT="0" marB="0">
                    <a:lnT w="12700" cap="flat" cmpd="sng" algn="ctr">
                      <a:noFill/>
                      <a:prstDash val="solid"/>
                      <a:round/>
                      <a:headEnd type="none" w="med" len="med"/>
                      <a:tailEnd type="none" w="med" len="med"/>
                    </a:lnT>
                    <a:solidFill>
                      <a:schemeClr val="bg2"/>
                    </a:solidFill>
                  </a:tcPr>
                </a:tc>
              </a:tr>
              <a:tr h="55334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Ischemia</a:t>
                      </a:r>
                      <a:r>
                        <a:rPr lang="en-US" sz="1800" b="1" baseline="0" dirty="0" smtClean="0"/>
                        <a:t> time (borderline)</a:t>
                      </a:r>
                      <a:endParaRPr lang="en-US" sz="1800" b="1" dirty="0" smtClean="0"/>
                    </a:p>
                  </a:txBody>
                  <a:tcPr marL="45720" marR="0" marT="0" marB="0">
                    <a:lnL>
                      <a:noFill/>
                    </a:lnL>
                    <a:solidFill>
                      <a:schemeClr val="bg2"/>
                    </a:solidFill>
                  </a:tcPr>
                </a:tc>
                <a:tc>
                  <a:txBody>
                    <a:bodyPr/>
                    <a:lstStyle/>
                    <a:p>
                      <a:pPr rtl="0" fontAlgn="t"/>
                      <a:endParaRPr lang="en-US" sz="1800" b="1" dirty="0"/>
                    </a:p>
                  </a:txBody>
                  <a:tcPr marL="45720" marR="0" marT="0" marB="0">
                    <a:solidFill>
                      <a:schemeClr val="bg2"/>
                    </a:solidFill>
                  </a:tcPr>
                </a:tc>
              </a:tr>
            </a:tbl>
          </a:graphicData>
        </a:graphic>
      </p:graphicFrame>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sz="2400" dirty="0" smtClean="0"/>
              <a:t>ADULT HEART TRANSPLANTS </a:t>
            </a:r>
            <a:r>
              <a:rPr lang="en-US" sz="2000" dirty="0" smtClean="0"/>
              <a:t>(1999-6/2003)</a:t>
            </a:r>
            <a:r>
              <a:rPr lang="en-US" sz="1800" dirty="0" smtClean="0"/>
              <a:t/>
            </a:r>
            <a:br>
              <a:rPr lang="en-US" sz="1800" dirty="0" smtClean="0"/>
            </a:br>
            <a:r>
              <a:rPr lang="en-US" sz="1800" dirty="0" smtClean="0"/>
              <a:t>Risk Factors for Developing Non-Skin Malignancy within 8 Years</a:t>
            </a:r>
            <a:br>
              <a:rPr lang="en-US" sz="1800" dirty="0" smtClean="0"/>
            </a:br>
            <a:r>
              <a:rPr lang="en-US" sz="1800" dirty="0" smtClean="0"/>
              <a:t>Limited to Recipients without Malignancy Pre-Transplant</a:t>
            </a:r>
            <a:br>
              <a:rPr lang="en-US" sz="1800" dirty="0" smtClean="0"/>
            </a:br>
            <a:r>
              <a:rPr lang="en-US" sz="1800" dirty="0" smtClean="0"/>
              <a:t>Conditional on Survival to Transplant Discharge </a:t>
            </a:r>
            <a:br>
              <a:rPr lang="en-US" sz="1800" dirty="0" smtClean="0"/>
            </a:br>
            <a:r>
              <a:rPr lang="en-US" sz="2000" dirty="0" smtClean="0">
                <a:solidFill>
                  <a:srgbClr val="FFFF00"/>
                </a:solidFill>
              </a:rPr>
              <a:t>Recipient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4,846)</a:t>
            </a:r>
            <a:endParaRPr lang="en-US" sz="2400" b="1" dirty="0">
              <a:solidFill>
                <a:srgbClr val="FFFF00"/>
              </a:solidFill>
            </a:endParaRPr>
          </a:p>
        </p:txBody>
      </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400" dirty="0" smtClean="0"/>
              <a:t>ADULT HEART TRANSPLANTS </a:t>
            </a:r>
            <a:r>
              <a:rPr lang="en-US" sz="2000" dirty="0" smtClean="0"/>
              <a:t>(1999-6/2003)</a:t>
            </a:r>
            <a:r>
              <a:rPr lang="en-US" sz="1800" dirty="0" smtClean="0"/>
              <a:t/>
            </a:r>
            <a:br>
              <a:rPr lang="en-US" sz="1800" dirty="0" smtClean="0"/>
            </a:br>
            <a:r>
              <a:rPr lang="en-US" sz="1800" dirty="0" smtClean="0"/>
              <a:t>Risk Factors for Developing Non-Skin Malignancy within 8 Years</a:t>
            </a:r>
            <a:br>
              <a:rPr lang="en-US" sz="1800" dirty="0" smtClean="0"/>
            </a:br>
            <a:r>
              <a:rPr lang="en-US" sz="1800" dirty="0" smtClean="0"/>
              <a:t>Limited to Recipients without Malignancy Pre-Transplant</a:t>
            </a:r>
            <a:br>
              <a:rPr lang="en-US" sz="1800" dirty="0" smtClean="0"/>
            </a:br>
            <a:r>
              <a:rPr lang="en-US" sz="1800" dirty="0" smtClean="0"/>
              <a:t>Conditional on Survival to Transplant Discharge </a:t>
            </a:r>
            <a:br>
              <a:rPr lang="en-US" sz="1800" dirty="0" smtClean="0"/>
            </a:br>
            <a:r>
              <a:rPr lang="en-US" sz="2000" dirty="0" smtClean="0">
                <a:solidFill>
                  <a:srgbClr val="FFFF00"/>
                </a:solidFill>
              </a:rPr>
              <a:t>Center Volume</a:t>
            </a:r>
            <a:endParaRPr lang="en-US" sz="16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981200"/>
            <a:ext cx="1828800" cy="323165"/>
          </a:xfrm>
          <a:prstGeom prst="rect">
            <a:avLst/>
          </a:prstGeom>
          <a:noFill/>
        </p:spPr>
        <p:txBody>
          <a:bodyPr wrap="square" rtlCol="0">
            <a:spAutoFit/>
          </a:bodyPr>
          <a:lstStyle/>
          <a:p>
            <a:r>
              <a:rPr lang="en-US" sz="1500" b="1" dirty="0" smtClean="0">
                <a:solidFill>
                  <a:srgbClr val="FFFF00"/>
                </a:solidFill>
              </a:rPr>
              <a:t>p = 0.0006</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4,846)</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400" dirty="0" smtClean="0"/>
              <a:t>ADULT HEART TRANSPLANTS </a:t>
            </a:r>
            <a:r>
              <a:rPr lang="en-US" sz="2000" dirty="0" smtClean="0"/>
              <a:t>(1999-6/2003)</a:t>
            </a:r>
            <a:r>
              <a:rPr lang="en-US" sz="1800" dirty="0" smtClean="0"/>
              <a:t/>
            </a:r>
            <a:br>
              <a:rPr lang="en-US" sz="1800" dirty="0" smtClean="0"/>
            </a:br>
            <a:r>
              <a:rPr lang="en-US" sz="1800" dirty="0" smtClean="0"/>
              <a:t>Risk Factors for Developing Non-Skin Malignancy within 8 Years</a:t>
            </a:r>
            <a:br>
              <a:rPr lang="en-US" sz="1800" dirty="0" smtClean="0"/>
            </a:br>
            <a:r>
              <a:rPr lang="en-US" sz="1800" dirty="0" smtClean="0"/>
              <a:t>Limited to Recipients without Malignancy Pre-Transplant</a:t>
            </a:r>
            <a:br>
              <a:rPr lang="en-US" sz="1800" dirty="0" smtClean="0"/>
            </a:br>
            <a:r>
              <a:rPr lang="en-US" sz="1800" dirty="0" smtClean="0"/>
              <a:t>Conditional on Survival to Transplant Discharge </a:t>
            </a:r>
            <a:br>
              <a:rPr lang="en-US" sz="1800" dirty="0" smtClean="0"/>
            </a:br>
            <a:r>
              <a:rPr lang="en-US" sz="2000" dirty="0" smtClean="0">
                <a:solidFill>
                  <a:srgbClr val="FFFF00"/>
                </a:solidFill>
              </a:rPr>
              <a:t>Ischemia Time</a:t>
            </a:r>
            <a:endParaRPr lang="en-US" sz="16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172200" y="4648200"/>
            <a:ext cx="1828800" cy="323165"/>
          </a:xfrm>
          <a:prstGeom prst="rect">
            <a:avLst/>
          </a:prstGeom>
          <a:noFill/>
        </p:spPr>
        <p:txBody>
          <a:bodyPr wrap="square" rtlCol="0">
            <a:spAutoFit/>
          </a:bodyPr>
          <a:lstStyle/>
          <a:p>
            <a:r>
              <a:rPr lang="en-US" sz="1500" b="1" dirty="0" smtClean="0">
                <a:solidFill>
                  <a:srgbClr val="FFFF00"/>
                </a:solidFill>
              </a:rPr>
              <a:t>p = 0.052</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4,846)</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sz="2800" dirty="0" smtClean="0"/>
              <a:t>ADULT HEART TRANSPLANTS </a:t>
            </a:r>
            <a:r>
              <a:rPr lang="en-US" sz="2400" dirty="0" smtClean="0"/>
              <a:t>(2001-6/2006)</a:t>
            </a:r>
            <a:br>
              <a:rPr lang="en-US" sz="2400" dirty="0" smtClean="0"/>
            </a:br>
            <a:r>
              <a:rPr lang="en-US" sz="2000" dirty="0" smtClean="0"/>
              <a:t>Risk Factors for Developing CAV within 5 Years</a:t>
            </a:r>
            <a:br>
              <a:rPr lang="en-US" sz="2000" dirty="0" smtClean="0"/>
            </a:br>
            <a:r>
              <a:rPr lang="en-US" sz="2000" dirty="0" smtClean="0"/>
              <a:t>Conditional on Survival to Transplant Discharge</a:t>
            </a:r>
            <a:endParaRPr lang="en-US" sz="2800" dirty="0"/>
          </a:p>
        </p:txBody>
      </p:sp>
      <p:graphicFrame>
        <p:nvGraphicFramePr>
          <p:cNvPr id="10" name="Content Placeholder 9"/>
          <p:cNvGraphicFramePr>
            <a:graphicFrameLocks noGrp="1"/>
          </p:cNvGraphicFramePr>
          <p:nvPr>
            <p:ph idx="1"/>
          </p:nvPr>
        </p:nvGraphicFramePr>
        <p:xfrm>
          <a:off x="228599" y="1524000"/>
          <a:ext cx="8686801" cy="4023360"/>
        </p:xfrm>
        <a:graphic>
          <a:graphicData uri="http://schemas.openxmlformats.org/drawingml/2006/table">
            <a:tbl>
              <a:tblPr firstRow="1" bandRow="1">
                <a:tableStyleId>{C083E6E3-FA7D-4D7B-A595-EF9225AFEA82}</a:tableStyleId>
              </a:tblPr>
              <a:tblGrid>
                <a:gridCol w="4211782"/>
                <a:gridCol w="789709"/>
                <a:gridCol w="965200"/>
                <a:gridCol w="877455"/>
                <a:gridCol w="965200"/>
                <a:gridCol w="877455"/>
              </a:tblGrid>
              <a:tr h="609600">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Relative Risk</a:t>
                      </a:r>
                      <a:endParaRPr lang="en-US" sz="16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b="1"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426720">
                <a:tc>
                  <a:txBody>
                    <a:bodyPr/>
                    <a:lstStyle/>
                    <a:p>
                      <a:pPr algn="l" fontAlgn="t"/>
                      <a:r>
                        <a:rPr lang="en-US" sz="1600" b="1" i="0" u="none" strike="noStrike" dirty="0" smtClean="0">
                          <a:solidFill>
                            <a:srgbClr val="FFFFFF"/>
                          </a:solidFill>
                          <a:latin typeface="Arial"/>
                        </a:rPr>
                        <a:t>OTK3 used for induction</a:t>
                      </a:r>
                      <a:endParaRPr lang="en-US" sz="1600" b="1" i="0" u="none" strike="noStrike" dirty="0">
                        <a:solidFill>
                          <a:srgbClr val="FFFFFF"/>
                        </a:solidFill>
                        <a:latin typeface="Arial"/>
                      </a:endParaRPr>
                    </a:p>
                  </a:txBody>
                  <a:tcPr marL="0" marR="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algn="ctr"/>
                      <a:r>
                        <a:rPr lang="en-US" sz="1600" b="1" dirty="0" smtClean="0"/>
                        <a:t>333</a:t>
                      </a:r>
                      <a:endParaRPr lang="en-US" sz="1600" b="1" dirty="0"/>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1.74</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r" fontAlgn="t"/>
                      <a:r>
                        <a:rPr lang="en-US" sz="1600" b="1" i="0" u="none" strike="noStrike" dirty="0">
                          <a:solidFill>
                            <a:schemeClr val="tx1"/>
                          </a:solidFill>
                          <a:latin typeface="Arial"/>
                        </a:rPr>
                        <a:t>1.43</a:t>
                      </a:r>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l" fontAlgn="t"/>
                      <a:r>
                        <a:rPr lang="en-US" sz="1600" b="1" i="0" u="none" strike="noStrike" dirty="0" smtClean="0">
                          <a:solidFill>
                            <a:schemeClr val="tx1"/>
                          </a:solidFill>
                          <a:latin typeface="Arial"/>
                        </a:rPr>
                        <a:t>-2.11</a:t>
                      </a:r>
                      <a:endParaRPr lang="en-US" sz="1600" b="1" i="0" u="none" strike="noStrike" dirty="0">
                        <a:solidFill>
                          <a:schemeClr val="tx1"/>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solidFill>
                      <a:schemeClr val="bg2"/>
                    </a:solidFill>
                  </a:tcPr>
                </a:tc>
              </a:tr>
              <a:tr h="426720">
                <a:tc>
                  <a:txBody>
                    <a:bodyPr/>
                    <a:lstStyle/>
                    <a:p>
                      <a:pPr algn="l" fontAlgn="t"/>
                      <a:r>
                        <a:rPr lang="en-US" sz="1600" b="1" i="0" u="none" strike="noStrike" dirty="0" smtClean="0">
                          <a:solidFill>
                            <a:srgbClr val="FFFFFF"/>
                          </a:solidFill>
                          <a:latin typeface="Arial"/>
                        </a:rPr>
                        <a:t>AZA</a:t>
                      </a:r>
                      <a:r>
                        <a:rPr lang="en-US" sz="1600" b="1" i="0" u="none" strike="noStrike" baseline="0" dirty="0" smtClean="0">
                          <a:solidFill>
                            <a:srgbClr val="FFFFFF"/>
                          </a:solidFill>
                          <a:latin typeface="Arial"/>
                        </a:rPr>
                        <a:t> vs. MMF/MPA at discharge</a:t>
                      </a:r>
                      <a:endParaRPr lang="en-US" sz="1600" b="1" i="0" u="none" strike="noStrike" dirty="0">
                        <a:solidFill>
                          <a:srgbClr val="FFFFFF"/>
                        </a:solidFill>
                        <a:latin typeface="Arial"/>
                      </a:endParaRPr>
                    </a:p>
                  </a:txBody>
                  <a:tcPr marL="0" marR="0" marT="0" marB="0" anchor="ctr">
                    <a:lnL>
                      <a:noFill/>
                    </a:lnL>
                    <a:solidFill>
                      <a:schemeClr val="bg2"/>
                    </a:solidFill>
                  </a:tcPr>
                </a:tc>
                <a:tc>
                  <a:txBody>
                    <a:bodyPr/>
                    <a:lstStyle/>
                    <a:p>
                      <a:pPr algn="ctr"/>
                      <a:r>
                        <a:rPr lang="en-US" sz="1600" b="1" dirty="0" smtClean="0"/>
                        <a:t>497</a:t>
                      </a:r>
                      <a:endParaRPr lang="en-US" sz="1600" b="1" dirty="0"/>
                    </a:p>
                  </a:txBody>
                  <a:tcPr marL="0" marR="0" marT="0" marB="0" anchor="ctr">
                    <a:solidFill>
                      <a:schemeClr val="bg2"/>
                    </a:solidFill>
                  </a:tcPr>
                </a:tc>
                <a:tc>
                  <a:txBody>
                    <a:bodyPr/>
                    <a:lstStyle/>
                    <a:p>
                      <a:pPr algn="ctr" fontAlgn="t"/>
                      <a:r>
                        <a:rPr lang="en-US" sz="1600" b="1" i="0" u="none" strike="noStrike">
                          <a:solidFill>
                            <a:schemeClr val="tx1"/>
                          </a:solidFill>
                          <a:latin typeface="Arial"/>
                        </a:rPr>
                        <a:t>1.56</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1.31</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-1.85</a:t>
                      </a:r>
                      <a:endParaRPr lang="en-US" sz="1600" b="1" i="0" u="none" strike="noStrike" dirty="0">
                        <a:solidFill>
                          <a:schemeClr val="tx1"/>
                        </a:solidFill>
                        <a:latin typeface="Arial"/>
                      </a:endParaRPr>
                    </a:p>
                  </a:txBody>
                  <a:tcPr marL="0" marR="0" marT="0" marB="0" anchor="ctr">
                    <a:lnR>
                      <a:noFill/>
                    </a:lnR>
                    <a:solidFill>
                      <a:schemeClr val="bg2"/>
                    </a:solidFill>
                  </a:tcPr>
                </a:tc>
              </a:tr>
              <a:tr h="426720">
                <a:tc>
                  <a:txBody>
                    <a:bodyPr/>
                    <a:lstStyle/>
                    <a:p>
                      <a:pPr algn="l" fontAlgn="t"/>
                      <a:r>
                        <a:rPr lang="en-US" sz="1600" b="1" i="0" u="none" strike="noStrike" dirty="0" smtClean="0">
                          <a:solidFill>
                            <a:srgbClr val="FFFFFF"/>
                          </a:solidFill>
                          <a:latin typeface="Arial"/>
                        </a:rPr>
                        <a:t>Pulmonary</a:t>
                      </a:r>
                      <a:r>
                        <a:rPr lang="en-US" sz="1600" b="1" i="0" u="none" strike="noStrike" baseline="0" dirty="0" smtClean="0">
                          <a:solidFill>
                            <a:srgbClr val="FFFFFF"/>
                          </a:solidFill>
                          <a:latin typeface="Arial"/>
                        </a:rPr>
                        <a:t> e</a:t>
                      </a:r>
                      <a:r>
                        <a:rPr lang="en-US" sz="1600" b="1" i="0" u="none" strike="noStrike" dirty="0" smtClean="0">
                          <a:solidFill>
                            <a:srgbClr val="FFFFFF"/>
                          </a:solidFill>
                          <a:latin typeface="Arial"/>
                        </a:rPr>
                        <a:t>mbolism prior to transplant</a:t>
                      </a:r>
                      <a:endParaRPr lang="en-US" sz="1600" b="1" i="0" u="none" strike="noStrike" dirty="0">
                        <a:solidFill>
                          <a:srgbClr val="FFFFFF"/>
                        </a:solidFill>
                        <a:latin typeface="Arial"/>
                      </a:endParaRPr>
                    </a:p>
                  </a:txBody>
                  <a:tcPr marL="0" marR="0" marT="0" marB="0" anchor="ctr">
                    <a:lnL>
                      <a:noFill/>
                    </a:lnL>
                    <a:solidFill>
                      <a:schemeClr val="bg2"/>
                    </a:solidFill>
                  </a:tcPr>
                </a:tc>
                <a:tc>
                  <a:txBody>
                    <a:bodyPr/>
                    <a:lstStyle/>
                    <a:p>
                      <a:pPr algn="ctr"/>
                      <a:r>
                        <a:rPr lang="en-US" sz="1600" b="1" dirty="0" smtClean="0"/>
                        <a:t>121</a:t>
                      </a:r>
                      <a:endParaRPr lang="en-US" sz="1600" b="1" dirty="0"/>
                    </a:p>
                  </a:txBody>
                  <a:tcPr marL="0" marR="0" marT="0" marB="0" anchor="ctr">
                    <a:solidFill>
                      <a:schemeClr val="bg2"/>
                    </a:solidFill>
                  </a:tcPr>
                </a:tc>
                <a:tc>
                  <a:txBody>
                    <a:bodyPr/>
                    <a:lstStyle/>
                    <a:p>
                      <a:pPr algn="ctr" fontAlgn="t"/>
                      <a:r>
                        <a:rPr lang="en-US" sz="1600" b="1" i="0" u="none" strike="noStrike">
                          <a:solidFill>
                            <a:schemeClr val="tx1"/>
                          </a:solidFill>
                          <a:latin typeface="Arial"/>
                        </a:rPr>
                        <a:t>1.43</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0.0362</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1.02</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-1.99</a:t>
                      </a:r>
                      <a:endParaRPr lang="en-US" sz="1600" b="1" i="0" u="none" strike="noStrike" dirty="0">
                        <a:solidFill>
                          <a:schemeClr val="tx1"/>
                        </a:solidFill>
                        <a:latin typeface="Arial"/>
                      </a:endParaRPr>
                    </a:p>
                  </a:txBody>
                  <a:tcPr marL="0" marR="0" marT="0" marB="0" anchor="ctr">
                    <a:lnR>
                      <a:noFill/>
                    </a:lnR>
                    <a:solidFill>
                      <a:schemeClr val="bg2"/>
                    </a:solidFill>
                  </a:tcPr>
                </a:tc>
              </a:tr>
              <a:tr h="426720">
                <a:tc>
                  <a:txBody>
                    <a:bodyPr/>
                    <a:lstStyle/>
                    <a:p>
                      <a:pPr algn="l" fontAlgn="t"/>
                      <a:r>
                        <a:rPr lang="en-US" sz="1600" b="1" i="0" u="none" strike="noStrike" dirty="0" smtClean="0">
                          <a:solidFill>
                            <a:srgbClr val="FFFFFF"/>
                          </a:solidFill>
                          <a:latin typeface="Arial"/>
                        </a:rPr>
                        <a:t>Pacemaker prior to discharge</a:t>
                      </a:r>
                      <a:endParaRPr lang="en-US" sz="1600" b="1" i="0" u="none" strike="noStrike" dirty="0">
                        <a:solidFill>
                          <a:srgbClr val="FFFFFF"/>
                        </a:solidFill>
                        <a:latin typeface="Arial"/>
                      </a:endParaRPr>
                    </a:p>
                  </a:txBody>
                  <a:tcPr marL="0" marR="0" marT="0" marB="0" anchor="ctr">
                    <a:lnL>
                      <a:noFill/>
                    </a:lnL>
                    <a:solidFill>
                      <a:schemeClr val="bg2"/>
                    </a:solidFill>
                  </a:tcPr>
                </a:tc>
                <a:tc>
                  <a:txBody>
                    <a:bodyPr/>
                    <a:lstStyle/>
                    <a:p>
                      <a:pPr algn="ctr"/>
                      <a:r>
                        <a:rPr lang="en-US" sz="1600" b="1" dirty="0" smtClean="0"/>
                        <a:t>263</a:t>
                      </a:r>
                      <a:endParaRPr lang="en-US" sz="1600" b="1" dirty="0"/>
                    </a:p>
                  </a:txBody>
                  <a:tcPr marL="0" marR="0" marT="0" marB="0" anchor="ctr">
                    <a:solidFill>
                      <a:schemeClr val="bg2"/>
                    </a:solidFill>
                  </a:tcPr>
                </a:tc>
                <a:tc>
                  <a:txBody>
                    <a:bodyPr/>
                    <a:lstStyle/>
                    <a:p>
                      <a:pPr algn="ctr" fontAlgn="t"/>
                      <a:r>
                        <a:rPr lang="en-US" sz="1600" b="1" i="0" u="none" strike="noStrike">
                          <a:solidFill>
                            <a:schemeClr val="tx1"/>
                          </a:solidFill>
                          <a:latin typeface="Arial"/>
                        </a:rPr>
                        <a:t>1.37</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0.0074</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1.09</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-1.73</a:t>
                      </a:r>
                      <a:endParaRPr lang="en-US" sz="1600" b="1" i="0" u="none" strike="noStrike" dirty="0">
                        <a:solidFill>
                          <a:schemeClr val="tx1"/>
                        </a:solidFill>
                        <a:latin typeface="Arial"/>
                      </a:endParaRPr>
                    </a:p>
                  </a:txBody>
                  <a:tcPr marL="0" marR="0" marT="0" marB="0" anchor="ctr">
                    <a:lnR>
                      <a:noFill/>
                    </a:lnR>
                    <a:solidFill>
                      <a:schemeClr val="bg2"/>
                    </a:solidFill>
                  </a:tcPr>
                </a:tc>
              </a:tr>
              <a:tr h="426720">
                <a:tc>
                  <a:txBody>
                    <a:bodyPr/>
                    <a:lstStyle/>
                    <a:p>
                      <a:pPr algn="l" fontAlgn="t"/>
                      <a:r>
                        <a:rPr lang="en-US" sz="1600" b="1" i="0" u="none" strike="noStrike" dirty="0" smtClean="0">
                          <a:solidFill>
                            <a:srgbClr val="FFFFFF"/>
                          </a:solidFill>
                          <a:latin typeface="Arial"/>
                        </a:rPr>
                        <a:t>Rejection</a:t>
                      </a:r>
                      <a:r>
                        <a:rPr lang="en-US" sz="1600" b="1" i="0" u="none" strike="noStrike" baseline="0" dirty="0" smtClean="0">
                          <a:solidFill>
                            <a:srgbClr val="FFFFFF"/>
                          </a:solidFill>
                          <a:latin typeface="Arial"/>
                        </a:rPr>
                        <a:t> prior to discharge</a:t>
                      </a:r>
                      <a:endParaRPr lang="en-US" sz="1600" b="1" i="0" u="none" strike="noStrike" dirty="0">
                        <a:solidFill>
                          <a:srgbClr val="FFFFFF"/>
                        </a:solidFill>
                        <a:latin typeface="Arial"/>
                      </a:endParaRPr>
                    </a:p>
                  </a:txBody>
                  <a:tcPr marL="0" marR="0" marT="0" marB="0" anchor="ctr">
                    <a:lnL>
                      <a:noFill/>
                    </a:lnL>
                    <a:solidFill>
                      <a:schemeClr val="bg2"/>
                    </a:solidFill>
                  </a:tcPr>
                </a:tc>
                <a:tc>
                  <a:txBody>
                    <a:bodyPr/>
                    <a:lstStyle/>
                    <a:p>
                      <a:pPr algn="ctr"/>
                      <a:r>
                        <a:rPr lang="en-US" sz="1600" b="1" dirty="0" smtClean="0"/>
                        <a:t>1094</a:t>
                      </a:r>
                      <a:endParaRPr lang="en-US" sz="1600" b="1" dirty="0"/>
                    </a:p>
                  </a:txBody>
                  <a:tcPr marL="0" marR="0" marT="0" marB="0" anchor="ctr">
                    <a:solidFill>
                      <a:schemeClr val="bg2"/>
                    </a:solidFill>
                  </a:tcPr>
                </a:tc>
                <a:tc>
                  <a:txBody>
                    <a:bodyPr/>
                    <a:lstStyle/>
                    <a:p>
                      <a:pPr algn="ctr" fontAlgn="t"/>
                      <a:r>
                        <a:rPr lang="en-US" sz="1600" b="1" i="0" u="none" strike="noStrike" dirty="0" smtClean="0">
                          <a:solidFill>
                            <a:schemeClr val="tx1"/>
                          </a:solidFill>
                          <a:latin typeface="Arial"/>
                        </a:rPr>
                        <a:t>1.30</a:t>
                      </a:r>
                      <a:endParaRPr lang="en-US" sz="1600" b="1" i="0" u="none" strike="noStrike" dirty="0">
                        <a:solidFill>
                          <a:schemeClr val="tx1"/>
                        </a:solidFill>
                        <a:latin typeface="Arial"/>
                      </a:endParaRPr>
                    </a:p>
                  </a:txBody>
                  <a:tcPr marL="0" marR="0" marT="0" marB="0" anchor="ctr">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1.14</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-1.49</a:t>
                      </a:r>
                      <a:endParaRPr lang="en-US" sz="1600" b="1" i="0" u="none" strike="noStrike" dirty="0">
                        <a:solidFill>
                          <a:schemeClr val="tx1"/>
                        </a:solidFill>
                        <a:latin typeface="Arial"/>
                      </a:endParaRPr>
                    </a:p>
                  </a:txBody>
                  <a:tcPr marL="0" marR="0" marT="0" marB="0" anchor="ctr">
                    <a:lnR>
                      <a:noFill/>
                    </a:lnR>
                    <a:solidFill>
                      <a:schemeClr val="bg2"/>
                    </a:solidFill>
                  </a:tcPr>
                </a:tc>
              </a:tr>
              <a:tr h="426720">
                <a:tc>
                  <a:txBody>
                    <a:bodyPr/>
                    <a:lstStyle/>
                    <a:p>
                      <a:pPr algn="l" fontAlgn="t"/>
                      <a:r>
                        <a:rPr lang="en-US" sz="1600" b="1" i="0" u="none" strike="noStrike" dirty="0" smtClean="0">
                          <a:solidFill>
                            <a:srgbClr val="FFFFFF"/>
                          </a:solidFill>
                          <a:latin typeface="Arial"/>
                        </a:rPr>
                        <a:t>Cyclosporine vs. </a:t>
                      </a:r>
                      <a:r>
                        <a:rPr lang="en-US" sz="1600" b="1" i="0" u="none" strike="noStrike" dirty="0" err="1" smtClean="0">
                          <a:solidFill>
                            <a:srgbClr val="FFFFFF"/>
                          </a:solidFill>
                          <a:latin typeface="Arial"/>
                        </a:rPr>
                        <a:t>Tacrolimus</a:t>
                      </a:r>
                      <a:r>
                        <a:rPr lang="en-US" sz="1600" b="1" i="0" u="none" strike="noStrike" dirty="0" smtClean="0">
                          <a:solidFill>
                            <a:srgbClr val="FFFFFF"/>
                          </a:solidFill>
                          <a:latin typeface="Arial"/>
                        </a:rPr>
                        <a:t> at discharge</a:t>
                      </a:r>
                      <a:endParaRPr lang="en-US" sz="1600" b="1" i="0" u="none" strike="noStrike" dirty="0">
                        <a:solidFill>
                          <a:srgbClr val="FFFFFF"/>
                        </a:solidFill>
                        <a:latin typeface="Arial"/>
                      </a:endParaRPr>
                    </a:p>
                  </a:txBody>
                  <a:tcPr marL="0" marR="0" marT="0" marB="0" anchor="ctr">
                    <a:lnL>
                      <a:noFill/>
                    </a:lnL>
                    <a:solidFill>
                      <a:schemeClr val="bg2"/>
                    </a:solidFill>
                  </a:tcPr>
                </a:tc>
                <a:tc>
                  <a:txBody>
                    <a:bodyPr/>
                    <a:lstStyle/>
                    <a:p>
                      <a:pPr algn="ctr"/>
                      <a:r>
                        <a:rPr lang="en-US" sz="1600" b="1" dirty="0" smtClean="0"/>
                        <a:t>4256</a:t>
                      </a:r>
                      <a:endParaRPr lang="en-US" sz="1600" b="1" dirty="0"/>
                    </a:p>
                  </a:txBody>
                  <a:tcPr marL="0" marR="0" marT="0" marB="0" anchor="ctr">
                    <a:solidFill>
                      <a:schemeClr val="bg2"/>
                    </a:solidFill>
                  </a:tcPr>
                </a:tc>
                <a:tc>
                  <a:txBody>
                    <a:bodyPr/>
                    <a:lstStyle/>
                    <a:p>
                      <a:pPr algn="ctr" fontAlgn="t"/>
                      <a:r>
                        <a:rPr lang="en-US" sz="1600" b="1" i="0" u="none" strike="noStrike" dirty="0" smtClean="0">
                          <a:solidFill>
                            <a:schemeClr val="tx1"/>
                          </a:solidFill>
                          <a:latin typeface="Arial"/>
                        </a:rPr>
                        <a:t>1.30</a:t>
                      </a:r>
                      <a:endParaRPr lang="en-US" sz="1600" b="1" i="0" u="none" strike="noStrike" dirty="0">
                        <a:solidFill>
                          <a:schemeClr val="tx1"/>
                        </a:solidFill>
                        <a:latin typeface="Arial"/>
                      </a:endParaRPr>
                    </a:p>
                  </a:txBody>
                  <a:tcPr marL="0" marR="0" marT="0" marB="0" anchor="ctr">
                    <a:solidFill>
                      <a:schemeClr val="bg2"/>
                    </a:solidFill>
                  </a:tcPr>
                </a:tc>
                <a:tc>
                  <a:txBody>
                    <a:bodyPr/>
                    <a:lstStyle/>
                    <a:p>
                      <a:pPr algn="ctr" fontAlgn="t"/>
                      <a:r>
                        <a:rPr lang="en-US" sz="1600" b="1" i="0" u="none" strike="noStrike">
                          <a:solidFill>
                            <a:schemeClr val="tx1"/>
                          </a:solidFill>
                          <a:latin typeface="Arial"/>
                        </a:rPr>
                        <a:t>&lt;.0001</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1.17</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-1.45</a:t>
                      </a:r>
                      <a:endParaRPr lang="en-US" sz="1600" b="1" i="0" u="none" strike="noStrike" dirty="0">
                        <a:solidFill>
                          <a:schemeClr val="tx1"/>
                        </a:solidFill>
                        <a:latin typeface="Arial"/>
                      </a:endParaRPr>
                    </a:p>
                  </a:txBody>
                  <a:tcPr marL="0" marR="0" marT="0" marB="0" anchor="ctr">
                    <a:lnR>
                      <a:noFill/>
                    </a:lnR>
                    <a:solidFill>
                      <a:schemeClr val="bg2"/>
                    </a:solidFill>
                  </a:tcPr>
                </a:tc>
              </a:tr>
              <a:tr h="426720">
                <a:tc>
                  <a:txBody>
                    <a:bodyPr/>
                    <a:lstStyle/>
                    <a:p>
                      <a:pPr algn="l" fontAlgn="t"/>
                      <a:r>
                        <a:rPr lang="en-US" sz="1600" b="1" i="0" u="none" strike="noStrike" dirty="0" smtClean="0">
                          <a:solidFill>
                            <a:srgbClr val="FFFFFF"/>
                          </a:solidFill>
                          <a:latin typeface="Arial"/>
                        </a:rPr>
                        <a:t>Donor history</a:t>
                      </a:r>
                      <a:r>
                        <a:rPr lang="en-US" sz="1600" b="1" i="0" u="none" strike="noStrike" baseline="0" dirty="0" smtClean="0">
                          <a:solidFill>
                            <a:srgbClr val="FFFFFF"/>
                          </a:solidFill>
                          <a:latin typeface="Arial"/>
                        </a:rPr>
                        <a:t> of hypertension</a:t>
                      </a:r>
                      <a:endParaRPr lang="en-US" sz="1600" b="1" i="0" u="none" strike="noStrike" dirty="0">
                        <a:solidFill>
                          <a:srgbClr val="FFFFFF"/>
                        </a:solidFill>
                        <a:latin typeface="Arial"/>
                      </a:endParaRPr>
                    </a:p>
                  </a:txBody>
                  <a:tcPr marL="0" marR="0" marT="0" marB="0" anchor="ctr">
                    <a:lnL>
                      <a:noFill/>
                    </a:lnL>
                    <a:solidFill>
                      <a:schemeClr val="bg2"/>
                    </a:solidFill>
                  </a:tcPr>
                </a:tc>
                <a:tc>
                  <a:txBody>
                    <a:bodyPr/>
                    <a:lstStyle/>
                    <a:p>
                      <a:pPr algn="ctr"/>
                      <a:r>
                        <a:rPr lang="en-US" sz="1600" b="1" dirty="0" smtClean="0"/>
                        <a:t>869</a:t>
                      </a:r>
                      <a:endParaRPr lang="en-US" sz="1600" b="1" dirty="0"/>
                    </a:p>
                  </a:txBody>
                  <a:tcPr marL="0" marR="0" marT="0" marB="0" anchor="ctr">
                    <a:solidFill>
                      <a:schemeClr val="bg2"/>
                    </a:solidFill>
                  </a:tcPr>
                </a:tc>
                <a:tc>
                  <a:txBody>
                    <a:bodyPr/>
                    <a:lstStyle/>
                    <a:p>
                      <a:pPr algn="ctr" fontAlgn="t"/>
                      <a:r>
                        <a:rPr lang="en-US" sz="1600" b="1" i="0" u="none" strike="noStrike">
                          <a:solidFill>
                            <a:schemeClr val="tx1"/>
                          </a:solidFill>
                          <a:latin typeface="Arial"/>
                        </a:rPr>
                        <a:t>1.16</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0.0381</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1.01</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-1.33</a:t>
                      </a:r>
                      <a:endParaRPr lang="en-US" sz="1600" b="1" i="0" u="none" strike="noStrike" dirty="0">
                        <a:solidFill>
                          <a:schemeClr val="tx1"/>
                        </a:solidFill>
                        <a:latin typeface="Arial"/>
                      </a:endParaRPr>
                    </a:p>
                  </a:txBody>
                  <a:tcPr marL="0" marR="0" marT="0" marB="0" anchor="ctr">
                    <a:lnR>
                      <a:noFill/>
                    </a:lnR>
                    <a:solidFill>
                      <a:schemeClr val="bg2"/>
                    </a:solidFill>
                  </a:tcPr>
                </a:tc>
              </a:tr>
              <a:tr h="42672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1" i="0" u="none" strike="noStrike" baseline="0" dirty="0" smtClean="0">
                          <a:solidFill>
                            <a:srgbClr val="FFFFFF"/>
                          </a:solidFill>
                          <a:latin typeface="+mn-lt"/>
                        </a:rPr>
                        <a:t>Recipient CMV(-)/</a:t>
                      </a:r>
                      <a:r>
                        <a:rPr lang="en-US" sz="1600" b="1" i="0" u="none" strike="noStrike" dirty="0" smtClean="0">
                          <a:solidFill>
                            <a:srgbClr val="FFFFFF"/>
                          </a:solidFill>
                          <a:latin typeface="Arial"/>
                        </a:rPr>
                        <a:t>Donor</a:t>
                      </a:r>
                      <a:r>
                        <a:rPr lang="en-US" sz="1600" b="1" i="0" u="none" strike="noStrike" baseline="0" dirty="0" smtClean="0">
                          <a:solidFill>
                            <a:srgbClr val="FFFFFF"/>
                          </a:solidFill>
                          <a:latin typeface="Arial"/>
                        </a:rPr>
                        <a:t> CMV(+)</a:t>
                      </a:r>
                      <a:endParaRPr lang="en-US" sz="1600" b="1" i="0" u="none" strike="noStrike" dirty="0">
                        <a:solidFill>
                          <a:srgbClr val="FFFFFF"/>
                        </a:solidFill>
                        <a:latin typeface="Arial"/>
                      </a:endParaRPr>
                    </a:p>
                  </a:txBody>
                  <a:tcPr marL="0" marR="0" marT="0" marB="0" anchor="ctr">
                    <a:lnL>
                      <a:noFill/>
                    </a:lnL>
                    <a:solidFill>
                      <a:schemeClr val="bg2"/>
                    </a:solidFill>
                  </a:tcPr>
                </a:tc>
                <a:tc>
                  <a:txBody>
                    <a:bodyPr/>
                    <a:lstStyle/>
                    <a:p>
                      <a:pPr algn="ctr"/>
                      <a:r>
                        <a:rPr lang="en-US" sz="1600" b="1" dirty="0" smtClean="0"/>
                        <a:t>1485</a:t>
                      </a:r>
                      <a:endParaRPr lang="en-US" sz="1600" b="1" dirty="0"/>
                    </a:p>
                  </a:txBody>
                  <a:tcPr marL="0" marR="0" marT="0" marB="0" anchor="ctr">
                    <a:solidFill>
                      <a:schemeClr val="bg2"/>
                    </a:solidFill>
                  </a:tcPr>
                </a:tc>
                <a:tc>
                  <a:txBody>
                    <a:bodyPr/>
                    <a:lstStyle/>
                    <a:p>
                      <a:pPr algn="ctr" fontAlgn="t"/>
                      <a:r>
                        <a:rPr lang="en-US" sz="1600" b="1" i="0" u="none" strike="noStrike">
                          <a:solidFill>
                            <a:schemeClr val="tx1"/>
                          </a:solidFill>
                          <a:latin typeface="Arial"/>
                        </a:rPr>
                        <a:t>1.14</a:t>
                      </a:r>
                    </a:p>
                  </a:txBody>
                  <a:tcPr marL="0" marR="0" marT="0" marB="0" anchor="ctr">
                    <a:solidFill>
                      <a:schemeClr val="bg2"/>
                    </a:solidFill>
                  </a:tcPr>
                </a:tc>
                <a:tc>
                  <a:txBody>
                    <a:bodyPr/>
                    <a:lstStyle/>
                    <a:p>
                      <a:pPr algn="ctr" fontAlgn="t"/>
                      <a:r>
                        <a:rPr lang="en-US" sz="1600" b="1" i="0" u="none" strike="noStrike">
                          <a:solidFill>
                            <a:schemeClr val="tx1"/>
                          </a:solidFill>
                          <a:latin typeface="Arial"/>
                        </a:rPr>
                        <a:t>0.0238</a:t>
                      </a:r>
                    </a:p>
                  </a:txBody>
                  <a:tcPr marL="0" marR="0" marT="0" marB="0" anchor="ctr">
                    <a:solidFill>
                      <a:schemeClr val="bg2"/>
                    </a:solidFill>
                  </a:tcPr>
                </a:tc>
                <a:tc>
                  <a:txBody>
                    <a:bodyPr/>
                    <a:lstStyle/>
                    <a:p>
                      <a:pPr algn="r" fontAlgn="t"/>
                      <a:r>
                        <a:rPr lang="en-US" sz="1600" b="1" i="0" u="none" strike="noStrike" dirty="0">
                          <a:solidFill>
                            <a:schemeClr val="tx1"/>
                          </a:solidFill>
                          <a:latin typeface="Arial"/>
                        </a:rPr>
                        <a:t>1.02</a:t>
                      </a:r>
                    </a:p>
                  </a:txBody>
                  <a:tcPr marL="0" marR="0" marT="0" marB="0" anchor="ctr">
                    <a:solidFill>
                      <a:schemeClr val="bg2"/>
                    </a:solidFill>
                  </a:tcPr>
                </a:tc>
                <a:tc>
                  <a:txBody>
                    <a:bodyPr/>
                    <a:lstStyle/>
                    <a:p>
                      <a:pPr algn="l" fontAlgn="t"/>
                      <a:r>
                        <a:rPr lang="en-US" sz="1600" b="1" i="0" u="none" strike="noStrike" dirty="0" smtClean="0">
                          <a:solidFill>
                            <a:schemeClr val="tx1"/>
                          </a:solidFill>
                          <a:latin typeface="Arial"/>
                        </a:rPr>
                        <a:t>-1.28</a:t>
                      </a:r>
                      <a:endParaRPr lang="en-US" sz="1600" b="1" i="0" u="none" strike="noStrike" dirty="0">
                        <a:solidFill>
                          <a:schemeClr val="tx1"/>
                        </a:solidFill>
                        <a:latin typeface="Arial"/>
                      </a:endParaRPr>
                    </a:p>
                  </a:txBody>
                  <a:tcPr marL="0" marR="0" marT="0" marB="0" anchor="ctr">
                    <a:lnR>
                      <a:noFill/>
                    </a:lnR>
                    <a:solidFill>
                      <a:schemeClr val="bg2"/>
                    </a:solidFill>
                  </a:tcPr>
                </a:tc>
              </a:tr>
            </a:tbl>
          </a:graphicData>
        </a:graphic>
      </p:graphicFrame>
      <p:sp>
        <p:nvSpPr>
          <p:cNvPr id="9" name="TextBox 8"/>
          <p:cNvSpPr txBox="1"/>
          <p:nvPr/>
        </p:nvSpPr>
        <p:spPr>
          <a:xfrm>
            <a:off x="3657600" y="5715000"/>
            <a:ext cx="1828800" cy="461665"/>
          </a:xfrm>
          <a:prstGeom prst="rect">
            <a:avLst/>
          </a:prstGeom>
          <a:noFill/>
        </p:spPr>
        <p:txBody>
          <a:bodyPr wrap="square" rtlCol="0">
            <a:spAutoFit/>
          </a:bodyPr>
          <a:lstStyle/>
          <a:p>
            <a:pPr algn="ctr"/>
            <a:r>
              <a:rPr lang="en-US" sz="2400" b="1" dirty="0" smtClean="0">
                <a:solidFill>
                  <a:srgbClr val="FFFF00"/>
                </a:solidFill>
              </a:rPr>
              <a:t>N = 7,788</a:t>
            </a:r>
            <a:endParaRPr lang="en-US" sz="24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5"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6" name="TextBox 15"/>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7" name="TextBox 16"/>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sz="2800" dirty="0" smtClean="0"/>
              <a:t>ADULT HEART TRANSPLANTS </a:t>
            </a:r>
            <a:r>
              <a:rPr lang="en-US" sz="2400" dirty="0" smtClean="0"/>
              <a:t>(2001-6/2006)</a:t>
            </a:r>
            <a:br>
              <a:rPr lang="en-US" sz="2400" dirty="0" smtClean="0"/>
            </a:br>
            <a:r>
              <a:rPr lang="en-US" sz="2000" dirty="0" smtClean="0"/>
              <a:t>Risk Factors for Developing CAV within 5 Years</a:t>
            </a:r>
            <a:br>
              <a:rPr lang="en-US" sz="2000" dirty="0" smtClean="0"/>
            </a:br>
            <a:r>
              <a:rPr lang="en-US" sz="2000" dirty="0" smtClean="0"/>
              <a:t>Conditional on Survival to Transplant Discharge</a:t>
            </a:r>
            <a:br>
              <a:rPr lang="en-US" sz="2000" dirty="0" smtClean="0"/>
            </a:br>
            <a:r>
              <a:rPr lang="en-US" sz="2000" dirty="0" smtClean="0"/>
              <a:t>(continued)</a:t>
            </a:r>
            <a:endParaRPr lang="en-US" sz="2800" dirty="0"/>
          </a:p>
        </p:txBody>
      </p:sp>
      <p:graphicFrame>
        <p:nvGraphicFramePr>
          <p:cNvPr id="10" name="Content Placeholder 9"/>
          <p:cNvGraphicFramePr>
            <a:graphicFrameLocks noGrp="1"/>
          </p:cNvGraphicFramePr>
          <p:nvPr>
            <p:ph idx="1"/>
          </p:nvPr>
        </p:nvGraphicFramePr>
        <p:xfrm>
          <a:off x="228599" y="1524000"/>
          <a:ext cx="8686801" cy="4241256"/>
        </p:xfrm>
        <a:graphic>
          <a:graphicData uri="http://schemas.openxmlformats.org/drawingml/2006/table">
            <a:tbl>
              <a:tblPr firstRow="1" bandRow="1">
                <a:tableStyleId>{C083E6E3-FA7D-4D7B-A595-EF9225AFEA82}</a:tableStyleId>
              </a:tblPr>
              <a:tblGrid>
                <a:gridCol w="4211782"/>
                <a:gridCol w="789709"/>
                <a:gridCol w="965200"/>
                <a:gridCol w="877455"/>
                <a:gridCol w="965200"/>
                <a:gridCol w="877455"/>
              </a:tblGrid>
              <a:tr h="505908">
                <a:tc>
                  <a:txBody>
                    <a:bodyPr/>
                    <a:lstStyle/>
                    <a:p>
                      <a:pPr algn="l"/>
                      <a:r>
                        <a:rPr lang="en-US" sz="1500" b="1" i="1" kern="1200" dirty="0" smtClean="0">
                          <a:solidFill>
                            <a:srgbClr val="FFFF00"/>
                          </a:solidFill>
                          <a:latin typeface="+mn-lt"/>
                          <a:ea typeface="+mn-ea"/>
                          <a:cs typeface="+mn-cs"/>
                        </a:rPr>
                        <a:t>VARIABLE</a:t>
                      </a:r>
                      <a:endParaRPr lang="en-US" sz="15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latin typeface="+mn-lt"/>
                        </a:rPr>
                        <a:t>N</a:t>
                      </a:r>
                      <a:endParaRPr lang="en-US" sz="15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latin typeface="+mn-lt"/>
                        </a:rPr>
                        <a:t>Relative Risk</a:t>
                      </a:r>
                      <a:endParaRPr lang="en-US" sz="15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500" b="1" i="1" dirty="0">
                          <a:solidFill>
                            <a:srgbClr val="FFFF00"/>
                          </a:solidFill>
                          <a:latin typeface="+mn-lt"/>
                        </a:rPr>
                        <a:t>P-value</a:t>
                      </a:r>
                      <a:endParaRPr lang="en-US" sz="1500" b="1"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500" b="1" i="1" dirty="0">
                          <a:solidFill>
                            <a:srgbClr val="FFFF00"/>
                          </a:solidFill>
                          <a:latin typeface="+mn-lt"/>
                        </a:rPr>
                        <a:t>95% Confidence Interval</a:t>
                      </a:r>
                      <a:endParaRPr lang="en-US" sz="1500" b="1"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501136">
                <a:tc>
                  <a:txBody>
                    <a:bodyPr/>
                    <a:lstStyle/>
                    <a:p>
                      <a:pPr algn="l" fontAlgn="t"/>
                      <a:r>
                        <a:rPr lang="en-US" sz="1500" b="1" i="0" u="none" strike="noStrike" dirty="0" smtClean="0">
                          <a:solidFill>
                            <a:srgbClr val="FFFFFF"/>
                          </a:solidFill>
                          <a:latin typeface="Arial"/>
                        </a:rPr>
                        <a:t>Transplant</a:t>
                      </a:r>
                      <a:r>
                        <a:rPr lang="en-US" sz="1500" b="1" i="0" u="none" strike="noStrike" baseline="0" dirty="0" smtClean="0">
                          <a:solidFill>
                            <a:srgbClr val="FFFFFF"/>
                          </a:solidFill>
                          <a:latin typeface="Arial"/>
                        </a:rPr>
                        <a:t> year: 2001 vs. 2005/2006</a:t>
                      </a:r>
                      <a:endParaRPr lang="en-US" sz="1500" b="1" i="0" u="none" strike="noStrike" dirty="0">
                        <a:solidFill>
                          <a:srgbClr val="FFFFFF"/>
                        </a:solidFill>
                        <a:latin typeface="Arial"/>
                      </a:endParaRPr>
                    </a:p>
                  </a:txBody>
                  <a:tcPr marL="0" marR="0" marT="0" marB="0" anchor="ctr">
                    <a:lnL>
                      <a:noFill/>
                    </a:lnL>
                    <a:lnT w="12700" cap="flat" cmpd="sng" algn="ctr">
                      <a:solidFill>
                        <a:srgbClr val="FFFF00"/>
                      </a:solidFill>
                      <a:prstDash val="solid"/>
                      <a:round/>
                      <a:headEnd type="none" w="med" len="med"/>
                      <a:tailEnd type="none" w="med" len="med"/>
                    </a:lnT>
                    <a:solidFill>
                      <a:schemeClr val="bg2"/>
                    </a:solidFill>
                  </a:tcPr>
                </a:tc>
                <a:tc>
                  <a:txBody>
                    <a:bodyPr/>
                    <a:lstStyle/>
                    <a:p>
                      <a:pPr algn="ctr"/>
                      <a:r>
                        <a:rPr lang="en-US" sz="1500" b="1" dirty="0" smtClean="0"/>
                        <a:t>1427</a:t>
                      </a:r>
                      <a:endParaRPr lang="en-US" sz="1500" b="1" dirty="0"/>
                    </a:p>
                  </a:txBody>
                  <a:tcPr marL="0" marR="0" marT="0" marB="0" anchor="ct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500" b="1" i="0" u="none" strike="noStrike" dirty="0">
                          <a:solidFill>
                            <a:srgbClr val="FFFFFF"/>
                          </a:solidFill>
                          <a:latin typeface="Arial"/>
                        </a:rPr>
                        <a:t>0.84</a:t>
                      </a:r>
                    </a:p>
                  </a:txBody>
                  <a:tcPr marL="0" marR="0" marT="0" marB="0" anchor="ctr">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solidFill>
                      <a:schemeClr val="bg2"/>
                    </a:solidFill>
                  </a:tcPr>
                </a:tc>
                <a:tc>
                  <a:txBody>
                    <a:bodyPr/>
                    <a:lstStyle/>
                    <a:p>
                      <a:pPr algn="ctr" fontAlgn="t"/>
                      <a:r>
                        <a:rPr lang="en-US" sz="1500" b="1" i="0" u="none" strike="noStrike" dirty="0">
                          <a:solidFill>
                            <a:srgbClr val="FFFFFF"/>
                          </a:solidFill>
                          <a:latin typeface="Arial"/>
                        </a:rPr>
                        <a:t>0.0228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a:solidFill>
                            <a:srgbClr val="FFFFFF"/>
                          </a:solidFill>
                          <a:latin typeface="Arial"/>
                        </a:rPr>
                        <a:t>0.72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dirty="0" smtClean="0">
                          <a:solidFill>
                            <a:srgbClr val="FFFFFF"/>
                          </a:solidFill>
                          <a:latin typeface="Arial"/>
                        </a:rPr>
                        <a:t>-0.98</a:t>
                      </a:r>
                      <a:endParaRPr lang="en-US" sz="1500" b="1" i="0" u="none" strike="noStrike" dirty="0">
                        <a:solidFill>
                          <a:srgbClr val="FFFFFF"/>
                        </a:solidFill>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501136">
                <a:tc>
                  <a:txBody>
                    <a:bodyPr/>
                    <a:lstStyle/>
                    <a:p>
                      <a:pPr marL="0" marR="0">
                        <a:spcBef>
                          <a:spcPts val="0"/>
                        </a:spcBef>
                        <a:spcAft>
                          <a:spcPts val="0"/>
                        </a:spcAft>
                      </a:pPr>
                      <a:r>
                        <a:rPr lang="en-US" sz="1500" b="1" dirty="0" smtClean="0">
                          <a:latin typeface="+mn-lt"/>
                          <a:ea typeface="Times New Roman"/>
                          <a:cs typeface="Times New Roman"/>
                        </a:rPr>
                        <a:t>Male recipient/female donor vs.</a:t>
                      </a:r>
                      <a:r>
                        <a:rPr lang="en-US" sz="1500" b="1" baseline="0" dirty="0" smtClean="0">
                          <a:latin typeface="+mn-lt"/>
                          <a:ea typeface="Times New Roman"/>
                          <a:cs typeface="Times New Roman"/>
                        </a:rPr>
                        <a:t> male recipient/male donor</a:t>
                      </a:r>
                      <a:endParaRPr lang="en-US" sz="1500" b="1" dirty="0">
                        <a:latin typeface="+mn-lt"/>
                        <a:ea typeface="Times New Roman"/>
                        <a:cs typeface="Times New Roman"/>
                      </a:endParaRPr>
                    </a:p>
                  </a:txBody>
                  <a:tcPr marL="0" marR="0" marT="0" marB="0" anchor="ctr">
                    <a:lnL>
                      <a:noFill/>
                    </a:lnL>
                    <a:solidFill>
                      <a:schemeClr val="bg2"/>
                    </a:solidFill>
                  </a:tcPr>
                </a:tc>
                <a:tc>
                  <a:txBody>
                    <a:bodyPr/>
                    <a:lstStyle/>
                    <a:p>
                      <a:pPr algn="ctr"/>
                      <a:r>
                        <a:rPr lang="en-US" sz="1500" b="1" dirty="0" smtClean="0"/>
                        <a:t>1266</a:t>
                      </a:r>
                      <a:endParaRPr lang="en-US" sz="1500" b="1" dirty="0"/>
                    </a:p>
                  </a:txBody>
                  <a:tcPr marL="0" marR="0" marT="0" marB="0" anchor="ctr">
                    <a:solidFill>
                      <a:schemeClr val="bg2"/>
                    </a:solidFill>
                  </a:tcPr>
                </a:tc>
                <a:tc>
                  <a:txBody>
                    <a:bodyPr/>
                    <a:lstStyle/>
                    <a:p>
                      <a:pPr algn="ctr" fontAlgn="t"/>
                      <a:r>
                        <a:rPr lang="en-US" sz="1500" b="1" i="0" u="none" strike="noStrike">
                          <a:solidFill>
                            <a:srgbClr val="FFFFFF"/>
                          </a:solidFill>
                          <a:latin typeface="Arial"/>
                        </a:rPr>
                        <a:t>0.83</a:t>
                      </a:r>
                    </a:p>
                  </a:txBody>
                  <a:tcPr marL="0" marR="0" marT="0" marB="0" anchor="ctr">
                    <a:lnR w="12700" cap="flat" cmpd="sng" algn="ctr">
                      <a:noFill/>
                      <a:prstDash val="solid"/>
                      <a:round/>
                      <a:headEnd type="none" w="med" len="med"/>
                      <a:tailEnd type="none" w="med" len="med"/>
                    </a:lnR>
                    <a:solidFill>
                      <a:schemeClr val="bg2"/>
                    </a:solidFill>
                  </a:tcPr>
                </a:tc>
                <a:tc>
                  <a:txBody>
                    <a:bodyPr/>
                    <a:lstStyle/>
                    <a:p>
                      <a:pPr algn="ctr" fontAlgn="t"/>
                      <a:r>
                        <a:rPr lang="en-US" sz="1500" b="1" i="0" u="none" strike="noStrike" dirty="0">
                          <a:solidFill>
                            <a:srgbClr val="FFFFFF"/>
                          </a:solidFill>
                          <a:latin typeface="Arial"/>
                        </a:rPr>
                        <a:t>0.0109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a:solidFill>
                            <a:srgbClr val="FFFFFF"/>
                          </a:solidFill>
                          <a:latin typeface="Arial"/>
                        </a:rPr>
                        <a:t>0.72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dirty="0" smtClean="0">
                          <a:solidFill>
                            <a:srgbClr val="FFFFFF"/>
                          </a:solidFill>
                          <a:latin typeface="Arial"/>
                        </a:rPr>
                        <a:t>-0.96</a:t>
                      </a:r>
                      <a:endParaRPr lang="en-US" sz="1500" b="1" i="0" u="none" strike="noStrike" dirty="0">
                        <a:solidFill>
                          <a:srgbClr val="FFFFFF"/>
                        </a:solidFill>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501136">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dirty="0" smtClean="0">
                          <a:solidFill>
                            <a:srgbClr val="FFFFFF"/>
                          </a:solidFill>
                          <a:latin typeface="+mn-lt"/>
                          <a:ea typeface="Times New Roman"/>
                          <a:cs typeface="Times New Roman"/>
                        </a:rPr>
                        <a:t>Chronic </a:t>
                      </a:r>
                      <a:r>
                        <a:rPr lang="en-US" sz="1500" b="1" dirty="0" err="1" smtClean="0">
                          <a:solidFill>
                            <a:srgbClr val="FFFFFF"/>
                          </a:solidFill>
                          <a:latin typeface="+mn-lt"/>
                          <a:ea typeface="Times New Roman"/>
                          <a:cs typeface="Times New Roman"/>
                        </a:rPr>
                        <a:t>pulsatile</a:t>
                      </a:r>
                      <a:r>
                        <a:rPr lang="en-US" sz="1500" b="1" dirty="0" smtClean="0">
                          <a:solidFill>
                            <a:srgbClr val="FFFFFF"/>
                          </a:solidFill>
                          <a:latin typeface="+mn-lt"/>
                          <a:ea typeface="Times New Roman"/>
                          <a:cs typeface="Times New Roman"/>
                        </a:rPr>
                        <a:t> flow device</a:t>
                      </a:r>
                      <a:endParaRPr lang="en-US" sz="1500" b="1" i="0" u="none" strike="noStrike" dirty="0">
                        <a:solidFill>
                          <a:srgbClr val="FFFFFF"/>
                        </a:solidFill>
                        <a:latin typeface="Arial"/>
                      </a:endParaRPr>
                    </a:p>
                  </a:txBody>
                  <a:tcPr marL="0" marR="0" marT="0" marB="0" anchor="ctr">
                    <a:lnL>
                      <a:noFill/>
                    </a:lnL>
                    <a:solidFill>
                      <a:schemeClr val="bg2"/>
                    </a:solidFill>
                  </a:tcPr>
                </a:tc>
                <a:tc>
                  <a:txBody>
                    <a:bodyPr/>
                    <a:lstStyle/>
                    <a:p>
                      <a:pPr algn="ctr"/>
                      <a:r>
                        <a:rPr lang="en-US" sz="1500" b="1" dirty="0" smtClean="0"/>
                        <a:t>1372</a:t>
                      </a:r>
                      <a:endParaRPr lang="en-US" sz="1500" b="1" dirty="0"/>
                    </a:p>
                  </a:txBody>
                  <a:tcPr marL="0" marR="0" marT="0" marB="0" anchor="ctr">
                    <a:solidFill>
                      <a:schemeClr val="bg2"/>
                    </a:solidFill>
                  </a:tcPr>
                </a:tc>
                <a:tc>
                  <a:txBody>
                    <a:bodyPr/>
                    <a:lstStyle/>
                    <a:p>
                      <a:pPr algn="ctr" fontAlgn="t"/>
                      <a:r>
                        <a:rPr lang="en-US" sz="1500" b="1" i="0" u="none" strike="noStrike">
                          <a:solidFill>
                            <a:srgbClr val="FFFFFF"/>
                          </a:solidFill>
                          <a:latin typeface="Arial"/>
                        </a:rPr>
                        <a:t>0.82</a:t>
                      </a:r>
                    </a:p>
                  </a:txBody>
                  <a:tcPr marL="0" marR="0" marT="0" marB="0" anchor="ctr">
                    <a:lnR w="12700" cap="flat" cmpd="sng" algn="ctr">
                      <a:noFill/>
                      <a:prstDash val="solid"/>
                      <a:round/>
                      <a:headEnd type="none" w="med" len="med"/>
                      <a:tailEnd type="none" w="med" len="med"/>
                    </a:lnR>
                    <a:solidFill>
                      <a:schemeClr val="bg2"/>
                    </a:solidFill>
                  </a:tcPr>
                </a:tc>
                <a:tc>
                  <a:txBody>
                    <a:bodyPr/>
                    <a:lstStyle/>
                    <a:p>
                      <a:pPr algn="ctr" fontAlgn="t"/>
                      <a:r>
                        <a:rPr lang="en-US" sz="1500" b="1" i="0" u="none" strike="noStrike">
                          <a:solidFill>
                            <a:srgbClr val="FFFFFF"/>
                          </a:solidFill>
                          <a:latin typeface="Arial"/>
                        </a:rPr>
                        <a:t>0.003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a:solidFill>
                            <a:srgbClr val="FFFFFF"/>
                          </a:solidFill>
                          <a:latin typeface="Arial"/>
                        </a:rPr>
                        <a:t>0.72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dirty="0" smtClean="0">
                          <a:solidFill>
                            <a:srgbClr val="FFFFFF"/>
                          </a:solidFill>
                          <a:latin typeface="Arial"/>
                        </a:rPr>
                        <a:t>-0.93</a:t>
                      </a:r>
                      <a:endParaRPr lang="en-US" sz="1500" b="1" i="0" u="none" strike="noStrike" dirty="0">
                        <a:solidFill>
                          <a:srgbClr val="FFFFFF"/>
                        </a:solidFill>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501136">
                <a:tc>
                  <a:txBody>
                    <a:bodyPr/>
                    <a:lstStyle/>
                    <a:p>
                      <a:pPr algn="l" fontAlgn="t"/>
                      <a:r>
                        <a:rPr lang="en-US" sz="1500" b="1" i="0" u="none" strike="noStrike" dirty="0" smtClean="0">
                          <a:solidFill>
                            <a:srgbClr val="FFFFFF"/>
                          </a:solidFill>
                          <a:latin typeface="Arial"/>
                        </a:rPr>
                        <a:t>Female recipient</a:t>
                      </a:r>
                      <a:r>
                        <a:rPr lang="en-US" sz="1500" b="1" i="0" u="none" strike="noStrike" baseline="0" dirty="0" smtClean="0">
                          <a:solidFill>
                            <a:srgbClr val="FFFFFF"/>
                          </a:solidFill>
                          <a:latin typeface="Arial"/>
                        </a:rPr>
                        <a:t> with prior pregnancy/female donor vs. male recipient/male donor</a:t>
                      </a:r>
                      <a:endParaRPr lang="en-US" sz="1500" b="1" i="0" u="none" strike="noStrike" dirty="0">
                        <a:solidFill>
                          <a:srgbClr val="FFFFFF"/>
                        </a:solidFill>
                        <a:latin typeface="Arial"/>
                      </a:endParaRPr>
                    </a:p>
                  </a:txBody>
                  <a:tcPr marL="0" marR="0" marT="0" marB="0" anchor="ctr">
                    <a:lnL>
                      <a:noFill/>
                    </a:lnL>
                    <a:solidFill>
                      <a:schemeClr val="bg2"/>
                    </a:solidFill>
                  </a:tcPr>
                </a:tc>
                <a:tc>
                  <a:txBody>
                    <a:bodyPr/>
                    <a:lstStyle/>
                    <a:p>
                      <a:pPr algn="ctr"/>
                      <a:r>
                        <a:rPr lang="en-US" sz="1500" b="1" dirty="0" smtClean="0"/>
                        <a:t>591</a:t>
                      </a:r>
                      <a:endParaRPr lang="en-US" sz="1500" b="1" dirty="0"/>
                    </a:p>
                  </a:txBody>
                  <a:tcPr marL="0" marR="0" marT="0" marB="0" anchor="ctr">
                    <a:solidFill>
                      <a:schemeClr val="bg2"/>
                    </a:solidFill>
                  </a:tcPr>
                </a:tc>
                <a:tc>
                  <a:txBody>
                    <a:bodyPr/>
                    <a:lstStyle/>
                    <a:p>
                      <a:pPr algn="ctr" fontAlgn="t"/>
                      <a:r>
                        <a:rPr lang="en-US" sz="1500" b="1" i="0" u="none" strike="noStrike">
                          <a:solidFill>
                            <a:srgbClr val="FFFFFF"/>
                          </a:solidFill>
                          <a:latin typeface="Arial"/>
                        </a:rPr>
                        <a:t>0.78</a:t>
                      </a:r>
                    </a:p>
                  </a:txBody>
                  <a:tcPr marL="0" marR="0" marT="0" marB="0" anchor="ctr">
                    <a:lnR w="12700" cap="flat" cmpd="sng" algn="ctr">
                      <a:noFill/>
                      <a:prstDash val="solid"/>
                      <a:round/>
                      <a:headEnd type="none" w="med" len="med"/>
                      <a:tailEnd type="none" w="med" len="med"/>
                    </a:lnR>
                    <a:solidFill>
                      <a:schemeClr val="bg2"/>
                    </a:solidFill>
                  </a:tcPr>
                </a:tc>
                <a:tc>
                  <a:txBody>
                    <a:bodyPr/>
                    <a:lstStyle/>
                    <a:p>
                      <a:pPr algn="ctr" fontAlgn="t"/>
                      <a:r>
                        <a:rPr lang="en-US" sz="1500" b="1" i="0" u="none" strike="noStrike">
                          <a:solidFill>
                            <a:srgbClr val="FFFFFF"/>
                          </a:solidFill>
                          <a:latin typeface="Arial"/>
                        </a:rPr>
                        <a:t>0.0099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a:solidFill>
                            <a:srgbClr val="FFFFFF"/>
                          </a:solidFill>
                          <a:latin typeface="Arial"/>
                        </a:rPr>
                        <a:t>0.65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dirty="0" smtClean="0">
                          <a:solidFill>
                            <a:srgbClr val="FFFFFF"/>
                          </a:solidFill>
                          <a:latin typeface="Arial"/>
                        </a:rPr>
                        <a:t>-0.94</a:t>
                      </a:r>
                      <a:endParaRPr lang="en-US" sz="1500" b="1" i="0" u="none" strike="noStrike" dirty="0">
                        <a:solidFill>
                          <a:srgbClr val="FFFFFF"/>
                        </a:solidFill>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501136">
                <a:tc>
                  <a:txBody>
                    <a:bodyPr/>
                    <a:lstStyle/>
                    <a:p>
                      <a:pPr algn="l" fontAlgn="t"/>
                      <a:r>
                        <a:rPr lang="en-US" sz="1500" b="1" i="0" u="none" strike="noStrike" dirty="0" smtClean="0">
                          <a:solidFill>
                            <a:srgbClr val="FFFFFF"/>
                          </a:solidFill>
                          <a:latin typeface="Arial"/>
                        </a:rPr>
                        <a:t>Recipient</a:t>
                      </a:r>
                      <a:r>
                        <a:rPr lang="en-US" sz="1500" b="1" i="0" u="none" strike="noStrike" baseline="0" dirty="0" smtClean="0">
                          <a:solidFill>
                            <a:srgbClr val="FFFFFF"/>
                          </a:solidFill>
                          <a:latin typeface="Arial"/>
                        </a:rPr>
                        <a:t> history of malignancy</a:t>
                      </a:r>
                      <a:endParaRPr lang="en-US" sz="1500" b="1" i="0" u="none" strike="noStrike" dirty="0">
                        <a:solidFill>
                          <a:srgbClr val="FFFFFF"/>
                        </a:solidFill>
                        <a:latin typeface="Arial"/>
                      </a:endParaRPr>
                    </a:p>
                  </a:txBody>
                  <a:tcPr marL="0" marR="0" marT="0" marB="0" anchor="ctr">
                    <a:lnL>
                      <a:noFill/>
                    </a:lnL>
                    <a:solidFill>
                      <a:schemeClr val="bg2"/>
                    </a:solidFill>
                  </a:tcPr>
                </a:tc>
                <a:tc>
                  <a:txBody>
                    <a:bodyPr/>
                    <a:lstStyle/>
                    <a:p>
                      <a:pPr algn="ctr"/>
                      <a:r>
                        <a:rPr lang="en-US" sz="1500" b="1" dirty="0" smtClean="0"/>
                        <a:t>353</a:t>
                      </a:r>
                      <a:endParaRPr lang="en-US" sz="1500" b="1" dirty="0"/>
                    </a:p>
                  </a:txBody>
                  <a:tcPr marL="0" marR="0" marT="0" marB="0" anchor="ctr">
                    <a:solidFill>
                      <a:schemeClr val="bg2"/>
                    </a:solidFill>
                  </a:tcPr>
                </a:tc>
                <a:tc>
                  <a:txBody>
                    <a:bodyPr/>
                    <a:lstStyle/>
                    <a:p>
                      <a:pPr algn="ctr" fontAlgn="t"/>
                      <a:r>
                        <a:rPr lang="en-US" sz="1500" b="1" i="0" u="none" strike="noStrike" dirty="0">
                          <a:solidFill>
                            <a:srgbClr val="FFFFFF"/>
                          </a:solidFill>
                          <a:latin typeface="Arial"/>
                        </a:rPr>
                        <a:t>0.72</a:t>
                      </a:r>
                    </a:p>
                  </a:txBody>
                  <a:tcPr marL="0" marR="0" marT="0" marB="0" anchor="ctr">
                    <a:lnR w="12700" cap="flat" cmpd="sng" algn="ctr">
                      <a:noFill/>
                      <a:prstDash val="solid"/>
                      <a:round/>
                      <a:headEnd type="none" w="med" len="med"/>
                      <a:tailEnd type="none" w="med" len="med"/>
                    </a:lnR>
                    <a:solidFill>
                      <a:schemeClr val="bg2"/>
                    </a:solidFill>
                  </a:tcPr>
                </a:tc>
                <a:tc>
                  <a:txBody>
                    <a:bodyPr/>
                    <a:lstStyle/>
                    <a:p>
                      <a:pPr algn="ctr" fontAlgn="t"/>
                      <a:r>
                        <a:rPr lang="en-US" sz="1500" b="1" i="0" u="none" strike="noStrike">
                          <a:solidFill>
                            <a:srgbClr val="FFFFFF"/>
                          </a:solidFill>
                          <a:latin typeface="Arial"/>
                        </a:rPr>
                        <a:t>0.0105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a:solidFill>
                            <a:srgbClr val="FFFFFF"/>
                          </a:solidFill>
                          <a:latin typeface="Arial"/>
                        </a:rPr>
                        <a:t>0.56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dirty="0" smtClean="0">
                          <a:solidFill>
                            <a:srgbClr val="FFFFFF"/>
                          </a:solidFill>
                          <a:latin typeface="Arial"/>
                        </a:rPr>
                        <a:t>-0.93</a:t>
                      </a:r>
                      <a:endParaRPr lang="en-US" sz="1500" b="1" i="0" u="none" strike="noStrike" dirty="0">
                        <a:solidFill>
                          <a:srgbClr val="FFFFFF"/>
                        </a:solidFill>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501136">
                <a:tc>
                  <a:txBody>
                    <a:bodyPr/>
                    <a:lstStyle/>
                    <a:p>
                      <a:pPr algn="l" fontAlgn="t"/>
                      <a:r>
                        <a:rPr lang="en-US" sz="1500" b="1" i="0" u="none" strike="noStrike" dirty="0" smtClean="0">
                          <a:solidFill>
                            <a:srgbClr val="FFFFFF"/>
                          </a:solidFill>
                          <a:latin typeface="Arial"/>
                        </a:rPr>
                        <a:t>Diagnosis:</a:t>
                      </a:r>
                      <a:r>
                        <a:rPr lang="en-US" sz="1500" b="1" i="0" u="none" strike="noStrike" baseline="0" dirty="0" smtClean="0">
                          <a:solidFill>
                            <a:srgbClr val="FFFFFF"/>
                          </a:solidFill>
                          <a:latin typeface="Arial"/>
                        </a:rPr>
                        <a:t> Congenital vs. </a:t>
                      </a:r>
                      <a:r>
                        <a:rPr lang="en-US" sz="1500" b="1" i="0" u="none" strike="noStrike" baseline="0" dirty="0" err="1" smtClean="0">
                          <a:solidFill>
                            <a:srgbClr val="FFFFFF"/>
                          </a:solidFill>
                          <a:latin typeface="Arial"/>
                        </a:rPr>
                        <a:t>cardiomyopathy</a:t>
                      </a:r>
                      <a:endParaRPr lang="en-US" sz="1500" b="1" i="0" u="none" strike="noStrike" dirty="0">
                        <a:solidFill>
                          <a:srgbClr val="FFFFFF"/>
                        </a:solidFill>
                        <a:latin typeface="Arial"/>
                      </a:endParaRPr>
                    </a:p>
                  </a:txBody>
                  <a:tcPr marL="0" marR="0" marT="0" marB="0" anchor="ctr">
                    <a:lnL>
                      <a:noFill/>
                    </a:lnL>
                    <a:solidFill>
                      <a:schemeClr val="bg2"/>
                    </a:solidFill>
                  </a:tcPr>
                </a:tc>
                <a:tc>
                  <a:txBody>
                    <a:bodyPr/>
                    <a:lstStyle/>
                    <a:p>
                      <a:pPr algn="ctr"/>
                      <a:r>
                        <a:rPr lang="en-US" sz="1500" b="1" dirty="0" smtClean="0"/>
                        <a:t>205</a:t>
                      </a:r>
                      <a:endParaRPr lang="en-US" sz="1500" b="1" dirty="0"/>
                    </a:p>
                  </a:txBody>
                  <a:tcPr marL="0" marR="0" marT="0" marB="0" anchor="ctr">
                    <a:solidFill>
                      <a:schemeClr val="bg2"/>
                    </a:solidFill>
                  </a:tcPr>
                </a:tc>
                <a:tc>
                  <a:txBody>
                    <a:bodyPr/>
                    <a:lstStyle/>
                    <a:p>
                      <a:pPr algn="ctr" fontAlgn="t"/>
                      <a:r>
                        <a:rPr lang="en-US" sz="1500" b="1" i="0" u="none" strike="noStrike">
                          <a:solidFill>
                            <a:srgbClr val="FFFFFF"/>
                          </a:solidFill>
                          <a:latin typeface="Arial"/>
                        </a:rPr>
                        <a:t>0.59</a:t>
                      </a:r>
                    </a:p>
                  </a:txBody>
                  <a:tcPr marL="0" marR="0" marT="0" marB="0" anchor="ctr">
                    <a:lnR w="12700" cap="flat" cmpd="sng" algn="ctr">
                      <a:noFill/>
                      <a:prstDash val="solid"/>
                      <a:round/>
                      <a:headEnd type="none" w="med" len="med"/>
                      <a:tailEnd type="none" w="med" len="med"/>
                    </a:lnR>
                    <a:solidFill>
                      <a:schemeClr val="bg2"/>
                    </a:solidFill>
                  </a:tcPr>
                </a:tc>
                <a:tc>
                  <a:txBody>
                    <a:bodyPr/>
                    <a:lstStyle/>
                    <a:p>
                      <a:pPr algn="ctr" fontAlgn="t"/>
                      <a:r>
                        <a:rPr lang="en-US" sz="1500" b="1" i="0" u="none" strike="noStrike">
                          <a:solidFill>
                            <a:srgbClr val="FFFFFF"/>
                          </a:solidFill>
                          <a:latin typeface="Arial"/>
                        </a:rPr>
                        <a:t>0.006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a:solidFill>
                            <a:srgbClr val="FFFFFF"/>
                          </a:solidFill>
                          <a:latin typeface="Arial"/>
                        </a:rPr>
                        <a:t>0.41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dirty="0" smtClean="0">
                          <a:solidFill>
                            <a:srgbClr val="FFFFFF"/>
                          </a:solidFill>
                          <a:latin typeface="Arial"/>
                        </a:rPr>
                        <a:t>-0.86</a:t>
                      </a:r>
                      <a:endParaRPr lang="en-US" sz="1500" b="1" i="0" u="none" strike="noStrike" dirty="0">
                        <a:solidFill>
                          <a:srgbClr val="FFFFFF"/>
                        </a:solidFill>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602078">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500" b="1" i="0" u="none" strike="noStrike" dirty="0" smtClean="0">
                          <a:solidFill>
                            <a:srgbClr val="FFFFFF"/>
                          </a:solidFill>
                          <a:latin typeface="+mn-lt"/>
                        </a:rPr>
                        <a:t>Female recipient</a:t>
                      </a:r>
                      <a:r>
                        <a:rPr lang="en-US" sz="1500" b="1" i="0" u="none" strike="noStrike" baseline="0" dirty="0" smtClean="0">
                          <a:solidFill>
                            <a:srgbClr val="FFFFFF"/>
                          </a:solidFill>
                          <a:latin typeface="+mn-lt"/>
                        </a:rPr>
                        <a:t> without prior pregnancy/ female donor vs. male recipient/male donor</a:t>
                      </a:r>
                      <a:endParaRPr lang="en-US" sz="1500" b="1" i="0" u="none" strike="noStrike" dirty="0" smtClean="0">
                        <a:solidFill>
                          <a:srgbClr val="FFFFFF"/>
                        </a:solidFill>
                        <a:latin typeface="+mn-lt"/>
                      </a:endParaRPr>
                    </a:p>
                    <a:p>
                      <a:pPr algn="l" fontAlgn="t"/>
                      <a:endParaRPr lang="en-US" sz="1500" b="1" i="0" u="none" strike="noStrike" dirty="0">
                        <a:solidFill>
                          <a:srgbClr val="FFFFFF"/>
                        </a:solidFill>
                        <a:latin typeface="Arial"/>
                      </a:endParaRPr>
                    </a:p>
                  </a:txBody>
                  <a:tcPr marL="0" marR="0" marT="0" marB="0" anchor="ctr">
                    <a:lnL>
                      <a:noFill/>
                    </a:lnL>
                    <a:lnB w="12700" cap="flat" cmpd="sng" algn="ctr">
                      <a:noFill/>
                      <a:prstDash val="solid"/>
                      <a:round/>
                      <a:headEnd type="none" w="med" len="med"/>
                      <a:tailEnd type="none" w="med" len="med"/>
                    </a:lnB>
                    <a:solidFill>
                      <a:schemeClr val="bg2"/>
                    </a:solidFill>
                  </a:tcPr>
                </a:tc>
                <a:tc>
                  <a:txBody>
                    <a:bodyPr/>
                    <a:lstStyle/>
                    <a:p>
                      <a:pPr algn="ctr"/>
                      <a:r>
                        <a:rPr lang="en-US" sz="1500" b="1" dirty="0" smtClean="0"/>
                        <a:t>325</a:t>
                      </a:r>
                      <a:endParaRPr lang="en-US" sz="1500" b="1" dirty="0"/>
                    </a:p>
                  </a:txBody>
                  <a:tcPr marL="0" marR="0" marT="0" marB="0" anchor="ctr">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rgbClr val="FFFFFF"/>
                          </a:solidFill>
                          <a:latin typeface="Arial"/>
                        </a:rPr>
                        <a:t>0.54</a:t>
                      </a:r>
                    </a:p>
                  </a:txBody>
                  <a:tcPr marL="0" marR="0"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2"/>
                    </a:solidFill>
                  </a:tcPr>
                </a:tc>
                <a:tc>
                  <a:txBody>
                    <a:bodyPr/>
                    <a:lstStyle/>
                    <a:p>
                      <a:pPr algn="ctr" fontAlgn="t"/>
                      <a:r>
                        <a:rPr lang="en-US" sz="1500" b="1" i="0" u="none" strike="noStrike" dirty="0">
                          <a:solidFill>
                            <a:srgbClr val="FFFFFF"/>
                          </a:solidFill>
                          <a:latin typeface="Arial"/>
                        </a:rPr>
                        <a:t>&lt;.0001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500" b="1" i="0" u="none" strike="noStrike" dirty="0" smtClean="0">
                          <a:solidFill>
                            <a:srgbClr val="FFFFFF"/>
                          </a:solidFill>
                          <a:latin typeface="Arial"/>
                        </a:rPr>
                        <a:t>0.40</a:t>
                      </a:r>
                      <a:endParaRPr lang="en-US" sz="1500" b="1" i="0" u="none" strike="noStrike" dirty="0">
                        <a:solidFill>
                          <a:srgbClr val="FFFFFF"/>
                        </a:solidFill>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500" b="1" i="0" u="none" strike="noStrike" dirty="0" smtClean="0">
                          <a:solidFill>
                            <a:srgbClr val="FFFFFF"/>
                          </a:solidFill>
                          <a:latin typeface="Arial"/>
                        </a:rPr>
                        <a:t>-0.73</a:t>
                      </a:r>
                      <a:endParaRPr lang="en-US" sz="1500" b="1" i="0" u="none" strike="noStrike" dirty="0">
                        <a:solidFill>
                          <a:srgbClr val="FFFFFF"/>
                        </a:solidFill>
                        <a:latin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bl>
          </a:graphicData>
        </a:graphic>
      </p:graphicFrame>
      <p:sp>
        <p:nvSpPr>
          <p:cNvPr id="9" name="TextBox 8"/>
          <p:cNvSpPr txBox="1"/>
          <p:nvPr/>
        </p:nvSpPr>
        <p:spPr>
          <a:xfrm>
            <a:off x="3657600" y="5715000"/>
            <a:ext cx="1828800" cy="461665"/>
          </a:xfrm>
          <a:prstGeom prst="rect">
            <a:avLst/>
          </a:prstGeom>
          <a:noFill/>
        </p:spPr>
        <p:txBody>
          <a:bodyPr wrap="square" rtlCol="0">
            <a:spAutoFit/>
          </a:bodyPr>
          <a:lstStyle/>
          <a:p>
            <a:pPr algn="ctr"/>
            <a:r>
              <a:rPr lang="en-US" sz="2400" b="1" dirty="0" smtClean="0">
                <a:solidFill>
                  <a:srgbClr val="FFFF00"/>
                </a:solidFill>
              </a:rPr>
              <a:t>N = 7,788</a:t>
            </a:r>
            <a:endParaRPr lang="en-US" sz="24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5"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6" name="TextBox 15"/>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7" name="TextBox 16"/>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sz="2800" dirty="0" smtClean="0"/>
              <a:t>ADULT HEART TRANSPLANTS </a:t>
            </a:r>
            <a:r>
              <a:rPr lang="en-US" sz="2400" dirty="0" smtClean="0"/>
              <a:t>(2001-6/2006)</a:t>
            </a:r>
            <a:br>
              <a:rPr lang="en-US" sz="2400" dirty="0" smtClean="0"/>
            </a:br>
            <a:r>
              <a:rPr lang="en-US" sz="2000" i="1" dirty="0" smtClean="0"/>
              <a:t>Borderline Significant </a:t>
            </a:r>
            <a:r>
              <a:rPr lang="en-US" sz="2000" dirty="0" smtClean="0"/>
              <a:t>Risk Factors for Developing CAV within 5 Years</a:t>
            </a:r>
            <a:br>
              <a:rPr lang="en-US" sz="2000" dirty="0" smtClean="0"/>
            </a:br>
            <a:r>
              <a:rPr lang="en-US" sz="2000" dirty="0" smtClean="0"/>
              <a:t>Conditional on Survival to Transplant Discharge</a:t>
            </a:r>
            <a:endParaRPr lang="en-US" sz="1200" dirty="0"/>
          </a:p>
        </p:txBody>
      </p:sp>
      <p:graphicFrame>
        <p:nvGraphicFramePr>
          <p:cNvPr id="10" name="Content Placeholder 9"/>
          <p:cNvGraphicFramePr>
            <a:graphicFrameLocks noGrp="1"/>
          </p:cNvGraphicFramePr>
          <p:nvPr>
            <p:ph idx="1"/>
          </p:nvPr>
        </p:nvGraphicFramePr>
        <p:xfrm>
          <a:off x="228599" y="1676400"/>
          <a:ext cx="8686801" cy="2148898"/>
        </p:xfrm>
        <a:graphic>
          <a:graphicData uri="http://schemas.openxmlformats.org/drawingml/2006/table">
            <a:tbl>
              <a:tblPr firstRow="1" bandRow="1">
                <a:tableStyleId>{C083E6E3-FA7D-4D7B-A595-EF9225AFEA82}</a:tableStyleId>
              </a:tblPr>
              <a:tblGrid>
                <a:gridCol w="4211782"/>
                <a:gridCol w="789709"/>
                <a:gridCol w="965200"/>
                <a:gridCol w="877455"/>
                <a:gridCol w="965200"/>
                <a:gridCol w="877455"/>
              </a:tblGrid>
              <a:tr h="807892">
                <a:tc>
                  <a:txBody>
                    <a:bodyPr/>
                    <a:lstStyle/>
                    <a:p>
                      <a:pPr algn="l"/>
                      <a:r>
                        <a:rPr lang="en-US" sz="1600" b="1" i="1" kern="1200" dirty="0" smtClean="0">
                          <a:solidFill>
                            <a:srgbClr val="FFFF00"/>
                          </a:solidFill>
                          <a:latin typeface="+mn-lt"/>
                          <a:ea typeface="+mn-ea"/>
                          <a:cs typeface="+mn-cs"/>
                        </a:rPr>
                        <a:t>VARIABLE</a:t>
                      </a:r>
                      <a:endParaRPr lang="en-US" sz="1600" b="1" dirty="0">
                        <a:solidFill>
                          <a:srgbClr val="FFFF00"/>
                        </a:solidFill>
                        <a:latin typeface="+mn-lt"/>
                      </a:endParaRPr>
                    </a:p>
                  </a:txBody>
                  <a:tcPr marL="45720" marR="0" marT="91440" marB="0" anchor="ctr">
                    <a:lnL>
                      <a:noFill/>
                    </a:lnL>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N</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Relative Risk</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a:txBody>
                    <a:bodyPr/>
                    <a:lstStyle/>
                    <a:p>
                      <a:pPr algn="ctr" rtl="0" fontAlgn="t"/>
                      <a:r>
                        <a:rPr lang="en-US" sz="1600" b="1" i="1" dirty="0">
                          <a:solidFill>
                            <a:srgbClr val="FFFF00"/>
                          </a:solidFill>
                          <a:latin typeface="+mn-lt"/>
                        </a:rPr>
                        <a:t>P-value</a:t>
                      </a:r>
                      <a:endParaRPr lang="en-US" sz="1600" dirty="0">
                        <a:latin typeface="+mn-lt"/>
                      </a:endParaRPr>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c gridSpan="2">
                  <a:txBody>
                    <a:bodyPr/>
                    <a:lstStyle/>
                    <a:p>
                      <a:pPr algn="ctr" rtl="0" fontAlgn="t"/>
                      <a:r>
                        <a:rPr lang="en-US" sz="1600" b="1" i="1" dirty="0">
                          <a:solidFill>
                            <a:srgbClr val="FFFF00"/>
                          </a:solidFill>
                          <a:latin typeface="+mn-lt"/>
                        </a:rPr>
                        <a:t>95% Confidence Interval</a:t>
                      </a:r>
                      <a:endParaRPr lang="en-US" sz="1600" dirty="0">
                        <a:latin typeface="+mn-lt"/>
                      </a:endParaRPr>
                    </a:p>
                  </a:txBody>
                  <a:tcPr marL="0" marR="0" marT="91440" marB="0">
                    <a:lnR>
                      <a:noFill/>
                    </a:lnR>
                    <a:lnT w="12700" cmpd="sng">
                      <a:noFill/>
                    </a:lnT>
                    <a:lnB w="12700" cap="flat" cmpd="sng" algn="ctr">
                      <a:solidFill>
                        <a:srgbClr val="FFFF00"/>
                      </a:solidFill>
                      <a:prstDash val="solid"/>
                      <a:round/>
                      <a:headEnd type="none" w="med" len="med"/>
                      <a:tailEnd type="none" w="med" len="med"/>
                    </a:lnB>
                    <a:solidFill>
                      <a:schemeClr val="bg2"/>
                    </a:solidFill>
                  </a:tcPr>
                </a:tc>
                <a:tc hMerge="1">
                  <a:txBody>
                    <a:bodyPr/>
                    <a:lstStyle/>
                    <a:p>
                      <a:endParaRPr lang="en-US"/>
                    </a:p>
                  </a:txBody>
                  <a:tcPr/>
                </a:tc>
              </a:tr>
              <a:tr h="670503">
                <a:tc>
                  <a:txBody>
                    <a:bodyPr/>
                    <a:lstStyle/>
                    <a:p>
                      <a:pPr marL="0" marR="0">
                        <a:spcBef>
                          <a:spcPts val="0"/>
                        </a:spcBef>
                        <a:spcAft>
                          <a:spcPts val="0"/>
                        </a:spcAft>
                      </a:pPr>
                      <a:r>
                        <a:rPr lang="en-US" sz="1600" b="1" dirty="0" smtClean="0">
                          <a:latin typeface="+mn-lt"/>
                          <a:ea typeface="Times New Roman"/>
                          <a:cs typeface="Times New Roman"/>
                        </a:rPr>
                        <a:t>No Cyclosporine, Tacrolimus or Sirolimus</a:t>
                      </a:r>
                      <a:r>
                        <a:rPr lang="en-US" sz="1600" b="1" baseline="0" dirty="0" smtClean="0">
                          <a:latin typeface="+mn-lt"/>
                          <a:ea typeface="Times New Roman"/>
                          <a:cs typeface="Times New Roman"/>
                        </a:rPr>
                        <a:t> at discharge</a:t>
                      </a:r>
                      <a:endParaRPr lang="en-US" sz="1600" b="1" dirty="0">
                        <a:latin typeface="+mn-lt"/>
                        <a:ea typeface="Times New Roman"/>
                        <a:cs typeface="Times New Roman"/>
                      </a:endParaRPr>
                    </a:p>
                  </a:txBody>
                  <a:tcPr marL="38100" marR="38100" marT="0" marB="0" anchor="ctr">
                    <a:lnL>
                      <a:noFill/>
                    </a:lnL>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195</a:t>
                      </a:r>
                      <a:endParaRPr lang="en-US" sz="1600" b="1" dirty="0">
                        <a:latin typeface="+mn-lt"/>
                        <a:ea typeface="Times New Roman"/>
                        <a:cs typeface="Times New Roman"/>
                      </a:endParaRPr>
                    </a:p>
                  </a:txBody>
                  <a:tcPr marL="38100" marR="38100" marT="0" marB="0" anchor="ct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600" b="1" i="0" u="none" strike="noStrike" dirty="0">
                          <a:solidFill>
                            <a:srgbClr val="FFFFFF"/>
                          </a:solidFill>
                          <a:latin typeface="Arial"/>
                        </a:rPr>
                        <a:t>1.35</a:t>
                      </a:r>
                    </a:p>
                  </a:txBody>
                  <a:tcPr marL="0" marR="0" marT="0" marB="0" anchor="ct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600" b="1" i="0" u="none" strike="noStrike" dirty="0">
                          <a:solidFill>
                            <a:srgbClr val="FFFFFF"/>
                          </a:solidFill>
                          <a:latin typeface="Arial"/>
                        </a:rPr>
                        <a:t>0.0816</a:t>
                      </a:r>
                    </a:p>
                  </a:txBody>
                  <a:tcPr marL="0" marR="0" marT="0" marB="0" anchor="ct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600" b="1" i="0" u="none" strike="noStrike" dirty="0">
                          <a:solidFill>
                            <a:srgbClr val="FFFFFF"/>
                          </a:solidFill>
                          <a:latin typeface="Arial"/>
                        </a:rPr>
                        <a:t>0.96</a:t>
                      </a:r>
                    </a:p>
                  </a:txBody>
                  <a:tcPr marL="0" marR="0" marT="0" marB="0" anchor="ct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600" b="1" i="0" u="none" strike="noStrike" dirty="0" smtClean="0">
                          <a:solidFill>
                            <a:srgbClr val="FFFFFF"/>
                          </a:solidFill>
                          <a:latin typeface="Arial"/>
                        </a:rPr>
                        <a:t>-1.90</a:t>
                      </a:r>
                      <a:endParaRPr lang="en-US" sz="1600" b="1" i="0" u="none" strike="noStrike" dirty="0">
                        <a:solidFill>
                          <a:srgbClr val="FFFFFF"/>
                        </a:solidFill>
                        <a:latin typeface="Arial"/>
                      </a:endParaRPr>
                    </a:p>
                  </a:txBody>
                  <a:tcPr marL="0" marR="0" marT="0" marB="0" anchor="ctr">
                    <a:lnR>
                      <a:noFill/>
                    </a:lnR>
                    <a:lnT w="12700" cap="flat" cmpd="sng" algn="ctr">
                      <a:solidFill>
                        <a:srgbClr val="FFFF00"/>
                      </a:solid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r h="670503">
                <a:tc>
                  <a:txBody>
                    <a:bodyPr/>
                    <a:lstStyle/>
                    <a:p>
                      <a:pPr marL="0" marR="0">
                        <a:spcBef>
                          <a:spcPts val="0"/>
                        </a:spcBef>
                        <a:spcAft>
                          <a:spcPts val="0"/>
                        </a:spcAft>
                      </a:pPr>
                      <a:r>
                        <a:rPr lang="en-US" sz="1600" b="1" dirty="0" smtClean="0">
                          <a:latin typeface="+mn-lt"/>
                          <a:ea typeface="Times New Roman"/>
                          <a:cs typeface="Times New Roman"/>
                        </a:rPr>
                        <a:t>Donor history of cancer</a:t>
                      </a:r>
                      <a:endParaRPr lang="en-US" sz="1600" b="1" dirty="0">
                        <a:latin typeface="+mn-lt"/>
                        <a:ea typeface="Times New Roman"/>
                        <a:cs typeface="Times New Roman"/>
                      </a:endParaRPr>
                    </a:p>
                  </a:txBody>
                  <a:tcPr marL="38100" marR="381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marL="0" marR="0" algn="ctr">
                        <a:spcBef>
                          <a:spcPts val="0"/>
                        </a:spcBef>
                        <a:spcAft>
                          <a:spcPts val="0"/>
                        </a:spcAft>
                      </a:pPr>
                      <a:r>
                        <a:rPr lang="en-US" sz="1600" b="1" dirty="0" smtClean="0">
                          <a:latin typeface="+mn-lt"/>
                          <a:ea typeface="Times New Roman"/>
                          <a:cs typeface="Times New Roman"/>
                        </a:rPr>
                        <a:t>136</a:t>
                      </a:r>
                      <a:endParaRPr lang="en-US" sz="1600" b="1" dirty="0">
                        <a:latin typeface="+mn-lt"/>
                        <a:ea typeface="Times New Roman"/>
                        <a:cs typeface="Times New Roman"/>
                      </a:endParaRPr>
                    </a:p>
                  </a:txBody>
                  <a:tcPr marL="38100" marR="381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600" b="1" i="0" u="none" strike="noStrike">
                          <a:solidFill>
                            <a:srgbClr val="FFFFFF"/>
                          </a:solidFill>
                          <a:latin typeface="Arial"/>
                        </a:rPr>
                        <a:t>1.33</a:t>
                      </a:r>
                    </a:p>
                  </a:txBody>
                  <a:tcPr marL="0" marR="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ctr" fontAlgn="t"/>
                      <a:r>
                        <a:rPr lang="en-US" sz="1600" b="1" i="0" u="none" strike="noStrike">
                          <a:solidFill>
                            <a:srgbClr val="FFFFFF"/>
                          </a:solidFill>
                          <a:latin typeface="Arial"/>
                        </a:rPr>
                        <a:t>0.054</a:t>
                      </a:r>
                    </a:p>
                  </a:txBody>
                  <a:tcPr marL="0" marR="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r" fontAlgn="t"/>
                      <a:r>
                        <a:rPr lang="en-US" sz="1600" b="1" i="0" u="none" strike="noStrike" dirty="0" smtClean="0">
                          <a:solidFill>
                            <a:srgbClr val="FFFFFF"/>
                          </a:solidFill>
                          <a:latin typeface="Arial"/>
                        </a:rPr>
                        <a:t>1.00</a:t>
                      </a:r>
                      <a:endParaRPr lang="en-US" sz="1600" b="1" i="0" u="none" strike="noStrike" dirty="0">
                        <a:solidFill>
                          <a:srgbClr val="FFFFFF"/>
                        </a:solidFill>
                        <a:latin typeface="Arial"/>
                      </a:endParaRPr>
                    </a:p>
                  </a:txBody>
                  <a:tcPr marL="0" marR="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c>
                  <a:txBody>
                    <a:bodyPr/>
                    <a:lstStyle/>
                    <a:p>
                      <a:pPr algn="l" fontAlgn="t"/>
                      <a:r>
                        <a:rPr lang="en-US" sz="1600" b="1" i="0" u="none" strike="noStrike" dirty="0" smtClean="0">
                          <a:solidFill>
                            <a:srgbClr val="FFFFFF"/>
                          </a:solidFill>
                          <a:latin typeface="Arial"/>
                        </a:rPr>
                        <a:t>-1.78</a:t>
                      </a:r>
                      <a:endParaRPr lang="en-US" sz="1600" b="1" i="0" u="none" strike="noStrike" dirty="0">
                        <a:solidFill>
                          <a:srgbClr val="FFFFFF"/>
                        </a:solidFill>
                        <a:latin typeface="Arial"/>
                      </a:endParaRPr>
                    </a:p>
                  </a:txBody>
                  <a:tcPr marL="0" marR="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2"/>
                    </a:solidFill>
                  </a:tcPr>
                </a:tc>
              </a:tr>
            </a:tbl>
          </a:graphicData>
        </a:graphic>
      </p:graphicFrame>
      <p:sp>
        <p:nvSpPr>
          <p:cNvPr id="9" name="TextBox 8"/>
          <p:cNvSpPr txBox="1"/>
          <p:nvPr/>
        </p:nvSpPr>
        <p:spPr>
          <a:xfrm>
            <a:off x="3657600" y="5405735"/>
            <a:ext cx="1828800" cy="461665"/>
          </a:xfrm>
          <a:prstGeom prst="rect">
            <a:avLst/>
          </a:prstGeom>
          <a:noFill/>
        </p:spPr>
        <p:txBody>
          <a:bodyPr wrap="square" rtlCol="0">
            <a:spAutoFit/>
          </a:bodyPr>
          <a:lstStyle/>
          <a:p>
            <a:pPr algn="ctr"/>
            <a:r>
              <a:rPr lang="en-US" sz="2400" b="1" dirty="0" smtClean="0">
                <a:solidFill>
                  <a:srgbClr val="FFFF00"/>
                </a:solidFill>
              </a:rPr>
              <a:t>N = 7,788</a:t>
            </a:r>
            <a:endParaRPr lang="en-US" sz="2400" b="1" dirty="0">
              <a:solidFill>
                <a:srgbClr val="FFFF00"/>
              </a:solidFill>
            </a:endParaRPr>
          </a:p>
        </p:txBody>
      </p:sp>
      <p:sp>
        <p:nvSpPr>
          <p:cNvPr id="12" name="TextBox 11"/>
          <p:cNvSpPr txBox="1"/>
          <p:nvPr/>
        </p:nvSpPr>
        <p:spPr>
          <a:xfrm>
            <a:off x="5181600" y="6248400"/>
            <a:ext cx="3505200" cy="381000"/>
          </a:xfrm>
          <a:prstGeom prst="rect">
            <a:avLst/>
          </a:prstGeom>
          <a:noFill/>
        </p:spPr>
        <p:txBody>
          <a:bodyPr wrap="square" rtlCol="0">
            <a:spAutoFit/>
          </a:bodyPr>
          <a:lstStyle/>
          <a:p>
            <a:endParaRPr lang="en-US" dirty="0"/>
          </a:p>
        </p:txBody>
      </p:sp>
      <p:grpSp>
        <p:nvGrpSpPr>
          <p:cNvPr id="3" name="Group 4"/>
          <p:cNvGrpSpPr/>
          <p:nvPr/>
        </p:nvGrpSpPr>
        <p:grpSpPr>
          <a:xfrm>
            <a:off x="381000" y="5867400"/>
            <a:ext cx="4572000" cy="755650"/>
            <a:chOff x="381000" y="5867400"/>
            <a:chExt cx="4572000" cy="755650"/>
          </a:xfrm>
        </p:grpSpPr>
        <p:pic>
          <p:nvPicPr>
            <p:cNvPr id="15"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6" name="TextBox 15"/>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7" name="TextBox 16"/>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800" dirty="0" smtClean="0"/>
              <a:t>ADULT HEART TRANSPLANTS </a:t>
            </a:r>
            <a:r>
              <a:rPr lang="en-US" sz="2400" dirty="0" smtClean="0"/>
              <a:t>(2001-6/2006)</a:t>
            </a:r>
            <a:br>
              <a:rPr lang="en-US" sz="2400" dirty="0" smtClean="0"/>
            </a:br>
            <a:r>
              <a:rPr lang="en-US" sz="2000" dirty="0" smtClean="0"/>
              <a:t>Risk Factors for Developing CAV within 5 Years</a:t>
            </a:r>
            <a:br>
              <a:rPr lang="en-US" sz="2000" dirty="0" smtClean="0"/>
            </a:br>
            <a:r>
              <a:rPr lang="en-US" sz="2000" dirty="0" smtClean="0"/>
              <a:t>Conditional on Survival to Transplant Discharge</a:t>
            </a:r>
            <a:endParaRPr lang="en-US" sz="1400" dirty="0"/>
          </a:p>
        </p:txBody>
      </p:sp>
      <p:graphicFrame>
        <p:nvGraphicFramePr>
          <p:cNvPr id="10" name="Content Placeholder 9"/>
          <p:cNvGraphicFramePr>
            <a:graphicFrameLocks noGrp="1"/>
          </p:cNvGraphicFramePr>
          <p:nvPr>
            <p:ph idx="1"/>
          </p:nvPr>
        </p:nvGraphicFramePr>
        <p:xfrm>
          <a:off x="304800" y="1676400"/>
          <a:ext cx="8305800" cy="1788905"/>
        </p:xfrm>
        <a:graphic>
          <a:graphicData uri="http://schemas.openxmlformats.org/drawingml/2006/table">
            <a:tbl>
              <a:tblPr firstRow="1" bandRow="1">
                <a:tableStyleId>{C083E6E3-FA7D-4D7B-A595-EF9225AFEA82}</a:tableStyleId>
              </a:tblPr>
              <a:tblGrid>
                <a:gridCol w="4648200"/>
                <a:gridCol w="3657600"/>
              </a:tblGrid>
              <a:tr h="682209">
                <a:tc gridSpan="2">
                  <a:txBody>
                    <a:bodyPr/>
                    <a:lstStyle/>
                    <a:p>
                      <a:pPr algn="ctr" rtl="0" fontAlgn="t"/>
                      <a:r>
                        <a:rPr lang="en-US" sz="2400" b="1" i="1" dirty="0">
                          <a:solidFill>
                            <a:srgbClr val="FFFF00"/>
                          </a:solidFill>
                        </a:rPr>
                        <a:t>Continuous Factors (see figures)</a:t>
                      </a:r>
                      <a:r>
                        <a:rPr lang="en-US" sz="2400" dirty="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sz="1800" b="1" dirty="0" smtClean="0"/>
                        <a:t>Recipient</a:t>
                      </a:r>
                      <a:r>
                        <a:rPr lang="en-US" sz="1800" b="1" baseline="0" dirty="0" smtClean="0"/>
                        <a:t> BMI</a:t>
                      </a:r>
                      <a:endParaRPr lang="en-US" sz="1800" b="1" dirty="0"/>
                    </a:p>
                  </a:txBody>
                  <a:tcPr marL="45720" marR="0" marT="0" marB="0">
                    <a:lnL>
                      <a:noFill/>
                    </a:lnL>
                    <a:lnT w="12700" cap="flat" cmpd="sng" algn="ctr">
                      <a:noFill/>
                      <a:prstDash val="solid"/>
                      <a:round/>
                      <a:headEnd type="none" w="med" len="med"/>
                      <a:tailEnd type="none" w="med" len="med"/>
                    </a:lnT>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Donor age</a:t>
                      </a:r>
                    </a:p>
                  </a:txBody>
                  <a:tcPr marL="45720" marR="0" marT="0" marB="0">
                    <a:lnT w="12700" cap="flat" cmpd="sng" algn="ctr">
                      <a:noFill/>
                      <a:prstDash val="solid"/>
                      <a:round/>
                      <a:headEnd type="none" w="med" len="med"/>
                      <a:tailEnd type="none" w="med" len="med"/>
                    </a:lnT>
                    <a:solidFill>
                      <a:schemeClr val="bg2"/>
                    </a:solidFill>
                  </a:tcPr>
                </a:tc>
              </a:tr>
              <a:tr h="553348">
                <a:tc>
                  <a:txBody>
                    <a:bodyPr/>
                    <a:lstStyle/>
                    <a:p>
                      <a:pPr rtl="0" fontAlgn="t"/>
                      <a:r>
                        <a:rPr lang="en-US" sz="1800" b="1" dirty="0" smtClean="0"/>
                        <a:t>Donor/recipien</a:t>
                      </a:r>
                      <a:r>
                        <a:rPr lang="en-US" sz="1800" b="1" baseline="0" dirty="0" smtClean="0"/>
                        <a:t>t height difference</a:t>
                      </a:r>
                      <a:endParaRPr lang="en-US" sz="1800" b="1" dirty="0"/>
                    </a:p>
                  </a:txBody>
                  <a:tcPr marL="45720" marR="0" marT="0" marB="0">
                    <a:lnL>
                      <a:noFill/>
                    </a:lnL>
                    <a:solidFill>
                      <a:schemeClr val="bg2"/>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800" b="1" dirty="0" smtClean="0"/>
                        <a:t>Ischemia</a:t>
                      </a:r>
                      <a:r>
                        <a:rPr lang="en-US" sz="1800" b="1" baseline="0" dirty="0" smtClean="0"/>
                        <a:t> time (borderline)</a:t>
                      </a:r>
                      <a:endParaRPr lang="en-US" sz="1800" b="1" dirty="0" smtClean="0"/>
                    </a:p>
                    <a:p>
                      <a:pPr rtl="0" fontAlgn="t"/>
                      <a:endParaRPr lang="en-US" sz="1800" b="1" dirty="0"/>
                    </a:p>
                  </a:txBody>
                  <a:tcPr marL="45720" marR="0" marT="0" marB="0">
                    <a:solidFill>
                      <a:schemeClr val="bg2"/>
                    </a:solidFill>
                  </a:tcPr>
                </a:tc>
              </a:tr>
            </a:tbl>
          </a:graphicData>
        </a:graphic>
      </p:graphicFrame>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400" dirty="0" smtClean="0"/>
              <a:t>(2001-6/2006)</a:t>
            </a:r>
            <a:br>
              <a:rPr lang="en-US" sz="2400" dirty="0" smtClean="0"/>
            </a:br>
            <a:r>
              <a:rPr lang="en-US" sz="2000" dirty="0" smtClean="0"/>
              <a:t>Risk Factors for Developing CAV within 5 Years</a:t>
            </a:r>
            <a:br>
              <a:rPr lang="en-US" sz="2000" dirty="0" smtClean="0"/>
            </a:br>
            <a:r>
              <a:rPr lang="en-US" sz="2000" dirty="0" smtClean="0"/>
              <a:t>Conditional on Survival to Transplant Discharge</a:t>
            </a:r>
            <a:r>
              <a:rPr lang="en-US" sz="1800" dirty="0" smtClean="0"/>
              <a:t/>
            </a:r>
            <a:br>
              <a:rPr lang="en-US" sz="1800" dirty="0" smtClean="0"/>
            </a:br>
            <a:r>
              <a:rPr lang="en-US" sz="2000" dirty="0" smtClean="0">
                <a:solidFill>
                  <a:srgbClr val="FFFF00"/>
                </a:solidFill>
              </a:rPr>
              <a:t>Recipient BMI</a:t>
            </a:r>
            <a:endParaRPr lang="en-US" sz="16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981200"/>
            <a:ext cx="1828800" cy="323165"/>
          </a:xfrm>
          <a:prstGeom prst="rect">
            <a:avLst/>
          </a:prstGeom>
          <a:noFill/>
        </p:spPr>
        <p:txBody>
          <a:bodyPr wrap="square" rtlCol="0">
            <a:spAutoFit/>
          </a:bodyPr>
          <a:lstStyle/>
          <a:p>
            <a:r>
              <a:rPr lang="en-US" sz="1500" b="1" dirty="0" smtClean="0">
                <a:solidFill>
                  <a:srgbClr val="FFFF00"/>
                </a:solidFill>
              </a:rPr>
              <a:t>p = 0.0103</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7,788)</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sz="2800" dirty="0" smtClean="0"/>
              <a:t>ADULT HEART TRANSPLANTS </a:t>
            </a:r>
            <a:r>
              <a:rPr lang="en-US" sz="2400" dirty="0" smtClean="0"/>
              <a:t>(2001-6/2006)</a:t>
            </a:r>
            <a:br>
              <a:rPr lang="en-US" sz="2400" dirty="0" smtClean="0"/>
            </a:br>
            <a:r>
              <a:rPr lang="en-US" sz="2000" dirty="0" smtClean="0"/>
              <a:t>Risk Factors for Developing CAV within 5 Years</a:t>
            </a:r>
            <a:br>
              <a:rPr lang="en-US" sz="2000" dirty="0" smtClean="0"/>
            </a:br>
            <a:r>
              <a:rPr lang="en-US" sz="2000" dirty="0" smtClean="0"/>
              <a:t>Conditional on Survival to Transplant Discharge</a:t>
            </a:r>
            <a:r>
              <a:rPr lang="en-US" sz="1800" dirty="0" smtClean="0"/>
              <a:t/>
            </a:r>
            <a:br>
              <a:rPr lang="en-US" sz="1800" dirty="0" smtClean="0"/>
            </a:br>
            <a:r>
              <a:rPr lang="en-US" sz="2000" dirty="0" smtClean="0">
                <a:solidFill>
                  <a:srgbClr val="FFFF00"/>
                </a:solidFill>
              </a:rPr>
              <a:t>Difference Between Donor Height and Recipient Height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 0.0293</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7,788)</a:t>
            </a:r>
            <a:endParaRPr lang="en-US" sz="2400" b="1" dirty="0">
              <a:solidFill>
                <a:srgbClr val="FFFF00"/>
              </a:solidFill>
            </a:endParaRPr>
          </a:p>
        </p:txBody>
      </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143000"/>
          </a:xfrm>
        </p:spPr>
        <p:txBody>
          <a:bodyPr/>
          <a:lstStyle/>
          <a:p>
            <a:r>
              <a:rPr lang="en-US" sz="2800" dirty="0" smtClean="0"/>
              <a:t>NUMBER OF HEART TRANSPLANTS</a:t>
            </a:r>
            <a:br>
              <a:rPr lang="en-US" sz="2800" dirty="0" smtClean="0"/>
            </a:br>
            <a:r>
              <a:rPr lang="en-US" sz="2800" dirty="0" smtClean="0"/>
              <a:t>BY YEAR</a:t>
            </a:r>
            <a:endParaRPr lang="en-US" sz="2800" dirty="0"/>
          </a:p>
        </p:txBody>
      </p:sp>
      <p:graphicFrame>
        <p:nvGraphicFramePr>
          <p:cNvPr id="4" name="Content Placeholder 3"/>
          <p:cNvGraphicFramePr>
            <a:graphicFrameLocks noGrp="1"/>
          </p:cNvGraphicFramePr>
          <p:nvPr>
            <p:ph idx="1"/>
          </p:nvPr>
        </p:nvGraphicFramePr>
        <p:xfrm>
          <a:off x="228600" y="1371600"/>
          <a:ext cx="8610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029200" y="5690681"/>
            <a:ext cx="3886200" cy="769441"/>
          </a:xfrm>
          <a:prstGeom prst="rect">
            <a:avLst/>
          </a:prstGeom>
          <a:noFill/>
          <a:ln>
            <a:solidFill>
              <a:srgbClr val="FFFF00"/>
            </a:solidFill>
          </a:ln>
        </p:spPr>
        <p:txBody>
          <a:bodyPr wrap="square" rtlCol="0">
            <a:spAutoFit/>
          </a:bodyPr>
          <a:lstStyle/>
          <a:p>
            <a:r>
              <a:rPr lang="en-US" sz="1100" b="1" dirty="0" smtClean="0">
                <a:solidFill>
                  <a:srgbClr val="FFFF00"/>
                </a:solidFill>
              </a:rPr>
              <a:t>NOTE: This figure includes only the heart transplants that are reported to the ISHLT Transplant Registry. As such, the presented data may not mirror the changes in the number of heart transplants performed worldwide .</a:t>
            </a:r>
          </a:p>
        </p:txBody>
      </p:sp>
      <p:grpSp>
        <p:nvGrpSpPr>
          <p:cNvPr id="10"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800" dirty="0" smtClean="0"/>
              <a:t>ADULT HEART TRANSPLANTS</a:t>
            </a:r>
            <a:br>
              <a:rPr lang="en-US" sz="2800" dirty="0" smtClean="0"/>
            </a:br>
            <a:r>
              <a:rPr lang="en-US" sz="2400" dirty="0" smtClean="0"/>
              <a:t> </a:t>
            </a:r>
            <a:r>
              <a:rPr lang="en-US" sz="2400" dirty="0" smtClean="0">
                <a:solidFill>
                  <a:srgbClr val="FFFF00"/>
                </a:solidFill>
              </a:rPr>
              <a:t>PRA Distribution</a:t>
            </a:r>
            <a:br>
              <a:rPr lang="en-US" sz="2400" dirty="0" smtClean="0">
                <a:solidFill>
                  <a:srgbClr val="FFFF00"/>
                </a:solidFill>
              </a:rPr>
            </a:br>
            <a:r>
              <a:rPr lang="en-US" sz="2000" dirty="0" smtClean="0"/>
              <a:t>(Transplants: January 2006 – June 2011)</a:t>
            </a:r>
            <a:r>
              <a:rPr lang="en-US" sz="2000" dirty="0" smtClean="0">
                <a:solidFill>
                  <a:srgbClr val="FFFF00"/>
                </a:solidFill>
              </a:rPr>
              <a:t> </a:t>
            </a:r>
            <a:endParaRPr lang="en-US" sz="2000" dirty="0"/>
          </a:p>
        </p:txBody>
      </p:sp>
      <p:graphicFrame>
        <p:nvGraphicFramePr>
          <p:cNvPr id="4" name="Content Placeholder 3"/>
          <p:cNvGraphicFramePr>
            <a:graphicFrameLocks noGrp="1"/>
          </p:cNvGraphicFramePr>
          <p:nvPr>
            <p:ph idx="1"/>
          </p:nvPr>
        </p:nvGraphicFramePr>
        <p:xfrm>
          <a:off x="3048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1" name="TextBox 10"/>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2" name="TextBox 11"/>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5638800" y="6019800"/>
            <a:ext cx="3505200" cy="646331"/>
          </a:xfrm>
          <a:prstGeom prst="rect">
            <a:avLst/>
          </a:prstGeom>
          <a:noFill/>
        </p:spPr>
        <p:txBody>
          <a:bodyPr wrap="square" rtlCol="0">
            <a:spAutoFit/>
          </a:bodyPr>
          <a:lstStyle/>
          <a:p>
            <a:r>
              <a:rPr lang="en-US" sz="1200" b="1" dirty="0" smtClean="0">
                <a:solidFill>
                  <a:srgbClr val="FFFF00"/>
                </a:solidFill>
              </a:rPr>
              <a:t>If Class I and Class II values were reported separately, the higher of the two values was used.</a:t>
            </a:r>
            <a:endParaRPr lang="en-US" dirty="0"/>
          </a:p>
        </p:txBody>
      </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r>
              <a:rPr lang="en-US" sz="2800" dirty="0" smtClean="0"/>
              <a:t>ADULT HEART TRANSPLANTS </a:t>
            </a:r>
            <a:r>
              <a:rPr lang="en-US" sz="2400" dirty="0" smtClean="0"/>
              <a:t>(2001-6/2006)</a:t>
            </a:r>
            <a:br>
              <a:rPr lang="en-US" sz="2400" dirty="0" smtClean="0"/>
            </a:br>
            <a:r>
              <a:rPr lang="en-US" sz="2000" dirty="0" smtClean="0"/>
              <a:t>Risk Factors for Developing CAV within 5 Years</a:t>
            </a:r>
            <a:br>
              <a:rPr lang="en-US" sz="2000" dirty="0" smtClean="0"/>
            </a:br>
            <a:r>
              <a:rPr lang="en-US" sz="2000" dirty="0" smtClean="0"/>
              <a:t>Conditional on Survival to Transplant Discharge</a:t>
            </a:r>
            <a:r>
              <a:rPr lang="en-US" sz="1800" dirty="0" smtClean="0"/>
              <a:t/>
            </a:r>
            <a:br>
              <a:rPr lang="en-US" sz="1800" dirty="0" smtClean="0"/>
            </a:br>
            <a:r>
              <a:rPr lang="en-US" sz="2000" dirty="0" smtClean="0">
                <a:solidFill>
                  <a:srgbClr val="FFFF00"/>
                </a:solidFill>
              </a:rPr>
              <a:t>Donor Age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828800"/>
            <a:ext cx="1828800" cy="323165"/>
          </a:xfrm>
          <a:prstGeom prst="rect">
            <a:avLst/>
          </a:prstGeom>
          <a:noFill/>
        </p:spPr>
        <p:txBody>
          <a:bodyPr wrap="square" rtlCol="0">
            <a:spAutoFit/>
          </a:bodyPr>
          <a:lstStyle/>
          <a:p>
            <a:r>
              <a:rPr lang="en-US" sz="1500" b="1" dirty="0" smtClean="0">
                <a:solidFill>
                  <a:srgbClr val="FFFF00"/>
                </a:solidFill>
              </a:rPr>
              <a:t>p  &lt; 0.0001</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4" name="TextBox 13"/>
          <p:cNvSpPr txBox="1"/>
          <p:nvPr/>
        </p:nvSpPr>
        <p:spPr>
          <a:xfrm>
            <a:off x="6477000" y="6396335"/>
            <a:ext cx="1981200" cy="461665"/>
          </a:xfrm>
          <a:prstGeom prst="rect">
            <a:avLst/>
          </a:prstGeom>
          <a:noFill/>
        </p:spPr>
        <p:txBody>
          <a:bodyPr wrap="square" rtlCol="0">
            <a:spAutoFit/>
          </a:bodyPr>
          <a:lstStyle/>
          <a:p>
            <a:pPr algn="ctr"/>
            <a:r>
              <a:rPr lang="en-US" sz="2400" b="1" dirty="0" smtClean="0">
                <a:solidFill>
                  <a:srgbClr val="FFFF00"/>
                </a:solidFill>
              </a:rPr>
              <a:t>(N = 7,788)</a:t>
            </a:r>
            <a:endParaRPr lang="en-US" sz="2400" b="1" dirty="0">
              <a:solidFill>
                <a:srgbClr val="FFFF00"/>
              </a:solidFill>
            </a:endParaRPr>
          </a:p>
        </p:txBody>
      </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 </a:t>
            </a:r>
            <a:r>
              <a:rPr lang="en-US" sz="2400" dirty="0" smtClean="0"/>
              <a:t>(2001-6/2006)</a:t>
            </a:r>
            <a:br>
              <a:rPr lang="en-US" sz="2400" dirty="0" smtClean="0"/>
            </a:br>
            <a:r>
              <a:rPr lang="en-US" sz="2000" dirty="0" smtClean="0"/>
              <a:t>Risk Factors for Developing CAV within 5 Years</a:t>
            </a:r>
            <a:br>
              <a:rPr lang="en-US" sz="2000" dirty="0" smtClean="0"/>
            </a:br>
            <a:r>
              <a:rPr lang="en-US" sz="2000" dirty="0" smtClean="0"/>
              <a:t>Conditional on Survival to Transplant Discharge </a:t>
            </a:r>
            <a:r>
              <a:rPr lang="en-US" sz="1800" dirty="0" smtClean="0"/>
              <a:t/>
            </a:r>
            <a:br>
              <a:rPr lang="en-US" sz="1800" dirty="0" smtClean="0"/>
            </a:br>
            <a:r>
              <a:rPr lang="en-US" sz="2000" dirty="0" smtClean="0">
                <a:solidFill>
                  <a:srgbClr val="FFFF00"/>
                </a:solidFill>
              </a:rPr>
              <a:t>Ischemia Time</a:t>
            </a:r>
            <a:endParaRPr lang="en-US" sz="16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752600" y="1981200"/>
            <a:ext cx="1828800" cy="323165"/>
          </a:xfrm>
          <a:prstGeom prst="rect">
            <a:avLst/>
          </a:prstGeom>
          <a:noFill/>
        </p:spPr>
        <p:txBody>
          <a:bodyPr wrap="square" rtlCol="0">
            <a:spAutoFit/>
          </a:bodyPr>
          <a:lstStyle/>
          <a:p>
            <a:r>
              <a:rPr lang="en-US" sz="1500" b="1" dirty="0" smtClean="0">
                <a:solidFill>
                  <a:srgbClr val="FFFF00"/>
                </a:solidFill>
              </a:rPr>
              <a:t>p = 0.0552</a:t>
            </a:r>
            <a:endParaRPr lang="en-US" sz="15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7,788)</a:t>
            </a:r>
            <a:endParaRPr lang="en-US" sz="2400" b="1" dirty="0">
              <a:solidFill>
                <a:srgbClr val="FFFF00"/>
              </a:solidFill>
            </a:endParaRPr>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800" dirty="0" smtClean="0"/>
              <a:t>ADULT HEART TRANSPLANTS</a:t>
            </a:r>
            <a:r>
              <a:rPr lang="en-US" sz="3200" dirty="0" smtClean="0"/>
              <a:t/>
            </a:r>
            <a:br>
              <a:rPr lang="en-US" sz="3200" dirty="0" smtClean="0"/>
            </a:br>
            <a:r>
              <a:rPr lang="en-US" sz="2800" dirty="0" smtClean="0"/>
              <a:t> </a:t>
            </a:r>
            <a:r>
              <a:rPr lang="en-US" sz="2400" dirty="0" smtClean="0"/>
              <a:t>% of Patients Bridged with Mechanical Circulatory Support* </a:t>
            </a:r>
            <a:r>
              <a:rPr lang="en-US" sz="2000" dirty="0" smtClean="0"/>
              <a:t>(Transplants: January 2000 – December 2010)</a:t>
            </a:r>
            <a:endParaRPr lang="en-US" sz="2000" dirty="0"/>
          </a:p>
        </p:txBody>
      </p:sp>
      <p:graphicFrame>
        <p:nvGraphicFramePr>
          <p:cNvPr id="4" name="Content Placeholder 3"/>
          <p:cNvGraphicFramePr>
            <a:graphicFrameLocks noGrp="1"/>
          </p:cNvGraphicFramePr>
          <p:nvPr>
            <p:ph idx="1"/>
          </p:nvPr>
        </p:nvGraphicFramePr>
        <p:xfrm>
          <a:off x="3048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1" name="TextBox 10"/>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2" name="TextBox 11"/>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6781800" y="6096000"/>
            <a:ext cx="1981200" cy="292388"/>
          </a:xfrm>
          <a:prstGeom prst="rect">
            <a:avLst/>
          </a:prstGeom>
          <a:noFill/>
        </p:spPr>
        <p:txBody>
          <a:bodyPr wrap="square" rtlCol="0">
            <a:spAutoFit/>
          </a:bodyPr>
          <a:lstStyle/>
          <a:p>
            <a:r>
              <a:rPr lang="en-US" sz="1300" b="1" dirty="0" smtClean="0">
                <a:solidFill>
                  <a:srgbClr val="FFFF00"/>
                </a:solidFill>
              </a:rPr>
              <a:t>* LVAD, RVAD, TAH</a:t>
            </a:r>
            <a:endParaRPr lang="en-US" sz="1300" b="1" dirty="0">
              <a:solidFill>
                <a:srgbClr val="FFFF00"/>
              </a:solidFill>
            </a:endParaRPr>
          </a:p>
        </p:txBody>
      </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800" dirty="0" smtClean="0"/>
              <a:t>ADULT HEART TRANSPLANTS</a:t>
            </a:r>
            <a:r>
              <a:rPr lang="en-US" sz="3200" dirty="0" smtClean="0"/>
              <a:t/>
            </a:r>
            <a:br>
              <a:rPr lang="en-US" sz="3200" dirty="0" smtClean="0"/>
            </a:br>
            <a:r>
              <a:rPr lang="en-US" sz="2800" dirty="0" smtClean="0"/>
              <a:t> </a:t>
            </a:r>
            <a:r>
              <a:rPr lang="en-US" sz="2400" dirty="0" smtClean="0"/>
              <a:t>% of Patients Bridged with Mechanical Circulatory Support* by Year and Device Type</a:t>
            </a:r>
            <a:endParaRPr lang="en-US" sz="2400" dirty="0"/>
          </a:p>
        </p:txBody>
      </p:sp>
      <p:graphicFrame>
        <p:nvGraphicFramePr>
          <p:cNvPr id="4" name="Content Placeholder 3"/>
          <p:cNvGraphicFramePr>
            <a:graphicFrameLocks noGrp="1"/>
          </p:cNvGraphicFramePr>
          <p:nvPr>
            <p:ph idx="1"/>
          </p:nvPr>
        </p:nvGraphicFramePr>
        <p:xfrm>
          <a:off x="3048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1" name="TextBox 10"/>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2" name="TextBox 11"/>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6781800" y="6096000"/>
            <a:ext cx="1981200" cy="292388"/>
          </a:xfrm>
          <a:prstGeom prst="rect">
            <a:avLst/>
          </a:prstGeom>
          <a:noFill/>
        </p:spPr>
        <p:txBody>
          <a:bodyPr wrap="square" rtlCol="0">
            <a:spAutoFit/>
          </a:bodyPr>
          <a:lstStyle/>
          <a:p>
            <a:r>
              <a:rPr lang="en-US" sz="1300" b="1" dirty="0" smtClean="0">
                <a:solidFill>
                  <a:srgbClr val="FFFF00"/>
                </a:solidFill>
              </a:rPr>
              <a:t>* LVAD, RVAD, TAH</a:t>
            </a:r>
            <a:endParaRPr lang="en-US" sz="1300" b="1" dirty="0">
              <a:solidFill>
                <a:srgbClr val="FFFF00"/>
              </a:solidFill>
            </a:endParaRPr>
          </a:p>
        </p:txBody>
      </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800" dirty="0" smtClean="0"/>
              <a:t>ADULT HEART TRANSPLANTS</a:t>
            </a:r>
            <a:r>
              <a:rPr lang="en-US" sz="3200" dirty="0" smtClean="0"/>
              <a:t/>
            </a:r>
            <a:br>
              <a:rPr lang="en-US" sz="3200" dirty="0" smtClean="0"/>
            </a:br>
            <a:r>
              <a:rPr lang="en-US" sz="2800" dirty="0" smtClean="0"/>
              <a:t> </a:t>
            </a:r>
            <a:r>
              <a:rPr lang="en-US" sz="2400" dirty="0" smtClean="0"/>
              <a:t>Number of Combined Organ Transplants Reported</a:t>
            </a:r>
            <a:br>
              <a:rPr lang="en-US" sz="2400" dirty="0" smtClean="0"/>
            </a:br>
            <a:r>
              <a:rPr lang="en-US" sz="2400" dirty="0" smtClean="0"/>
              <a:t> By Year and Type of Transplant</a:t>
            </a:r>
            <a:endParaRPr lang="en-US" sz="2400" dirty="0"/>
          </a:p>
        </p:txBody>
      </p:sp>
      <p:graphicFrame>
        <p:nvGraphicFramePr>
          <p:cNvPr id="4" name="Content Placeholder 3"/>
          <p:cNvGraphicFramePr>
            <a:graphicFrameLocks noGrp="1"/>
          </p:cNvGraphicFramePr>
          <p:nvPr>
            <p:ph idx="1"/>
          </p:nvPr>
        </p:nvGraphicFramePr>
        <p:xfrm>
          <a:off x="3048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1" name="TextBox 10"/>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2" name="TextBox 11"/>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p>
            <a:r>
              <a:rPr lang="en-US" sz="2800" dirty="0" smtClean="0"/>
              <a:t>ADULT HEART TRANSPLANTS</a:t>
            </a:r>
            <a:r>
              <a:rPr lang="en-US" sz="3200" dirty="0" smtClean="0"/>
              <a:t/>
            </a:r>
            <a:br>
              <a:rPr lang="en-US" sz="3200" dirty="0" smtClean="0"/>
            </a:br>
            <a:r>
              <a:rPr lang="en-US" sz="2800" dirty="0" smtClean="0"/>
              <a:t> </a:t>
            </a:r>
            <a:r>
              <a:rPr lang="en-US" sz="2400" dirty="0" smtClean="0"/>
              <a:t>% of Combined Organ Transplants Reported By Year</a:t>
            </a:r>
            <a:endParaRPr lang="en-US" sz="2400" dirty="0"/>
          </a:p>
        </p:txBody>
      </p:sp>
      <p:graphicFrame>
        <p:nvGraphicFramePr>
          <p:cNvPr id="4" name="Content Placeholder 3"/>
          <p:cNvGraphicFramePr>
            <a:graphicFrameLocks noGrp="1"/>
          </p:cNvGraphicFramePr>
          <p:nvPr>
            <p:ph idx="1"/>
          </p:nvPr>
        </p:nvGraphicFramePr>
        <p:xfrm>
          <a:off x="3048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1" name="TextBox 10"/>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2" name="TextBox 11"/>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800" dirty="0" smtClean="0"/>
              <a:t>ADULT HEART TRANSPLANTS</a:t>
            </a:r>
            <a:r>
              <a:rPr lang="en-US" sz="2400" dirty="0" smtClean="0"/>
              <a:t/>
            </a:r>
            <a:br>
              <a:rPr lang="en-US" sz="2400" dirty="0" smtClean="0"/>
            </a:br>
            <a:r>
              <a:rPr lang="en-US" sz="2400" dirty="0" smtClean="0">
                <a:solidFill>
                  <a:srgbClr val="FFFF00"/>
                </a:solidFill>
              </a:rPr>
              <a:t>Donor Age Distribution By Location  </a:t>
            </a:r>
            <a:r>
              <a:rPr lang="en-US" sz="2400" dirty="0" smtClean="0"/>
              <a:t/>
            </a:r>
            <a:br>
              <a:rPr lang="en-US" sz="2400" dirty="0" smtClean="0"/>
            </a:br>
            <a:r>
              <a:rPr lang="en-US" sz="2000" dirty="0" smtClean="0"/>
              <a:t>(Transplants: January 2006 – June 2011)</a:t>
            </a:r>
            <a:endParaRPr lang="en-US" sz="2000" dirty="0"/>
          </a:p>
        </p:txBody>
      </p:sp>
      <p:graphicFrame>
        <p:nvGraphicFramePr>
          <p:cNvPr id="10" name="Content Placeholder 9"/>
          <p:cNvGraphicFramePr>
            <a:graphicFrameLocks noGrp="1"/>
          </p:cNvGraphicFramePr>
          <p:nvPr>
            <p:ph idx="1"/>
          </p:nvPr>
        </p:nvGraphicFramePr>
        <p:xfrm>
          <a:off x="304800" y="1447800"/>
          <a:ext cx="83820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2"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3" name="TextBox 12"/>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6019800" y="5867400"/>
            <a:ext cx="2971800" cy="830997"/>
          </a:xfrm>
          <a:prstGeom prst="rect">
            <a:avLst/>
          </a:prstGeom>
          <a:noFill/>
        </p:spPr>
        <p:txBody>
          <a:bodyPr wrap="square" rtlCol="0">
            <a:spAutoFit/>
          </a:bodyPr>
          <a:lstStyle/>
          <a:p>
            <a:r>
              <a:rPr lang="en-US" sz="1200" b="1" dirty="0" smtClean="0">
                <a:solidFill>
                  <a:srgbClr val="FFFF00"/>
                </a:solidFill>
              </a:rPr>
              <a:t>Mean/median donor age:</a:t>
            </a:r>
          </a:p>
          <a:p>
            <a:r>
              <a:rPr lang="en-US" sz="1200" b="1" dirty="0" smtClean="0">
                <a:solidFill>
                  <a:srgbClr val="FFFF00"/>
                </a:solidFill>
              </a:rPr>
              <a:t>      Europe = 40.2/42.0</a:t>
            </a:r>
          </a:p>
          <a:p>
            <a:r>
              <a:rPr lang="en-US" sz="1200" b="1" dirty="0" smtClean="0">
                <a:solidFill>
                  <a:srgbClr val="FFFF00"/>
                </a:solidFill>
              </a:rPr>
              <a:t>      North America = 31.6/29.0</a:t>
            </a:r>
          </a:p>
          <a:p>
            <a:r>
              <a:rPr lang="en-US" sz="1200" b="1" dirty="0" smtClean="0">
                <a:solidFill>
                  <a:srgbClr val="FFFF00"/>
                </a:solidFill>
              </a:rPr>
              <a:t>      Other = 32.2/30.0</a:t>
            </a:r>
            <a:endParaRPr lang="en-US" dirty="0"/>
          </a:p>
        </p:txBody>
      </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800" dirty="0" smtClean="0"/>
              <a:t>ADULT HEART TRANSPLANTS</a:t>
            </a:r>
            <a:r>
              <a:rPr lang="en-US" sz="2400" dirty="0" smtClean="0"/>
              <a:t/>
            </a:r>
            <a:br>
              <a:rPr lang="en-US" sz="2400" dirty="0" smtClean="0"/>
            </a:br>
            <a:r>
              <a:rPr lang="en-US" sz="2400" dirty="0" smtClean="0">
                <a:solidFill>
                  <a:srgbClr val="FFFF00"/>
                </a:solidFill>
              </a:rPr>
              <a:t>Recipient Age Distribution By Location  </a:t>
            </a:r>
            <a:r>
              <a:rPr lang="en-US" sz="2400" dirty="0" smtClean="0"/>
              <a:t/>
            </a:r>
            <a:br>
              <a:rPr lang="en-US" sz="2400" dirty="0" smtClean="0"/>
            </a:br>
            <a:r>
              <a:rPr lang="en-US" sz="2000" dirty="0" smtClean="0"/>
              <a:t>(Transplants: January 2006 – June 2011)</a:t>
            </a:r>
            <a:endParaRPr lang="en-US" sz="2000" dirty="0"/>
          </a:p>
        </p:txBody>
      </p:sp>
      <p:graphicFrame>
        <p:nvGraphicFramePr>
          <p:cNvPr id="10" name="Content Placeholder 9"/>
          <p:cNvGraphicFramePr>
            <a:graphicFrameLocks noGrp="1"/>
          </p:cNvGraphicFramePr>
          <p:nvPr>
            <p:ph idx="1"/>
          </p:nvPr>
        </p:nvGraphicFramePr>
        <p:xfrm>
          <a:off x="304800" y="1447800"/>
          <a:ext cx="83820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2"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3" name="TextBox 12"/>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6019800" y="5867400"/>
            <a:ext cx="2971800" cy="830997"/>
          </a:xfrm>
          <a:prstGeom prst="rect">
            <a:avLst/>
          </a:prstGeom>
          <a:noFill/>
        </p:spPr>
        <p:txBody>
          <a:bodyPr wrap="square" rtlCol="0">
            <a:spAutoFit/>
          </a:bodyPr>
          <a:lstStyle/>
          <a:p>
            <a:r>
              <a:rPr lang="en-US" sz="1200" b="1" dirty="0" smtClean="0">
                <a:solidFill>
                  <a:srgbClr val="FFFF00"/>
                </a:solidFill>
              </a:rPr>
              <a:t>Mean/median recipient age:</a:t>
            </a:r>
          </a:p>
          <a:p>
            <a:r>
              <a:rPr lang="en-US" sz="1200" b="1" dirty="0" smtClean="0">
                <a:solidFill>
                  <a:srgbClr val="FFFF00"/>
                </a:solidFill>
              </a:rPr>
              <a:t>      Europe = 49.6/52.0</a:t>
            </a:r>
          </a:p>
          <a:p>
            <a:r>
              <a:rPr lang="en-US" sz="1200" b="1" dirty="0" smtClean="0">
                <a:solidFill>
                  <a:srgbClr val="FFFF00"/>
                </a:solidFill>
              </a:rPr>
              <a:t>      North America = 52.0/55.0</a:t>
            </a:r>
          </a:p>
          <a:p>
            <a:r>
              <a:rPr lang="en-US" sz="1200" b="1" dirty="0" smtClean="0">
                <a:solidFill>
                  <a:srgbClr val="FFFF00"/>
                </a:solidFill>
              </a:rPr>
              <a:t>      Other = 48.5/51.0</a:t>
            </a:r>
            <a:endParaRPr lang="en-US" dirty="0"/>
          </a:p>
        </p:txBody>
      </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800" dirty="0" smtClean="0"/>
              <a:t>ADULT HEART TRANSPLANTS</a:t>
            </a:r>
            <a:r>
              <a:rPr lang="en-US" sz="2400" dirty="0" smtClean="0"/>
              <a:t/>
            </a:r>
            <a:br>
              <a:rPr lang="en-US" sz="2400" dirty="0" smtClean="0"/>
            </a:br>
            <a:r>
              <a:rPr lang="en-US" sz="2400" dirty="0" smtClean="0">
                <a:solidFill>
                  <a:srgbClr val="FFFF00"/>
                </a:solidFill>
              </a:rPr>
              <a:t>Recipient BMI Distribution By Location  </a:t>
            </a:r>
            <a:r>
              <a:rPr lang="en-US" sz="2400" dirty="0" smtClean="0"/>
              <a:t/>
            </a:r>
            <a:br>
              <a:rPr lang="en-US" sz="2400" dirty="0" smtClean="0"/>
            </a:br>
            <a:r>
              <a:rPr lang="en-US" sz="2000" dirty="0" smtClean="0"/>
              <a:t>(Transplants: January 2006 – June 2011)</a:t>
            </a:r>
            <a:endParaRPr lang="en-US" sz="2000" dirty="0"/>
          </a:p>
        </p:txBody>
      </p:sp>
      <p:graphicFrame>
        <p:nvGraphicFramePr>
          <p:cNvPr id="10" name="Content Placeholder 9"/>
          <p:cNvGraphicFramePr>
            <a:graphicFrameLocks noGrp="1"/>
          </p:cNvGraphicFramePr>
          <p:nvPr>
            <p:ph idx="1"/>
          </p:nvPr>
        </p:nvGraphicFramePr>
        <p:xfrm>
          <a:off x="304800" y="1447800"/>
          <a:ext cx="83820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2"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3" name="TextBox 12"/>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800" dirty="0" smtClean="0"/>
              <a:t>ADULT HEART TRANSPLANTS</a:t>
            </a:r>
            <a:r>
              <a:rPr lang="en-US" sz="2400" dirty="0" smtClean="0"/>
              <a:t/>
            </a:r>
            <a:br>
              <a:rPr lang="en-US" sz="2400" dirty="0" smtClean="0"/>
            </a:br>
            <a:r>
              <a:rPr lang="en-US" sz="2400" dirty="0" smtClean="0">
                <a:solidFill>
                  <a:srgbClr val="FFFF00"/>
                </a:solidFill>
              </a:rPr>
              <a:t>Recipient BMI Distribution By Diagnosis  </a:t>
            </a:r>
            <a:r>
              <a:rPr lang="en-US" sz="2400" dirty="0" smtClean="0"/>
              <a:t/>
            </a:r>
            <a:br>
              <a:rPr lang="en-US" sz="2400" dirty="0" smtClean="0"/>
            </a:br>
            <a:r>
              <a:rPr lang="en-US" sz="2000" dirty="0" smtClean="0"/>
              <a:t>(Transplants: January 2006 – June 2011)</a:t>
            </a:r>
            <a:endParaRPr lang="en-US" sz="2000" dirty="0"/>
          </a:p>
        </p:txBody>
      </p:sp>
      <p:graphicFrame>
        <p:nvGraphicFramePr>
          <p:cNvPr id="10" name="Content Placeholder 9"/>
          <p:cNvGraphicFramePr>
            <a:graphicFrameLocks noGrp="1"/>
          </p:cNvGraphicFramePr>
          <p:nvPr>
            <p:ph idx="1"/>
          </p:nvPr>
        </p:nvGraphicFramePr>
        <p:xfrm>
          <a:off x="304800" y="1447800"/>
          <a:ext cx="83820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2"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3" name="TextBox 12"/>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800" dirty="0" smtClean="0"/>
              <a:t>ADULT HEART TRANSPLANTS</a:t>
            </a:r>
            <a:r>
              <a:rPr lang="en-US" sz="2400" dirty="0" smtClean="0"/>
              <a:t/>
            </a:r>
            <a:br>
              <a:rPr lang="en-US" sz="2400" dirty="0" smtClean="0"/>
            </a:br>
            <a:r>
              <a:rPr lang="en-US" sz="2400" dirty="0" smtClean="0">
                <a:solidFill>
                  <a:srgbClr val="FFFF00"/>
                </a:solidFill>
              </a:rPr>
              <a:t>Recipient Diabetes Mellitus Distribution By Location  </a:t>
            </a:r>
            <a:r>
              <a:rPr lang="en-US" sz="2400" dirty="0" smtClean="0"/>
              <a:t/>
            </a:r>
            <a:br>
              <a:rPr lang="en-US" sz="2400" dirty="0" smtClean="0"/>
            </a:br>
            <a:r>
              <a:rPr lang="en-US" sz="2000" dirty="0" smtClean="0"/>
              <a:t>(Transplants: January 2006 – June 2011)</a:t>
            </a:r>
            <a:endParaRPr lang="en-US" sz="2000" dirty="0"/>
          </a:p>
        </p:txBody>
      </p:sp>
      <p:graphicFrame>
        <p:nvGraphicFramePr>
          <p:cNvPr id="10" name="Content Placeholder 9"/>
          <p:cNvGraphicFramePr>
            <a:graphicFrameLocks noGrp="1"/>
          </p:cNvGraphicFramePr>
          <p:nvPr>
            <p:ph idx="1"/>
          </p:nvPr>
        </p:nvGraphicFramePr>
        <p:xfrm>
          <a:off x="304800" y="1447800"/>
          <a:ext cx="83820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2"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3" name="TextBox 12"/>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143000"/>
          </a:xfrm>
        </p:spPr>
        <p:txBody>
          <a:bodyPr/>
          <a:lstStyle/>
          <a:p>
            <a:r>
              <a:rPr lang="en-US" sz="2800" dirty="0" smtClean="0"/>
              <a:t>NUMBER OF HEART TRANSPLANTS</a:t>
            </a:r>
            <a:br>
              <a:rPr lang="en-US" sz="2800" dirty="0" smtClean="0"/>
            </a:br>
            <a:r>
              <a:rPr lang="en-US" sz="2800" dirty="0" smtClean="0"/>
              <a:t>BY YEAR AND LOCATION</a:t>
            </a:r>
            <a:endParaRPr lang="en-US" sz="2800" dirty="0"/>
          </a:p>
        </p:txBody>
      </p:sp>
      <p:graphicFrame>
        <p:nvGraphicFramePr>
          <p:cNvPr id="4" name="Content Placeholder 3"/>
          <p:cNvGraphicFramePr>
            <a:graphicFrameLocks noGrp="1"/>
          </p:cNvGraphicFramePr>
          <p:nvPr>
            <p:ph idx="1"/>
          </p:nvPr>
        </p:nvGraphicFramePr>
        <p:xfrm>
          <a:off x="228600" y="1371600"/>
          <a:ext cx="8610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029200" y="5690681"/>
            <a:ext cx="3886200" cy="769441"/>
          </a:xfrm>
          <a:prstGeom prst="rect">
            <a:avLst/>
          </a:prstGeom>
          <a:noFill/>
          <a:ln>
            <a:solidFill>
              <a:srgbClr val="FFFF00"/>
            </a:solidFill>
          </a:ln>
        </p:spPr>
        <p:txBody>
          <a:bodyPr wrap="square" rtlCol="0">
            <a:spAutoFit/>
          </a:bodyPr>
          <a:lstStyle/>
          <a:p>
            <a:r>
              <a:rPr lang="en-US" sz="1100" b="1" dirty="0" smtClean="0">
                <a:solidFill>
                  <a:srgbClr val="FFFF00"/>
                </a:solidFill>
              </a:rPr>
              <a:t>NOTE: This figure includes only the heart transplants that are reported to the ISHLT Transplant Registry. As such, the presented data may not mirror the changes in the number of heart transplants performed worldwide .</a:t>
            </a: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800" dirty="0" smtClean="0"/>
              <a:t>ADULT HEART TRANSPLANTS</a:t>
            </a:r>
            <a:r>
              <a:rPr lang="en-US" sz="2400" dirty="0" smtClean="0"/>
              <a:t/>
            </a:r>
            <a:br>
              <a:rPr lang="en-US" sz="2400" dirty="0" smtClean="0"/>
            </a:br>
            <a:r>
              <a:rPr lang="en-US" sz="2400" dirty="0" smtClean="0">
                <a:solidFill>
                  <a:srgbClr val="FFFF00"/>
                </a:solidFill>
              </a:rPr>
              <a:t>Recipient Diabetes Mellitus Distribution By Diagnosis  </a:t>
            </a:r>
            <a:r>
              <a:rPr lang="en-US" sz="2400" dirty="0" smtClean="0"/>
              <a:t/>
            </a:r>
            <a:br>
              <a:rPr lang="en-US" sz="2400" dirty="0" smtClean="0"/>
            </a:br>
            <a:r>
              <a:rPr lang="en-US" sz="2000" dirty="0" smtClean="0"/>
              <a:t>(Transplants: January 2006 – June 2011)</a:t>
            </a:r>
            <a:endParaRPr lang="en-US" sz="2000" dirty="0"/>
          </a:p>
        </p:txBody>
      </p:sp>
      <p:graphicFrame>
        <p:nvGraphicFramePr>
          <p:cNvPr id="10" name="Content Placeholder 9"/>
          <p:cNvGraphicFramePr>
            <a:graphicFrameLocks noGrp="1"/>
          </p:cNvGraphicFramePr>
          <p:nvPr>
            <p:ph idx="1"/>
          </p:nvPr>
        </p:nvGraphicFramePr>
        <p:xfrm>
          <a:off x="304800" y="1447800"/>
          <a:ext cx="83820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2"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3" name="TextBox 12"/>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800" dirty="0" smtClean="0"/>
              <a:t>ADULT HEART TRANSPLANTS</a:t>
            </a:r>
            <a:r>
              <a:rPr lang="en-US" sz="2400" dirty="0" smtClean="0"/>
              <a:t/>
            </a:r>
            <a:br>
              <a:rPr lang="en-US" sz="2400" dirty="0" smtClean="0"/>
            </a:br>
            <a:r>
              <a:rPr lang="en-US" sz="2400" dirty="0" smtClean="0">
                <a:solidFill>
                  <a:srgbClr val="FFFF00"/>
                </a:solidFill>
              </a:rPr>
              <a:t>Recipient Cigarette History By Location  </a:t>
            </a:r>
            <a:r>
              <a:rPr lang="en-US" sz="2400" dirty="0" smtClean="0"/>
              <a:t/>
            </a:r>
            <a:br>
              <a:rPr lang="en-US" sz="2400" dirty="0" smtClean="0"/>
            </a:br>
            <a:r>
              <a:rPr lang="en-US" sz="2000" dirty="0" smtClean="0"/>
              <a:t>(Transplants: January 2006 – June 2011)</a:t>
            </a:r>
            <a:endParaRPr lang="en-US" sz="2000" dirty="0"/>
          </a:p>
        </p:txBody>
      </p:sp>
      <p:graphicFrame>
        <p:nvGraphicFramePr>
          <p:cNvPr id="10" name="Content Placeholder 9"/>
          <p:cNvGraphicFramePr>
            <a:graphicFrameLocks noGrp="1"/>
          </p:cNvGraphicFramePr>
          <p:nvPr>
            <p:ph idx="1"/>
          </p:nvPr>
        </p:nvGraphicFramePr>
        <p:xfrm>
          <a:off x="304800" y="1447800"/>
          <a:ext cx="83820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2"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3" name="TextBox 12"/>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800" dirty="0" smtClean="0"/>
              <a:t>ADULT HEART TRANSPLANTS</a:t>
            </a:r>
            <a:r>
              <a:rPr lang="en-US" sz="2400" dirty="0" smtClean="0"/>
              <a:t/>
            </a:r>
            <a:br>
              <a:rPr lang="en-US" sz="2400" dirty="0" smtClean="0"/>
            </a:br>
            <a:r>
              <a:rPr lang="en-US" sz="2400" dirty="0" smtClean="0">
                <a:solidFill>
                  <a:srgbClr val="FFFF00"/>
                </a:solidFill>
              </a:rPr>
              <a:t>Recipient Cigarette History By Diagnosis  </a:t>
            </a:r>
            <a:r>
              <a:rPr lang="en-US" sz="2400" dirty="0" smtClean="0"/>
              <a:t/>
            </a:r>
            <a:br>
              <a:rPr lang="en-US" sz="2400" dirty="0" smtClean="0"/>
            </a:br>
            <a:r>
              <a:rPr lang="en-US" sz="2000" dirty="0" smtClean="0"/>
              <a:t>(Transplants: January 2006 – June 2011)</a:t>
            </a:r>
            <a:endParaRPr lang="en-US" sz="2000" dirty="0"/>
          </a:p>
        </p:txBody>
      </p:sp>
      <p:graphicFrame>
        <p:nvGraphicFramePr>
          <p:cNvPr id="10" name="Content Placeholder 9"/>
          <p:cNvGraphicFramePr>
            <a:graphicFrameLocks noGrp="1"/>
          </p:cNvGraphicFramePr>
          <p:nvPr>
            <p:ph idx="1"/>
          </p:nvPr>
        </p:nvGraphicFramePr>
        <p:xfrm>
          <a:off x="304800" y="1447800"/>
          <a:ext cx="83820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2"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3" name="TextBox 12"/>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a:t>
            </a:r>
            <a:br>
              <a:rPr lang="en-US" sz="2800" dirty="0" smtClean="0"/>
            </a:br>
            <a:r>
              <a:rPr lang="en-US" sz="2400" dirty="0" smtClean="0"/>
              <a:t>Kaplan-Meier Survival by Era </a:t>
            </a:r>
            <a:r>
              <a:rPr lang="en-US" sz="2800" dirty="0" smtClean="0"/>
              <a:t/>
            </a:r>
            <a:br>
              <a:rPr lang="en-US" sz="2800" dirty="0" smtClean="0"/>
            </a:br>
            <a:r>
              <a:rPr lang="en-US" sz="2000" dirty="0" smtClean="0"/>
              <a:t>(Transplants: January 1982 - June 2010)</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105400" y="1600200"/>
            <a:ext cx="3352800" cy="738664"/>
          </a:xfrm>
          <a:prstGeom prst="rect">
            <a:avLst/>
          </a:prstGeom>
          <a:noFill/>
        </p:spPr>
        <p:txBody>
          <a:bodyPr wrap="square" rtlCol="0">
            <a:spAutoFit/>
          </a:bodyPr>
          <a:lstStyle/>
          <a:p>
            <a:r>
              <a:rPr lang="en-US" sz="1400" b="1" dirty="0" smtClean="0">
                <a:solidFill>
                  <a:srgbClr val="FFFF00"/>
                </a:solidFill>
              </a:rPr>
              <a:t>1982-1992 vs. 1993-2002: p &lt; 0.0001</a:t>
            </a:r>
          </a:p>
          <a:p>
            <a:r>
              <a:rPr lang="en-US" sz="1400" b="1" dirty="0" smtClean="0">
                <a:solidFill>
                  <a:srgbClr val="FFFF00"/>
                </a:solidFill>
              </a:rPr>
              <a:t>1982-1992 vs. 2003-6/2010: p &lt;0.0001 </a:t>
            </a:r>
          </a:p>
          <a:p>
            <a:r>
              <a:rPr lang="en-US" sz="1400" b="1" dirty="0" smtClean="0">
                <a:solidFill>
                  <a:srgbClr val="FFFF00"/>
                </a:solidFill>
              </a:rPr>
              <a:t>1993-2002 vs. 2003-6/2010: p &lt;0.0001</a:t>
            </a:r>
            <a:endParaRPr lang="en-US" sz="14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a:t>
            </a:r>
            <a:br>
              <a:rPr lang="en-US" sz="2800" dirty="0" smtClean="0"/>
            </a:br>
            <a:r>
              <a:rPr lang="en-US" sz="2400" dirty="0" smtClean="0"/>
              <a:t>Conditional Kaplan-Meier Survival by Era </a:t>
            </a:r>
            <a:r>
              <a:rPr lang="en-US" sz="2800" dirty="0" smtClean="0"/>
              <a:t/>
            </a:r>
            <a:br>
              <a:rPr lang="en-US" sz="2800" dirty="0" smtClean="0"/>
            </a:br>
            <a:r>
              <a:rPr lang="en-US" sz="2000" dirty="0" smtClean="0"/>
              <a:t>(Transplants: January 1982 - June 2010)</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953000" y="1600200"/>
            <a:ext cx="3505200" cy="738664"/>
          </a:xfrm>
          <a:prstGeom prst="rect">
            <a:avLst/>
          </a:prstGeom>
          <a:noFill/>
        </p:spPr>
        <p:txBody>
          <a:bodyPr wrap="square" rtlCol="0">
            <a:spAutoFit/>
          </a:bodyPr>
          <a:lstStyle/>
          <a:p>
            <a:r>
              <a:rPr lang="en-US" sz="1400" b="1" dirty="0" smtClean="0">
                <a:solidFill>
                  <a:srgbClr val="FFFF00"/>
                </a:solidFill>
              </a:rPr>
              <a:t>1982-1992 vs. 1993-2002: p &lt; 0.0001</a:t>
            </a:r>
          </a:p>
          <a:p>
            <a:r>
              <a:rPr lang="en-US" sz="1400" b="1" dirty="0" smtClean="0">
                <a:solidFill>
                  <a:srgbClr val="FFFF00"/>
                </a:solidFill>
              </a:rPr>
              <a:t>1982-1992 vs. 2003-6/2010: p &lt;0.0001 </a:t>
            </a:r>
          </a:p>
          <a:p>
            <a:r>
              <a:rPr lang="en-US" sz="1400" b="1" dirty="0" smtClean="0">
                <a:solidFill>
                  <a:srgbClr val="FFFF00"/>
                </a:solidFill>
              </a:rPr>
              <a:t>1993-2002 vs. 2003-6/2010: p = 0.3073</a:t>
            </a:r>
            <a:endParaRPr lang="en-US" sz="14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a:t>
            </a:r>
            <a:br>
              <a:rPr lang="en-US" sz="2800" dirty="0" smtClean="0"/>
            </a:br>
            <a:r>
              <a:rPr lang="en-US" sz="2400" dirty="0" smtClean="0"/>
              <a:t>Kaplan-Meier Survival by Age Group</a:t>
            </a:r>
            <a:r>
              <a:rPr lang="en-US" sz="2800" dirty="0" smtClean="0"/>
              <a:t/>
            </a:r>
            <a:br>
              <a:rPr lang="en-US" sz="2800" dirty="0" smtClean="0"/>
            </a:br>
            <a:r>
              <a:rPr lang="en-US" sz="2000" dirty="0" smtClean="0"/>
              <a:t>(Transplants: January 1982 - June 2010)</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257800" y="2590800"/>
            <a:ext cx="3048000" cy="738664"/>
          </a:xfrm>
          <a:prstGeom prst="rect">
            <a:avLst/>
          </a:prstGeom>
          <a:solidFill>
            <a:srgbClr val="000000"/>
          </a:solidFill>
        </p:spPr>
        <p:txBody>
          <a:bodyPr wrap="square" rtlCol="0">
            <a:spAutoFit/>
          </a:bodyPr>
          <a:lstStyle/>
          <a:p>
            <a:r>
              <a:rPr lang="en-US" sz="1400" b="1" dirty="0" smtClean="0">
                <a:solidFill>
                  <a:srgbClr val="FFFF00"/>
                </a:solidFill>
              </a:rPr>
              <a:t>All pair-wise comparisons are statistically significant at p &lt; 0.01 except 18-29 vs. 30-39 (p=0.8452)</a:t>
            </a:r>
            <a:endParaRPr lang="en-US" sz="14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a:t>
            </a:r>
            <a:br>
              <a:rPr lang="en-US" sz="2800" dirty="0" smtClean="0"/>
            </a:br>
            <a:r>
              <a:rPr lang="en-US" sz="2400" dirty="0" smtClean="0"/>
              <a:t>Kaplan-Meier Survival by Age Group</a:t>
            </a:r>
            <a:r>
              <a:rPr lang="en-US" sz="2800" dirty="0" smtClean="0"/>
              <a:t/>
            </a:r>
            <a:br>
              <a:rPr lang="en-US" sz="2800" dirty="0" smtClean="0"/>
            </a:br>
            <a:r>
              <a:rPr lang="en-US" sz="2000" dirty="0" smtClean="0"/>
              <a:t>(Transplants: January 2003 - June 2010)</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90600" y="3276600"/>
            <a:ext cx="6248400" cy="523220"/>
          </a:xfrm>
          <a:prstGeom prst="rect">
            <a:avLst/>
          </a:prstGeom>
          <a:solidFill>
            <a:srgbClr val="000000"/>
          </a:solidFill>
        </p:spPr>
        <p:txBody>
          <a:bodyPr wrap="square" rtlCol="0">
            <a:spAutoFit/>
          </a:bodyPr>
          <a:lstStyle/>
          <a:p>
            <a:r>
              <a:rPr lang="en-US" sz="1400" b="1" dirty="0" smtClean="0">
                <a:solidFill>
                  <a:srgbClr val="FFFF00"/>
                </a:solidFill>
              </a:rPr>
              <a:t>All pair-wise comparisons are statistically significant at p &lt; 0.05 except 18-29 vs. 60-69; 18-29 vs. 70+, 30-39 vs. 40-49 and 60-69 vs. 70+</a:t>
            </a:r>
            <a:endParaRPr lang="en-US" sz="14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a:t>
            </a:r>
            <a:br>
              <a:rPr lang="en-US" sz="2800" dirty="0" smtClean="0"/>
            </a:br>
            <a:r>
              <a:rPr lang="en-US" sz="2400" dirty="0" smtClean="0"/>
              <a:t>Kaplan-Meier Survival by Diagnosis</a:t>
            </a:r>
            <a:r>
              <a:rPr lang="en-US" sz="2800" dirty="0" smtClean="0"/>
              <a:t/>
            </a:r>
            <a:br>
              <a:rPr lang="en-US" sz="2800" dirty="0" smtClean="0"/>
            </a:br>
            <a:r>
              <a:rPr lang="en-US" sz="2000" dirty="0" smtClean="0"/>
              <a:t>(Transplants: January 1982 - June 2010)</a:t>
            </a:r>
            <a:endParaRPr lang="en-US" sz="2000" dirty="0"/>
          </a:p>
        </p:txBody>
      </p:sp>
      <p:graphicFrame>
        <p:nvGraphicFramePr>
          <p:cNvPr id="4" name="Content Placeholder 3"/>
          <p:cNvGraphicFramePr>
            <a:graphicFrameLocks noGrp="1"/>
          </p:cNvGraphicFramePr>
          <p:nvPr>
            <p:ph idx="1"/>
          </p:nvPr>
        </p:nvGraphicFramePr>
        <p:xfrm>
          <a:off x="228600" y="12192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90600" y="4419600"/>
            <a:ext cx="4343400" cy="738664"/>
          </a:xfrm>
          <a:prstGeom prst="rect">
            <a:avLst/>
          </a:prstGeom>
          <a:solidFill>
            <a:srgbClr val="000000"/>
          </a:solidFill>
        </p:spPr>
        <p:txBody>
          <a:bodyPr wrap="square" lIns="9144" rIns="9144" rtlCol="0">
            <a:spAutoFit/>
          </a:bodyPr>
          <a:lstStyle/>
          <a:p>
            <a:r>
              <a:rPr lang="en-US" sz="1400" b="1" dirty="0" smtClean="0">
                <a:solidFill>
                  <a:srgbClr val="FFFF00"/>
                </a:solidFill>
              </a:rPr>
              <a:t>All pair-wise comparisons are statistically significant at &lt; 0.001 except cardiomyopathy vs. congenital (p=0.6340).</a:t>
            </a:r>
            <a:endParaRPr lang="en-US" sz="14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4267200" y="2362200"/>
            <a:ext cx="4114800" cy="692497"/>
          </a:xfrm>
          <a:prstGeom prst="rect">
            <a:avLst/>
          </a:prstGeom>
          <a:noFill/>
          <a:ln>
            <a:solidFill>
              <a:srgbClr val="FFFF00"/>
            </a:solidFill>
          </a:ln>
        </p:spPr>
        <p:txBody>
          <a:bodyPr wrap="square" rtlCol="0">
            <a:spAutoFit/>
          </a:bodyPr>
          <a:lstStyle/>
          <a:p>
            <a:r>
              <a:rPr lang="en-US" sz="1300" b="1" dirty="0" smtClean="0"/>
              <a:t>HALF-LIFE  Cardiomyopathy: 11.4 years; CAD: 9.4 years; Congenital: 13.7 years; Retransplant: 6.0 years; Valvular: 10.9 years</a:t>
            </a:r>
            <a:endParaRPr lang="en-US" sz="1300" b="1" dirty="0"/>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800" dirty="0" smtClean="0"/>
              <a:t>ADULT HEART TRANSPLANTS</a:t>
            </a:r>
            <a:br>
              <a:rPr lang="en-US" sz="2800" dirty="0" smtClean="0"/>
            </a:br>
            <a:r>
              <a:rPr lang="en-US" sz="2400" dirty="0" smtClean="0"/>
              <a:t>Kaplan-Meier Survival by Diagnosis Conditional on Survival to 1 Year </a:t>
            </a:r>
            <a:r>
              <a:rPr lang="en-US" sz="2000" dirty="0" smtClean="0"/>
              <a:t>(Transplants: January 1982 - June 2010)</a:t>
            </a:r>
            <a:endParaRPr lang="en-US" sz="2000" dirty="0"/>
          </a:p>
        </p:txBody>
      </p:sp>
      <p:graphicFrame>
        <p:nvGraphicFramePr>
          <p:cNvPr id="4" name="Content Placeholder 3"/>
          <p:cNvGraphicFramePr>
            <a:graphicFrameLocks noGrp="1"/>
          </p:cNvGraphicFramePr>
          <p:nvPr>
            <p:ph idx="1"/>
          </p:nvPr>
        </p:nvGraphicFramePr>
        <p:xfrm>
          <a:off x="228600" y="12192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90600" y="3962400"/>
            <a:ext cx="4572000" cy="523220"/>
          </a:xfrm>
          <a:prstGeom prst="rect">
            <a:avLst/>
          </a:prstGeom>
          <a:solidFill>
            <a:srgbClr val="000000"/>
          </a:solidFill>
        </p:spPr>
        <p:txBody>
          <a:bodyPr wrap="square" rtlCol="0">
            <a:spAutoFit/>
          </a:bodyPr>
          <a:lstStyle/>
          <a:p>
            <a:r>
              <a:rPr lang="en-US" sz="1400" b="1" dirty="0" smtClean="0">
                <a:solidFill>
                  <a:srgbClr val="FFFF00"/>
                </a:solidFill>
              </a:rPr>
              <a:t>All pair-wise comparisons are significant at p &lt; 0.05 except cardiomyopathy vs. valvular</a:t>
            </a:r>
            <a:endParaRPr lang="en-US" sz="14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4038600" y="1524000"/>
            <a:ext cx="4343400" cy="692497"/>
          </a:xfrm>
          <a:prstGeom prst="rect">
            <a:avLst/>
          </a:prstGeom>
          <a:noFill/>
          <a:ln>
            <a:solidFill>
              <a:srgbClr val="FFFF00"/>
            </a:solidFill>
          </a:ln>
        </p:spPr>
        <p:txBody>
          <a:bodyPr wrap="square" rtlCol="0">
            <a:spAutoFit/>
          </a:bodyPr>
          <a:lstStyle/>
          <a:p>
            <a:r>
              <a:rPr lang="en-US" sz="1300" b="1" dirty="0" smtClean="0"/>
              <a:t>HALF-LIFE  Cardiomyopathy: 14.0 years; CAD: 11.7 years; Congenital: 20.4 years; Retransplant: 10.7 years; Valvular: 14.3 years</a:t>
            </a:r>
            <a:endParaRPr lang="en-US" sz="1300" b="1" dirty="0"/>
          </a:p>
        </p:txBody>
      </p:sp>
      <p:sp>
        <p:nvSpPr>
          <p:cNvPr id="14" name="TextBox 13"/>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800" dirty="0" smtClean="0"/>
              <a:t>ADULT HEART TRANSPLANTS</a:t>
            </a:r>
            <a:br>
              <a:rPr lang="en-US" sz="2800" dirty="0" smtClean="0"/>
            </a:br>
            <a:r>
              <a:rPr lang="en-US" sz="2300" dirty="0" smtClean="0"/>
              <a:t>Kaplan-Meier Survival by Era </a:t>
            </a:r>
            <a:r>
              <a:rPr lang="en-US" sz="2000" dirty="0" smtClean="0"/>
              <a:t>(Transplants: January 1982 - June 2010)</a:t>
            </a:r>
            <a:br>
              <a:rPr lang="en-US" sz="2000" dirty="0" smtClean="0"/>
            </a:br>
            <a:r>
              <a:rPr lang="en-US" sz="2400" dirty="0" smtClean="0">
                <a:solidFill>
                  <a:srgbClr val="FFFF00"/>
                </a:solidFill>
              </a:rPr>
              <a:t>Diagnosis: Cardiomyopathy</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419600" y="1752600"/>
            <a:ext cx="3962400" cy="307777"/>
          </a:xfrm>
          <a:prstGeom prst="rect">
            <a:avLst/>
          </a:prstGeom>
          <a:noFill/>
        </p:spPr>
        <p:txBody>
          <a:bodyPr wrap="square" rtlCol="0">
            <a:spAutoFit/>
          </a:bodyPr>
          <a:lstStyle/>
          <a:p>
            <a:r>
              <a:rPr lang="en-US" sz="1400" b="1" dirty="0" smtClean="0">
                <a:solidFill>
                  <a:srgbClr val="FFFF00"/>
                </a:solidFill>
              </a:rPr>
              <a:t>All comparisons are significant at p &lt; 0.0001</a:t>
            </a:r>
            <a:endParaRPr lang="en-US" sz="14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990600"/>
          </a:xfrm>
        </p:spPr>
        <p:txBody>
          <a:bodyPr/>
          <a:lstStyle/>
          <a:p>
            <a:r>
              <a:rPr lang="en-US" sz="2800" dirty="0" smtClean="0"/>
              <a:t>AVERAGE CENTER VOLUME</a:t>
            </a:r>
            <a:r>
              <a:rPr lang="en-US" sz="3200" dirty="0" smtClean="0"/>
              <a:t/>
            </a:r>
            <a:br>
              <a:rPr lang="en-US" sz="3200" dirty="0" smtClean="0"/>
            </a:br>
            <a:r>
              <a:rPr lang="en-US" sz="2400" dirty="0" smtClean="0"/>
              <a:t>Heart Transplants: January 2006 – June 2011</a:t>
            </a:r>
            <a:endParaRPr lang="en-US" sz="2400" dirty="0"/>
          </a:p>
        </p:txBody>
      </p:sp>
      <p:graphicFrame>
        <p:nvGraphicFramePr>
          <p:cNvPr id="4" name="Content Placeholder 3"/>
          <p:cNvGraphicFramePr>
            <a:graphicFrameLocks noGrp="1"/>
          </p:cNvGraphicFramePr>
          <p:nvPr>
            <p:ph idx="1"/>
          </p:nvPr>
        </p:nvGraphicFramePr>
        <p:xfrm>
          <a:off x="3048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1" name="TextBox 10"/>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2" name="TextBox 11"/>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800" dirty="0" smtClean="0"/>
              <a:t>ADULT HEART TRANSPLANTS</a:t>
            </a:r>
            <a:br>
              <a:rPr lang="en-US" sz="2800" dirty="0" smtClean="0"/>
            </a:br>
            <a:r>
              <a:rPr lang="en-US" sz="2300" dirty="0" smtClean="0"/>
              <a:t>Kaplan-Meier Survival by Era </a:t>
            </a:r>
            <a:r>
              <a:rPr lang="en-US" sz="2000" dirty="0" smtClean="0"/>
              <a:t>(Transplants: January 1982 - June 2010)</a:t>
            </a:r>
            <a:br>
              <a:rPr lang="en-US" sz="2000" dirty="0" smtClean="0"/>
            </a:br>
            <a:r>
              <a:rPr lang="en-US" sz="2400" dirty="0" smtClean="0">
                <a:solidFill>
                  <a:srgbClr val="FFFF00"/>
                </a:solidFill>
              </a:rPr>
              <a:t>Diagnosis: Coronary Artery Disease</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800" dirty="0" smtClean="0"/>
              <a:t>ADULT HEART TRANSPLANTS</a:t>
            </a:r>
            <a:br>
              <a:rPr lang="en-US" sz="2800" dirty="0" smtClean="0"/>
            </a:br>
            <a:r>
              <a:rPr lang="en-US" sz="2300" dirty="0" smtClean="0"/>
              <a:t>Kaplan-Meier Survival by Era </a:t>
            </a:r>
            <a:r>
              <a:rPr lang="en-US" sz="2000" dirty="0" smtClean="0"/>
              <a:t>(Transplants: January 1982 - June 2010)</a:t>
            </a:r>
            <a:br>
              <a:rPr lang="en-US" sz="2000" dirty="0" smtClean="0"/>
            </a:br>
            <a:r>
              <a:rPr lang="en-US" sz="2400" dirty="0" smtClean="0">
                <a:solidFill>
                  <a:srgbClr val="FFFF00"/>
                </a:solidFill>
              </a:rPr>
              <a:t>Diagnosis: Congenital</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419600" y="1600200"/>
            <a:ext cx="4038600" cy="523220"/>
          </a:xfrm>
          <a:prstGeom prst="rect">
            <a:avLst/>
          </a:prstGeom>
          <a:noFill/>
        </p:spPr>
        <p:txBody>
          <a:bodyPr wrap="square" rtlCol="0">
            <a:spAutoFit/>
          </a:bodyPr>
          <a:lstStyle/>
          <a:p>
            <a:r>
              <a:rPr lang="en-US" sz="1400" b="1" dirty="0" smtClean="0">
                <a:solidFill>
                  <a:srgbClr val="FFFF00"/>
                </a:solidFill>
              </a:rPr>
              <a:t>No comparisons are significant at &lt; 0.05 except 1993-2002 vs. 2003-6/2010: p = 0.0489</a:t>
            </a:r>
            <a:endParaRPr lang="en-US" sz="14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800" dirty="0" smtClean="0"/>
              <a:t>ADULT HEART TRANSPLANTS</a:t>
            </a:r>
            <a:br>
              <a:rPr lang="en-US" sz="2800" dirty="0" smtClean="0"/>
            </a:br>
            <a:r>
              <a:rPr lang="en-US" sz="2300" dirty="0" smtClean="0"/>
              <a:t>Kaplan-Meier Survival by Era </a:t>
            </a:r>
            <a:r>
              <a:rPr lang="en-US" sz="2000" dirty="0" smtClean="0"/>
              <a:t>(Transplants: January 1982 - June 2010)</a:t>
            </a:r>
            <a:br>
              <a:rPr lang="en-US" sz="2000" dirty="0" smtClean="0"/>
            </a:br>
            <a:r>
              <a:rPr lang="en-US" sz="2400" dirty="0" smtClean="0">
                <a:solidFill>
                  <a:srgbClr val="FFFF00"/>
                </a:solidFill>
              </a:rPr>
              <a:t>Diagnosis: Retransplant</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800" dirty="0" smtClean="0"/>
              <a:t>ADULT HEART TRANSPLANTS</a:t>
            </a:r>
            <a:br>
              <a:rPr lang="en-US" sz="2800" dirty="0" smtClean="0"/>
            </a:br>
            <a:r>
              <a:rPr lang="en-US" sz="2300" dirty="0" smtClean="0"/>
              <a:t>Kaplan-Meier Survival by Era </a:t>
            </a:r>
            <a:r>
              <a:rPr lang="en-US" sz="2000" dirty="0" smtClean="0"/>
              <a:t>(Transplants: January 1982 - June 2010)</a:t>
            </a:r>
            <a:br>
              <a:rPr lang="en-US" sz="2000" dirty="0" smtClean="0"/>
            </a:br>
            <a:r>
              <a:rPr lang="en-US" sz="2400" dirty="0" smtClean="0">
                <a:solidFill>
                  <a:srgbClr val="FFFF00"/>
                </a:solidFill>
              </a:rPr>
              <a:t>Diagnosis: Valvular </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419600" y="1600200"/>
            <a:ext cx="4038600" cy="523220"/>
          </a:xfrm>
          <a:prstGeom prst="rect">
            <a:avLst/>
          </a:prstGeom>
          <a:noFill/>
        </p:spPr>
        <p:txBody>
          <a:bodyPr wrap="square" rtlCol="0">
            <a:spAutoFit/>
          </a:bodyPr>
          <a:lstStyle/>
          <a:p>
            <a:r>
              <a:rPr lang="en-US" sz="1400" b="1" dirty="0" smtClean="0">
                <a:solidFill>
                  <a:srgbClr val="FFFF00"/>
                </a:solidFill>
              </a:rPr>
              <a:t>All comparisons are significant at &lt; 0.05 except 1993-2002 vs. 2003-6/2010</a:t>
            </a:r>
            <a:endParaRPr lang="en-US" sz="14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a:t>
            </a:r>
            <a:br>
              <a:rPr lang="en-US" sz="2800" dirty="0" smtClean="0"/>
            </a:br>
            <a:r>
              <a:rPr lang="en-US" sz="2400" dirty="0" smtClean="0"/>
              <a:t>Kaplan-Meier 1 Year Survival by Diagnosis</a:t>
            </a:r>
            <a:r>
              <a:rPr lang="en-US" sz="2800" dirty="0" smtClean="0"/>
              <a:t/>
            </a:r>
            <a:br>
              <a:rPr lang="en-US" sz="2800" dirty="0" smtClean="0"/>
            </a:br>
            <a:r>
              <a:rPr lang="en-US" sz="2000" dirty="0" smtClean="0"/>
              <a:t>(Transplants: January 2003 – June 2010)</a:t>
            </a:r>
            <a:endParaRPr lang="en-US" sz="2000" dirty="0"/>
          </a:p>
        </p:txBody>
      </p:sp>
      <p:graphicFrame>
        <p:nvGraphicFramePr>
          <p:cNvPr id="4" name="Content Placeholder 3"/>
          <p:cNvGraphicFramePr>
            <a:graphicFrameLocks noGrp="1"/>
          </p:cNvGraphicFramePr>
          <p:nvPr>
            <p:ph idx="1"/>
          </p:nvPr>
        </p:nvGraphicFramePr>
        <p:xfrm>
          <a:off x="228600" y="12192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90600" y="3581400"/>
            <a:ext cx="7239000" cy="523220"/>
          </a:xfrm>
          <a:prstGeom prst="rect">
            <a:avLst/>
          </a:prstGeom>
          <a:solidFill>
            <a:srgbClr val="000000"/>
          </a:solidFill>
        </p:spPr>
        <p:txBody>
          <a:bodyPr wrap="square" rtlCol="0">
            <a:spAutoFit/>
          </a:bodyPr>
          <a:lstStyle/>
          <a:p>
            <a:r>
              <a:rPr lang="en-US" sz="1400" b="1" dirty="0" smtClean="0">
                <a:solidFill>
                  <a:srgbClr val="FFFF00"/>
                </a:solidFill>
              </a:rPr>
              <a:t>All pair-wise comparisons are significant at p &lt; 0.05 except  CAD vs. retransplant, valvular vs. congenital, valvular vs. retransplant and congenital vs. retransplant</a:t>
            </a:r>
            <a:endParaRPr lang="en-US" sz="14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a:t>
            </a:r>
            <a:br>
              <a:rPr lang="en-US" sz="2800" dirty="0" smtClean="0"/>
            </a:br>
            <a:r>
              <a:rPr lang="en-US" sz="2400" dirty="0" smtClean="0"/>
              <a:t>Kaplan-Meier Survival by Diagnosis</a:t>
            </a:r>
            <a:r>
              <a:rPr lang="en-US" sz="2800" dirty="0" smtClean="0"/>
              <a:t/>
            </a:r>
            <a:br>
              <a:rPr lang="en-US" sz="2800" dirty="0" smtClean="0"/>
            </a:br>
            <a:r>
              <a:rPr lang="en-US" sz="2000" dirty="0" smtClean="0"/>
              <a:t>(Transplants: January 2003 – June 2010)</a:t>
            </a:r>
            <a:endParaRPr lang="en-US" sz="2000" dirty="0"/>
          </a:p>
        </p:txBody>
      </p:sp>
      <p:graphicFrame>
        <p:nvGraphicFramePr>
          <p:cNvPr id="4" name="Content Placeholder 3"/>
          <p:cNvGraphicFramePr>
            <a:graphicFrameLocks noGrp="1"/>
          </p:cNvGraphicFramePr>
          <p:nvPr>
            <p:ph idx="1"/>
          </p:nvPr>
        </p:nvGraphicFramePr>
        <p:xfrm>
          <a:off x="228600" y="12192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066800" y="4800600"/>
            <a:ext cx="7239000" cy="523220"/>
          </a:xfrm>
          <a:prstGeom prst="rect">
            <a:avLst/>
          </a:prstGeom>
          <a:solidFill>
            <a:srgbClr val="000000"/>
          </a:solidFill>
        </p:spPr>
        <p:txBody>
          <a:bodyPr wrap="square" rtlCol="0">
            <a:spAutoFit/>
          </a:bodyPr>
          <a:lstStyle/>
          <a:p>
            <a:r>
              <a:rPr lang="en-US" sz="1400" b="1" dirty="0" smtClean="0">
                <a:solidFill>
                  <a:srgbClr val="FFFF00"/>
                </a:solidFill>
              </a:rPr>
              <a:t>All pair-wise comparisons are significant at p &lt; 0.05 except  CAD vs. congenital, valvular vs. congenital, valvular vs. retransplant and congenital vs. retransplant</a:t>
            </a:r>
            <a:endParaRPr lang="en-US" sz="14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a:t>
            </a:r>
            <a:br>
              <a:rPr lang="en-US" sz="2800" dirty="0" smtClean="0"/>
            </a:br>
            <a:r>
              <a:rPr lang="en-US" sz="2400" dirty="0" smtClean="0"/>
              <a:t>Kaplan-Meier Survival by Diagnosis Conditional on Survival to 1 Year </a:t>
            </a:r>
            <a:r>
              <a:rPr lang="en-US" sz="2000" dirty="0" smtClean="0"/>
              <a:t>(Transplants: January 2003 – June 2010)</a:t>
            </a:r>
            <a:endParaRPr lang="en-US" sz="2000" dirty="0"/>
          </a:p>
        </p:txBody>
      </p:sp>
      <p:graphicFrame>
        <p:nvGraphicFramePr>
          <p:cNvPr id="4" name="Content Placeholder 3"/>
          <p:cNvGraphicFramePr>
            <a:graphicFrameLocks noGrp="1"/>
          </p:cNvGraphicFramePr>
          <p:nvPr>
            <p:ph idx="1"/>
          </p:nvPr>
        </p:nvGraphicFramePr>
        <p:xfrm>
          <a:off x="228600" y="12192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90600" y="3581400"/>
            <a:ext cx="5638800" cy="738664"/>
          </a:xfrm>
          <a:prstGeom prst="rect">
            <a:avLst/>
          </a:prstGeom>
          <a:solidFill>
            <a:srgbClr val="000000"/>
          </a:solidFill>
        </p:spPr>
        <p:txBody>
          <a:bodyPr wrap="square" rtlCol="0">
            <a:spAutoFit/>
          </a:bodyPr>
          <a:lstStyle/>
          <a:p>
            <a:r>
              <a:rPr lang="en-US" sz="1400" b="1" dirty="0" smtClean="0">
                <a:solidFill>
                  <a:srgbClr val="FFFF00"/>
                </a:solidFill>
              </a:rPr>
              <a:t>No pair-wise comparisons are significant at &lt; 0.05 except cardiomyopathy vs. CAD, cardiomyopathy vs. retransplant, CAD vs. congenital and congenital vs. retransplant</a:t>
            </a:r>
            <a:endParaRPr lang="en-US" sz="14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a:t>
            </a:r>
            <a:br>
              <a:rPr lang="en-US" sz="2800" dirty="0" smtClean="0"/>
            </a:br>
            <a:r>
              <a:rPr lang="en-US" sz="2400" dirty="0" smtClean="0"/>
              <a:t>Kaplan-Meier Survival by PVR </a:t>
            </a:r>
            <a:br>
              <a:rPr lang="en-US" sz="2400" dirty="0" smtClean="0"/>
            </a:br>
            <a:r>
              <a:rPr lang="en-US" sz="2000" dirty="0" smtClean="0"/>
              <a:t>(Transplants: January 2003 – June 2010)</a:t>
            </a:r>
            <a:endParaRPr lang="en-US" sz="2000" dirty="0"/>
          </a:p>
        </p:txBody>
      </p:sp>
      <p:graphicFrame>
        <p:nvGraphicFramePr>
          <p:cNvPr id="4" name="Content Placeholder 3"/>
          <p:cNvGraphicFramePr>
            <a:graphicFrameLocks noGrp="1"/>
          </p:cNvGraphicFramePr>
          <p:nvPr>
            <p:ph idx="1"/>
          </p:nvPr>
        </p:nvGraphicFramePr>
        <p:xfrm>
          <a:off x="228600" y="12192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638800" y="1981200"/>
            <a:ext cx="2362200" cy="738664"/>
          </a:xfrm>
          <a:prstGeom prst="rect">
            <a:avLst/>
          </a:prstGeom>
          <a:solidFill>
            <a:srgbClr val="000000"/>
          </a:solidFill>
        </p:spPr>
        <p:txBody>
          <a:bodyPr wrap="square" rtlCol="0">
            <a:spAutoFit/>
          </a:bodyPr>
          <a:lstStyle/>
          <a:p>
            <a:r>
              <a:rPr lang="en-US" sz="1400" b="1" dirty="0" smtClean="0">
                <a:solidFill>
                  <a:srgbClr val="FFFF00"/>
                </a:solidFill>
              </a:rPr>
              <a:t>1-&lt;3 vs. 3-&lt;5: p &lt; 0.0001</a:t>
            </a:r>
          </a:p>
          <a:p>
            <a:r>
              <a:rPr lang="en-US" sz="1400" b="1" dirty="0" smtClean="0">
                <a:solidFill>
                  <a:srgbClr val="FFFF00"/>
                </a:solidFill>
              </a:rPr>
              <a:t>1-&lt;3 vs. 5+: p = 0.3483</a:t>
            </a:r>
          </a:p>
          <a:p>
            <a:r>
              <a:rPr lang="en-US" sz="1400" b="1" dirty="0" smtClean="0">
                <a:solidFill>
                  <a:srgbClr val="FFFF00"/>
                </a:solidFill>
              </a:rPr>
              <a:t>3-&lt;5 vs. 5+: p = 0.1762</a:t>
            </a:r>
            <a:endParaRPr lang="en-US" sz="14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800" dirty="0" smtClean="0"/>
              <a:t>ADULT HEART TRANSPLANTS</a:t>
            </a:r>
            <a:br>
              <a:rPr lang="en-US" sz="2800" dirty="0" smtClean="0"/>
            </a:br>
            <a:r>
              <a:rPr lang="en-US" sz="2400" dirty="0" smtClean="0"/>
              <a:t>Kaplan-Meier Survival by Donor/Recipient Weight Ratio </a:t>
            </a:r>
            <a:br>
              <a:rPr lang="en-US" sz="2400" dirty="0" smtClean="0"/>
            </a:br>
            <a:r>
              <a:rPr lang="en-US" sz="2000" dirty="0" smtClean="0"/>
              <a:t>(Transplants: January 2003 – June 2010)</a:t>
            </a:r>
            <a:br>
              <a:rPr lang="en-US" sz="2000" dirty="0" smtClean="0"/>
            </a:br>
            <a:r>
              <a:rPr lang="en-US" sz="2400" dirty="0" smtClean="0">
                <a:solidFill>
                  <a:srgbClr val="FFFF00"/>
                </a:solidFill>
              </a:rPr>
              <a:t>For recipients with PVR: 1–&lt;3 wood units</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438400" y="1981200"/>
            <a:ext cx="5638800" cy="307777"/>
          </a:xfrm>
          <a:prstGeom prst="rect">
            <a:avLst/>
          </a:prstGeom>
          <a:solidFill>
            <a:srgbClr val="000000"/>
          </a:solidFill>
        </p:spPr>
        <p:txBody>
          <a:bodyPr wrap="square" rtlCol="0">
            <a:spAutoFit/>
          </a:bodyPr>
          <a:lstStyle/>
          <a:p>
            <a:r>
              <a:rPr lang="en-US" sz="1400" b="1" dirty="0" smtClean="0">
                <a:solidFill>
                  <a:srgbClr val="FFFF00"/>
                </a:solidFill>
              </a:rPr>
              <a:t>No pair-wise comparisons are statistically significant at p &lt; 0.05</a:t>
            </a:r>
            <a:endParaRPr lang="en-US" sz="14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800" dirty="0" smtClean="0"/>
              <a:t>ADULT HEART TRANSPLANTS</a:t>
            </a:r>
            <a:br>
              <a:rPr lang="en-US" sz="2800" dirty="0" smtClean="0"/>
            </a:br>
            <a:r>
              <a:rPr lang="en-US" sz="2400" dirty="0" smtClean="0"/>
              <a:t>Kaplan-Meier Survival by Donor/Recipient Weight Ratio </a:t>
            </a:r>
            <a:br>
              <a:rPr lang="en-US" sz="2400" dirty="0" smtClean="0"/>
            </a:br>
            <a:r>
              <a:rPr lang="en-US" sz="2000" dirty="0" smtClean="0"/>
              <a:t>(Transplants: January 2003 – June 2010)</a:t>
            </a:r>
            <a:br>
              <a:rPr lang="en-US" sz="2000" dirty="0" smtClean="0"/>
            </a:br>
            <a:r>
              <a:rPr lang="en-US" sz="2400" dirty="0" smtClean="0">
                <a:solidFill>
                  <a:srgbClr val="FFFF00"/>
                </a:solidFill>
              </a:rPr>
              <a:t>For recipients with PVR: 3–&lt;5 wood units</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002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438400" y="1981200"/>
            <a:ext cx="5638800" cy="307777"/>
          </a:xfrm>
          <a:prstGeom prst="rect">
            <a:avLst/>
          </a:prstGeom>
          <a:solidFill>
            <a:srgbClr val="000000"/>
          </a:solidFill>
        </p:spPr>
        <p:txBody>
          <a:bodyPr wrap="square" rtlCol="0">
            <a:spAutoFit/>
          </a:bodyPr>
          <a:lstStyle/>
          <a:p>
            <a:r>
              <a:rPr lang="en-US" sz="1400" b="1" dirty="0" smtClean="0">
                <a:solidFill>
                  <a:srgbClr val="FFFF00"/>
                </a:solidFill>
              </a:rPr>
              <a:t>No pair-wise comparisons are statistically significant at p &lt; 0.05</a:t>
            </a:r>
            <a:endParaRPr lang="en-US" sz="14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2800" dirty="0" smtClean="0"/>
              <a:t>HEART TRANSPLANTS</a:t>
            </a:r>
            <a:r>
              <a:rPr lang="en-US" sz="3200" dirty="0" smtClean="0"/>
              <a:t/>
            </a:r>
            <a:br>
              <a:rPr lang="en-US" sz="3200" dirty="0" smtClean="0"/>
            </a:br>
            <a:r>
              <a:rPr lang="en-US" sz="2400" dirty="0" smtClean="0"/>
              <a:t>Donor Age by Year of Transplant</a:t>
            </a:r>
            <a:endParaRPr lang="en-US" sz="2400" dirty="0"/>
          </a:p>
        </p:txBody>
      </p:sp>
      <p:graphicFrame>
        <p:nvGraphicFramePr>
          <p:cNvPr id="10" name="Content Placeholder 9"/>
          <p:cNvGraphicFramePr>
            <a:graphicFrameLocks noGrp="1"/>
          </p:cNvGraphicFramePr>
          <p:nvPr>
            <p:ph idx="1"/>
          </p:nvPr>
        </p:nvGraphicFramePr>
        <p:xfrm>
          <a:off x="228600" y="990600"/>
          <a:ext cx="87630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800" dirty="0" smtClean="0"/>
              <a:t>ADULT HEART TRANSPLANTS</a:t>
            </a:r>
            <a:br>
              <a:rPr lang="en-US" sz="2800" dirty="0" smtClean="0"/>
            </a:br>
            <a:r>
              <a:rPr lang="en-US" sz="2400" dirty="0" smtClean="0"/>
              <a:t>Kaplan-Meier Survival by Donor/Recipient Weight Ratio </a:t>
            </a:r>
            <a:br>
              <a:rPr lang="en-US" sz="2400" dirty="0" smtClean="0"/>
            </a:br>
            <a:r>
              <a:rPr lang="en-US" sz="2000" dirty="0" smtClean="0"/>
              <a:t>(Transplants: January 2003 – June 2010)</a:t>
            </a:r>
            <a:br>
              <a:rPr lang="en-US" sz="2000" dirty="0" smtClean="0"/>
            </a:br>
            <a:r>
              <a:rPr lang="en-US" sz="2400" dirty="0" smtClean="0">
                <a:solidFill>
                  <a:srgbClr val="FFFF00"/>
                </a:solidFill>
              </a:rPr>
              <a:t>For recipients with PVR: 5+ wood units</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6764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438400" y="1981200"/>
            <a:ext cx="5638800" cy="307777"/>
          </a:xfrm>
          <a:prstGeom prst="rect">
            <a:avLst/>
          </a:prstGeom>
          <a:solidFill>
            <a:srgbClr val="000000"/>
          </a:solidFill>
        </p:spPr>
        <p:txBody>
          <a:bodyPr wrap="square" rtlCol="0">
            <a:spAutoFit/>
          </a:bodyPr>
          <a:lstStyle/>
          <a:p>
            <a:r>
              <a:rPr lang="en-US" sz="1400" b="1" dirty="0" smtClean="0">
                <a:solidFill>
                  <a:srgbClr val="FFFF00"/>
                </a:solidFill>
              </a:rPr>
              <a:t>No pair-wise comparisons are statistically significant at p &lt; 0.05</a:t>
            </a:r>
            <a:endParaRPr lang="en-US" sz="14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800" dirty="0" smtClean="0"/>
              <a:t>ADULT HEART TRANSPLANTS</a:t>
            </a:r>
            <a:br>
              <a:rPr lang="en-US" sz="2800" dirty="0" smtClean="0"/>
            </a:br>
            <a:r>
              <a:rPr lang="en-US" sz="2400" dirty="0" smtClean="0"/>
              <a:t>Kaplan-Meier Survival by BMI Group</a:t>
            </a:r>
            <a:br>
              <a:rPr lang="en-US" sz="2400" dirty="0" smtClean="0"/>
            </a:br>
            <a:r>
              <a:rPr lang="en-US" sz="2000" dirty="0" smtClean="0"/>
              <a:t>(Transplants: January 2003 – June 2010)</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1981200"/>
            <a:ext cx="1524000" cy="307777"/>
          </a:xfrm>
          <a:prstGeom prst="rect">
            <a:avLst/>
          </a:prstGeom>
          <a:solidFill>
            <a:srgbClr val="000000"/>
          </a:solidFill>
        </p:spPr>
        <p:txBody>
          <a:bodyPr wrap="square" rtlCol="0">
            <a:spAutoFit/>
          </a:bodyPr>
          <a:lstStyle/>
          <a:p>
            <a:r>
              <a:rPr lang="en-US" sz="1400" b="1" dirty="0" smtClean="0">
                <a:solidFill>
                  <a:srgbClr val="FFFF00"/>
                </a:solidFill>
              </a:rPr>
              <a:t>p  = 0.0007</a:t>
            </a:r>
            <a:endParaRPr lang="en-US" sz="14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800" dirty="0" smtClean="0"/>
              <a:t>ADULT HEART TRANSPLANTS</a:t>
            </a:r>
            <a:br>
              <a:rPr lang="en-US" sz="2800" dirty="0" smtClean="0"/>
            </a:br>
            <a:r>
              <a:rPr lang="en-US" sz="2400" dirty="0" smtClean="0"/>
              <a:t>Kaplan-Meier Survival by Recipient Diabetes Mellitus </a:t>
            </a:r>
            <a:br>
              <a:rPr lang="en-US" sz="2400" dirty="0" smtClean="0"/>
            </a:br>
            <a:r>
              <a:rPr lang="en-US" sz="2000" dirty="0" smtClean="0"/>
              <a:t>(Transplants: January 2003 – June 2010)</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1981200"/>
            <a:ext cx="1524000" cy="307777"/>
          </a:xfrm>
          <a:prstGeom prst="rect">
            <a:avLst/>
          </a:prstGeom>
          <a:solidFill>
            <a:srgbClr val="000000"/>
          </a:solidFill>
        </p:spPr>
        <p:txBody>
          <a:bodyPr wrap="square" rtlCol="0">
            <a:spAutoFit/>
          </a:bodyPr>
          <a:lstStyle/>
          <a:p>
            <a:r>
              <a:rPr lang="en-US" sz="1400" b="1" dirty="0" smtClean="0">
                <a:solidFill>
                  <a:srgbClr val="FFFF00"/>
                </a:solidFill>
              </a:rPr>
              <a:t>p  = 0.0007</a:t>
            </a:r>
            <a:endParaRPr lang="en-US" sz="14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800" dirty="0" smtClean="0"/>
              <a:t>ADULT HEART TRANSPLANTS</a:t>
            </a:r>
            <a:br>
              <a:rPr lang="en-US" sz="2800" dirty="0" smtClean="0"/>
            </a:br>
            <a:r>
              <a:rPr lang="en-US" sz="2400" dirty="0" smtClean="0"/>
              <a:t>Kaplan-Meier Survival by Recipient Cigarette History </a:t>
            </a:r>
            <a:br>
              <a:rPr lang="en-US" sz="2400" dirty="0" smtClean="0"/>
            </a:br>
            <a:r>
              <a:rPr lang="en-US" sz="2000" dirty="0" smtClean="0"/>
              <a:t>(Transplants: July 2004 – June 2010)</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553200" y="1981200"/>
            <a:ext cx="1524000" cy="307777"/>
          </a:xfrm>
          <a:prstGeom prst="rect">
            <a:avLst/>
          </a:prstGeom>
          <a:solidFill>
            <a:srgbClr val="000000"/>
          </a:solidFill>
        </p:spPr>
        <p:txBody>
          <a:bodyPr wrap="square" rtlCol="0">
            <a:spAutoFit/>
          </a:bodyPr>
          <a:lstStyle/>
          <a:p>
            <a:r>
              <a:rPr lang="en-US" sz="1400" b="1" dirty="0" smtClean="0">
                <a:solidFill>
                  <a:srgbClr val="FFFF00"/>
                </a:solidFill>
              </a:rPr>
              <a:t>p  = 0.1663</a:t>
            </a:r>
            <a:endParaRPr lang="en-US" sz="14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800" dirty="0" smtClean="0"/>
              <a:t>ADULT HEART TRANSPLANTS</a:t>
            </a:r>
            <a:br>
              <a:rPr lang="en-US" sz="2800" dirty="0" smtClean="0"/>
            </a:br>
            <a:r>
              <a:rPr lang="en-US" sz="2400" dirty="0" smtClean="0"/>
              <a:t>Kaplan-Meier Survival by VAD usage  </a:t>
            </a:r>
            <a:br>
              <a:rPr lang="en-US" sz="2400" dirty="0" smtClean="0"/>
            </a:br>
            <a:r>
              <a:rPr lang="en-US" sz="2000" dirty="0" smtClean="0"/>
              <a:t>(Transplants: April 1994 – June 2010)</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43000" y="3429000"/>
            <a:ext cx="4648200" cy="1169551"/>
          </a:xfrm>
          <a:prstGeom prst="rect">
            <a:avLst/>
          </a:prstGeom>
          <a:solidFill>
            <a:srgbClr val="000000"/>
          </a:solidFill>
        </p:spPr>
        <p:txBody>
          <a:bodyPr wrap="square" rtlCol="0">
            <a:spAutoFit/>
          </a:bodyPr>
          <a:lstStyle/>
          <a:p>
            <a:r>
              <a:rPr lang="en-US" sz="1400" b="1" dirty="0" smtClean="0">
                <a:solidFill>
                  <a:srgbClr val="FFFF00"/>
                </a:solidFill>
              </a:rPr>
              <a:t>Pulsatile vs. Continuous: p=0.0207</a:t>
            </a:r>
          </a:p>
          <a:p>
            <a:r>
              <a:rPr lang="en-US" sz="1400" b="1" dirty="0" smtClean="0">
                <a:solidFill>
                  <a:srgbClr val="FFFF00"/>
                </a:solidFill>
              </a:rPr>
              <a:t>Pulsatile vs. No LVAD/No Inotropes: p = 0.0005</a:t>
            </a:r>
          </a:p>
          <a:p>
            <a:r>
              <a:rPr lang="en-US" sz="1400" b="1" dirty="0" smtClean="0">
                <a:solidFill>
                  <a:srgbClr val="FFFF00"/>
                </a:solidFill>
              </a:rPr>
              <a:t>Pulsatile vs. No LVAD/</a:t>
            </a:r>
            <a:r>
              <a:rPr lang="en-US" sz="1400" b="1" dirty="0" err="1" smtClean="0">
                <a:solidFill>
                  <a:srgbClr val="FFFF00"/>
                </a:solidFill>
              </a:rPr>
              <a:t>Inotropes</a:t>
            </a:r>
            <a:r>
              <a:rPr lang="en-US" sz="1400" b="1" dirty="0" smtClean="0">
                <a:solidFill>
                  <a:srgbClr val="FFFF00"/>
                </a:solidFill>
              </a:rPr>
              <a:t>: p = 0.0187</a:t>
            </a:r>
          </a:p>
          <a:p>
            <a:r>
              <a:rPr lang="en-US" sz="1400" b="1" dirty="0" smtClean="0">
                <a:solidFill>
                  <a:srgbClr val="FFFF00"/>
                </a:solidFill>
              </a:rPr>
              <a:t>No other pair-wise comparisons are statistically significant at p &lt; 0.05</a:t>
            </a:r>
            <a:endParaRPr lang="en-US" sz="14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800" dirty="0" smtClean="0"/>
              <a:t>ADULT HEART TRANSPLANTS</a:t>
            </a:r>
            <a:br>
              <a:rPr lang="en-US" sz="2800" dirty="0" smtClean="0"/>
            </a:br>
            <a:r>
              <a:rPr lang="en-US" sz="2400" dirty="0" smtClean="0"/>
              <a:t>Kaplan-Meier Survival by VAD usage  </a:t>
            </a:r>
            <a:br>
              <a:rPr lang="en-US" sz="2400" dirty="0" smtClean="0"/>
            </a:br>
            <a:r>
              <a:rPr lang="en-US" sz="2000" dirty="0" smtClean="0"/>
              <a:t>(Transplants: January 2003 – June 2010)</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90600" y="4038600"/>
            <a:ext cx="4648200" cy="1384995"/>
          </a:xfrm>
          <a:prstGeom prst="rect">
            <a:avLst/>
          </a:prstGeom>
          <a:solidFill>
            <a:srgbClr val="000000"/>
          </a:solidFill>
        </p:spPr>
        <p:txBody>
          <a:bodyPr wrap="square" rtlCol="0">
            <a:spAutoFit/>
          </a:bodyPr>
          <a:lstStyle/>
          <a:p>
            <a:r>
              <a:rPr lang="en-US" sz="1400" b="1" dirty="0" smtClean="0">
                <a:solidFill>
                  <a:srgbClr val="FFFF00"/>
                </a:solidFill>
              </a:rPr>
              <a:t>Pulsatile vs. No LVAD/No Inotropes: p = 0.0012</a:t>
            </a:r>
          </a:p>
          <a:p>
            <a:r>
              <a:rPr lang="en-US" sz="1400" b="1" dirty="0" smtClean="0">
                <a:solidFill>
                  <a:srgbClr val="FFFF00"/>
                </a:solidFill>
              </a:rPr>
              <a:t>Pulsatile vs. No LVAD/</a:t>
            </a:r>
            <a:r>
              <a:rPr lang="en-US" sz="1400" b="1" dirty="0" err="1" smtClean="0">
                <a:solidFill>
                  <a:srgbClr val="FFFF00"/>
                </a:solidFill>
              </a:rPr>
              <a:t>Inotropes</a:t>
            </a:r>
            <a:r>
              <a:rPr lang="en-US" sz="1400" b="1" dirty="0" smtClean="0">
                <a:solidFill>
                  <a:srgbClr val="FFFF00"/>
                </a:solidFill>
              </a:rPr>
              <a:t>: p = 0.0008</a:t>
            </a:r>
          </a:p>
          <a:p>
            <a:r>
              <a:rPr lang="en-US" sz="1400" b="1" dirty="0" smtClean="0">
                <a:solidFill>
                  <a:srgbClr val="FFFF00"/>
                </a:solidFill>
              </a:rPr>
              <a:t>Continuous vs.  No LVAD/No Inotropes: p = 0.0027</a:t>
            </a:r>
          </a:p>
          <a:p>
            <a:r>
              <a:rPr lang="en-US" sz="1400" b="1" dirty="0" smtClean="0">
                <a:solidFill>
                  <a:srgbClr val="FFFF00"/>
                </a:solidFill>
              </a:rPr>
              <a:t>Continuous vs.  No LVAD/</a:t>
            </a:r>
            <a:r>
              <a:rPr lang="en-US" sz="1400" b="1" dirty="0" err="1" smtClean="0">
                <a:solidFill>
                  <a:srgbClr val="FFFF00"/>
                </a:solidFill>
              </a:rPr>
              <a:t>Inotropes</a:t>
            </a:r>
            <a:r>
              <a:rPr lang="en-US" sz="1400" b="1" dirty="0" smtClean="0">
                <a:solidFill>
                  <a:srgbClr val="FFFF00"/>
                </a:solidFill>
              </a:rPr>
              <a:t>: p = 0.0006</a:t>
            </a:r>
          </a:p>
          <a:p>
            <a:r>
              <a:rPr lang="en-US" sz="1400" b="1" dirty="0" smtClean="0">
                <a:solidFill>
                  <a:srgbClr val="FFFF00"/>
                </a:solidFill>
              </a:rPr>
              <a:t>No other pair-wise comparisons are statistically significant at p &lt; 0.05</a:t>
            </a:r>
            <a:endParaRPr lang="en-US" sz="14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800" dirty="0" smtClean="0"/>
              <a:t>ADULT HEART TRANSPLANTS</a:t>
            </a:r>
            <a:br>
              <a:rPr lang="en-US" sz="2800" dirty="0" smtClean="0"/>
            </a:br>
            <a:r>
              <a:rPr lang="en-US" sz="2000" dirty="0" smtClean="0"/>
              <a:t>Kaplan-Meier Survival by VAD usage Conditional on Survival to 6 Months  </a:t>
            </a:r>
            <a:r>
              <a:rPr lang="en-US" sz="2400" dirty="0" smtClean="0"/>
              <a:t/>
            </a:r>
            <a:br>
              <a:rPr lang="en-US" sz="2400" dirty="0" smtClean="0"/>
            </a:br>
            <a:r>
              <a:rPr lang="en-US" sz="2000" dirty="0" smtClean="0"/>
              <a:t>(Transplants: January 1999 – June 2010)</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5240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14400" y="3810000"/>
            <a:ext cx="4495800" cy="738664"/>
          </a:xfrm>
          <a:prstGeom prst="rect">
            <a:avLst/>
          </a:prstGeom>
          <a:solidFill>
            <a:srgbClr val="000000"/>
          </a:solidFill>
        </p:spPr>
        <p:txBody>
          <a:bodyPr wrap="square" rtlCol="0">
            <a:spAutoFit/>
          </a:bodyPr>
          <a:lstStyle/>
          <a:p>
            <a:r>
              <a:rPr lang="en-US" sz="1400" b="1" dirty="0" smtClean="0">
                <a:solidFill>
                  <a:srgbClr val="FFFF00"/>
                </a:solidFill>
              </a:rPr>
              <a:t>Continuous vs.  No LVAD/No Inotropes: p = 0.0038</a:t>
            </a:r>
          </a:p>
          <a:p>
            <a:r>
              <a:rPr lang="en-US" sz="1400" b="1" dirty="0" smtClean="0">
                <a:solidFill>
                  <a:srgbClr val="FFFF00"/>
                </a:solidFill>
              </a:rPr>
              <a:t>No other pair-wise comparisons are statistically significant at p &lt; 0.05</a:t>
            </a:r>
            <a:endParaRPr lang="en-US" sz="14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800" dirty="0" smtClean="0"/>
              <a:t>ADULT HEART TRANSPLANTS</a:t>
            </a:r>
            <a:br>
              <a:rPr lang="en-US" sz="2800" dirty="0" smtClean="0"/>
            </a:br>
            <a:r>
              <a:rPr lang="en-US" sz="2400" dirty="0" smtClean="0"/>
              <a:t>Kaplan-Meier Survival by VAD usage</a:t>
            </a:r>
            <a:br>
              <a:rPr lang="en-US" sz="2400" dirty="0" smtClean="0"/>
            </a:br>
            <a:r>
              <a:rPr lang="en-US" sz="2000" dirty="0" smtClean="0"/>
              <a:t>(Transplants: January 2005 – June 2010)</a:t>
            </a:r>
            <a:endParaRPr lang="en-US" sz="2400" dirty="0">
              <a:solidFill>
                <a:srgbClr val="FFFF00"/>
              </a:solidFill>
            </a:endParaRPr>
          </a:p>
        </p:txBody>
      </p:sp>
      <p:graphicFrame>
        <p:nvGraphicFramePr>
          <p:cNvPr id="4" name="Content Placeholder 3"/>
          <p:cNvGraphicFramePr>
            <a:graphicFrameLocks noGrp="1"/>
          </p:cNvGraphicFramePr>
          <p:nvPr>
            <p:ph idx="1"/>
          </p:nvPr>
        </p:nvGraphicFramePr>
        <p:xfrm>
          <a:off x="228600" y="13716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143000" y="4038600"/>
            <a:ext cx="4648200" cy="1095685"/>
          </a:xfrm>
          <a:prstGeom prst="rect">
            <a:avLst/>
          </a:prstGeom>
          <a:solidFill>
            <a:srgbClr val="000000"/>
          </a:solidFill>
        </p:spPr>
        <p:txBody>
          <a:bodyPr wrap="square" lIns="9144" tIns="9144" rIns="9144" bIns="9144" rtlCol="0">
            <a:spAutoFit/>
          </a:bodyPr>
          <a:lstStyle/>
          <a:p>
            <a:r>
              <a:rPr lang="en-US" sz="1400" b="1" dirty="0" smtClean="0">
                <a:solidFill>
                  <a:srgbClr val="FFFF00"/>
                </a:solidFill>
              </a:rPr>
              <a:t>All pair-wise comparisons with LVAD+RVAD Pulsatile are statistically significant at p &lt; 0.001.</a:t>
            </a:r>
          </a:p>
          <a:p>
            <a:r>
              <a:rPr lang="en-US" sz="1400" b="1" dirty="0" smtClean="0">
                <a:solidFill>
                  <a:srgbClr val="FFFF00"/>
                </a:solidFill>
              </a:rPr>
              <a:t>LVAD Continuous vs. No LVAD/ Inotropes: p= 0.0239</a:t>
            </a:r>
          </a:p>
          <a:p>
            <a:r>
              <a:rPr lang="en-US" sz="1400" b="1" dirty="0" smtClean="0">
                <a:solidFill>
                  <a:srgbClr val="FFFF00"/>
                </a:solidFill>
              </a:rPr>
              <a:t>No other pair-wise comparisons are statistically significant at p &lt; 0.05.</a:t>
            </a:r>
            <a:endParaRPr lang="en-US" sz="14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800" dirty="0" smtClean="0"/>
              <a:t>ADULT HEART RE-TRANSPLANTS</a:t>
            </a:r>
            <a:r>
              <a:rPr lang="en-US" sz="3200" dirty="0" smtClean="0"/>
              <a:t/>
            </a:r>
            <a:br>
              <a:rPr lang="en-US" sz="3200" dirty="0" smtClean="0"/>
            </a:br>
            <a:r>
              <a:rPr lang="en-US" sz="2800" dirty="0" smtClean="0"/>
              <a:t> </a:t>
            </a:r>
            <a:r>
              <a:rPr lang="en-US" sz="2400" dirty="0" smtClean="0"/>
              <a:t>1 Year Survival</a:t>
            </a:r>
            <a:endParaRPr lang="en-US" sz="2400" dirty="0"/>
          </a:p>
        </p:txBody>
      </p:sp>
      <p:graphicFrame>
        <p:nvGraphicFramePr>
          <p:cNvPr id="4" name="Content Placeholder 3"/>
          <p:cNvGraphicFramePr>
            <a:graphicFrameLocks noGrp="1"/>
          </p:cNvGraphicFramePr>
          <p:nvPr>
            <p:ph idx="1"/>
          </p:nvPr>
        </p:nvGraphicFramePr>
        <p:xfrm>
          <a:off x="304800" y="1066800"/>
          <a:ext cx="8610600" cy="49530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1" name="TextBox 10"/>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2" name="TextBox 11"/>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2362200" y="5791200"/>
            <a:ext cx="5334000" cy="353943"/>
          </a:xfrm>
          <a:prstGeom prst="rect">
            <a:avLst/>
          </a:prstGeom>
          <a:noFill/>
        </p:spPr>
        <p:txBody>
          <a:bodyPr wrap="square" rtlCol="0">
            <a:spAutoFit/>
          </a:bodyPr>
          <a:lstStyle/>
          <a:p>
            <a:pPr algn="ctr"/>
            <a:r>
              <a:rPr lang="en-US" sz="1700" b="1" dirty="0" smtClean="0"/>
              <a:t>Time between previous and current transplant</a:t>
            </a:r>
            <a:endParaRPr lang="en-US" sz="1700" b="1" dirty="0"/>
          </a:p>
        </p:txBody>
      </p:sp>
      <p:sp>
        <p:nvSpPr>
          <p:cNvPr id="9" name="TextBox 8"/>
          <p:cNvSpPr txBox="1"/>
          <p:nvPr/>
        </p:nvSpPr>
        <p:spPr>
          <a:xfrm>
            <a:off x="1066800" y="1143000"/>
            <a:ext cx="7772400" cy="492443"/>
          </a:xfrm>
          <a:prstGeom prst="rect">
            <a:avLst/>
          </a:prstGeom>
          <a:solidFill>
            <a:srgbClr val="000000"/>
          </a:solidFill>
          <a:ln>
            <a:solidFill>
              <a:schemeClr val="tx1"/>
            </a:solidFill>
          </a:ln>
        </p:spPr>
        <p:txBody>
          <a:bodyPr wrap="square" rtlCol="0">
            <a:spAutoFit/>
          </a:bodyPr>
          <a:lstStyle/>
          <a:p>
            <a:r>
              <a:rPr lang="en-US" sz="1300" b="1" dirty="0" smtClean="0">
                <a:solidFill>
                  <a:srgbClr val="FFFF00"/>
                </a:solidFill>
              </a:rPr>
              <a:t>Comparison of survival for interval ≤ 12 months vs. &gt; 12 months: p &lt; 0.0001</a:t>
            </a:r>
          </a:p>
          <a:p>
            <a:r>
              <a:rPr lang="en-US" sz="1300" b="1" dirty="0" smtClean="0">
                <a:solidFill>
                  <a:srgbClr val="FFFF00"/>
                </a:solidFill>
              </a:rPr>
              <a:t>Comparison of survival for interval ≤ 12 months vs. &gt; 12 months for 1/2003-6/2010: p &lt; 0.0001</a:t>
            </a:r>
            <a:endParaRPr lang="en-US" sz="1300" b="1" dirty="0">
              <a:solidFill>
                <a:srgbClr val="FFFF00"/>
              </a:solidFill>
            </a:endParaRPr>
          </a:p>
        </p:txBody>
      </p:sp>
      <p:sp>
        <p:nvSpPr>
          <p:cNvPr id="13" name="TextBox 12"/>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524000"/>
          </a:xfrm>
        </p:spPr>
        <p:txBody>
          <a:bodyPr/>
          <a:lstStyle/>
          <a:p>
            <a:r>
              <a:rPr lang="en-US" sz="2800" dirty="0" smtClean="0"/>
              <a:t>ADULT HEART RECIPIENTS </a:t>
            </a:r>
            <a:r>
              <a:rPr lang="en-US" sz="2400" dirty="0" smtClean="0"/>
              <a:t/>
            </a:r>
            <a:br>
              <a:rPr lang="en-US" sz="2400" dirty="0" smtClean="0"/>
            </a:br>
            <a:r>
              <a:rPr lang="en-US" sz="2400" dirty="0" smtClean="0"/>
              <a:t>Cross-Sectional Analysis  </a:t>
            </a:r>
            <a:br>
              <a:rPr lang="en-US" sz="2400" dirty="0" smtClean="0"/>
            </a:br>
            <a:r>
              <a:rPr lang="en-US" sz="2400" dirty="0" smtClean="0"/>
              <a:t>Functional Status of Surviving Recipients </a:t>
            </a:r>
            <a:br>
              <a:rPr lang="en-US" sz="2400" dirty="0" smtClean="0"/>
            </a:br>
            <a:r>
              <a:rPr lang="en-US" sz="2000" dirty="0" smtClean="0"/>
              <a:t>(Follow-ups: January 2000 – June 2011)</a:t>
            </a:r>
            <a:endParaRPr lang="en-US" sz="2000" dirty="0"/>
          </a:p>
        </p:txBody>
      </p:sp>
      <p:graphicFrame>
        <p:nvGraphicFramePr>
          <p:cNvPr id="10" name="Content Placeholder 9"/>
          <p:cNvGraphicFramePr>
            <a:graphicFrameLocks noGrp="1"/>
          </p:cNvGraphicFramePr>
          <p:nvPr>
            <p:ph idx="1"/>
          </p:nvPr>
        </p:nvGraphicFramePr>
        <p:xfrm>
          <a:off x="152400" y="1752600"/>
          <a:ext cx="8763000" cy="44958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2800" dirty="0" smtClean="0"/>
              <a:t>HEART TRANSPLANTS</a:t>
            </a:r>
            <a:br>
              <a:rPr lang="en-US" sz="2800" dirty="0" smtClean="0"/>
            </a:br>
            <a:r>
              <a:rPr lang="en-US" sz="2400" dirty="0" smtClean="0"/>
              <a:t>Median Donor Age by Location</a:t>
            </a:r>
            <a:endParaRPr lang="en-US" sz="2400" dirty="0"/>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graphicFrame>
        <p:nvGraphicFramePr>
          <p:cNvPr id="9" name="Content Placeholder 8"/>
          <p:cNvGraphicFramePr>
            <a:graphicFrameLocks noGrp="1"/>
          </p:cNvGraphicFramePr>
          <p:nvPr>
            <p:ph idx="1"/>
          </p:nvPr>
        </p:nvGraphicFramePr>
        <p:xfrm>
          <a:off x="152400" y="1143000"/>
          <a:ext cx="8991600" cy="46482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800" dirty="0" smtClean="0"/>
              <a:t>ADULT HEART RECIPIENTS</a:t>
            </a:r>
            <a:r>
              <a:rPr lang="en-US" sz="2400" dirty="0" smtClean="0"/>
              <a:t/>
            </a:r>
            <a:br>
              <a:rPr lang="en-US" sz="2400" dirty="0" smtClean="0"/>
            </a:br>
            <a:r>
              <a:rPr lang="en-US" sz="2400" dirty="0" smtClean="0"/>
              <a:t>Functional Status of Surviving Recipients </a:t>
            </a:r>
            <a:br>
              <a:rPr lang="en-US" sz="2400" dirty="0" smtClean="0"/>
            </a:br>
            <a:r>
              <a:rPr lang="en-US" sz="2400" dirty="0" smtClean="0">
                <a:solidFill>
                  <a:srgbClr val="FFFF00"/>
                </a:solidFill>
              </a:rPr>
              <a:t>US Recipients Only</a:t>
            </a:r>
            <a:r>
              <a:rPr lang="en-US" sz="2000" dirty="0" smtClean="0"/>
              <a:t/>
            </a:r>
            <a:br>
              <a:rPr lang="en-US" sz="2000" dirty="0" smtClean="0"/>
            </a:br>
            <a:r>
              <a:rPr lang="en-US" sz="2000" dirty="0" smtClean="0"/>
              <a:t>(Follow-ups: January 2006 – June 2011)</a:t>
            </a:r>
            <a:endParaRPr lang="en-US" sz="2000" dirty="0"/>
          </a:p>
        </p:txBody>
      </p:sp>
      <p:graphicFrame>
        <p:nvGraphicFramePr>
          <p:cNvPr id="10" name="Content Placeholder 9"/>
          <p:cNvGraphicFramePr>
            <a:graphicFrameLocks noGrp="1"/>
          </p:cNvGraphicFramePr>
          <p:nvPr>
            <p:ph idx="1"/>
          </p:nvPr>
        </p:nvGraphicFramePr>
        <p:xfrm>
          <a:off x="152400" y="1752600"/>
          <a:ext cx="8763000" cy="44958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r>
              <a:rPr lang="en-US" sz="2800" dirty="0" smtClean="0"/>
              <a:t>ADULT HEART RECIPIENTS</a:t>
            </a:r>
            <a:r>
              <a:rPr lang="en-US" sz="2400" dirty="0" smtClean="0"/>
              <a:t/>
            </a:r>
            <a:br>
              <a:rPr lang="en-US" sz="2400" dirty="0" smtClean="0"/>
            </a:br>
            <a:r>
              <a:rPr lang="en-US" sz="2400" dirty="0" smtClean="0"/>
              <a:t>Employment Status of Surviving Recipients </a:t>
            </a:r>
            <a:br>
              <a:rPr lang="en-US" sz="2400" dirty="0" smtClean="0"/>
            </a:br>
            <a:r>
              <a:rPr lang="en-US" sz="2000" dirty="0" smtClean="0"/>
              <a:t>(Follow-ups: January 2000 – June 2011)</a:t>
            </a:r>
            <a:endParaRPr lang="en-US" sz="2000" dirty="0"/>
          </a:p>
        </p:txBody>
      </p:sp>
      <p:graphicFrame>
        <p:nvGraphicFramePr>
          <p:cNvPr id="10" name="Content Placeholder 9"/>
          <p:cNvGraphicFramePr>
            <a:graphicFrameLocks noGrp="1"/>
          </p:cNvGraphicFramePr>
          <p:nvPr>
            <p:ph idx="1"/>
          </p:nvPr>
        </p:nvGraphicFramePr>
        <p:xfrm>
          <a:off x="152400" y="1524000"/>
          <a:ext cx="8763000" cy="44958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800" dirty="0" smtClean="0"/>
              <a:t>ADULT HEART RECIPIENTS</a:t>
            </a:r>
            <a:r>
              <a:rPr lang="en-US" sz="2400" dirty="0" smtClean="0"/>
              <a:t/>
            </a:r>
            <a:br>
              <a:rPr lang="en-US" sz="2400" dirty="0" smtClean="0"/>
            </a:br>
            <a:r>
              <a:rPr lang="en-US" sz="2400" dirty="0" smtClean="0"/>
              <a:t>Employment Status of Surviving Recipients</a:t>
            </a:r>
            <a:br>
              <a:rPr lang="en-US" sz="2400" dirty="0" smtClean="0"/>
            </a:br>
            <a:r>
              <a:rPr lang="en-US" sz="2000" dirty="0" smtClean="0"/>
              <a:t>Age at Follow-up: 25-55 Years </a:t>
            </a:r>
            <a:r>
              <a:rPr lang="en-US" sz="2400" dirty="0" smtClean="0"/>
              <a:t/>
            </a:r>
            <a:br>
              <a:rPr lang="en-US" sz="2400" dirty="0" smtClean="0"/>
            </a:br>
            <a:r>
              <a:rPr lang="en-US" sz="2000" dirty="0" smtClean="0"/>
              <a:t>(Follow-ups: January 2000 – June 2011)</a:t>
            </a:r>
            <a:endParaRPr lang="en-US" sz="2000" dirty="0"/>
          </a:p>
        </p:txBody>
      </p:sp>
      <p:graphicFrame>
        <p:nvGraphicFramePr>
          <p:cNvPr id="10" name="Content Placeholder 9"/>
          <p:cNvGraphicFramePr>
            <a:graphicFrameLocks noGrp="1"/>
          </p:cNvGraphicFramePr>
          <p:nvPr>
            <p:ph idx="1"/>
          </p:nvPr>
        </p:nvGraphicFramePr>
        <p:xfrm>
          <a:off x="152400" y="1524000"/>
          <a:ext cx="8763000" cy="44196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lstStyle/>
          <a:p>
            <a:r>
              <a:rPr lang="en-US" sz="2800" dirty="0" smtClean="0"/>
              <a:t>ADULT HEART RECIPIENTS</a:t>
            </a:r>
            <a:r>
              <a:rPr lang="en-US" sz="2400" dirty="0" smtClean="0"/>
              <a:t/>
            </a:r>
            <a:br>
              <a:rPr lang="en-US" sz="2400" dirty="0" smtClean="0"/>
            </a:br>
            <a:r>
              <a:rPr lang="en-US" sz="2400" dirty="0" err="1" smtClean="0"/>
              <a:t>Rehospitalization</a:t>
            </a:r>
            <a:r>
              <a:rPr lang="en-US" sz="2400" dirty="0" smtClean="0"/>
              <a:t> Post-transplant of Surviving Recipients </a:t>
            </a:r>
            <a:r>
              <a:rPr lang="en-US" sz="2600" dirty="0" smtClean="0"/>
              <a:t/>
            </a:r>
            <a:br>
              <a:rPr lang="en-US" sz="2600" dirty="0" smtClean="0"/>
            </a:br>
            <a:r>
              <a:rPr lang="en-US" sz="2000" dirty="0" smtClean="0"/>
              <a:t>(Follow-ups: January 2000 – June 2011)</a:t>
            </a:r>
            <a:endParaRPr lang="en-US" sz="2000" dirty="0"/>
          </a:p>
        </p:txBody>
      </p:sp>
      <p:graphicFrame>
        <p:nvGraphicFramePr>
          <p:cNvPr id="10" name="Content Placeholder 9"/>
          <p:cNvGraphicFramePr>
            <a:graphicFrameLocks noGrp="1"/>
          </p:cNvGraphicFramePr>
          <p:nvPr>
            <p:ph idx="1"/>
          </p:nvPr>
        </p:nvGraphicFramePr>
        <p:xfrm>
          <a:off x="152400" y="1524000"/>
          <a:ext cx="8763000" cy="44958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lstStyle/>
          <a:p>
            <a:r>
              <a:rPr lang="en-US" sz="2800" dirty="0" smtClean="0"/>
              <a:t>ADULT HEART RECIPIENTS</a:t>
            </a:r>
            <a:r>
              <a:rPr lang="en-US" sz="2400" dirty="0" smtClean="0"/>
              <a:t/>
            </a:r>
            <a:br>
              <a:rPr lang="en-US" sz="2400" dirty="0" smtClean="0"/>
            </a:br>
            <a:r>
              <a:rPr lang="en-US" sz="2400" dirty="0" smtClean="0"/>
              <a:t>Induction Immunosuppression</a:t>
            </a:r>
            <a:br>
              <a:rPr lang="en-US" sz="2400" dirty="0" smtClean="0"/>
            </a:br>
            <a:r>
              <a:rPr lang="en-US" sz="2000" i="1" dirty="0" smtClean="0"/>
              <a:t> </a:t>
            </a:r>
            <a:r>
              <a:rPr lang="en-US" sz="2000" dirty="0" smtClean="0"/>
              <a:t>(Transplants: January 2005 – June 2011)</a:t>
            </a:r>
            <a:br>
              <a:rPr lang="en-US" sz="2000" dirty="0" smtClean="0"/>
            </a:br>
            <a:endParaRPr lang="en-US" sz="2000" dirty="0"/>
          </a:p>
        </p:txBody>
      </p:sp>
      <p:graphicFrame>
        <p:nvGraphicFramePr>
          <p:cNvPr id="10" name="Content Placeholder 9"/>
          <p:cNvGraphicFramePr>
            <a:graphicFrameLocks noGrp="1"/>
          </p:cNvGraphicFramePr>
          <p:nvPr>
            <p:ph idx="1"/>
          </p:nvPr>
        </p:nvGraphicFramePr>
        <p:xfrm>
          <a:off x="152400" y="1524000"/>
          <a:ext cx="8763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01980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2"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3" name="TextBox 12"/>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lstStyle/>
          <a:p>
            <a:pPr>
              <a:lnSpc>
                <a:spcPct val="90000"/>
              </a:lnSpc>
            </a:pPr>
            <a:r>
              <a:rPr lang="en-US" sz="2800" dirty="0" smtClean="0"/>
              <a:t>ADULT HEART RECIPIENTS</a:t>
            </a:r>
            <a:r>
              <a:rPr lang="en-US" sz="2400" dirty="0" smtClean="0"/>
              <a:t/>
            </a:r>
            <a:br>
              <a:rPr lang="en-US" sz="2400" dirty="0" smtClean="0"/>
            </a:br>
            <a:r>
              <a:rPr lang="en-US" sz="2400" dirty="0" smtClean="0"/>
              <a:t>Induction Immunosuppression by Location</a:t>
            </a:r>
            <a:br>
              <a:rPr lang="en-US" sz="2400" dirty="0" smtClean="0"/>
            </a:br>
            <a:r>
              <a:rPr lang="en-US" sz="2400" i="1" dirty="0" smtClean="0"/>
              <a:t> </a:t>
            </a:r>
            <a:r>
              <a:rPr lang="en-US" sz="2000" dirty="0" smtClean="0"/>
              <a:t>(Transplants: January 2005 – June 2011)</a:t>
            </a:r>
            <a:br>
              <a:rPr lang="en-US" sz="2000" dirty="0" smtClean="0"/>
            </a:br>
            <a:endParaRPr lang="en-US" sz="2000" dirty="0"/>
          </a:p>
        </p:txBody>
      </p:sp>
      <p:graphicFrame>
        <p:nvGraphicFramePr>
          <p:cNvPr id="10" name="Content Placeholder 9"/>
          <p:cNvGraphicFramePr>
            <a:graphicFrameLocks noGrp="1"/>
          </p:cNvGraphicFramePr>
          <p:nvPr>
            <p:ph idx="1"/>
          </p:nvPr>
        </p:nvGraphicFramePr>
        <p:xfrm>
          <a:off x="152400" y="1524000"/>
          <a:ext cx="8763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01980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2"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3" name="TextBox 12"/>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143000"/>
          </a:xfrm>
        </p:spPr>
        <p:txBody>
          <a:bodyPr/>
          <a:lstStyle/>
          <a:p>
            <a:r>
              <a:rPr lang="en-US" sz="2800" dirty="0" smtClean="0"/>
              <a:t>ADULT HEART RECIPIENTS</a:t>
            </a:r>
            <a:br>
              <a:rPr lang="en-US" sz="2800" dirty="0" smtClean="0"/>
            </a:br>
            <a:r>
              <a:rPr lang="en-US" sz="2400" dirty="0" smtClean="0"/>
              <a:t>Induction Immunosuppression</a:t>
            </a:r>
            <a:br>
              <a:rPr lang="en-US" sz="2400" dirty="0" smtClean="0"/>
            </a:br>
            <a:r>
              <a:rPr lang="en-US" sz="2000" dirty="0" smtClean="0"/>
              <a:t>(Transplants: 2002, 2007 and 1/2011–6/2011)</a:t>
            </a:r>
            <a:endParaRPr lang="en-US" sz="2000" dirty="0"/>
          </a:p>
        </p:txBody>
      </p:sp>
      <p:graphicFrame>
        <p:nvGraphicFramePr>
          <p:cNvPr id="4" name="Content Placeholder 3"/>
          <p:cNvGraphicFramePr>
            <a:graphicFrameLocks noGrp="1"/>
          </p:cNvGraphicFramePr>
          <p:nvPr>
            <p:ph idx="1"/>
          </p:nvPr>
        </p:nvGraphicFramePr>
        <p:xfrm>
          <a:off x="228600" y="16002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029200" y="6096000"/>
            <a:ext cx="3886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lstStyle/>
          <a:p>
            <a:r>
              <a:rPr lang="en-US" sz="2800" dirty="0" smtClean="0"/>
              <a:t>ADULT HEART RECIPIENTS</a:t>
            </a:r>
            <a:br>
              <a:rPr lang="en-US" sz="2800" dirty="0" smtClean="0"/>
            </a:br>
            <a:r>
              <a:rPr lang="en-US" sz="2400" dirty="0" smtClean="0"/>
              <a:t>Kaplan-Meier Survival by Induction Type </a:t>
            </a:r>
            <a:br>
              <a:rPr lang="en-US" sz="2400" dirty="0" smtClean="0"/>
            </a:br>
            <a:r>
              <a:rPr lang="en-US" sz="2000" dirty="0" smtClean="0"/>
              <a:t>Conditional on Survival to 14 Days</a:t>
            </a:r>
            <a:r>
              <a:rPr lang="en-US" sz="2800" dirty="0" smtClean="0"/>
              <a:t/>
            </a:r>
            <a:br>
              <a:rPr lang="en-US" sz="2800" dirty="0" smtClean="0"/>
            </a:br>
            <a:r>
              <a:rPr lang="en-US" sz="2000" dirty="0" smtClean="0"/>
              <a:t>(Transplants: January 2001 – June 2010)</a:t>
            </a:r>
            <a:endParaRPr lang="en-US" sz="2000" dirty="0"/>
          </a:p>
        </p:txBody>
      </p:sp>
      <p:graphicFrame>
        <p:nvGraphicFramePr>
          <p:cNvPr id="4" name="Content Placeholder 3"/>
          <p:cNvGraphicFramePr>
            <a:graphicFrameLocks noGrp="1"/>
          </p:cNvGraphicFramePr>
          <p:nvPr>
            <p:ph idx="1"/>
          </p:nvPr>
        </p:nvGraphicFramePr>
        <p:xfrm>
          <a:off x="304800" y="17526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343400" y="2057400"/>
            <a:ext cx="3657600" cy="738664"/>
          </a:xfrm>
          <a:prstGeom prst="rect">
            <a:avLst/>
          </a:prstGeom>
          <a:solidFill>
            <a:srgbClr val="000000"/>
          </a:solidFill>
        </p:spPr>
        <p:txBody>
          <a:bodyPr wrap="square" rtlCol="0">
            <a:spAutoFit/>
          </a:bodyPr>
          <a:lstStyle/>
          <a:p>
            <a:r>
              <a:rPr lang="en-US" sz="1400" b="1" dirty="0" smtClean="0">
                <a:solidFill>
                  <a:srgbClr val="FFFF00"/>
                </a:solidFill>
              </a:rPr>
              <a:t>No induction vs. IL-2R: p = 0.0002</a:t>
            </a:r>
          </a:p>
          <a:p>
            <a:r>
              <a:rPr lang="en-US" sz="1400" b="1" dirty="0" smtClean="0">
                <a:solidFill>
                  <a:srgbClr val="FFFF00"/>
                </a:solidFill>
              </a:rPr>
              <a:t>Polyclonal vs. IL-2R: p = 0.0131</a:t>
            </a:r>
          </a:p>
          <a:p>
            <a:r>
              <a:rPr lang="en-US" sz="1400" b="1" dirty="0" smtClean="0">
                <a:solidFill>
                  <a:srgbClr val="FFFF00"/>
                </a:solidFill>
              </a:rPr>
              <a:t>IL-2R vs. OKT3: p = 0.0368</a:t>
            </a:r>
            <a:endParaRPr lang="en-US" sz="14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2"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3" name="TextBox 12"/>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10600" cy="1143000"/>
          </a:xfrm>
        </p:spPr>
        <p:txBody>
          <a:bodyPr/>
          <a:lstStyle/>
          <a:p>
            <a:r>
              <a:rPr lang="en-US" sz="2800" dirty="0" smtClean="0"/>
              <a:t>ADULT HEART RECIPIENTS</a:t>
            </a:r>
            <a:br>
              <a:rPr lang="en-US" sz="2800" dirty="0" smtClean="0"/>
            </a:br>
            <a:r>
              <a:rPr lang="en-US" sz="2400" dirty="0" smtClean="0"/>
              <a:t>Maintenance Immunosuppression at Time of Follow-up</a:t>
            </a:r>
            <a:r>
              <a:rPr lang="en-US" sz="3200" i="1" dirty="0" smtClean="0">
                <a:solidFill>
                  <a:srgbClr val="FFFF00"/>
                </a:solidFill>
              </a:rPr>
              <a:t/>
            </a:r>
            <a:br>
              <a:rPr lang="en-US" sz="3200" i="1" dirty="0" smtClean="0">
                <a:solidFill>
                  <a:srgbClr val="FFFF00"/>
                </a:solidFill>
              </a:rPr>
            </a:br>
            <a:r>
              <a:rPr lang="en-US" sz="2000" dirty="0" smtClean="0"/>
              <a:t>(Follow-ups: January 2008 – June 2011)</a:t>
            </a:r>
            <a:endParaRPr lang="en-US" sz="2000" dirty="0"/>
          </a:p>
        </p:txBody>
      </p:sp>
      <p:graphicFrame>
        <p:nvGraphicFramePr>
          <p:cNvPr id="4" name="Content Placeholder 3"/>
          <p:cNvGraphicFramePr>
            <a:graphicFrameLocks noGrp="1"/>
          </p:cNvGraphicFramePr>
          <p:nvPr>
            <p:ph idx="1"/>
          </p:nvPr>
        </p:nvGraphicFramePr>
        <p:xfrm>
          <a:off x="228600" y="1447800"/>
          <a:ext cx="8763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029200" y="6096000"/>
            <a:ext cx="3886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066800"/>
          </a:xfrm>
        </p:spPr>
        <p:txBody>
          <a:bodyPr/>
          <a:lstStyle/>
          <a:p>
            <a:r>
              <a:rPr lang="en-US" sz="2800" dirty="0" smtClean="0"/>
              <a:t>ADULT HEART RECIPIENTS</a:t>
            </a:r>
            <a:br>
              <a:rPr lang="en-US" sz="2800" dirty="0" smtClean="0"/>
            </a:br>
            <a:r>
              <a:rPr lang="en-US" sz="2400" dirty="0" smtClean="0"/>
              <a:t> Maintenance Immunosuppression at Time of 1 Year Follow-up</a:t>
            </a:r>
            <a:endParaRPr lang="en-US" sz="2000" dirty="0"/>
          </a:p>
        </p:txBody>
      </p:sp>
      <p:graphicFrame>
        <p:nvGraphicFramePr>
          <p:cNvPr id="4" name="Content Placeholder 3"/>
          <p:cNvGraphicFramePr>
            <a:graphicFrameLocks noGrp="1"/>
          </p:cNvGraphicFramePr>
          <p:nvPr>
            <p:ph idx="1"/>
          </p:nvPr>
        </p:nvGraphicFramePr>
        <p:xfrm>
          <a:off x="228600" y="1447800"/>
          <a:ext cx="8610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410200" y="6096000"/>
            <a:ext cx="3505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b="1" dirty="0">
              <a:solidFill>
                <a:srgbClr val="FFFF00"/>
              </a:solidFill>
            </a:endParaRPr>
          </a:p>
        </p:txBody>
      </p:sp>
      <p:sp>
        <p:nvSpPr>
          <p:cNvPr id="11" name="TextBox 10"/>
          <p:cNvSpPr txBox="1"/>
          <p:nvPr/>
        </p:nvSpPr>
        <p:spPr>
          <a:xfrm>
            <a:off x="2133600" y="5791200"/>
            <a:ext cx="6096000" cy="307777"/>
          </a:xfrm>
          <a:prstGeom prst="rect">
            <a:avLst/>
          </a:prstGeom>
          <a:noFill/>
        </p:spPr>
        <p:txBody>
          <a:bodyPr wrap="square" rtlCol="0">
            <a:spAutoFit/>
          </a:bodyPr>
          <a:lstStyle/>
          <a:p>
            <a:r>
              <a:rPr lang="en-US" sz="1400" b="1" dirty="0" smtClean="0">
                <a:solidFill>
                  <a:srgbClr val="FFFF00"/>
                </a:solidFill>
              </a:rPr>
              <a:t>NOTE: Different patients are analyzed in each time frame</a:t>
            </a:r>
          </a:p>
        </p:txBody>
      </p:sp>
      <p:grpSp>
        <p:nvGrpSpPr>
          <p:cNvPr id="3" name="Group 4"/>
          <p:cNvGrpSpPr/>
          <p:nvPr/>
        </p:nvGrpSpPr>
        <p:grpSpPr>
          <a:xfrm>
            <a:off x="381000" y="5867400"/>
            <a:ext cx="4572000" cy="755650"/>
            <a:chOff x="381000" y="5867400"/>
            <a:chExt cx="4572000" cy="755650"/>
          </a:xfrm>
        </p:grpSpPr>
        <p:pic>
          <p:nvPicPr>
            <p:cNvPr id="13"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4" name="TextBox 13"/>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5" name="TextBox 14"/>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2" name="TextBox 11"/>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800" dirty="0" smtClean="0"/>
              <a:t>AGE DISTRIBUTION OF HEART TRANSPLANT</a:t>
            </a:r>
            <a:br>
              <a:rPr lang="en-US" sz="2800" dirty="0" smtClean="0"/>
            </a:br>
            <a:r>
              <a:rPr lang="en-US" sz="2800" dirty="0" smtClean="0"/>
              <a:t>RECIPIENTS BY ERA</a:t>
            </a:r>
            <a:endParaRPr lang="en-US" sz="2000" dirty="0"/>
          </a:p>
        </p:txBody>
      </p:sp>
      <p:graphicFrame>
        <p:nvGraphicFramePr>
          <p:cNvPr id="4" name="Content Placeholder 3"/>
          <p:cNvGraphicFramePr>
            <a:graphicFrameLocks noGrp="1"/>
          </p:cNvGraphicFramePr>
          <p:nvPr>
            <p:ph idx="1"/>
          </p:nvPr>
        </p:nvGraphicFramePr>
        <p:xfrm>
          <a:off x="304800" y="13716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1" name="TextBox 10"/>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2" name="TextBox 11"/>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pPr>
              <a:lnSpc>
                <a:spcPct val="90000"/>
              </a:lnSpc>
            </a:pPr>
            <a:r>
              <a:rPr lang="en-US" sz="2800" dirty="0" smtClean="0"/>
              <a:t>ADULT HEART RECIPIENTS</a:t>
            </a:r>
            <a:r>
              <a:rPr lang="en-US" sz="4400" dirty="0" smtClean="0"/>
              <a:t/>
            </a:r>
            <a:br>
              <a:rPr lang="en-US" sz="4400" dirty="0" smtClean="0"/>
            </a:br>
            <a:r>
              <a:rPr lang="en-US" sz="2000" dirty="0" smtClean="0"/>
              <a:t> </a:t>
            </a:r>
            <a:r>
              <a:rPr lang="en-US" sz="1900" dirty="0" smtClean="0"/>
              <a:t>Maintenance Immunosuppression Drug Combinations at Time of Follow-up</a:t>
            </a:r>
            <a:br>
              <a:rPr lang="en-US" sz="1900" dirty="0" smtClean="0"/>
            </a:br>
            <a:r>
              <a:rPr lang="en-US" sz="1900" dirty="0" smtClean="0"/>
              <a:t>For the Same Patients</a:t>
            </a:r>
            <a:r>
              <a:rPr lang="en-US" sz="1900" i="1" dirty="0" smtClean="0">
                <a:solidFill>
                  <a:srgbClr val="FFFF00"/>
                </a:solidFill>
              </a:rPr>
              <a:t/>
            </a:r>
            <a:br>
              <a:rPr lang="en-US" sz="1900" i="1" dirty="0" smtClean="0">
                <a:solidFill>
                  <a:srgbClr val="FFFF00"/>
                </a:solidFill>
              </a:rPr>
            </a:br>
            <a:r>
              <a:rPr lang="en-US" sz="1900" dirty="0" smtClean="0"/>
              <a:t>(Follow-ups: January 2001 – June 2011)</a:t>
            </a:r>
            <a:endParaRPr lang="en-US" sz="1900" dirty="0"/>
          </a:p>
        </p:txBody>
      </p:sp>
      <p:graphicFrame>
        <p:nvGraphicFramePr>
          <p:cNvPr id="10" name="Content Placeholder 9"/>
          <p:cNvGraphicFramePr>
            <a:graphicFrameLocks noGrp="1"/>
          </p:cNvGraphicFramePr>
          <p:nvPr>
            <p:ph idx="1"/>
          </p:nvPr>
        </p:nvGraphicFramePr>
        <p:xfrm>
          <a:off x="152400" y="1447800"/>
          <a:ext cx="8763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09600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p>
        </p:txBody>
      </p:sp>
      <p:grpSp>
        <p:nvGrpSpPr>
          <p:cNvPr id="3" name="Group 4"/>
          <p:cNvGrpSpPr/>
          <p:nvPr/>
        </p:nvGrpSpPr>
        <p:grpSpPr>
          <a:xfrm>
            <a:off x="381000" y="5867400"/>
            <a:ext cx="4572000" cy="755650"/>
            <a:chOff x="381000" y="5867400"/>
            <a:chExt cx="4572000" cy="755650"/>
          </a:xfrm>
        </p:grpSpPr>
        <p:pic>
          <p:nvPicPr>
            <p:cNvPr id="13"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4" name="TextBox 13"/>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5" name="TextBox 14"/>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pPr>
              <a:lnSpc>
                <a:spcPct val="90000"/>
              </a:lnSpc>
            </a:pPr>
            <a:r>
              <a:rPr lang="en-US" sz="2800" dirty="0" smtClean="0"/>
              <a:t>ADULT HEART RECIPIENTS</a:t>
            </a:r>
            <a:r>
              <a:rPr lang="en-US" sz="4400" dirty="0" smtClean="0"/>
              <a:t/>
            </a:r>
            <a:br>
              <a:rPr lang="en-US" sz="4400" dirty="0" smtClean="0"/>
            </a:br>
            <a:r>
              <a:rPr lang="en-US" sz="2000" dirty="0" smtClean="0"/>
              <a:t> </a:t>
            </a:r>
            <a:r>
              <a:rPr lang="en-US" sz="1900" dirty="0" smtClean="0"/>
              <a:t>Maintenance Immunosuppression Drug Combinations at Time of Follow-up</a:t>
            </a:r>
            <a:br>
              <a:rPr lang="en-US" sz="1900" dirty="0" smtClean="0"/>
            </a:br>
            <a:r>
              <a:rPr lang="en-US" sz="1900" dirty="0" smtClean="0"/>
              <a:t>(Follow-ups: January 2006 – June 2011)</a:t>
            </a:r>
            <a:endParaRPr lang="en-US" sz="1900" dirty="0"/>
          </a:p>
        </p:txBody>
      </p:sp>
      <p:graphicFrame>
        <p:nvGraphicFramePr>
          <p:cNvPr id="10" name="Content Placeholder 9"/>
          <p:cNvGraphicFramePr>
            <a:graphicFrameLocks noGrp="1"/>
          </p:cNvGraphicFramePr>
          <p:nvPr>
            <p:ph idx="1"/>
          </p:nvPr>
        </p:nvGraphicFramePr>
        <p:xfrm>
          <a:off x="152400" y="1447800"/>
          <a:ext cx="8763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86400" y="609600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p>
        </p:txBody>
      </p:sp>
      <p:sp>
        <p:nvSpPr>
          <p:cNvPr id="12" name="TextBox 11"/>
          <p:cNvSpPr txBox="1"/>
          <p:nvPr/>
        </p:nvSpPr>
        <p:spPr>
          <a:xfrm>
            <a:off x="1752600" y="5791200"/>
            <a:ext cx="5943600" cy="323165"/>
          </a:xfrm>
          <a:prstGeom prst="rect">
            <a:avLst/>
          </a:prstGeom>
          <a:noFill/>
        </p:spPr>
        <p:txBody>
          <a:bodyPr wrap="square" rtlCol="0">
            <a:spAutoFit/>
          </a:bodyPr>
          <a:lstStyle/>
          <a:p>
            <a:pPr algn="ctr"/>
            <a:r>
              <a:rPr lang="en-US" sz="1500" b="1" dirty="0" smtClean="0">
                <a:solidFill>
                  <a:srgbClr val="FFFF00"/>
                </a:solidFill>
              </a:rPr>
              <a:t>NOTE: Different patients are analyzed in Year 1 and Year 5</a:t>
            </a:r>
          </a:p>
        </p:txBody>
      </p:sp>
      <p:grpSp>
        <p:nvGrpSpPr>
          <p:cNvPr id="3" name="Group 4"/>
          <p:cNvGrpSpPr/>
          <p:nvPr/>
        </p:nvGrpSpPr>
        <p:grpSpPr>
          <a:xfrm>
            <a:off x="381000" y="5867400"/>
            <a:ext cx="4572000" cy="755650"/>
            <a:chOff x="381000" y="5867400"/>
            <a:chExt cx="4572000" cy="755650"/>
          </a:xfrm>
        </p:grpSpPr>
        <p:pic>
          <p:nvPicPr>
            <p:cNvPr id="13"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4" name="TextBox 13"/>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5" name="TextBox 14"/>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a:lstStyle/>
          <a:p>
            <a:pPr>
              <a:lnSpc>
                <a:spcPct val="90000"/>
              </a:lnSpc>
            </a:pPr>
            <a:r>
              <a:rPr lang="en-US" sz="2800" dirty="0" smtClean="0"/>
              <a:t>ADULT HEART RECIPIENTS</a:t>
            </a:r>
            <a:r>
              <a:rPr lang="en-US" sz="4400" dirty="0" smtClean="0"/>
              <a:t/>
            </a:r>
            <a:br>
              <a:rPr lang="en-US" sz="4400" dirty="0" smtClean="0"/>
            </a:br>
            <a:r>
              <a:rPr lang="en-US" sz="2000" dirty="0" smtClean="0"/>
              <a:t> </a:t>
            </a:r>
            <a:r>
              <a:rPr lang="en-US" sz="1900" dirty="0" smtClean="0"/>
              <a:t>Maintenance Immunosuppression Drug Combinations at Time of Follow-up</a:t>
            </a:r>
            <a:br>
              <a:rPr lang="en-US" sz="1900" dirty="0" smtClean="0"/>
            </a:br>
            <a:r>
              <a:rPr lang="en-US" sz="1900" dirty="0" smtClean="0"/>
              <a:t>by Location</a:t>
            </a:r>
            <a:br>
              <a:rPr lang="en-US" sz="1900" dirty="0" smtClean="0"/>
            </a:br>
            <a:r>
              <a:rPr lang="en-US" sz="1900" dirty="0" smtClean="0"/>
              <a:t>(Follow-ups: January 2006 – June 2011)</a:t>
            </a:r>
            <a:endParaRPr lang="en-US" sz="1900" dirty="0"/>
          </a:p>
        </p:txBody>
      </p:sp>
      <p:graphicFrame>
        <p:nvGraphicFramePr>
          <p:cNvPr id="10" name="Content Placeholder 9"/>
          <p:cNvGraphicFramePr>
            <a:graphicFrameLocks noGrp="1"/>
          </p:cNvGraphicFramePr>
          <p:nvPr>
            <p:ph idx="1"/>
          </p:nvPr>
        </p:nvGraphicFramePr>
        <p:xfrm>
          <a:off x="152400" y="1524000"/>
          <a:ext cx="8763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638800" y="624840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p>
        </p:txBody>
      </p:sp>
      <p:sp>
        <p:nvSpPr>
          <p:cNvPr id="12" name="TextBox 11"/>
          <p:cNvSpPr txBox="1"/>
          <p:nvPr/>
        </p:nvSpPr>
        <p:spPr>
          <a:xfrm>
            <a:off x="2362200" y="5943600"/>
            <a:ext cx="5943600" cy="323165"/>
          </a:xfrm>
          <a:prstGeom prst="rect">
            <a:avLst/>
          </a:prstGeom>
          <a:noFill/>
        </p:spPr>
        <p:txBody>
          <a:bodyPr wrap="square" rtlCol="0">
            <a:spAutoFit/>
          </a:bodyPr>
          <a:lstStyle/>
          <a:p>
            <a:pPr algn="ctr"/>
            <a:r>
              <a:rPr lang="en-US" sz="1500" b="1" dirty="0" smtClean="0"/>
              <a:t>NOTE: Different patients are analyzed in Year 1 and Year 5</a:t>
            </a:r>
          </a:p>
        </p:txBody>
      </p:sp>
      <p:grpSp>
        <p:nvGrpSpPr>
          <p:cNvPr id="3" name="Group 4"/>
          <p:cNvGrpSpPr/>
          <p:nvPr/>
        </p:nvGrpSpPr>
        <p:grpSpPr>
          <a:xfrm>
            <a:off x="381000" y="5867400"/>
            <a:ext cx="4572000" cy="755650"/>
            <a:chOff x="381000" y="5867400"/>
            <a:chExt cx="4572000" cy="755650"/>
          </a:xfrm>
        </p:grpSpPr>
        <p:pic>
          <p:nvPicPr>
            <p:cNvPr id="13"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4" name="TextBox 13"/>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5" name="TextBox 14"/>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1" name="TextBox 10"/>
          <p:cNvSpPr txBox="1"/>
          <p:nvPr/>
        </p:nvSpPr>
        <p:spPr>
          <a:xfrm>
            <a:off x="1752600" y="5638800"/>
            <a:ext cx="1295400" cy="353943"/>
          </a:xfrm>
          <a:prstGeom prst="rect">
            <a:avLst/>
          </a:prstGeom>
          <a:noFill/>
        </p:spPr>
        <p:txBody>
          <a:bodyPr wrap="square" rtlCol="0">
            <a:spAutoFit/>
          </a:bodyPr>
          <a:lstStyle/>
          <a:p>
            <a:pPr algn="ctr"/>
            <a:r>
              <a:rPr lang="en-US" sz="1700" b="1" dirty="0" smtClean="0">
                <a:solidFill>
                  <a:srgbClr val="FFFF00"/>
                </a:solidFill>
              </a:rPr>
              <a:t>Year 1</a:t>
            </a:r>
            <a:endParaRPr lang="en-US" sz="1700" b="1" dirty="0">
              <a:solidFill>
                <a:srgbClr val="FFFF00"/>
              </a:solidFill>
            </a:endParaRPr>
          </a:p>
        </p:txBody>
      </p:sp>
      <p:sp>
        <p:nvSpPr>
          <p:cNvPr id="16" name="TextBox 15"/>
          <p:cNvSpPr txBox="1"/>
          <p:nvPr/>
        </p:nvSpPr>
        <p:spPr>
          <a:xfrm>
            <a:off x="6858000" y="5638800"/>
            <a:ext cx="1295400" cy="353943"/>
          </a:xfrm>
          <a:prstGeom prst="rect">
            <a:avLst/>
          </a:prstGeom>
          <a:noFill/>
        </p:spPr>
        <p:txBody>
          <a:bodyPr wrap="square" rtlCol="0">
            <a:spAutoFit/>
          </a:bodyPr>
          <a:lstStyle/>
          <a:p>
            <a:pPr algn="ctr"/>
            <a:r>
              <a:rPr lang="en-US" sz="1700" b="1" dirty="0" smtClean="0">
                <a:solidFill>
                  <a:srgbClr val="FFFF00"/>
                </a:solidFill>
              </a:rPr>
              <a:t>Year 5</a:t>
            </a:r>
            <a:endParaRPr lang="en-US" sz="1700" b="1" dirty="0">
              <a:solidFill>
                <a:srgbClr val="FFFF00"/>
              </a:solidFill>
            </a:endParaRPr>
          </a:p>
        </p:txBody>
      </p:sp>
      <p:sp>
        <p:nvSpPr>
          <p:cNvPr id="17" name="TextBox 16"/>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smtClean="0"/>
              <a:t>PERCENTAGE OF ADULT HEART RECIPIENTS</a:t>
            </a:r>
            <a:r>
              <a:rPr lang="en-US" sz="2800" dirty="0" smtClean="0"/>
              <a:t/>
            </a:r>
            <a:br>
              <a:rPr lang="en-US" sz="2800" dirty="0" smtClean="0"/>
            </a:br>
            <a:r>
              <a:rPr lang="en-US" sz="1900" dirty="0" smtClean="0"/>
              <a:t> </a:t>
            </a:r>
            <a:r>
              <a:rPr lang="en-US" sz="2000" dirty="0" smtClean="0"/>
              <a:t>Rejection between Transplant Discharge and 1-Year Follow-Up by Year</a:t>
            </a:r>
            <a:endParaRPr lang="en-US" sz="2000" dirty="0"/>
          </a:p>
        </p:txBody>
      </p:sp>
      <p:sp>
        <p:nvSpPr>
          <p:cNvPr id="11" name="TextBox 10"/>
          <p:cNvSpPr txBox="1"/>
          <p:nvPr/>
        </p:nvSpPr>
        <p:spPr>
          <a:xfrm>
            <a:off x="228600" y="5410200"/>
            <a:ext cx="5562600" cy="461665"/>
          </a:xfrm>
          <a:prstGeom prst="rect">
            <a:avLst/>
          </a:prstGeom>
          <a:noFill/>
        </p:spPr>
        <p:txBody>
          <a:bodyPr wrap="square" rtlCol="0">
            <a:spAutoFit/>
          </a:bodyPr>
          <a:lstStyle/>
          <a:p>
            <a:r>
              <a:rPr lang="en-US" sz="1200" b="1" dirty="0" smtClean="0"/>
              <a:t>Analysis is limited to patients who were alive at the time of the follow-up</a:t>
            </a:r>
            <a:endParaRPr lang="en-US" sz="1200" dirty="0" smtClean="0"/>
          </a:p>
          <a:p>
            <a:endParaRPr lang="en-US" sz="1200" dirty="0"/>
          </a:p>
        </p:txBody>
      </p:sp>
      <p:sp>
        <p:nvSpPr>
          <p:cNvPr id="12" name="TextBox 11"/>
          <p:cNvSpPr txBox="1"/>
          <p:nvPr/>
        </p:nvSpPr>
        <p:spPr>
          <a:xfrm>
            <a:off x="5715000" y="5257800"/>
            <a:ext cx="3276600" cy="1446550"/>
          </a:xfrm>
          <a:prstGeom prst="rect">
            <a:avLst/>
          </a:prstGeom>
          <a:solidFill>
            <a:schemeClr val="bg2"/>
          </a:solidFill>
          <a:ln>
            <a:solidFill>
              <a:srgbClr val="FFFF00"/>
            </a:solidFill>
          </a:ln>
        </p:spPr>
        <p:txBody>
          <a:bodyPr wrap="square" lIns="45720" rIns="45720"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a:t>
            </a:r>
            <a:r>
              <a:rPr lang="en-US" sz="1100" b="1" dirty="0" err="1" smtClean="0"/>
              <a:t>i</a:t>
            </a:r>
            <a:r>
              <a:rPr lang="en-US" sz="1100" b="1" dirty="0" smtClean="0"/>
              <a:t>) no acute rejection episodes and (ii) was reported either as not hospitalized for rejection or did not receive anti-rejection agents.</a:t>
            </a:r>
            <a:endParaRPr lang="en-US" sz="1100" dirty="0"/>
          </a:p>
        </p:txBody>
      </p:sp>
      <p:grpSp>
        <p:nvGrpSpPr>
          <p:cNvPr id="3" name="Group 4"/>
          <p:cNvGrpSpPr/>
          <p:nvPr/>
        </p:nvGrpSpPr>
        <p:grpSpPr>
          <a:xfrm>
            <a:off x="381000" y="5867400"/>
            <a:ext cx="4572000" cy="755650"/>
            <a:chOff x="381000" y="5867400"/>
            <a:chExt cx="4572000" cy="755650"/>
          </a:xfrm>
        </p:grpSpPr>
        <p:pic>
          <p:nvPicPr>
            <p:cNvPr id="13"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4" name="TextBox 13"/>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5" name="TextBox 14"/>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graphicFrame>
        <p:nvGraphicFramePr>
          <p:cNvPr id="16" name="Content Placeholder 15"/>
          <p:cNvGraphicFramePr>
            <a:graphicFrameLocks noGrp="1"/>
          </p:cNvGraphicFramePr>
          <p:nvPr>
            <p:ph idx="1"/>
          </p:nvPr>
        </p:nvGraphicFramePr>
        <p:xfrm>
          <a:off x="228600" y="1219200"/>
          <a:ext cx="8534400" cy="3962398"/>
        </p:xfrm>
        <a:graphic>
          <a:graphicData uri="http://schemas.openxmlformats.org/drawingml/2006/table">
            <a:tbl>
              <a:tblPr firstRow="1" bandRow="1">
                <a:tableStyleId>{5C22544A-7EE6-4342-B048-85BDC9FD1C3A}</a:tableStyleId>
              </a:tblPr>
              <a:tblGrid>
                <a:gridCol w="1219200"/>
                <a:gridCol w="914400"/>
                <a:gridCol w="914400"/>
                <a:gridCol w="914400"/>
                <a:gridCol w="914400"/>
                <a:gridCol w="914400"/>
                <a:gridCol w="914400"/>
                <a:gridCol w="914400"/>
                <a:gridCol w="914400"/>
              </a:tblGrid>
              <a:tr h="691340">
                <a:tc rowSpan="2">
                  <a:txBody>
                    <a:bodyPr/>
                    <a:lstStyle/>
                    <a:p>
                      <a:pPr algn="ctr"/>
                      <a:r>
                        <a:rPr lang="en-US" sz="1500" dirty="0" smtClean="0">
                          <a:solidFill>
                            <a:srgbClr val="FFFF00"/>
                          </a:solidFill>
                        </a:rPr>
                        <a:t>Transplant</a:t>
                      </a:r>
                      <a:r>
                        <a:rPr lang="en-US" sz="1500" baseline="0" dirty="0" smtClean="0">
                          <a:solidFill>
                            <a:srgbClr val="FFFF00"/>
                          </a:solidFill>
                        </a:rPr>
                        <a:t> Year</a:t>
                      </a:r>
                      <a:endParaRPr lang="en-US" sz="1500" dirty="0">
                        <a:solidFill>
                          <a:srgbClr val="FFFF00"/>
                        </a:solidFill>
                      </a:endParaRPr>
                    </a:p>
                  </a:txBody>
                  <a:tcP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gridSpan="2">
                  <a:txBody>
                    <a:bodyPr/>
                    <a:lstStyle/>
                    <a:p>
                      <a:pPr algn="ctr"/>
                      <a:r>
                        <a:rPr lang="en-US" sz="1500" b="1" kern="1200" dirty="0" smtClean="0">
                          <a:solidFill>
                            <a:srgbClr val="FFFF00"/>
                          </a:solidFill>
                          <a:latin typeface="+mn-lt"/>
                          <a:ea typeface="+mn-ea"/>
                          <a:cs typeface="+mn-cs"/>
                        </a:rPr>
                        <a:t>Rejection, Treated</a:t>
                      </a:r>
                      <a:endParaRPr lang="en-US" sz="1500" dirty="0">
                        <a:solidFill>
                          <a:srgbClr val="FFFF00"/>
                        </a:solidFill>
                      </a:endParaRPr>
                    </a:p>
                  </a:txBody>
                  <a:tcPr>
                    <a:lnL w="127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dirty="0"/>
                    </a:p>
                  </a:txBody>
                  <a:tcPr/>
                </a:tc>
                <a:tc gridSpan="2">
                  <a:txBody>
                    <a:bodyPr/>
                    <a:lstStyle/>
                    <a:p>
                      <a:pPr algn="ctr"/>
                      <a:r>
                        <a:rPr lang="en-US" sz="1500" b="1" kern="1200" dirty="0" smtClean="0">
                          <a:solidFill>
                            <a:srgbClr val="FFFF00"/>
                          </a:solidFill>
                          <a:latin typeface="+mn-lt"/>
                          <a:ea typeface="+mn-ea"/>
                          <a:cs typeface="+mn-cs"/>
                        </a:rPr>
                        <a:t>Rejection, Untreated</a:t>
                      </a:r>
                      <a:endParaRPr lang="en-US" sz="1500" dirty="0">
                        <a:solidFill>
                          <a:srgbClr val="FFFF00"/>
                        </a:solidFill>
                      </a:endParaRPr>
                    </a:p>
                  </a:txBody>
                  <a:tcP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dirty="0"/>
                    </a:p>
                  </a:txBody>
                  <a:tcPr/>
                </a:tc>
                <a:tc gridSpan="2">
                  <a:txBody>
                    <a:bodyPr/>
                    <a:lstStyle/>
                    <a:p>
                      <a:pPr algn="ctr"/>
                      <a:r>
                        <a:rPr lang="en-US" sz="1500" b="1" kern="1200" dirty="0" smtClean="0">
                          <a:solidFill>
                            <a:srgbClr val="FFFF00"/>
                          </a:solidFill>
                          <a:latin typeface="+mn-lt"/>
                          <a:ea typeface="+mn-ea"/>
                          <a:cs typeface="+mn-cs"/>
                        </a:rPr>
                        <a:t>No Rejection</a:t>
                      </a:r>
                      <a:endParaRPr lang="en-US" sz="1500" dirty="0">
                        <a:solidFill>
                          <a:srgbClr val="FFFF00"/>
                        </a:solidFill>
                      </a:endParaRPr>
                    </a:p>
                  </a:txBody>
                  <a:tcP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dirty="0"/>
                    </a:p>
                  </a:txBody>
                  <a:tcPr>
                    <a:solidFill>
                      <a:schemeClr val="bg2"/>
                    </a:solidFill>
                  </a:tcPr>
                </a:tc>
                <a:tc gridSpan="2">
                  <a:txBody>
                    <a:bodyPr/>
                    <a:lstStyle/>
                    <a:p>
                      <a:pPr algn="ctr"/>
                      <a:r>
                        <a:rPr lang="en-US" sz="1500" dirty="0" smtClean="0">
                          <a:solidFill>
                            <a:srgbClr val="FFFF00"/>
                          </a:solidFill>
                        </a:rPr>
                        <a:t>Total</a:t>
                      </a:r>
                      <a:endParaRPr lang="en-US" sz="1500" dirty="0">
                        <a:solidFill>
                          <a:srgbClr val="FFFF00"/>
                        </a:solidFill>
                      </a:endParaRP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dirty="0"/>
                    </a:p>
                  </a:txBody>
                  <a:tcPr/>
                </a:tc>
              </a:tr>
              <a:tr h="467294">
                <a:tc vMerge="1">
                  <a:txBody>
                    <a:bodyPr/>
                    <a:lstStyle/>
                    <a:p>
                      <a:endParaRPr lang="en-US" dirty="0">
                        <a:solidFill>
                          <a:srgbClr val="FFFF00"/>
                        </a:solidFill>
                      </a:endParaRPr>
                    </a:p>
                  </a:txBody>
                  <a:tcPr>
                    <a:lnL w="285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1500" b="1" dirty="0" smtClean="0">
                          <a:solidFill>
                            <a:srgbClr val="FFFF00"/>
                          </a:solidFill>
                        </a:rPr>
                        <a:t>N</a:t>
                      </a:r>
                      <a:endParaRPr lang="en-US" sz="1500" b="1" dirty="0">
                        <a:solidFill>
                          <a:srgbClr val="FFFF00"/>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1500" b="1" dirty="0" smtClean="0">
                          <a:solidFill>
                            <a:srgbClr val="FFFF00"/>
                          </a:solidFill>
                        </a:rPr>
                        <a:t>%</a:t>
                      </a:r>
                      <a:endParaRPr lang="en-US" sz="1500" b="1" dirty="0">
                        <a:solidFill>
                          <a:srgbClr val="FFFF00"/>
                        </a:solidFill>
                      </a:endParaRPr>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1500" b="1" dirty="0" smtClean="0">
                          <a:solidFill>
                            <a:srgbClr val="FFFF00"/>
                          </a:solidFill>
                        </a:rPr>
                        <a:t>N</a:t>
                      </a:r>
                      <a:endParaRPr lang="en-US" sz="1500" b="1" dirty="0">
                        <a:solidFill>
                          <a:srgbClr val="FFFF00"/>
                        </a:solidFill>
                      </a:endParaRPr>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1500" b="1" dirty="0" smtClean="0">
                          <a:solidFill>
                            <a:srgbClr val="FFFF00"/>
                          </a:solidFill>
                        </a:rPr>
                        <a:t>%</a:t>
                      </a:r>
                      <a:endParaRPr lang="en-US" sz="1500" b="1" dirty="0">
                        <a:solidFill>
                          <a:srgbClr val="FFFF00"/>
                        </a:solidFill>
                      </a:endParaRPr>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1500" b="1" dirty="0" smtClean="0">
                          <a:solidFill>
                            <a:srgbClr val="FFFF00"/>
                          </a:solidFill>
                        </a:rPr>
                        <a:t>N</a:t>
                      </a:r>
                      <a:endParaRPr lang="en-US" sz="1500" b="1" dirty="0">
                        <a:solidFill>
                          <a:srgbClr val="FFFF00"/>
                        </a:solidFill>
                      </a:endParaRPr>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1500" b="1" dirty="0" smtClean="0">
                          <a:solidFill>
                            <a:srgbClr val="FFFF00"/>
                          </a:solidFill>
                        </a:rPr>
                        <a:t>%</a:t>
                      </a:r>
                      <a:endParaRPr lang="en-US" sz="1500" b="1" dirty="0">
                        <a:solidFill>
                          <a:srgbClr val="FFFF00"/>
                        </a:solidFill>
                      </a:endParaRPr>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1500" b="1" dirty="0" smtClean="0">
                          <a:solidFill>
                            <a:srgbClr val="FFFF00"/>
                          </a:solidFill>
                        </a:rPr>
                        <a:t>N</a:t>
                      </a:r>
                      <a:endParaRPr lang="en-US" sz="1500" b="1" dirty="0">
                        <a:solidFill>
                          <a:srgbClr val="FFFF00"/>
                        </a:solidFill>
                      </a:endParaRPr>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1500" b="1" dirty="0" smtClean="0">
                          <a:solidFill>
                            <a:srgbClr val="FFFF00"/>
                          </a:solidFill>
                        </a:rPr>
                        <a:t>%</a:t>
                      </a:r>
                      <a:endParaRPr lang="en-US" sz="1500" b="1" dirty="0">
                        <a:solidFill>
                          <a:srgbClr val="FFFF00"/>
                        </a:solidFill>
                      </a:endParaRPr>
                    </a:p>
                  </a:txBody>
                  <a:tcPr>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r>
              <a:tr h="467294">
                <a:tc>
                  <a:txBody>
                    <a:bodyPr/>
                    <a:lstStyle/>
                    <a:p>
                      <a:pPr algn="ctr" fontAlgn="t"/>
                      <a:r>
                        <a:rPr lang="en-US" sz="1400" b="1" i="0" u="none" strike="noStrike" dirty="0">
                          <a:solidFill>
                            <a:schemeClr val="tx1"/>
                          </a:solidFill>
                          <a:latin typeface="Arial" pitchFamily="34" charset="0"/>
                          <a:cs typeface="Arial" pitchFamily="34" charset="0"/>
                        </a:rPr>
                        <a:t>2004</a:t>
                      </a:r>
                    </a:p>
                  </a:txBody>
                  <a:tcPr marL="0" marR="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2"/>
                    </a:solidFill>
                  </a:tcPr>
                </a:tc>
                <a:tc>
                  <a:txBody>
                    <a:bodyPr/>
                    <a:lstStyle/>
                    <a:p>
                      <a:pPr algn="ctr" fontAlgn="t"/>
                      <a:r>
                        <a:rPr lang="en-US" sz="1400" b="1" i="0" u="none" strike="noStrike">
                          <a:solidFill>
                            <a:schemeClr val="tx1"/>
                          </a:solidFill>
                          <a:latin typeface="+mn-lt"/>
                        </a:rPr>
                        <a:t>399</a:t>
                      </a:r>
                    </a:p>
                  </a:txBody>
                  <a:tcPr marL="0" marR="0" marT="0"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fontAlgn="t"/>
                      <a:r>
                        <a:rPr lang="en-US" sz="1400" b="1" i="0" u="none" strike="noStrike">
                          <a:solidFill>
                            <a:schemeClr val="tx1"/>
                          </a:solidFill>
                          <a:latin typeface="+mn-lt"/>
                        </a:rPr>
                        <a:t>25.5</a:t>
                      </a:r>
                    </a:p>
                  </a:txBody>
                  <a:tcPr marL="0" marR="0" marT="0"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fontAlgn="t"/>
                      <a:r>
                        <a:rPr lang="en-US" sz="1400" b="1" i="0" u="none" strike="noStrike" dirty="0">
                          <a:solidFill>
                            <a:schemeClr val="tx1"/>
                          </a:solidFill>
                          <a:latin typeface="+mn-lt"/>
                        </a:rPr>
                        <a:t>106</a:t>
                      </a:r>
                    </a:p>
                  </a:txBody>
                  <a:tcPr marL="0" marR="0" marT="0"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fontAlgn="t"/>
                      <a:r>
                        <a:rPr lang="en-US" sz="1400" b="1" i="0" u="none" strike="noStrike">
                          <a:solidFill>
                            <a:schemeClr val="tx1"/>
                          </a:solidFill>
                          <a:latin typeface="+mn-lt"/>
                        </a:rPr>
                        <a:t>6.8</a:t>
                      </a:r>
                    </a:p>
                  </a:txBody>
                  <a:tcPr marL="0" marR="0" marT="0"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fontAlgn="t"/>
                      <a:r>
                        <a:rPr lang="en-US" sz="1400" b="1" i="0" u="none" strike="noStrike">
                          <a:solidFill>
                            <a:schemeClr val="tx1"/>
                          </a:solidFill>
                          <a:latin typeface="+mn-lt"/>
                        </a:rPr>
                        <a:t>1,058</a:t>
                      </a:r>
                    </a:p>
                  </a:txBody>
                  <a:tcPr marL="0" marR="0" marT="0"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fontAlgn="t"/>
                      <a:r>
                        <a:rPr lang="en-US" sz="1400" b="1" i="0" u="none" strike="noStrike">
                          <a:solidFill>
                            <a:schemeClr val="tx1"/>
                          </a:solidFill>
                          <a:latin typeface="+mn-lt"/>
                        </a:rPr>
                        <a:t>67.7</a:t>
                      </a:r>
                    </a:p>
                  </a:txBody>
                  <a:tcPr marL="0" marR="0" marT="0"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fontAlgn="t"/>
                      <a:r>
                        <a:rPr lang="en-US" sz="1400" b="1" i="0" u="none" strike="noStrike">
                          <a:solidFill>
                            <a:schemeClr val="tx1"/>
                          </a:solidFill>
                          <a:latin typeface="+mn-lt"/>
                        </a:rPr>
                        <a:t>1,563</a:t>
                      </a:r>
                    </a:p>
                  </a:txBody>
                  <a:tcPr marL="0" marR="0" marT="0" marB="0" anchor="ctr">
                    <a:lnT w="28575" cap="flat" cmpd="sng" algn="ctr">
                      <a:solidFill>
                        <a:schemeClr val="tx1"/>
                      </a:solidFill>
                      <a:prstDash val="solid"/>
                      <a:round/>
                      <a:headEnd type="none" w="med" len="med"/>
                      <a:tailEnd type="none" w="med" len="med"/>
                    </a:lnT>
                    <a:solidFill>
                      <a:schemeClr val="bg2"/>
                    </a:solidFill>
                  </a:tcPr>
                </a:tc>
                <a:tc>
                  <a:txBody>
                    <a:bodyPr/>
                    <a:lstStyle/>
                    <a:p>
                      <a:pPr algn="ctr" fontAlgn="t"/>
                      <a:r>
                        <a:rPr lang="en-US" sz="1400" b="1" i="0" u="none" strike="noStrike">
                          <a:solidFill>
                            <a:schemeClr val="tx1"/>
                          </a:solidFill>
                          <a:latin typeface="+mn-lt"/>
                        </a:rPr>
                        <a:t>100.0</a:t>
                      </a:r>
                    </a:p>
                  </a:txBody>
                  <a:tcPr marL="0" marR="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solidFill>
                  </a:tcPr>
                </a:tc>
              </a:tr>
              <a:tr h="467294">
                <a:tc>
                  <a:txBody>
                    <a:bodyPr/>
                    <a:lstStyle/>
                    <a:p>
                      <a:pPr algn="ctr" fontAlgn="t"/>
                      <a:r>
                        <a:rPr lang="en-US" sz="1400" b="1" i="0" u="none" strike="noStrike">
                          <a:solidFill>
                            <a:schemeClr val="tx1"/>
                          </a:solidFill>
                          <a:latin typeface="Arial" pitchFamily="34" charset="0"/>
                          <a:cs typeface="Arial" pitchFamily="34" charset="0"/>
                        </a:rPr>
                        <a:t>2005</a:t>
                      </a:r>
                    </a:p>
                  </a:txBody>
                  <a:tcPr marL="0" marR="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t"/>
                      <a:r>
                        <a:rPr lang="en-US" sz="1400" b="1" i="0" u="none" strike="noStrike">
                          <a:solidFill>
                            <a:schemeClr val="tx1"/>
                          </a:solidFill>
                          <a:latin typeface="+mn-lt"/>
                        </a:rPr>
                        <a:t>386</a:t>
                      </a:r>
                    </a:p>
                  </a:txBody>
                  <a:tcPr marL="0" marR="0" marT="0" marB="0" anchor="ctr">
                    <a:solidFill>
                      <a:schemeClr val="bg2"/>
                    </a:solidFill>
                  </a:tcPr>
                </a:tc>
                <a:tc>
                  <a:txBody>
                    <a:bodyPr/>
                    <a:lstStyle/>
                    <a:p>
                      <a:pPr algn="ctr" fontAlgn="t"/>
                      <a:r>
                        <a:rPr lang="en-US" sz="1400" b="1" i="0" u="none" strike="noStrike">
                          <a:solidFill>
                            <a:schemeClr val="tx1"/>
                          </a:solidFill>
                          <a:latin typeface="+mn-lt"/>
                        </a:rPr>
                        <a:t>23.1</a:t>
                      </a:r>
                    </a:p>
                  </a:txBody>
                  <a:tcPr marL="0" marR="0" marT="0" marB="0" anchor="ctr">
                    <a:solidFill>
                      <a:schemeClr val="bg2"/>
                    </a:solidFill>
                  </a:tcPr>
                </a:tc>
                <a:tc>
                  <a:txBody>
                    <a:bodyPr/>
                    <a:lstStyle/>
                    <a:p>
                      <a:pPr algn="ctr" fontAlgn="t"/>
                      <a:r>
                        <a:rPr lang="en-US" sz="1400" b="1" i="0" u="none" strike="noStrike">
                          <a:solidFill>
                            <a:schemeClr val="tx1"/>
                          </a:solidFill>
                          <a:latin typeface="+mn-lt"/>
                        </a:rPr>
                        <a:t>96</a:t>
                      </a:r>
                    </a:p>
                  </a:txBody>
                  <a:tcPr marL="0" marR="0" marT="0" marB="0" anchor="ctr">
                    <a:solidFill>
                      <a:schemeClr val="bg2"/>
                    </a:solidFill>
                  </a:tcPr>
                </a:tc>
                <a:tc>
                  <a:txBody>
                    <a:bodyPr/>
                    <a:lstStyle/>
                    <a:p>
                      <a:pPr algn="ctr" fontAlgn="t"/>
                      <a:r>
                        <a:rPr lang="en-US" sz="1400" b="1" i="0" u="none" strike="noStrike" dirty="0">
                          <a:solidFill>
                            <a:schemeClr val="tx1"/>
                          </a:solidFill>
                          <a:latin typeface="+mn-lt"/>
                        </a:rPr>
                        <a:t>5.7</a:t>
                      </a:r>
                    </a:p>
                  </a:txBody>
                  <a:tcPr marL="0" marR="0" marT="0" marB="0" anchor="ctr">
                    <a:solidFill>
                      <a:schemeClr val="bg2"/>
                    </a:solidFill>
                  </a:tcPr>
                </a:tc>
                <a:tc>
                  <a:txBody>
                    <a:bodyPr/>
                    <a:lstStyle/>
                    <a:p>
                      <a:pPr algn="ctr" fontAlgn="t"/>
                      <a:r>
                        <a:rPr lang="en-US" sz="1400" b="1" i="0" u="none" strike="noStrike">
                          <a:solidFill>
                            <a:schemeClr val="tx1"/>
                          </a:solidFill>
                          <a:latin typeface="+mn-lt"/>
                        </a:rPr>
                        <a:t>1,192</a:t>
                      </a:r>
                    </a:p>
                  </a:txBody>
                  <a:tcPr marL="0" marR="0" marT="0" marB="0" anchor="ctr">
                    <a:solidFill>
                      <a:schemeClr val="bg2"/>
                    </a:solidFill>
                  </a:tcPr>
                </a:tc>
                <a:tc>
                  <a:txBody>
                    <a:bodyPr/>
                    <a:lstStyle/>
                    <a:p>
                      <a:pPr algn="ctr" fontAlgn="t"/>
                      <a:r>
                        <a:rPr lang="en-US" sz="1400" b="1" i="0" u="none" strike="noStrike">
                          <a:solidFill>
                            <a:schemeClr val="tx1"/>
                          </a:solidFill>
                          <a:latin typeface="+mn-lt"/>
                        </a:rPr>
                        <a:t>71.2</a:t>
                      </a:r>
                    </a:p>
                  </a:txBody>
                  <a:tcPr marL="0" marR="0" marT="0" marB="0" anchor="ctr">
                    <a:solidFill>
                      <a:schemeClr val="bg2"/>
                    </a:solidFill>
                  </a:tcPr>
                </a:tc>
                <a:tc>
                  <a:txBody>
                    <a:bodyPr/>
                    <a:lstStyle/>
                    <a:p>
                      <a:pPr algn="ctr" fontAlgn="t"/>
                      <a:r>
                        <a:rPr lang="en-US" sz="1400" b="1" i="0" u="none" strike="noStrike">
                          <a:solidFill>
                            <a:schemeClr val="tx1"/>
                          </a:solidFill>
                          <a:latin typeface="+mn-lt"/>
                        </a:rPr>
                        <a:t>1,674</a:t>
                      </a:r>
                    </a:p>
                  </a:txBody>
                  <a:tcPr marL="0" marR="0" marT="0" marB="0" anchor="ctr">
                    <a:solidFill>
                      <a:schemeClr val="bg2"/>
                    </a:solidFill>
                  </a:tcPr>
                </a:tc>
                <a:tc>
                  <a:txBody>
                    <a:bodyPr/>
                    <a:lstStyle/>
                    <a:p>
                      <a:pPr algn="ctr" fontAlgn="t"/>
                      <a:r>
                        <a:rPr lang="en-US" sz="1400" b="1" i="0" u="none" strike="noStrike">
                          <a:solidFill>
                            <a:schemeClr val="tx1"/>
                          </a:solidFill>
                          <a:latin typeface="+mn-lt"/>
                        </a:rPr>
                        <a:t>100.0</a:t>
                      </a:r>
                    </a:p>
                  </a:txBody>
                  <a:tcPr marL="0" marR="0" marT="0" marB="0" anchor="ctr">
                    <a:lnR w="28575" cap="flat" cmpd="sng" algn="ctr">
                      <a:solidFill>
                        <a:schemeClr val="tx1"/>
                      </a:solidFill>
                      <a:prstDash val="solid"/>
                      <a:round/>
                      <a:headEnd type="none" w="med" len="med"/>
                      <a:tailEnd type="none" w="med" len="med"/>
                    </a:lnR>
                    <a:solidFill>
                      <a:schemeClr val="bg2"/>
                    </a:solidFill>
                  </a:tcPr>
                </a:tc>
              </a:tr>
              <a:tr h="467294">
                <a:tc>
                  <a:txBody>
                    <a:bodyPr/>
                    <a:lstStyle/>
                    <a:p>
                      <a:pPr algn="ctr" fontAlgn="t"/>
                      <a:r>
                        <a:rPr lang="en-US" sz="1400" b="1" i="0" u="none" strike="noStrike">
                          <a:solidFill>
                            <a:schemeClr val="tx1"/>
                          </a:solidFill>
                          <a:latin typeface="Arial" pitchFamily="34" charset="0"/>
                          <a:cs typeface="Arial" pitchFamily="34" charset="0"/>
                        </a:rPr>
                        <a:t>2006</a:t>
                      </a:r>
                    </a:p>
                  </a:txBody>
                  <a:tcPr marL="0" marR="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t"/>
                      <a:r>
                        <a:rPr lang="en-US" sz="1400" b="1" i="0" u="none" strike="noStrike">
                          <a:solidFill>
                            <a:schemeClr val="tx1"/>
                          </a:solidFill>
                          <a:latin typeface="+mn-lt"/>
                        </a:rPr>
                        <a:t>375</a:t>
                      </a:r>
                    </a:p>
                  </a:txBody>
                  <a:tcPr marL="0" marR="0" marT="0" marB="0" anchor="ctr">
                    <a:solidFill>
                      <a:schemeClr val="bg2"/>
                    </a:solidFill>
                  </a:tcPr>
                </a:tc>
                <a:tc>
                  <a:txBody>
                    <a:bodyPr/>
                    <a:lstStyle/>
                    <a:p>
                      <a:pPr algn="ctr" fontAlgn="t"/>
                      <a:r>
                        <a:rPr lang="en-US" sz="1400" b="1" i="0" u="none" strike="noStrike">
                          <a:solidFill>
                            <a:schemeClr val="tx1"/>
                          </a:solidFill>
                          <a:latin typeface="+mn-lt"/>
                        </a:rPr>
                        <a:t>21.6</a:t>
                      </a:r>
                    </a:p>
                  </a:txBody>
                  <a:tcPr marL="0" marR="0" marT="0" marB="0" anchor="ctr">
                    <a:solidFill>
                      <a:schemeClr val="bg2"/>
                    </a:solidFill>
                  </a:tcPr>
                </a:tc>
                <a:tc>
                  <a:txBody>
                    <a:bodyPr/>
                    <a:lstStyle/>
                    <a:p>
                      <a:pPr algn="ctr" fontAlgn="t"/>
                      <a:r>
                        <a:rPr lang="en-US" sz="1400" b="1" i="0" u="none" strike="noStrike">
                          <a:solidFill>
                            <a:schemeClr val="tx1"/>
                          </a:solidFill>
                          <a:latin typeface="+mn-lt"/>
                        </a:rPr>
                        <a:t>157</a:t>
                      </a:r>
                    </a:p>
                  </a:txBody>
                  <a:tcPr marL="0" marR="0" marT="0" marB="0" anchor="ctr">
                    <a:solidFill>
                      <a:schemeClr val="bg2"/>
                    </a:solidFill>
                  </a:tcPr>
                </a:tc>
                <a:tc>
                  <a:txBody>
                    <a:bodyPr/>
                    <a:lstStyle/>
                    <a:p>
                      <a:pPr algn="ctr" fontAlgn="t"/>
                      <a:r>
                        <a:rPr lang="en-US" sz="1400" b="1" i="0" u="none" strike="noStrike">
                          <a:solidFill>
                            <a:schemeClr val="tx1"/>
                          </a:solidFill>
                          <a:latin typeface="+mn-lt"/>
                        </a:rPr>
                        <a:t>9.1</a:t>
                      </a:r>
                    </a:p>
                  </a:txBody>
                  <a:tcPr marL="0" marR="0" marT="0" marB="0" anchor="ctr">
                    <a:solidFill>
                      <a:schemeClr val="bg2"/>
                    </a:solidFill>
                  </a:tcPr>
                </a:tc>
                <a:tc>
                  <a:txBody>
                    <a:bodyPr/>
                    <a:lstStyle/>
                    <a:p>
                      <a:pPr algn="ctr" fontAlgn="t"/>
                      <a:r>
                        <a:rPr lang="en-US" sz="1400" b="1" i="0" u="none" strike="noStrike">
                          <a:solidFill>
                            <a:schemeClr val="tx1"/>
                          </a:solidFill>
                          <a:latin typeface="+mn-lt"/>
                        </a:rPr>
                        <a:t>1,202</a:t>
                      </a:r>
                    </a:p>
                  </a:txBody>
                  <a:tcPr marL="0" marR="0" marT="0" marB="0" anchor="ctr">
                    <a:solidFill>
                      <a:schemeClr val="bg2"/>
                    </a:solidFill>
                  </a:tcPr>
                </a:tc>
                <a:tc>
                  <a:txBody>
                    <a:bodyPr/>
                    <a:lstStyle/>
                    <a:p>
                      <a:pPr algn="ctr" fontAlgn="t"/>
                      <a:r>
                        <a:rPr lang="en-US" sz="1400" b="1" i="0" u="none" strike="noStrike">
                          <a:solidFill>
                            <a:schemeClr val="tx1"/>
                          </a:solidFill>
                          <a:latin typeface="+mn-lt"/>
                        </a:rPr>
                        <a:t>69.3</a:t>
                      </a:r>
                    </a:p>
                  </a:txBody>
                  <a:tcPr marL="0" marR="0" marT="0" marB="0" anchor="ctr">
                    <a:solidFill>
                      <a:schemeClr val="bg2"/>
                    </a:solidFill>
                  </a:tcPr>
                </a:tc>
                <a:tc>
                  <a:txBody>
                    <a:bodyPr/>
                    <a:lstStyle/>
                    <a:p>
                      <a:pPr algn="ctr" fontAlgn="t"/>
                      <a:r>
                        <a:rPr lang="en-US" sz="1400" b="1" i="0" u="none" strike="noStrike">
                          <a:solidFill>
                            <a:schemeClr val="tx1"/>
                          </a:solidFill>
                          <a:latin typeface="+mn-lt"/>
                        </a:rPr>
                        <a:t>1,734</a:t>
                      </a:r>
                    </a:p>
                  </a:txBody>
                  <a:tcPr marL="0" marR="0" marT="0" marB="0" anchor="ctr">
                    <a:solidFill>
                      <a:schemeClr val="bg2"/>
                    </a:solidFill>
                  </a:tcPr>
                </a:tc>
                <a:tc>
                  <a:txBody>
                    <a:bodyPr/>
                    <a:lstStyle/>
                    <a:p>
                      <a:pPr algn="ctr" fontAlgn="t"/>
                      <a:r>
                        <a:rPr lang="en-US" sz="1400" b="1" i="0" u="none" strike="noStrike">
                          <a:solidFill>
                            <a:schemeClr val="tx1"/>
                          </a:solidFill>
                          <a:latin typeface="+mn-lt"/>
                        </a:rPr>
                        <a:t>100.0</a:t>
                      </a:r>
                    </a:p>
                  </a:txBody>
                  <a:tcPr marL="0" marR="0" marT="0" marB="0" anchor="ctr">
                    <a:lnR w="28575" cap="flat" cmpd="sng" algn="ctr">
                      <a:solidFill>
                        <a:schemeClr val="tx1"/>
                      </a:solidFill>
                      <a:prstDash val="solid"/>
                      <a:round/>
                      <a:headEnd type="none" w="med" len="med"/>
                      <a:tailEnd type="none" w="med" len="med"/>
                    </a:lnR>
                    <a:solidFill>
                      <a:schemeClr val="bg2"/>
                    </a:solidFill>
                  </a:tcPr>
                </a:tc>
              </a:tr>
              <a:tr h="467294">
                <a:tc>
                  <a:txBody>
                    <a:bodyPr/>
                    <a:lstStyle/>
                    <a:p>
                      <a:pPr algn="ctr" fontAlgn="t"/>
                      <a:r>
                        <a:rPr lang="en-US" sz="1400" b="1" i="0" u="none" strike="noStrike">
                          <a:solidFill>
                            <a:schemeClr val="tx1"/>
                          </a:solidFill>
                          <a:latin typeface="Arial" pitchFamily="34" charset="0"/>
                          <a:cs typeface="Arial" pitchFamily="34" charset="0"/>
                        </a:rPr>
                        <a:t>2007</a:t>
                      </a:r>
                    </a:p>
                  </a:txBody>
                  <a:tcPr marL="0" marR="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t"/>
                      <a:r>
                        <a:rPr lang="en-US" sz="1400" b="1" i="0" u="none" strike="noStrike">
                          <a:solidFill>
                            <a:schemeClr val="tx1"/>
                          </a:solidFill>
                          <a:latin typeface="+mn-lt"/>
                        </a:rPr>
                        <a:t>311</a:t>
                      </a:r>
                    </a:p>
                  </a:txBody>
                  <a:tcPr marL="0" marR="0" marT="0" marB="0" anchor="ctr">
                    <a:solidFill>
                      <a:schemeClr val="bg2"/>
                    </a:solidFill>
                  </a:tcPr>
                </a:tc>
                <a:tc>
                  <a:txBody>
                    <a:bodyPr/>
                    <a:lstStyle/>
                    <a:p>
                      <a:pPr algn="ctr" fontAlgn="t"/>
                      <a:r>
                        <a:rPr lang="en-US" sz="1400" b="1" i="0" u="none" strike="noStrike">
                          <a:solidFill>
                            <a:schemeClr val="tx1"/>
                          </a:solidFill>
                          <a:latin typeface="+mn-lt"/>
                        </a:rPr>
                        <a:t>17.9</a:t>
                      </a:r>
                    </a:p>
                  </a:txBody>
                  <a:tcPr marL="0" marR="0" marT="0" marB="0" anchor="ctr">
                    <a:solidFill>
                      <a:schemeClr val="bg2"/>
                    </a:solidFill>
                  </a:tcPr>
                </a:tc>
                <a:tc>
                  <a:txBody>
                    <a:bodyPr/>
                    <a:lstStyle/>
                    <a:p>
                      <a:pPr algn="ctr" fontAlgn="t"/>
                      <a:r>
                        <a:rPr lang="en-US" sz="1400" b="1" i="0" u="none" strike="noStrike">
                          <a:solidFill>
                            <a:schemeClr val="tx1"/>
                          </a:solidFill>
                          <a:latin typeface="+mn-lt"/>
                        </a:rPr>
                        <a:t>199</a:t>
                      </a:r>
                    </a:p>
                  </a:txBody>
                  <a:tcPr marL="0" marR="0" marT="0" marB="0" anchor="ctr">
                    <a:solidFill>
                      <a:schemeClr val="bg2"/>
                    </a:solidFill>
                  </a:tcPr>
                </a:tc>
                <a:tc>
                  <a:txBody>
                    <a:bodyPr/>
                    <a:lstStyle/>
                    <a:p>
                      <a:pPr algn="ctr" fontAlgn="t"/>
                      <a:r>
                        <a:rPr lang="en-US" sz="1400" b="1" i="0" u="none" strike="noStrike">
                          <a:solidFill>
                            <a:schemeClr val="tx1"/>
                          </a:solidFill>
                          <a:latin typeface="+mn-lt"/>
                        </a:rPr>
                        <a:t>11.4</a:t>
                      </a:r>
                    </a:p>
                  </a:txBody>
                  <a:tcPr marL="0" marR="0" marT="0" marB="0" anchor="ctr">
                    <a:solidFill>
                      <a:schemeClr val="bg2"/>
                    </a:solidFill>
                  </a:tcPr>
                </a:tc>
                <a:tc>
                  <a:txBody>
                    <a:bodyPr/>
                    <a:lstStyle/>
                    <a:p>
                      <a:pPr algn="ctr" fontAlgn="t"/>
                      <a:r>
                        <a:rPr lang="en-US" sz="1400" b="1" i="0" u="none" strike="noStrike" dirty="0">
                          <a:solidFill>
                            <a:schemeClr val="tx1"/>
                          </a:solidFill>
                          <a:latin typeface="+mn-lt"/>
                        </a:rPr>
                        <a:t>1,230</a:t>
                      </a:r>
                    </a:p>
                  </a:txBody>
                  <a:tcPr marL="0" marR="0" marT="0" marB="0" anchor="ctr">
                    <a:solidFill>
                      <a:schemeClr val="bg2"/>
                    </a:solidFill>
                  </a:tcPr>
                </a:tc>
                <a:tc>
                  <a:txBody>
                    <a:bodyPr/>
                    <a:lstStyle/>
                    <a:p>
                      <a:pPr algn="ctr" fontAlgn="t"/>
                      <a:r>
                        <a:rPr lang="en-US" sz="1400" b="1" i="0" u="none" strike="noStrike" dirty="0">
                          <a:solidFill>
                            <a:schemeClr val="tx1"/>
                          </a:solidFill>
                          <a:latin typeface="+mn-lt"/>
                        </a:rPr>
                        <a:t>70.7</a:t>
                      </a:r>
                    </a:p>
                  </a:txBody>
                  <a:tcPr marL="0" marR="0" marT="0" marB="0" anchor="ctr">
                    <a:solidFill>
                      <a:schemeClr val="bg2"/>
                    </a:solidFill>
                  </a:tcPr>
                </a:tc>
                <a:tc>
                  <a:txBody>
                    <a:bodyPr/>
                    <a:lstStyle/>
                    <a:p>
                      <a:pPr algn="ctr" fontAlgn="t"/>
                      <a:r>
                        <a:rPr lang="en-US" sz="1400" b="1" i="0" u="none" strike="noStrike">
                          <a:solidFill>
                            <a:schemeClr val="tx1"/>
                          </a:solidFill>
                          <a:latin typeface="+mn-lt"/>
                        </a:rPr>
                        <a:t>1,740</a:t>
                      </a:r>
                    </a:p>
                  </a:txBody>
                  <a:tcPr marL="0" marR="0" marT="0" marB="0" anchor="ctr">
                    <a:solidFill>
                      <a:schemeClr val="bg2"/>
                    </a:solidFill>
                  </a:tcPr>
                </a:tc>
                <a:tc>
                  <a:txBody>
                    <a:bodyPr/>
                    <a:lstStyle/>
                    <a:p>
                      <a:pPr algn="ctr" fontAlgn="t"/>
                      <a:r>
                        <a:rPr lang="en-US" sz="1400" b="1" i="0" u="none" strike="noStrike">
                          <a:solidFill>
                            <a:schemeClr val="tx1"/>
                          </a:solidFill>
                          <a:latin typeface="+mn-lt"/>
                        </a:rPr>
                        <a:t>100.0</a:t>
                      </a:r>
                    </a:p>
                  </a:txBody>
                  <a:tcPr marL="0" marR="0" marT="0" marB="0" anchor="ctr">
                    <a:lnR w="28575" cap="flat" cmpd="sng" algn="ctr">
                      <a:solidFill>
                        <a:schemeClr val="tx1"/>
                      </a:solidFill>
                      <a:prstDash val="solid"/>
                      <a:round/>
                      <a:headEnd type="none" w="med" len="med"/>
                      <a:tailEnd type="none" w="med" len="med"/>
                    </a:lnR>
                    <a:solidFill>
                      <a:schemeClr val="bg2"/>
                    </a:solidFill>
                  </a:tcPr>
                </a:tc>
              </a:tr>
              <a:tr h="467294">
                <a:tc>
                  <a:txBody>
                    <a:bodyPr/>
                    <a:lstStyle/>
                    <a:p>
                      <a:pPr algn="ctr" fontAlgn="t"/>
                      <a:r>
                        <a:rPr lang="en-US" sz="1400" b="1" i="0" u="none" strike="noStrike">
                          <a:solidFill>
                            <a:schemeClr val="tx1"/>
                          </a:solidFill>
                          <a:latin typeface="Arial" pitchFamily="34" charset="0"/>
                          <a:cs typeface="Arial" pitchFamily="34" charset="0"/>
                        </a:rPr>
                        <a:t>2008</a:t>
                      </a:r>
                    </a:p>
                  </a:txBody>
                  <a:tcPr marL="0" marR="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fontAlgn="t"/>
                      <a:r>
                        <a:rPr lang="en-US" sz="1400" b="1" i="0" u="none" strike="noStrike">
                          <a:solidFill>
                            <a:schemeClr val="tx1"/>
                          </a:solidFill>
                          <a:latin typeface="+mn-lt"/>
                        </a:rPr>
                        <a:t>258</a:t>
                      </a:r>
                    </a:p>
                  </a:txBody>
                  <a:tcPr marL="0" marR="0" marT="0" marB="0" anchor="ctr">
                    <a:solidFill>
                      <a:schemeClr val="bg2"/>
                    </a:solidFill>
                  </a:tcPr>
                </a:tc>
                <a:tc>
                  <a:txBody>
                    <a:bodyPr/>
                    <a:lstStyle/>
                    <a:p>
                      <a:pPr algn="ctr" fontAlgn="t"/>
                      <a:r>
                        <a:rPr lang="en-US" sz="1400" b="1" i="0" u="none" strike="noStrike">
                          <a:solidFill>
                            <a:schemeClr val="tx1"/>
                          </a:solidFill>
                          <a:latin typeface="+mn-lt"/>
                        </a:rPr>
                        <a:t>15.6</a:t>
                      </a:r>
                    </a:p>
                  </a:txBody>
                  <a:tcPr marL="0" marR="0" marT="0" marB="0" anchor="ctr">
                    <a:solidFill>
                      <a:schemeClr val="bg2"/>
                    </a:solidFill>
                  </a:tcPr>
                </a:tc>
                <a:tc>
                  <a:txBody>
                    <a:bodyPr/>
                    <a:lstStyle/>
                    <a:p>
                      <a:pPr algn="ctr" fontAlgn="t"/>
                      <a:r>
                        <a:rPr lang="en-US" sz="1400" b="1" i="0" u="none" strike="noStrike">
                          <a:solidFill>
                            <a:schemeClr val="tx1"/>
                          </a:solidFill>
                          <a:latin typeface="+mn-lt"/>
                        </a:rPr>
                        <a:t>196</a:t>
                      </a:r>
                    </a:p>
                  </a:txBody>
                  <a:tcPr marL="0" marR="0" marT="0" marB="0" anchor="ctr">
                    <a:solidFill>
                      <a:schemeClr val="bg2"/>
                    </a:solidFill>
                  </a:tcPr>
                </a:tc>
                <a:tc>
                  <a:txBody>
                    <a:bodyPr/>
                    <a:lstStyle/>
                    <a:p>
                      <a:pPr algn="ctr" fontAlgn="t"/>
                      <a:r>
                        <a:rPr lang="en-US" sz="1400" b="1" i="0" u="none" strike="noStrike">
                          <a:solidFill>
                            <a:schemeClr val="tx1"/>
                          </a:solidFill>
                          <a:latin typeface="+mn-lt"/>
                        </a:rPr>
                        <a:t>11.8</a:t>
                      </a:r>
                    </a:p>
                  </a:txBody>
                  <a:tcPr marL="0" marR="0" marT="0" marB="0" anchor="ctr">
                    <a:solidFill>
                      <a:schemeClr val="bg2"/>
                    </a:solidFill>
                  </a:tcPr>
                </a:tc>
                <a:tc>
                  <a:txBody>
                    <a:bodyPr/>
                    <a:lstStyle/>
                    <a:p>
                      <a:pPr algn="ctr" fontAlgn="t"/>
                      <a:r>
                        <a:rPr lang="en-US" sz="1400" b="1" i="0" u="none" strike="noStrike">
                          <a:solidFill>
                            <a:schemeClr val="tx1"/>
                          </a:solidFill>
                          <a:latin typeface="+mn-lt"/>
                        </a:rPr>
                        <a:t>1,202</a:t>
                      </a:r>
                    </a:p>
                  </a:txBody>
                  <a:tcPr marL="0" marR="0" marT="0" marB="0" anchor="ctr">
                    <a:solidFill>
                      <a:schemeClr val="bg2"/>
                    </a:solidFill>
                  </a:tcPr>
                </a:tc>
                <a:tc>
                  <a:txBody>
                    <a:bodyPr/>
                    <a:lstStyle/>
                    <a:p>
                      <a:pPr algn="ctr" fontAlgn="t"/>
                      <a:r>
                        <a:rPr lang="en-US" sz="1400" b="1" i="0" u="none" strike="noStrike" dirty="0">
                          <a:solidFill>
                            <a:schemeClr val="tx1"/>
                          </a:solidFill>
                          <a:latin typeface="+mn-lt"/>
                        </a:rPr>
                        <a:t>72.6</a:t>
                      </a:r>
                    </a:p>
                  </a:txBody>
                  <a:tcPr marL="0" marR="0" marT="0" marB="0" anchor="ctr">
                    <a:solidFill>
                      <a:schemeClr val="bg2"/>
                    </a:solidFill>
                  </a:tcPr>
                </a:tc>
                <a:tc>
                  <a:txBody>
                    <a:bodyPr/>
                    <a:lstStyle/>
                    <a:p>
                      <a:pPr algn="ctr" fontAlgn="t"/>
                      <a:r>
                        <a:rPr lang="en-US" sz="1400" b="1" i="0" u="none" strike="noStrike" dirty="0">
                          <a:solidFill>
                            <a:schemeClr val="tx1"/>
                          </a:solidFill>
                          <a:latin typeface="+mn-lt"/>
                        </a:rPr>
                        <a:t>1,656</a:t>
                      </a:r>
                    </a:p>
                  </a:txBody>
                  <a:tcPr marL="0" marR="0" marT="0" marB="0" anchor="ctr">
                    <a:solidFill>
                      <a:schemeClr val="bg2"/>
                    </a:solidFill>
                  </a:tcPr>
                </a:tc>
                <a:tc>
                  <a:txBody>
                    <a:bodyPr/>
                    <a:lstStyle/>
                    <a:p>
                      <a:pPr algn="ctr" fontAlgn="t"/>
                      <a:r>
                        <a:rPr lang="en-US" sz="1400" b="1" i="0" u="none" strike="noStrike">
                          <a:solidFill>
                            <a:schemeClr val="tx1"/>
                          </a:solidFill>
                          <a:latin typeface="+mn-lt"/>
                        </a:rPr>
                        <a:t>100.0</a:t>
                      </a:r>
                    </a:p>
                  </a:txBody>
                  <a:tcPr marL="0" marR="0" marT="0" marB="0" anchor="ctr">
                    <a:lnR w="28575" cap="flat" cmpd="sng" algn="ctr">
                      <a:solidFill>
                        <a:schemeClr val="tx1"/>
                      </a:solidFill>
                      <a:prstDash val="solid"/>
                      <a:round/>
                      <a:headEnd type="none" w="med" len="med"/>
                      <a:tailEnd type="none" w="med" len="med"/>
                    </a:lnR>
                    <a:solidFill>
                      <a:schemeClr val="bg2"/>
                    </a:solidFill>
                  </a:tcPr>
                </a:tc>
              </a:tr>
              <a:tr h="467294">
                <a:tc>
                  <a:txBody>
                    <a:bodyPr/>
                    <a:lstStyle/>
                    <a:p>
                      <a:pPr algn="ctr" fontAlgn="t"/>
                      <a:r>
                        <a:rPr lang="en-US" sz="1400" b="1" i="0" u="none" strike="noStrike">
                          <a:solidFill>
                            <a:schemeClr val="tx1"/>
                          </a:solidFill>
                          <a:latin typeface="Arial" pitchFamily="34" charset="0"/>
                          <a:cs typeface="Arial" pitchFamily="34" charset="0"/>
                        </a:rPr>
                        <a:t>2009</a:t>
                      </a:r>
                    </a:p>
                  </a:txBody>
                  <a:tcPr marL="0" marR="0" marT="0" marB="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bg2"/>
                    </a:solidFill>
                  </a:tcPr>
                </a:tc>
                <a:tc>
                  <a:txBody>
                    <a:bodyPr/>
                    <a:lstStyle/>
                    <a:p>
                      <a:pPr algn="ctr" fontAlgn="t"/>
                      <a:r>
                        <a:rPr lang="en-US" sz="1400" b="1" i="0" u="none" strike="noStrike">
                          <a:solidFill>
                            <a:schemeClr val="tx1"/>
                          </a:solidFill>
                          <a:latin typeface="+mn-lt"/>
                        </a:rPr>
                        <a:t>276</a:t>
                      </a:r>
                    </a:p>
                  </a:txBody>
                  <a:tcPr marL="0" marR="0" marT="0" marB="0" anchor="ctr">
                    <a:lnB w="28575" cap="flat" cmpd="sng" algn="ctr">
                      <a:solidFill>
                        <a:schemeClr val="tx1"/>
                      </a:solidFill>
                      <a:prstDash val="solid"/>
                      <a:round/>
                      <a:headEnd type="none" w="med" len="med"/>
                      <a:tailEnd type="none" w="med" len="med"/>
                    </a:lnB>
                    <a:solidFill>
                      <a:schemeClr val="bg2"/>
                    </a:solidFill>
                  </a:tcPr>
                </a:tc>
                <a:tc>
                  <a:txBody>
                    <a:bodyPr/>
                    <a:lstStyle/>
                    <a:p>
                      <a:pPr algn="ctr" fontAlgn="t"/>
                      <a:r>
                        <a:rPr lang="en-US" sz="1400" b="1" i="0" u="none" strike="noStrike" dirty="0" smtClean="0">
                          <a:solidFill>
                            <a:schemeClr val="tx1"/>
                          </a:solidFill>
                          <a:latin typeface="+mn-lt"/>
                        </a:rPr>
                        <a:t>16.0</a:t>
                      </a:r>
                      <a:endParaRPr lang="en-US" sz="1400" b="1" i="0" u="none" strike="noStrike" dirty="0">
                        <a:solidFill>
                          <a:schemeClr val="tx1"/>
                        </a:solidFill>
                        <a:latin typeface="+mn-lt"/>
                      </a:endParaRPr>
                    </a:p>
                  </a:txBody>
                  <a:tcPr marL="0" marR="0" marT="0" marB="0" anchor="ctr">
                    <a:lnB w="28575" cap="flat" cmpd="sng" algn="ctr">
                      <a:solidFill>
                        <a:schemeClr val="tx1"/>
                      </a:solidFill>
                      <a:prstDash val="solid"/>
                      <a:round/>
                      <a:headEnd type="none" w="med" len="med"/>
                      <a:tailEnd type="none" w="med" len="med"/>
                    </a:lnB>
                    <a:solidFill>
                      <a:schemeClr val="bg2"/>
                    </a:solidFill>
                  </a:tcPr>
                </a:tc>
                <a:tc>
                  <a:txBody>
                    <a:bodyPr/>
                    <a:lstStyle/>
                    <a:p>
                      <a:pPr algn="ctr" fontAlgn="t"/>
                      <a:r>
                        <a:rPr lang="en-US" sz="1400" b="1" i="0" u="none" strike="noStrike">
                          <a:solidFill>
                            <a:schemeClr val="tx1"/>
                          </a:solidFill>
                          <a:latin typeface="+mn-lt"/>
                        </a:rPr>
                        <a:t>242</a:t>
                      </a:r>
                    </a:p>
                  </a:txBody>
                  <a:tcPr marL="0" marR="0" marT="0" marB="0" anchor="ctr">
                    <a:lnB w="28575" cap="flat" cmpd="sng" algn="ctr">
                      <a:solidFill>
                        <a:schemeClr val="tx1"/>
                      </a:solidFill>
                      <a:prstDash val="solid"/>
                      <a:round/>
                      <a:headEnd type="none" w="med" len="med"/>
                      <a:tailEnd type="none" w="med" len="med"/>
                    </a:lnB>
                    <a:solidFill>
                      <a:schemeClr val="bg2"/>
                    </a:solidFill>
                  </a:tcPr>
                </a:tc>
                <a:tc>
                  <a:txBody>
                    <a:bodyPr/>
                    <a:lstStyle/>
                    <a:p>
                      <a:pPr algn="ctr" fontAlgn="t"/>
                      <a:r>
                        <a:rPr lang="en-US" sz="1400" b="1" i="0" u="none" strike="noStrike" dirty="0" smtClean="0">
                          <a:solidFill>
                            <a:schemeClr val="tx1"/>
                          </a:solidFill>
                          <a:latin typeface="+mn-lt"/>
                        </a:rPr>
                        <a:t>14.0</a:t>
                      </a:r>
                      <a:endParaRPr lang="en-US" sz="1400" b="1" i="0" u="none" strike="noStrike" dirty="0">
                        <a:solidFill>
                          <a:schemeClr val="tx1"/>
                        </a:solidFill>
                        <a:latin typeface="+mn-lt"/>
                      </a:endParaRPr>
                    </a:p>
                  </a:txBody>
                  <a:tcPr marL="0" marR="0" marT="0" marB="0" anchor="ctr">
                    <a:lnB w="28575" cap="flat" cmpd="sng" algn="ctr">
                      <a:solidFill>
                        <a:schemeClr val="tx1"/>
                      </a:solidFill>
                      <a:prstDash val="solid"/>
                      <a:round/>
                      <a:headEnd type="none" w="med" len="med"/>
                      <a:tailEnd type="none" w="med" len="med"/>
                    </a:lnB>
                    <a:solidFill>
                      <a:schemeClr val="bg2"/>
                    </a:solidFill>
                  </a:tcPr>
                </a:tc>
                <a:tc>
                  <a:txBody>
                    <a:bodyPr/>
                    <a:lstStyle/>
                    <a:p>
                      <a:pPr algn="ctr" fontAlgn="t"/>
                      <a:r>
                        <a:rPr lang="en-US" sz="1400" b="1" i="0" u="none" strike="noStrike">
                          <a:solidFill>
                            <a:schemeClr val="tx1"/>
                          </a:solidFill>
                          <a:latin typeface="+mn-lt"/>
                        </a:rPr>
                        <a:t>1,208</a:t>
                      </a:r>
                    </a:p>
                  </a:txBody>
                  <a:tcPr marL="0" marR="0" marT="0" marB="0" anchor="ctr">
                    <a:lnB w="28575" cap="flat" cmpd="sng" algn="ctr">
                      <a:solidFill>
                        <a:schemeClr val="tx1"/>
                      </a:solidFill>
                      <a:prstDash val="solid"/>
                      <a:round/>
                      <a:headEnd type="none" w="med" len="med"/>
                      <a:tailEnd type="none" w="med" len="med"/>
                    </a:lnB>
                    <a:solidFill>
                      <a:schemeClr val="bg2"/>
                    </a:solidFill>
                  </a:tcPr>
                </a:tc>
                <a:tc>
                  <a:txBody>
                    <a:bodyPr/>
                    <a:lstStyle/>
                    <a:p>
                      <a:pPr algn="ctr" fontAlgn="t"/>
                      <a:r>
                        <a:rPr lang="en-US" sz="1400" b="1" i="0" u="none" strike="noStrike" dirty="0" smtClean="0">
                          <a:solidFill>
                            <a:schemeClr val="tx1"/>
                          </a:solidFill>
                          <a:latin typeface="+mn-lt"/>
                        </a:rPr>
                        <a:t>70.0</a:t>
                      </a:r>
                      <a:endParaRPr lang="en-US" sz="1400" b="1" i="0" u="none" strike="noStrike" dirty="0">
                        <a:solidFill>
                          <a:schemeClr val="tx1"/>
                        </a:solidFill>
                        <a:latin typeface="+mn-lt"/>
                      </a:endParaRPr>
                    </a:p>
                  </a:txBody>
                  <a:tcPr marL="0" marR="0" marT="0" marB="0" anchor="ctr">
                    <a:lnB w="28575" cap="flat" cmpd="sng" algn="ctr">
                      <a:solidFill>
                        <a:schemeClr val="tx1"/>
                      </a:solidFill>
                      <a:prstDash val="solid"/>
                      <a:round/>
                      <a:headEnd type="none" w="med" len="med"/>
                      <a:tailEnd type="none" w="med" len="med"/>
                    </a:lnB>
                    <a:solidFill>
                      <a:schemeClr val="bg2"/>
                    </a:solidFill>
                  </a:tcPr>
                </a:tc>
                <a:tc>
                  <a:txBody>
                    <a:bodyPr/>
                    <a:lstStyle/>
                    <a:p>
                      <a:pPr algn="ctr" fontAlgn="t"/>
                      <a:r>
                        <a:rPr lang="en-US" sz="1400" b="1" i="0" u="none" strike="noStrike" dirty="0">
                          <a:solidFill>
                            <a:schemeClr val="tx1"/>
                          </a:solidFill>
                          <a:latin typeface="+mn-lt"/>
                        </a:rPr>
                        <a:t>1,726</a:t>
                      </a:r>
                    </a:p>
                  </a:txBody>
                  <a:tcPr marL="0" marR="0" marT="0" marB="0" anchor="ctr">
                    <a:lnB w="28575" cap="flat" cmpd="sng" algn="ctr">
                      <a:solidFill>
                        <a:schemeClr val="tx1"/>
                      </a:solidFill>
                      <a:prstDash val="solid"/>
                      <a:round/>
                      <a:headEnd type="none" w="med" len="med"/>
                      <a:tailEnd type="none" w="med" len="med"/>
                    </a:lnB>
                    <a:solidFill>
                      <a:schemeClr val="bg2"/>
                    </a:solidFill>
                  </a:tcPr>
                </a:tc>
                <a:tc>
                  <a:txBody>
                    <a:bodyPr/>
                    <a:lstStyle/>
                    <a:p>
                      <a:pPr algn="ctr" fontAlgn="t"/>
                      <a:r>
                        <a:rPr lang="en-US" sz="1400" b="1" i="0" u="none" strike="noStrike" dirty="0">
                          <a:solidFill>
                            <a:schemeClr val="tx1"/>
                          </a:solidFill>
                          <a:latin typeface="+mn-lt"/>
                        </a:rPr>
                        <a:t>100.0</a:t>
                      </a:r>
                    </a:p>
                  </a:txBody>
                  <a:tcPr marL="0" marR="0" marT="0" marB="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solidFill>
                  </a:tcPr>
                </a:tc>
              </a:tr>
            </a:tbl>
          </a:graphicData>
        </a:graphic>
      </p:graphicFrame>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smtClean="0"/>
              <a:t>PERCENTAGE OF ADULT HEART RECIPIENTS</a:t>
            </a:r>
            <a:r>
              <a:rPr lang="en-US" sz="2800" dirty="0" smtClean="0"/>
              <a:t/>
            </a:r>
            <a:br>
              <a:rPr lang="en-US" sz="2800" dirty="0" smtClean="0"/>
            </a:br>
            <a:r>
              <a:rPr lang="en-US" sz="1900" dirty="0" smtClean="0"/>
              <a:t> Experiencing Rejection between Transplant Discharge and 1-Year Follow-Up </a:t>
            </a:r>
            <a:br>
              <a:rPr lang="en-US" sz="1900" dirty="0" smtClean="0"/>
            </a:br>
            <a:r>
              <a:rPr lang="en-US" sz="1900" dirty="0" smtClean="0"/>
              <a:t>Stratified by Type of Induction (Follow-ups: January 2005 – June 30, 2011)</a:t>
            </a:r>
            <a:endParaRPr lang="en-US" sz="1900" dirty="0"/>
          </a:p>
        </p:txBody>
      </p:sp>
      <p:graphicFrame>
        <p:nvGraphicFramePr>
          <p:cNvPr id="4" name="Content Placeholder 3"/>
          <p:cNvGraphicFramePr>
            <a:graphicFrameLocks noGrp="1"/>
          </p:cNvGraphicFramePr>
          <p:nvPr>
            <p:ph idx="1"/>
          </p:nvPr>
        </p:nvGraphicFramePr>
        <p:xfrm>
          <a:off x="152400" y="12192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143000" y="5867400"/>
            <a:ext cx="5562600" cy="461665"/>
          </a:xfrm>
          <a:prstGeom prst="rect">
            <a:avLst/>
          </a:prstGeom>
          <a:noFill/>
        </p:spPr>
        <p:txBody>
          <a:bodyPr wrap="square" rtlCol="0">
            <a:spAutoFit/>
          </a:bodyPr>
          <a:lstStyle/>
          <a:p>
            <a:r>
              <a:rPr lang="en-US" sz="1200" b="1" dirty="0" smtClean="0"/>
              <a:t>Analysis is limited to patients who were alive at the time of the follow-up</a:t>
            </a:r>
            <a:endParaRPr lang="en-US" sz="1200" dirty="0" smtClean="0"/>
          </a:p>
          <a:p>
            <a:endParaRPr lang="en-US" sz="1200" dirty="0"/>
          </a:p>
        </p:txBody>
      </p:sp>
      <p:sp>
        <p:nvSpPr>
          <p:cNvPr id="12" name="TextBox 11"/>
          <p:cNvSpPr txBox="1"/>
          <p:nvPr/>
        </p:nvSpPr>
        <p:spPr>
          <a:xfrm>
            <a:off x="5181600" y="4495800"/>
            <a:ext cx="3810000" cy="1277273"/>
          </a:xfrm>
          <a:prstGeom prst="rect">
            <a:avLst/>
          </a:prstGeom>
          <a:solidFill>
            <a:schemeClr val="bg2"/>
          </a:solidFill>
          <a:ln>
            <a:solidFill>
              <a:srgbClr val="FFFF00"/>
            </a:solidFill>
          </a:ln>
        </p:spPr>
        <p:txBody>
          <a:bodyPr wrap="square" lIns="45720" rIns="45720"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a:t>
            </a:r>
            <a:r>
              <a:rPr lang="en-US" sz="1100" b="1" dirty="0" err="1" smtClean="0"/>
              <a:t>i</a:t>
            </a:r>
            <a:r>
              <a:rPr lang="en-US" sz="1100" b="1" dirty="0" smtClean="0"/>
              <a:t>) no acute rejection episodes and (ii) was reported either as not hospitalized for rejection or did not receive anti-rejection agents.</a:t>
            </a:r>
            <a:endParaRPr lang="en-US" sz="1100" dirty="0"/>
          </a:p>
        </p:txBody>
      </p:sp>
      <p:grpSp>
        <p:nvGrpSpPr>
          <p:cNvPr id="3" name="Group 4"/>
          <p:cNvGrpSpPr/>
          <p:nvPr/>
        </p:nvGrpSpPr>
        <p:grpSpPr>
          <a:xfrm>
            <a:off x="381000" y="5867400"/>
            <a:ext cx="4572000" cy="755650"/>
            <a:chOff x="381000" y="5867400"/>
            <a:chExt cx="4572000" cy="755650"/>
          </a:xfrm>
        </p:grpSpPr>
        <p:pic>
          <p:nvPicPr>
            <p:cNvPr id="13"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4" name="TextBox 13"/>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5" name="TextBox 14"/>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705600" y="5867400"/>
            <a:ext cx="2209800" cy="830997"/>
          </a:xfrm>
          <a:prstGeom prst="rect">
            <a:avLst/>
          </a:prstGeom>
          <a:noFill/>
        </p:spPr>
        <p:txBody>
          <a:bodyPr wrap="square" rtlCol="0">
            <a:spAutoFit/>
          </a:bodyPr>
          <a:lstStyle/>
          <a:p>
            <a:r>
              <a:rPr lang="en-US" sz="1200" b="1" dirty="0" smtClean="0">
                <a:solidFill>
                  <a:srgbClr val="FFFF00"/>
                </a:solidFill>
              </a:rPr>
              <a:t>No induction: N=5,192</a:t>
            </a:r>
          </a:p>
          <a:p>
            <a:r>
              <a:rPr lang="en-US" sz="1200" b="1" dirty="0" smtClean="0">
                <a:solidFill>
                  <a:srgbClr val="FFFF00"/>
                </a:solidFill>
              </a:rPr>
              <a:t>Polyclonal: N=2,161</a:t>
            </a:r>
          </a:p>
          <a:p>
            <a:r>
              <a:rPr lang="en-US" sz="1200" b="1" dirty="0" smtClean="0">
                <a:solidFill>
                  <a:srgbClr val="FFFF00"/>
                </a:solidFill>
              </a:rPr>
              <a:t>IL-2R antagonist: N=3,094</a:t>
            </a:r>
          </a:p>
          <a:p>
            <a:r>
              <a:rPr lang="en-US" sz="1200" b="1" dirty="0" smtClean="0">
                <a:solidFill>
                  <a:srgbClr val="FFFF00"/>
                </a:solidFill>
              </a:rPr>
              <a:t>OKT3: N=168</a:t>
            </a:r>
            <a:endParaRPr lang="en-US" sz="1200" dirty="0">
              <a:solidFill>
                <a:srgbClr val="FFFF00"/>
              </a:solidFill>
            </a:endParaRPr>
          </a:p>
        </p:txBody>
      </p:sp>
      <p:sp>
        <p:nvSpPr>
          <p:cNvPr id="16" name="TextBox 15"/>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smtClean="0"/>
              <a:t>PERCENTAGE OF ADULT HEART RECIPIENTS</a:t>
            </a:r>
            <a:r>
              <a:rPr lang="en-US" sz="2800" dirty="0" smtClean="0"/>
              <a:t/>
            </a:r>
            <a:br>
              <a:rPr lang="en-US" sz="2800" dirty="0" smtClean="0"/>
            </a:br>
            <a:r>
              <a:rPr lang="en-US" sz="1900" dirty="0" smtClean="0"/>
              <a:t> Experiencing Rejection between Transplant Discharge and 1-Year Follow-Up </a:t>
            </a:r>
            <a:br>
              <a:rPr lang="en-US" sz="1900" dirty="0" smtClean="0"/>
            </a:br>
            <a:r>
              <a:rPr lang="en-US" sz="1800" dirty="0" smtClean="0"/>
              <a:t>Stratified by Maintenance Immunosuppression (Follow-ups: 2005 – June 30, 2011)</a:t>
            </a:r>
            <a:endParaRPr lang="en-US" sz="1800" dirty="0"/>
          </a:p>
        </p:txBody>
      </p:sp>
      <p:graphicFrame>
        <p:nvGraphicFramePr>
          <p:cNvPr id="4" name="Content Placeholder 3"/>
          <p:cNvGraphicFramePr>
            <a:graphicFrameLocks noGrp="1"/>
          </p:cNvGraphicFramePr>
          <p:nvPr>
            <p:ph idx="1"/>
          </p:nvPr>
        </p:nvGraphicFramePr>
        <p:xfrm>
          <a:off x="152400" y="12192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81000" y="5562600"/>
            <a:ext cx="5562600" cy="461665"/>
          </a:xfrm>
          <a:prstGeom prst="rect">
            <a:avLst/>
          </a:prstGeom>
          <a:noFill/>
        </p:spPr>
        <p:txBody>
          <a:bodyPr wrap="square" rtlCol="0">
            <a:spAutoFit/>
          </a:bodyPr>
          <a:lstStyle/>
          <a:p>
            <a:r>
              <a:rPr lang="en-US" sz="1200" b="1" dirty="0" smtClean="0"/>
              <a:t>Analysis is limited to patients who were alive at the time of the follow-up</a:t>
            </a:r>
            <a:endParaRPr lang="en-US" sz="1200" dirty="0" smtClean="0"/>
          </a:p>
          <a:p>
            <a:endParaRPr lang="en-US" sz="1200" dirty="0"/>
          </a:p>
        </p:txBody>
      </p:sp>
      <p:sp>
        <p:nvSpPr>
          <p:cNvPr id="12" name="TextBox 11"/>
          <p:cNvSpPr txBox="1"/>
          <p:nvPr/>
        </p:nvSpPr>
        <p:spPr>
          <a:xfrm>
            <a:off x="3429000" y="4495800"/>
            <a:ext cx="5486400" cy="938719"/>
          </a:xfrm>
          <a:prstGeom prst="rect">
            <a:avLst/>
          </a:prstGeom>
          <a:solidFill>
            <a:schemeClr val="bg2"/>
          </a:solidFill>
          <a:ln>
            <a:solidFill>
              <a:srgbClr val="FFFF00"/>
            </a:solidFill>
          </a:ln>
        </p:spPr>
        <p:txBody>
          <a:bodyPr wrap="square" lIns="45720" rIns="45720"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a:t>
            </a:r>
            <a:r>
              <a:rPr lang="en-US" sz="1100" b="1" dirty="0" err="1" smtClean="0"/>
              <a:t>i</a:t>
            </a:r>
            <a:r>
              <a:rPr lang="en-US" sz="1100" b="1" dirty="0" smtClean="0"/>
              <a:t>) no acute rejection episodes and (ii) was reported either as not hospitalized for rejection or did not receive anti-rejection agents.</a:t>
            </a:r>
            <a:endParaRPr lang="en-US" sz="1100" dirty="0"/>
          </a:p>
        </p:txBody>
      </p:sp>
      <p:grpSp>
        <p:nvGrpSpPr>
          <p:cNvPr id="3" name="Group 4"/>
          <p:cNvGrpSpPr/>
          <p:nvPr/>
        </p:nvGrpSpPr>
        <p:grpSpPr>
          <a:xfrm>
            <a:off x="381000" y="5867400"/>
            <a:ext cx="4572000" cy="755650"/>
            <a:chOff x="381000" y="5867400"/>
            <a:chExt cx="4572000" cy="755650"/>
          </a:xfrm>
        </p:grpSpPr>
        <p:pic>
          <p:nvPicPr>
            <p:cNvPr id="13"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4" name="TextBox 13"/>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5" name="TextBox 14"/>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019800" y="5486400"/>
            <a:ext cx="2819400" cy="461665"/>
          </a:xfrm>
          <a:prstGeom prst="rect">
            <a:avLst/>
          </a:prstGeom>
          <a:noFill/>
        </p:spPr>
        <p:txBody>
          <a:bodyPr wrap="square" rtlCol="0">
            <a:spAutoFit/>
          </a:bodyPr>
          <a:lstStyle/>
          <a:p>
            <a:r>
              <a:rPr lang="en-US" sz="1200" b="1" dirty="0" smtClean="0">
                <a:solidFill>
                  <a:srgbClr val="FFFF00"/>
                </a:solidFill>
              </a:rPr>
              <a:t>Cyclosporine + MMF/MPA: N = 2,966</a:t>
            </a:r>
          </a:p>
          <a:p>
            <a:r>
              <a:rPr lang="en-US" sz="1200" b="1" dirty="0" err="1" smtClean="0">
                <a:solidFill>
                  <a:srgbClr val="FFFF00"/>
                </a:solidFill>
              </a:rPr>
              <a:t>Tacrolimus</a:t>
            </a:r>
            <a:r>
              <a:rPr lang="en-US" sz="1200" b="1" dirty="0" smtClean="0">
                <a:solidFill>
                  <a:srgbClr val="FFFF00"/>
                </a:solidFill>
              </a:rPr>
              <a:t> + MMF/MPA: N = 6,493</a:t>
            </a:r>
            <a:endParaRPr lang="en-US" sz="1200" b="1" dirty="0">
              <a:solidFill>
                <a:srgbClr val="FFFF00"/>
              </a:solidFill>
            </a:endParaRPr>
          </a:p>
        </p:txBody>
      </p:sp>
      <p:sp>
        <p:nvSpPr>
          <p:cNvPr id="16" name="TextBox 15"/>
          <p:cNvSpPr txBox="1"/>
          <p:nvPr/>
        </p:nvSpPr>
        <p:spPr>
          <a:xfrm>
            <a:off x="5029200" y="5943600"/>
            <a:ext cx="4114800" cy="646331"/>
          </a:xfrm>
          <a:prstGeom prst="rect">
            <a:avLst/>
          </a:prstGeom>
          <a:noFill/>
        </p:spPr>
        <p:txBody>
          <a:bodyPr wrap="square" rtlCol="0">
            <a:spAutoFit/>
          </a:bodyPr>
          <a:lstStyle/>
          <a:p>
            <a:r>
              <a:rPr lang="en-US" sz="1200" b="1" dirty="0" smtClean="0"/>
              <a:t>NOTE: There were 138 patients with cyclosporine + AZA and 62 with </a:t>
            </a:r>
            <a:r>
              <a:rPr lang="en-US" sz="1200" b="1" dirty="0" err="1" smtClean="0"/>
              <a:t>tacrolimus+AZA</a:t>
            </a:r>
            <a:r>
              <a:rPr lang="en-US" sz="1200" b="1" dirty="0" smtClean="0"/>
              <a:t>.  These groups were excluded due to small numbers.</a:t>
            </a:r>
            <a:endParaRPr lang="en-US" sz="1200" dirty="0"/>
          </a:p>
        </p:txBody>
      </p:sp>
      <p:sp>
        <p:nvSpPr>
          <p:cNvPr id="17" name="TextBox 16"/>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a:t>
            </a:r>
            <a:br>
              <a:rPr lang="en-US" sz="2800" dirty="0" smtClean="0"/>
            </a:br>
            <a:r>
              <a:rPr lang="en-US" sz="2000" dirty="0" smtClean="0"/>
              <a:t>Kaplan-Meier Survival Stratified by Treatment for Rejection Within 1</a:t>
            </a:r>
            <a:r>
              <a:rPr lang="en-US" sz="2000" baseline="30000" dirty="0" smtClean="0"/>
              <a:t>st</a:t>
            </a:r>
            <a:r>
              <a:rPr lang="en-US" sz="2000" dirty="0" smtClean="0"/>
              <a:t> Year</a:t>
            </a:r>
            <a:br>
              <a:rPr lang="en-US" sz="2000" dirty="0" smtClean="0"/>
            </a:br>
            <a:r>
              <a:rPr lang="en-US" sz="2000" dirty="0" smtClean="0"/>
              <a:t>Conditional on survival to 1 year (1 Year follow-ups: 2005 – 6/2010)</a:t>
            </a:r>
            <a:endParaRPr lang="en-US" sz="2000" dirty="0"/>
          </a:p>
        </p:txBody>
      </p:sp>
      <p:graphicFrame>
        <p:nvGraphicFramePr>
          <p:cNvPr id="4" name="Content Placeholder 3"/>
          <p:cNvGraphicFramePr>
            <a:graphicFrameLocks noGrp="1"/>
          </p:cNvGraphicFramePr>
          <p:nvPr>
            <p:ph idx="1"/>
          </p:nvPr>
        </p:nvGraphicFramePr>
        <p:xfrm>
          <a:off x="228600" y="1295400"/>
          <a:ext cx="8610600" cy="44958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3"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4" name="TextBox 13"/>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5" name="TextBox 14"/>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1600200" y="3124200"/>
            <a:ext cx="1600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sp>
        <p:nvSpPr>
          <p:cNvPr id="10" name="TextBox 9"/>
          <p:cNvSpPr txBox="1"/>
          <p:nvPr/>
        </p:nvSpPr>
        <p:spPr>
          <a:xfrm>
            <a:off x="5181600" y="5181600"/>
            <a:ext cx="3810000" cy="1277273"/>
          </a:xfrm>
          <a:prstGeom prst="rect">
            <a:avLst/>
          </a:prstGeom>
          <a:solidFill>
            <a:schemeClr val="bg2"/>
          </a:solidFill>
          <a:ln>
            <a:solidFill>
              <a:srgbClr val="FFFF00"/>
            </a:solidFill>
          </a:ln>
        </p:spPr>
        <p:txBody>
          <a:bodyPr wrap="square" lIns="45720" rIns="45720" rtlCol="0">
            <a:spAutoFit/>
          </a:bodyPr>
          <a:lstStyle/>
          <a:p>
            <a:r>
              <a:rPr lang="en-US" sz="1100" b="1" dirty="0" smtClean="0"/>
              <a:t>Treated rejection = Recipient was reported to (1) have at least one acute rejection episode that was treated with an  anti-rejection agent; or (2) have been hospitalized for rejection.</a:t>
            </a:r>
          </a:p>
          <a:p>
            <a:r>
              <a:rPr lang="en-US" sz="1100" b="1" dirty="0" smtClean="0"/>
              <a:t>No rejection  = Recipient had (</a:t>
            </a:r>
            <a:r>
              <a:rPr lang="en-US" sz="1100" b="1" dirty="0" err="1" smtClean="0"/>
              <a:t>i</a:t>
            </a:r>
            <a:r>
              <a:rPr lang="en-US" sz="1100" b="1" dirty="0" smtClean="0"/>
              <a:t>) no acute rejection episodes and (ii) was reported either as not hospitalized for rejection or did not receive anti-rejection agents.</a:t>
            </a:r>
            <a:endParaRPr lang="en-US" sz="1100" dirty="0"/>
          </a:p>
        </p:txBody>
      </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300" dirty="0" smtClean="0"/>
              <a:t>FREEDOM FROM HOSPITALIZATION FOR REJECTION BY ERA</a:t>
            </a:r>
            <a:r>
              <a:rPr lang="en-US" sz="2800" dirty="0" smtClean="0"/>
              <a:t/>
            </a:r>
            <a:br>
              <a:rPr lang="en-US" sz="2800" dirty="0" smtClean="0"/>
            </a:br>
            <a:r>
              <a:rPr lang="en-US" sz="2800" dirty="0" smtClean="0"/>
              <a:t> </a:t>
            </a:r>
            <a:r>
              <a:rPr lang="en-US" sz="2000" dirty="0" smtClean="0"/>
              <a:t>For Adult Heart Recipients (Transplants: April 1994 – June 2010)</a:t>
            </a:r>
            <a:endParaRPr lang="en-US" sz="2000" dirty="0"/>
          </a:p>
        </p:txBody>
      </p:sp>
      <p:graphicFrame>
        <p:nvGraphicFramePr>
          <p:cNvPr id="4" name="Content Placeholder 3"/>
          <p:cNvGraphicFramePr>
            <a:graphicFrameLocks noGrp="1"/>
          </p:cNvGraphicFramePr>
          <p:nvPr>
            <p:ph idx="1"/>
          </p:nvPr>
        </p:nvGraphicFramePr>
        <p:xfrm>
          <a:off x="228600" y="12954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3"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4" name="TextBox 13"/>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5" name="TextBox 14"/>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1371600" y="3886200"/>
            <a:ext cx="3733800" cy="523220"/>
          </a:xfrm>
          <a:prstGeom prst="rect">
            <a:avLst/>
          </a:prstGeom>
          <a:solidFill>
            <a:schemeClr val="bg2"/>
          </a:solidFill>
        </p:spPr>
        <p:txBody>
          <a:bodyPr wrap="square" rtlCol="0">
            <a:spAutoFit/>
          </a:bodyPr>
          <a:lstStyle/>
          <a:p>
            <a:r>
              <a:rPr lang="en-US" sz="1400" b="1" dirty="0" smtClean="0">
                <a:solidFill>
                  <a:srgbClr val="FFFF00"/>
                </a:solidFill>
              </a:rPr>
              <a:t>All pair-wise comparisons are statistically significant at p &lt; 0.0001</a:t>
            </a:r>
            <a:endParaRPr lang="en-US" sz="1400" b="1" dirty="0">
              <a:solidFill>
                <a:srgbClr val="FFFF00"/>
              </a:solidFill>
            </a:endParaRPr>
          </a:p>
        </p:txBody>
      </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71600"/>
          </a:xfrm>
        </p:spPr>
        <p:txBody>
          <a:bodyPr/>
          <a:lstStyle/>
          <a:p>
            <a:r>
              <a:rPr lang="en-US" sz="2400" dirty="0" smtClean="0"/>
              <a:t>POST-HEART TRANSPLANT MORBIDITY FOR ADULTS</a:t>
            </a:r>
            <a:r>
              <a:rPr lang="en-US" sz="3200" dirty="0" smtClean="0"/>
              <a:t/>
            </a:r>
            <a:br>
              <a:rPr lang="en-US" sz="3200" dirty="0" smtClean="0"/>
            </a:br>
            <a:r>
              <a:rPr lang="en-US" sz="2000" dirty="0" smtClean="0"/>
              <a:t>Cumulative Morbidity Rates in </a:t>
            </a:r>
            <a:r>
              <a:rPr lang="en-US" sz="2000" u="sng" dirty="0" smtClean="0"/>
              <a:t>Survivors</a:t>
            </a:r>
            <a:r>
              <a:rPr lang="en-US" sz="2000" dirty="0" smtClean="0"/>
              <a:t> within 1, 5 and 10 Years Post-Transplant (Follow-ups: January 1995 – June 2011)</a:t>
            </a:r>
            <a:endParaRPr lang="en-US" sz="2000" dirty="0"/>
          </a:p>
        </p:txBody>
      </p:sp>
      <p:graphicFrame>
        <p:nvGraphicFramePr>
          <p:cNvPr id="13" name="Content Placeholder 12"/>
          <p:cNvGraphicFramePr>
            <a:graphicFrameLocks noGrp="1"/>
          </p:cNvGraphicFramePr>
          <p:nvPr>
            <p:ph idx="1"/>
          </p:nvPr>
        </p:nvGraphicFramePr>
        <p:xfrm>
          <a:off x="228598" y="1371600"/>
          <a:ext cx="8763002" cy="4267200"/>
        </p:xfrm>
        <a:graphic>
          <a:graphicData uri="http://schemas.openxmlformats.org/drawingml/2006/table">
            <a:tbl>
              <a:tblPr bandRow="1">
                <a:tableStyleId>{5C22544A-7EE6-4342-B048-85BDC9FD1C3A}</a:tableStyleId>
              </a:tblPr>
              <a:tblGrid>
                <a:gridCol w="3048002"/>
                <a:gridCol w="838200"/>
                <a:gridCol w="1066800"/>
                <a:gridCol w="914400"/>
                <a:gridCol w="990600"/>
                <a:gridCol w="952500"/>
                <a:gridCol w="952500"/>
              </a:tblGrid>
              <a:tr h="967600">
                <a:tc>
                  <a:txBody>
                    <a:bodyPr/>
                    <a:lstStyle/>
                    <a:p>
                      <a:pPr marL="0" marR="0" algn="ctr">
                        <a:spcBef>
                          <a:spcPts val="0"/>
                        </a:spcBef>
                        <a:spcAft>
                          <a:spcPts val="0"/>
                        </a:spcAft>
                      </a:pPr>
                      <a:r>
                        <a:rPr lang="en-US" sz="1300" b="1" u="none" strike="noStrike" dirty="0">
                          <a:solidFill>
                            <a:srgbClr val="FFFF00"/>
                          </a:solidFill>
                          <a:latin typeface="+mn-lt"/>
                          <a:ea typeface="Times New Roman"/>
                          <a:cs typeface="Times New Roman"/>
                        </a:rPr>
                        <a:t>Outcome</a:t>
                      </a:r>
                      <a:endParaRPr lang="en-US" sz="13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a:solidFill>
                            <a:srgbClr val="FFFF00"/>
                          </a:solidFill>
                          <a:latin typeface="+mn-lt"/>
                          <a:ea typeface="Times New Roman"/>
                          <a:cs typeface="Times New Roman"/>
                        </a:rPr>
                        <a:t>Within </a:t>
                      </a:r>
                      <a:endParaRPr lang="en-US" sz="13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300" b="1" u="sng" strike="noStrike" dirty="0" smtClean="0">
                          <a:solidFill>
                            <a:srgbClr val="FFFF00"/>
                          </a:solidFill>
                          <a:latin typeface="+mn-lt"/>
                          <a:ea typeface="Times New Roman"/>
                          <a:cs typeface="Times New Roman"/>
                        </a:rPr>
                        <a:t>1 </a:t>
                      </a:r>
                      <a:r>
                        <a:rPr lang="en-US" sz="1300" b="1" u="sng" strike="noStrike" dirty="0">
                          <a:solidFill>
                            <a:srgbClr val="FFFF00"/>
                          </a:solidFill>
                          <a:latin typeface="+mn-lt"/>
                          <a:ea typeface="Times New Roman"/>
                          <a:cs typeface="Times New Roman"/>
                        </a:rPr>
                        <a:t>Year</a:t>
                      </a:r>
                      <a:endParaRPr lang="en-US" sz="1300" b="1" u="sng" dirty="0">
                        <a:solidFill>
                          <a:srgbClr val="FFFF00"/>
                        </a:solidFill>
                        <a:latin typeface="+mn-lt"/>
                        <a:ea typeface="Times New Roman"/>
                        <a:cs typeface="Times New Roman"/>
                      </a:endParaRPr>
                    </a:p>
                  </a:txBody>
                  <a:tcPr marL="9144" marR="914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a:solidFill>
                            <a:srgbClr val="FFFF00"/>
                          </a:solidFill>
                          <a:latin typeface="+mn-lt"/>
                          <a:ea typeface="Times New Roman"/>
                          <a:cs typeface="Times New Roman"/>
                        </a:rPr>
                        <a:t>Total </a:t>
                      </a:r>
                      <a:r>
                        <a:rPr lang="en-US" sz="1300" b="1" u="none" strike="noStrike" dirty="0" smtClean="0">
                          <a:solidFill>
                            <a:srgbClr val="FFFF00"/>
                          </a:solidFill>
                          <a:latin typeface="+mn-lt"/>
                          <a:ea typeface="Times New Roman"/>
                          <a:cs typeface="Times New Roman"/>
                        </a:rPr>
                        <a:t>N </a:t>
                      </a:r>
                      <a:r>
                        <a:rPr lang="en-US" sz="1300" b="1" u="none" strike="noStrike" dirty="0">
                          <a:solidFill>
                            <a:srgbClr val="FFFF00"/>
                          </a:solidFill>
                          <a:latin typeface="+mn-lt"/>
                          <a:ea typeface="Times New Roman"/>
                          <a:cs typeface="Times New Roman"/>
                        </a:rPr>
                        <a:t>with </a:t>
                      </a:r>
                      <a:r>
                        <a:rPr lang="en-US" sz="1300" b="1" u="sng" strike="noStrike" dirty="0">
                          <a:solidFill>
                            <a:srgbClr val="FFFF00"/>
                          </a:solidFill>
                          <a:latin typeface="+mn-lt"/>
                          <a:ea typeface="Times New Roman"/>
                          <a:cs typeface="Times New Roman"/>
                        </a:rPr>
                        <a:t>known response</a:t>
                      </a:r>
                      <a:endParaRPr lang="en-US" sz="1300" b="1" u="sng" dirty="0">
                        <a:solidFill>
                          <a:srgbClr val="FFFF00"/>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smtClean="0">
                          <a:solidFill>
                            <a:srgbClr val="FFFF00"/>
                          </a:solidFill>
                          <a:latin typeface="+mn-lt"/>
                          <a:ea typeface="Times New Roman"/>
                          <a:cs typeface="Times New Roman"/>
                        </a:rPr>
                        <a:t>Within </a:t>
                      </a:r>
                    </a:p>
                    <a:p>
                      <a:pPr marL="0" marR="0" algn="ctr">
                        <a:spcBef>
                          <a:spcPts val="0"/>
                        </a:spcBef>
                        <a:spcAft>
                          <a:spcPts val="0"/>
                        </a:spcAft>
                      </a:pPr>
                      <a:r>
                        <a:rPr lang="en-US" sz="1300" b="1" u="sng" strike="noStrike" dirty="0" smtClean="0">
                          <a:solidFill>
                            <a:srgbClr val="FFFF00"/>
                          </a:solidFill>
                          <a:latin typeface="+mn-lt"/>
                          <a:ea typeface="Times New Roman"/>
                          <a:cs typeface="Times New Roman"/>
                        </a:rPr>
                        <a:t>5 Years</a:t>
                      </a:r>
                      <a:endParaRPr lang="en-US" sz="1300" b="1" u="sng" dirty="0" smtClean="0">
                        <a:solidFill>
                          <a:srgbClr val="FFFF00"/>
                        </a:solidFill>
                        <a:latin typeface="+mn-lt"/>
                        <a:ea typeface="Times New Roman"/>
                        <a:cs typeface="Times New Roman"/>
                      </a:endParaRPr>
                    </a:p>
                    <a:p>
                      <a:pPr marL="0" marR="0" algn="ctr">
                        <a:spcBef>
                          <a:spcPts val="0"/>
                        </a:spcBef>
                        <a:spcAft>
                          <a:spcPts val="0"/>
                        </a:spcAft>
                      </a:pPr>
                      <a:endParaRPr lang="en-US" sz="1300" b="1" u="sng" dirty="0">
                        <a:solidFill>
                          <a:srgbClr val="FFFF00"/>
                        </a:solidFill>
                        <a:latin typeface="+mn-lt"/>
                        <a:ea typeface="Times New Roman"/>
                        <a:cs typeface="Times New Roman"/>
                      </a:endParaRPr>
                    </a:p>
                  </a:txBody>
                  <a:tcPr marL="9144" marR="914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u="none" strike="noStrike" dirty="0" smtClean="0">
                          <a:solidFill>
                            <a:srgbClr val="FFFF00"/>
                          </a:solidFill>
                          <a:latin typeface="+mn-lt"/>
                          <a:ea typeface="Times New Roman"/>
                          <a:cs typeface="Times New Roman"/>
                        </a:rPr>
                        <a:t>Total N with </a:t>
                      </a:r>
                      <a:r>
                        <a:rPr lang="en-US" sz="1300" b="1" u="sng" strike="noStrike" dirty="0" smtClean="0">
                          <a:solidFill>
                            <a:srgbClr val="FFFF00"/>
                          </a:solidFill>
                          <a:latin typeface="+mn-lt"/>
                          <a:ea typeface="Times New Roman"/>
                          <a:cs typeface="Times New Roman"/>
                        </a:rPr>
                        <a:t>known response</a:t>
                      </a:r>
                      <a:endParaRPr lang="en-US" sz="1300" b="1" u="sng" dirty="0" smtClean="0">
                        <a:solidFill>
                          <a:srgbClr val="FFFF00"/>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smtClean="0">
                          <a:solidFill>
                            <a:srgbClr val="FFFF00"/>
                          </a:solidFill>
                          <a:latin typeface="+mn-lt"/>
                          <a:ea typeface="Times New Roman"/>
                          <a:cs typeface="Times New Roman"/>
                        </a:rPr>
                        <a:t>Within </a:t>
                      </a:r>
                    </a:p>
                    <a:p>
                      <a:pPr marL="0" marR="0" algn="ctr">
                        <a:spcBef>
                          <a:spcPts val="0"/>
                        </a:spcBef>
                        <a:spcAft>
                          <a:spcPts val="0"/>
                        </a:spcAft>
                      </a:pPr>
                      <a:r>
                        <a:rPr lang="en-US" sz="1300" b="1" u="sng" strike="noStrike" dirty="0" smtClean="0">
                          <a:solidFill>
                            <a:srgbClr val="FFFF00"/>
                          </a:solidFill>
                          <a:latin typeface="+mn-lt"/>
                          <a:ea typeface="Times New Roman"/>
                          <a:cs typeface="Times New Roman"/>
                        </a:rPr>
                        <a:t>10 Years</a:t>
                      </a:r>
                      <a:endParaRPr lang="en-US" sz="1300" b="1" u="sng" dirty="0" smtClean="0">
                        <a:solidFill>
                          <a:srgbClr val="FFFF00"/>
                        </a:solidFill>
                        <a:latin typeface="+mn-lt"/>
                        <a:ea typeface="Times New Roman"/>
                        <a:cs typeface="Times New Roman"/>
                      </a:endParaRPr>
                    </a:p>
                  </a:txBody>
                  <a:tcPr marL="9144" marR="914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smtClean="0">
                          <a:solidFill>
                            <a:srgbClr val="FFFF00"/>
                          </a:solidFill>
                          <a:latin typeface="+mn-lt"/>
                          <a:ea typeface="Times New Roman"/>
                          <a:cs typeface="Times New Roman"/>
                        </a:rPr>
                        <a:t>Total N with </a:t>
                      </a:r>
                      <a:r>
                        <a:rPr lang="en-US" sz="1300" b="1" u="sng" strike="noStrike" dirty="0" smtClean="0">
                          <a:solidFill>
                            <a:srgbClr val="FFFF00"/>
                          </a:solidFill>
                          <a:latin typeface="+mn-lt"/>
                          <a:ea typeface="Times New Roman"/>
                          <a:cs typeface="Times New Roman"/>
                        </a:rPr>
                        <a:t>known response</a:t>
                      </a:r>
                      <a:endParaRPr lang="en-US" sz="1300" b="1" u="sng" dirty="0">
                        <a:solidFill>
                          <a:srgbClr val="FFFF00"/>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92416">
                <a:tc>
                  <a:txBody>
                    <a:bodyPr/>
                    <a:lstStyle/>
                    <a:p>
                      <a:pPr marL="0" marR="0">
                        <a:spcBef>
                          <a:spcPts val="0"/>
                        </a:spcBef>
                        <a:spcAft>
                          <a:spcPts val="0"/>
                        </a:spcAft>
                      </a:pPr>
                      <a:r>
                        <a:rPr lang="en-US" sz="1300" b="1" dirty="0" smtClean="0">
                          <a:solidFill>
                            <a:srgbClr val="FFFFFF"/>
                          </a:solidFill>
                          <a:latin typeface="+mn-lt"/>
                          <a:ea typeface="Times New Roman"/>
                          <a:cs typeface="Times New Roman"/>
                        </a:rPr>
                        <a:t>Hypertension*</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72.8%</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(N = 25,542)</a:t>
                      </a:r>
                    </a:p>
                  </a:txBody>
                  <a:tcPr marL="0"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92.6%</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(N = 11,853)</a:t>
                      </a:r>
                    </a:p>
                  </a:txBody>
                  <a:tcPr marL="0"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400" b="1" dirty="0" smtClean="0">
                          <a:solidFill>
                            <a:schemeClr val="tx1"/>
                          </a:solidFill>
                        </a:rPr>
                        <a:t>–</a:t>
                      </a:r>
                      <a:endParaRPr lang="en-US" sz="13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 </a:t>
                      </a:r>
                    </a:p>
                  </a:txBody>
                  <a:tcPr marL="0" marR="27432"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392416">
                <a:tc>
                  <a:txBody>
                    <a:bodyPr/>
                    <a:lstStyle/>
                    <a:p>
                      <a:pPr marL="0" marR="0">
                        <a:spcBef>
                          <a:spcPts val="0"/>
                        </a:spcBef>
                        <a:spcAft>
                          <a:spcPts val="0"/>
                        </a:spcAft>
                      </a:pPr>
                      <a:r>
                        <a:rPr lang="en-US" sz="1300" b="1" kern="0" dirty="0">
                          <a:solidFill>
                            <a:srgbClr val="FFFFFF"/>
                          </a:solidFill>
                          <a:latin typeface="+mn-lt"/>
                          <a:ea typeface="Times New Roman"/>
                          <a:cs typeface="Times New Roman"/>
                        </a:rPr>
                        <a:t>Renal Dysfunction</a:t>
                      </a:r>
                      <a:endParaRPr lang="en-US" sz="13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26.7%</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(N = 27,478)</a:t>
                      </a:r>
                    </a:p>
                  </a:txBody>
                  <a:tcPr marL="0"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53.0%</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(N = 13,481)</a:t>
                      </a:r>
                    </a:p>
                  </a:txBody>
                  <a:tcPr marL="0"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68.2%</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(N = 4,339)</a:t>
                      </a:r>
                    </a:p>
                  </a:txBody>
                  <a:tcPr marL="0" marR="27432"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57972">
                <a:tc>
                  <a:txBody>
                    <a:bodyPr/>
                    <a:lstStyle/>
                    <a:p>
                      <a:pPr marL="0" marR="0">
                        <a:spcBef>
                          <a:spcPts val="0"/>
                        </a:spcBef>
                        <a:spcAft>
                          <a:spcPts val="0"/>
                        </a:spcAft>
                      </a:pPr>
                      <a:r>
                        <a:rPr lang="en-US" sz="1300" b="1" i="1" dirty="0">
                          <a:solidFill>
                            <a:srgbClr val="FFFFFF"/>
                          </a:solidFill>
                          <a:latin typeface="+mn-lt"/>
                          <a:ea typeface="Times New Roman"/>
                          <a:cs typeface="Times New Roman"/>
                        </a:rPr>
                        <a:t>        Abnormal </a:t>
                      </a:r>
                      <a:r>
                        <a:rPr lang="en-US" sz="1300" b="1" i="1" dirty="0" err="1">
                          <a:solidFill>
                            <a:srgbClr val="FFFFFF"/>
                          </a:solidFill>
                          <a:latin typeface="+mn-lt"/>
                          <a:ea typeface="Times New Roman"/>
                          <a:cs typeface="Times New Roman"/>
                        </a:rPr>
                        <a:t>Creatinine</a:t>
                      </a:r>
                      <a:r>
                        <a:rPr lang="en-US" sz="1300" b="1" i="1" dirty="0">
                          <a:solidFill>
                            <a:srgbClr val="FFFFFF"/>
                          </a:solidFill>
                          <a:latin typeface="+mn-lt"/>
                          <a:ea typeface="Times New Roman"/>
                          <a:cs typeface="Times New Roman"/>
                        </a:rPr>
                        <a:t> &lt; 2.5 mg/dl</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18.3%</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 </a:t>
                      </a:r>
                    </a:p>
                  </a:txBody>
                  <a:tcPr marL="0"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33.2%</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 </a:t>
                      </a:r>
                    </a:p>
                  </a:txBody>
                  <a:tcPr marL="0"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37.5%</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 </a:t>
                      </a:r>
                    </a:p>
                  </a:txBody>
                  <a:tcPr marL="0" marR="27432"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26516">
                <a:tc>
                  <a:txBody>
                    <a:bodyPr/>
                    <a:lstStyle/>
                    <a:p>
                      <a:pPr marL="0" marR="0">
                        <a:spcBef>
                          <a:spcPts val="0"/>
                        </a:spcBef>
                        <a:spcAft>
                          <a:spcPts val="0"/>
                        </a:spcAft>
                      </a:pPr>
                      <a:r>
                        <a:rPr lang="en-US" sz="1300" b="1" i="1" dirty="0">
                          <a:solidFill>
                            <a:srgbClr val="FFFFFF"/>
                          </a:solidFill>
                          <a:latin typeface="+mn-lt"/>
                          <a:ea typeface="Times New Roman"/>
                          <a:cs typeface="Times New Roman"/>
                        </a:rPr>
                        <a:t>        </a:t>
                      </a:r>
                      <a:r>
                        <a:rPr lang="en-US" sz="1300" b="1" i="1" dirty="0" err="1">
                          <a:solidFill>
                            <a:srgbClr val="FFFFFF"/>
                          </a:solidFill>
                          <a:latin typeface="+mn-lt"/>
                          <a:ea typeface="Times New Roman"/>
                          <a:cs typeface="Times New Roman"/>
                        </a:rPr>
                        <a:t>Creatinine</a:t>
                      </a:r>
                      <a:r>
                        <a:rPr lang="en-US" sz="1300" b="1" i="1" dirty="0">
                          <a:solidFill>
                            <a:srgbClr val="FFFFFF"/>
                          </a:solidFill>
                          <a:latin typeface="+mn-lt"/>
                          <a:ea typeface="Times New Roman"/>
                          <a:cs typeface="Times New Roman"/>
                        </a:rPr>
                        <a:t> &gt; 2.5 mg/dl</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6.6%</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 </a:t>
                      </a:r>
                    </a:p>
                  </a:txBody>
                  <a:tcPr marL="0"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15.8%</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 </a:t>
                      </a:r>
                    </a:p>
                  </a:txBody>
                  <a:tcPr marL="0"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21.1%</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 </a:t>
                      </a:r>
                    </a:p>
                  </a:txBody>
                  <a:tcPr marL="0" marR="27432"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26516">
                <a:tc>
                  <a:txBody>
                    <a:bodyPr/>
                    <a:lstStyle/>
                    <a:p>
                      <a:pPr marL="0" marR="0">
                        <a:spcBef>
                          <a:spcPts val="0"/>
                        </a:spcBef>
                        <a:spcAft>
                          <a:spcPts val="0"/>
                        </a:spcAft>
                      </a:pPr>
                      <a:r>
                        <a:rPr lang="en-US" sz="1300" b="1" i="1" dirty="0">
                          <a:solidFill>
                            <a:srgbClr val="FFFFFF"/>
                          </a:solidFill>
                          <a:latin typeface="+mn-lt"/>
                          <a:ea typeface="Times New Roman"/>
                          <a:cs typeface="Times New Roman"/>
                        </a:rPr>
                        <a:t>        Chronic Dialysis</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1.5%</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 </a:t>
                      </a:r>
                    </a:p>
                  </a:txBody>
                  <a:tcPr marL="0"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2.9%</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 </a:t>
                      </a:r>
                    </a:p>
                  </a:txBody>
                  <a:tcPr marL="0"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6.1%</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 </a:t>
                      </a:r>
                    </a:p>
                  </a:txBody>
                  <a:tcPr marL="0" marR="27432"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26516">
                <a:tc>
                  <a:txBody>
                    <a:bodyPr/>
                    <a:lstStyle/>
                    <a:p>
                      <a:pPr marL="0" marR="0">
                        <a:spcBef>
                          <a:spcPts val="0"/>
                        </a:spcBef>
                        <a:spcAft>
                          <a:spcPts val="0"/>
                        </a:spcAft>
                      </a:pPr>
                      <a:r>
                        <a:rPr lang="en-US" sz="1300" b="1" i="1" dirty="0">
                          <a:solidFill>
                            <a:srgbClr val="FFFFFF"/>
                          </a:solidFill>
                          <a:latin typeface="+mn-lt"/>
                          <a:ea typeface="Times New Roman"/>
                          <a:cs typeface="Times New Roman"/>
                        </a:rPr>
                        <a:t>        Renal Transplant</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0.3%</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 </a:t>
                      </a:r>
                    </a:p>
                  </a:txBody>
                  <a:tcPr marL="0"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1.2%</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 </a:t>
                      </a:r>
                    </a:p>
                  </a:txBody>
                  <a:tcPr marL="0"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3.6%</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 </a:t>
                      </a:r>
                    </a:p>
                  </a:txBody>
                  <a:tcPr marL="0" marR="27432"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92416">
                <a:tc>
                  <a:txBody>
                    <a:bodyPr/>
                    <a:lstStyle/>
                    <a:p>
                      <a:pPr marL="0" marR="0">
                        <a:spcBef>
                          <a:spcPts val="0"/>
                        </a:spcBef>
                        <a:spcAft>
                          <a:spcPts val="0"/>
                        </a:spcAft>
                      </a:pPr>
                      <a:r>
                        <a:rPr lang="en-US" sz="1300" b="1" kern="0" dirty="0" err="1" smtClean="0">
                          <a:solidFill>
                            <a:srgbClr val="FFFFFF"/>
                          </a:solidFill>
                          <a:latin typeface="+mn-lt"/>
                          <a:ea typeface="Times New Roman"/>
                          <a:cs typeface="Times New Roman"/>
                        </a:rPr>
                        <a:t>Hyperlipidemia</a:t>
                      </a:r>
                      <a:r>
                        <a:rPr lang="en-US" sz="1300" b="1" kern="0" dirty="0" smtClean="0">
                          <a:solidFill>
                            <a:srgbClr val="FFFFFF"/>
                          </a:solidFill>
                          <a:latin typeface="+mn-lt"/>
                          <a:ea typeface="Times New Roman"/>
                          <a:cs typeface="Times New Roman"/>
                        </a:rPr>
                        <a:t>*</a:t>
                      </a:r>
                      <a:endParaRPr lang="en-US" sz="13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60.2%</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(N = 26,810)</a:t>
                      </a:r>
                    </a:p>
                  </a:txBody>
                  <a:tcPr marL="0"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88.0%</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(N = 13,191)</a:t>
                      </a:r>
                    </a:p>
                  </a:txBody>
                  <a:tcPr marL="0"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400" b="1" dirty="0" smtClean="0">
                          <a:solidFill>
                            <a:schemeClr val="tx1"/>
                          </a:solidFill>
                        </a:rPr>
                        <a:t>–</a:t>
                      </a:r>
                      <a:endParaRPr lang="en-US" sz="13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 </a:t>
                      </a:r>
                    </a:p>
                  </a:txBody>
                  <a:tcPr marL="0" marR="27432"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92416">
                <a:tc>
                  <a:txBody>
                    <a:bodyPr/>
                    <a:lstStyle/>
                    <a:p>
                      <a:pPr marL="0" marR="0">
                        <a:spcBef>
                          <a:spcPts val="0"/>
                        </a:spcBef>
                        <a:spcAft>
                          <a:spcPts val="0"/>
                        </a:spcAft>
                      </a:pPr>
                      <a:r>
                        <a:rPr lang="en-US" sz="1300" b="1" dirty="0" smtClean="0">
                          <a:solidFill>
                            <a:schemeClr val="tx1"/>
                          </a:solidFill>
                          <a:latin typeface="+mn-lt"/>
                          <a:ea typeface="Times New Roman"/>
                          <a:cs typeface="Times New Roman"/>
                        </a:rPr>
                        <a:t>Diabetes*</a:t>
                      </a:r>
                      <a:endParaRPr lang="en-US" sz="1300" dirty="0">
                        <a:solidFill>
                          <a:schemeClr val="tx1"/>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26.5%</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(N = 27,474)</a:t>
                      </a:r>
                    </a:p>
                  </a:txBody>
                  <a:tcPr marL="0"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38.0%</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(N = 13,306)</a:t>
                      </a:r>
                    </a:p>
                  </a:txBody>
                  <a:tcPr marL="0"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400" b="1" dirty="0" smtClean="0">
                          <a:solidFill>
                            <a:schemeClr val="tx1"/>
                          </a:solidFill>
                        </a:rPr>
                        <a:t>–</a:t>
                      </a:r>
                      <a:endParaRPr lang="en-US" sz="1300" b="1" i="0" u="none" strike="noStrike" dirty="0">
                        <a:solidFill>
                          <a:schemeClr val="tx1"/>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 </a:t>
                      </a:r>
                    </a:p>
                  </a:txBody>
                  <a:tcPr marL="0" marR="27432"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92416">
                <a:tc>
                  <a:txBody>
                    <a:bodyPr/>
                    <a:lstStyle/>
                    <a:p>
                      <a:r>
                        <a:rPr lang="en-US" sz="1300" b="1" dirty="0" smtClean="0">
                          <a:solidFill>
                            <a:schemeClr val="tx1"/>
                          </a:solidFill>
                          <a:latin typeface="+mn-lt"/>
                        </a:rPr>
                        <a:t>Cardiac Allograft Vasculopathy</a:t>
                      </a:r>
                      <a:endParaRPr lang="en-US" sz="1300" dirty="0">
                        <a:solidFill>
                          <a:schemeClr val="tx1"/>
                        </a:solidFill>
                        <a:latin typeface="+mn-lt"/>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7.9%</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(N = 24,790)</a:t>
                      </a:r>
                    </a:p>
                  </a:txBody>
                  <a:tcPr marL="0"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30.4%</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(N = 9,819)</a:t>
                      </a:r>
                    </a:p>
                  </a:txBody>
                  <a:tcPr marL="0"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49.7%</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(N = 2,482)</a:t>
                      </a:r>
                    </a:p>
                  </a:txBody>
                  <a:tcPr marL="0" marR="27432"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5715000" y="5943600"/>
            <a:ext cx="2895600" cy="646331"/>
          </a:xfrm>
          <a:prstGeom prst="rect">
            <a:avLst/>
          </a:prstGeom>
          <a:noFill/>
        </p:spPr>
        <p:txBody>
          <a:bodyPr wrap="square" rtlCol="0">
            <a:spAutoFit/>
          </a:bodyPr>
          <a:lstStyle/>
          <a:p>
            <a:r>
              <a:rPr lang="en-US" sz="1200" b="1" dirty="0" smtClean="0"/>
              <a:t>* Data are not available 10 years post transplant</a:t>
            </a:r>
          </a:p>
          <a:p>
            <a:endParaRPr lang="en-US" sz="1200" dirty="0"/>
          </a:p>
        </p:txBody>
      </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447800"/>
          </a:xfrm>
        </p:spPr>
        <p:txBody>
          <a:bodyPr/>
          <a:lstStyle/>
          <a:p>
            <a:r>
              <a:rPr lang="en-US" sz="2400" dirty="0" smtClean="0"/>
              <a:t>POST-HEART TRANSPLANT MORBIDITY FOR ADULTS</a:t>
            </a:r>
            <a:r>
              <a:rPr lang="en-US" sz="3200" dirty="0" smtClean="0"/>
              <a:t/>
            </a:r>
            <a:br>
              <a:rPr lang="en-US" sz="3200" dirty="0" smtClean="0"/>
            </a:br>
            <a:r>
              <a:rPr lang="en-US" sz="2000" dirty="0" smtClean="0"/>
              <a:t>Cumulative Morbidity Rates in </a:t>
            </a:r>
            <a:r>
              <a:rPr lang="en-US" sz="2000" u="sng" dirty="0" smtClean="0"/>
              <a:t>Survivors</a:t>
            </a:r>
            <a:r>
              <a:rPr lang="en-US" sz="2000" dirty="0" smtClean="0"/>
              <a:t> within 1, 5 and 10 Years Post-Transplant (Follow-ups: January 1995 – June 2001)</a:t>
            </a:r>
            <a:br>
              <a:rPr lang="en-US" sz="2000" dirty="0" smtClean="0"/>
            </a:br>
            <a:r>
              <a:rPr lang="en-US" sz="2000" dirty="0" smtClean="0"/>
              <a:t> For the Same Patients</a:t>
            </a:r>
            <a:endParaRPr lang="en-US" sz="2000" dirty="0"/>
          </a:p>
        </p:txBody>
      </p:sp>
      <p:graphicFrame>
        <p:nvGraphicFramePr>
          <p:cNvPr id="13" name="Content Placeholder 12"/>
          <p:cNvGraphicFramePr>
            <a:graphicFrameLocks noGrp="1"/>
          </p:cNvGraphicFramePr>
          <p:nvPr>
            <p:ph idx="1"/>
          </p:nvPr>
        </p:nvGraphicFramePr>
        <p:xfrm>
          <a:off x="228600" y="1828800"/>
          <a:ext cx="8763002" cy="3505198"/>
        </p:xfrm>
        <a:graphic>
          <a:graphicData uri="http://schemas.openxmlformats.org/drawingml/2006/table">
            <a:tbl>
              <a:tblPr bandRow="1">
                <a:tableStyleId>{5C22544A-7EE6-4342-B048-85BDC9FD1C3A}</a:tableStyleId>
              </a:tblPr>
              <a:tblGrid>
                <a:gridCol w="3048002"/>
                <a:gridCol w="838200"/>
                <a:gridCol w="1066800"/>
                <a:gridCol w="914400"/>
                <a:gridCol w="990600"/>
                <a:gridCol w="952500"/>
                <a:gridCol w="952500"/>
              </a:tblGrid>
              <a:tr h="1097632">
                <a:tc>
                  <a:txBody>
                    <a:bodyPr/>
                    <a:lstStyle/>
                    <a:p>
                      <a:pPr marL="0" marR="0" algn="ctr">
                        <a:spcBef>
                          <a:spcPts val="0"/>
                        </a:spcBef>
                        <a:spcAft>
                          <a:spcPts val="0"/>
                        </a:spcAft>
                      </a:pPr>
                      <a:r>
                        <a:rPr lang="en-US" sz="1300" b="1" u="none" strike="noStrike" dirty="0">
                          <a:solidFill>
                            <a:srgbClr val="FFFF00"/>
                          </a:solidFill>
                          <a:latin typeface="+mn-lt"/>
                          <a:ea typeface="Times New Roman"/>
                          <a:cs typeface="Times New Roman"/>
                        </a:rPr>
                        <a:t>Outcome</a:t>
                      </a:r>
                      <a:endParaRPr lang="en-US" sz="13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a:solidFill>
                            <a:srgbClr val="FFFF00"/>
                          </a:solidFill>
                          <a:latin typeface="+mn-lt"/>
                          <a:ea typeface="Times New Roman"/>
                          <a:cs typeface="Times New Roman"/>
                        </a:rPr>
                        <a:t>Within </a:t>
                      </a:r>
                      <a:endParaRPr lang="en-US" sz="13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300" b="1" u="sng" strike="noStrike" dirty="0" smtClean="0">
                          <a:solidFill>
                            <a:srgbClr val="FFFF00"/>
                          </a:solidFill>
                          <a:latin typeface="+mn-lt"/>
                          <a:ea typeface="Times New Roman"/>
                          <a:cs typeface="Times New Roman"/>
                        </a:rPr>
                        <a:t>1 </a:t>
                      </a:r>
                      <a:r>
                        <a:rPr lang="en-US" sz="1300" b="1" u="sng" strike="noStrike" dirty="0">
                          <a:solidFill>
                            <a:srgbClr val="FFFF00"/>
                          </a:solidFill>
                          <a:latin typeface="+mn-lt"/>
                          <a:ea typeface="Times New Roman"/>
                          <a:cs typeface="Times New Roman"/>
                        </a:rPr>
                        <a:t>Year</a:t>
                      </a:r>
                      <a:endParaRPr lang="en-US" sz="1300" b="1" u="sng" dirty="0">
                        <a:solidFill>
                          <a:srgbClr val="FFFF00"/>
                        </a:solidFill>
                        <a:latin typeface="+mn-lt"/>
                        <a:ea typeface="Times New Roman"/>
                        <a:cs typeface="Times New Roman"/>
                      </a:endParaRPr>
                    </a:p>
                  </a:txBody>
                  <a:tcPr marL="9144" marR="914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a:solidFill>
                            <a:srgbClr val="FFFF00"/>
                          </a:solidFill>
                          <a:latin typeface="+mn-lt"/>
                          <a:ea typeface="Times New Roman"/>
                          <a:cs typeface="Times New Roman"/>
                        </a:rPr>
                        <a:t>Total </a:t>
                      </a:r>
                      <a:r>
                        <a:rPr lang="en-US" sz="1300" b="1" u="none" strike="noStrike" dirty="0" smtClean="0">
                          <a:solidFill>
                            <a:srgbClr val="FFFF00"/>
                          </a:solidFill>
                          <a:latin typeface="+mn-lt"/>
                          <a:ea typeface="Times New Roman"/>
                          <a:cs typeface="Times New Roman"/>
                        </a:rPr>
                        <a:t>N </a:t>
                      </a:r>
                      <a:r>
                        <a:rPr lang="en-US" sz="1300" b="1" u="none" strike="noStrike" dirty="0">
                          <a:solidFill>
                            <a:srgbClr val="FFFF00"/>
                          </a:solidFill>
                          <a:latin typeface="+mn-lt"/>
                          <a:ea typeface="Times New Roman"/>
                          <a:cs typeface="Times New Roman"/>
                        </a:rPr>
                        <a:t>with </a:t>
                      </a:r>
                      <a:r>
                        <a:rPr lang="en-US" sz="1300" b="1" u="sng" strike="noStrike" dirty="0">
                          <a:solidFill>
                            <a:srgbClr val="FFFF00"/>
                          </a:solidFill>
                          <a:latin typeface="+mn-lt"/>
                          <a:ea typeface="Times New Roman"/>
                          <a:cs typeface="Times New Roman"/>
                        </a:rPr>
                        <a:t>known response</a:t>
                      </a:r>
                      <a:endParaRPr lang="en-US" sz="1300" b="1" u="sng" dirty="0">
                        <a:solidFill>
                          <a:srgbClr val="FFFF00"/>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smtClean="0">
                          <a:solidFill>
                            <a:srgbClr val="FFFF00"/>
                          </a:solidFill>
                          <a:latin typeface="+mn-lt"/>
                          <a:ea typeface="Times New Roman"/>
                          <a:cs typeface="Times New Roman"/>
                        </a:rPr>
                        <a:t>Within </a:t>
                      </a:r>
                    </a:p>
                    <a:p>
                      <a:pPr marL="0" marR="0" algn="ctr">
                        <a:spcBef>
                          <a:spcPts val="0"/>
                        </a:spcBef>
                        <a:spcAft>
                          <a:spcPts val="0"/>
                        </a:spcAft>
                      </a:pPr>
                      <a:r>
                        <a:rPr lang="en-US" sz="1300" b="1" u="sng" strike="noStrike" dirty="0" smtClean="0">
                          <a:solidFill>
                            <a:srgbClr val="FFFF00"/>
                          </a:solidFill>
                          <a:latin typeface="+mn-lt"/>
                          <a:ea typeface="Times New Roman"/>
                          <a:cs typeface="Times New Roman"/>
                        </a:rPr>
                        <a:t>5 Years</a:t>
                      </a:r>
                      <a:endParaRPr lang="en-US" sz="1300" b="1" u="sng" dirty="0" smtClean="0">
                        <a:solidFill>
                          <a:srgbClr val="FFFF00"/>
                        </a:solidFill>
                        <a:latin typeface="+mn-lt"/>
                        <a:ea typeface="Times New Roman"/>
                        <a:cs typeface="Times New Roman"/>
                      </a:endParaRPr>
                    </a:p>
                    <a:p>
                      <a:pPr marL="0" marR="0" algn="ctr">
                        <a:spcBef>
                          <a:spcPts val="0"/>
                        </a:spcBef>
                        <a:spcAft>
                          <a:spcPts val="0"/>
                        </a:spcAft>
                      </a:pPr>
                      <a:endParaRPr lang="en-US" sz="1300" b="1" u="sng" dirty="0">
                        <a:solidFill>
                          <a:srgbClr val="FFFF00"/>
                        </a:solidFill>
                        <a:latin typeface="+mn-lt"/>
                        <a:ea typeface="Times New Roman"/>
                        <a:cs typeface="Times New Roman"/>
                      </a:endParaRPr>
                    </a:p>
                  </a:txBody>
                  <a:tcPr marL="9144" marR="914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u="none" strike="noStrike" dirty="0" smtClean="0">
                          <a:solidFill>
                            <a:srgbClr val="FFFF00"/>
                          </a:solidFill>
                          <a:latin typeface="+mn-lt"/>
                          <a:ea typeface="Times New Roman"/>
                          <a:cs typeface="Times New Roman"/>
                        </a:rPr>
                        <a:t>Total N with </a:t>
                      </a:r>
                      <a:r>
                        <a:rPr lang="en-US" sz="1300" b="1" u="sng" strike="noStrike" dirty="0" smtClean="0">
                          <a:solidFill>
                            <a:srgbClr val="FFFF00"/>
                          </a:solidFill>
                          <a:latin typeface="+mn-lt"/>
                          <a:ea typeface="Times New Roman"/>
                          <a:cs typeface="Times New Roman"/>
                        </a:rPr>
                        <a:t>known response</a:t>
                      </a:r>
                      <a:endParaRPr lang="en-US" sz="1300" b="1" u="sng" dirty="0" smtClean="0">
                        <a:solidFill>
                          <a:srgbClr val="FFFF00"/>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smtClean="0">
                          <a:solidFill>
                            <a:srgbClr val="FFFF00"/>
                          </a:solidFill>
                          <a:latin typeface="+mn-lt"/>
                          <a:ea typeface="Times New Roman"/>
                          <a:cs typeface="Times New Roman"/>
                        </a:rPr>
                        <a:t>Within </a:t>
                      </a:r>
                    </a:p>
                    <a:p>
                      <a:pPr marL="0" marR="0" algn="ctr">
                        <a:spcBef>
                          <a:spcPts val="0"/>
                        </a:spcBef>
                        <a:spcAft>
                          <a:spcPts val="0"/>
                        </a:spcAft>
                      </a:pPr>
                      <a:r>
                        <a:rPr lang="en-US" sz="1300" b="1" u="sng" strike="noStrike" dirty="0" smtClean="0">
                          <a:solidFill>
                            <a:srgbClr val="FFFF00"/>
                          </a:solidFill>
                          <a:latin typeface="+mn-lt"/>
                          <a:ea typeface="Times New Roman"/>
                          <a:cs typeface="Times New Roman"/>
                        </a:rPr>
                        <a:t>10 Years</a:t>
                      </a:r>
                      <a:endParaRPr lang="en-US" sz="1300" b="1" u="sng" dirty="0" smtClean="0">
                        <a:solidFill>
                          <a:srgbClr val="FFFF00"/>
                        </a:solidFill>
                        <a:latin typeface="+mn-lt"/>
                        <a:ea typeface="Times New Roman"/>
                        <a:cs typeface="Times New Roman"/>
                      </a:endParaRPr>
                    </a:p>
                  </a:txBody>
                  <a:tcPr marL="9144" marR="914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smtClean="0">
                          <a:solidFill>
                            <a:srgbClr val="FFFF00"/>
                          </a:solidFill>
                          <a:latin typeface="+mn-lt"/>
                          <a:ea typeface="Times New Roman"/>
                          <a:cs typeface="Times New Roman"/>
                        </a:rPr>
                        <a:t>Total N with </a:t>
                      </a:r>
                      <a:r>
                        <a:rPr lang="en-US" sz="1300" b="1" u="sng" strike="noStrike" dirty="0" smtClean="0">
                          <a:solidFill>
                            <a:srgbClr val="FFFF00"/>
                          </a:solidFill>
                          <a:latin typeface="+mn-lt"/>
                          <a:ea typeface="Times New Roman"/>
                          <a:cs typeface="Times New Roman"/>
                        </a:rPr>
                        <a:t>known response</a:t>
                      </a:r>
                      <a:endParaRPr lang="en-US" sz="1300" b="1" u="sng" dirty="0">
                        <a:solidFill>
                          <a:srgbClr val="FFFF00"/>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45151">
                <a:tc>
                  <a:txBody>
                    <a:bodyPr/>
                    <a:lstStyle/>
                    <a:p>
                      <a:pPr marL="0" marR="0">
                        <a:spcBef>
                          <a:spcPts val="0"/>
                        </a:spcBef>
                        <a:spcAft>
                          <a:spcPts val="0"/>
                        </a:spcAft>
                      </a:pPr>
                      <a:r>
                        <a:rPr lang="en-US" sz="1300" b="1" kern="0" dirty="0">
                          <a:solidFill>
                            <a:srgbClr val="FFFFFF"/>
                          </a:solidFill>
                          <a:latin typeface="+mn-lt"/>
                          <a:ea typeface="Times New Roman"/>
                          <a:cs typeface="Times New Roman"/>
                        </a:rPr>
                        <a:t>Renal Dysfunction</a:t>
                      </a:r>
                      <a:endParaRPr lang="en-US" sz="13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21.3%</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1,902)</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48.6%</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1,902)</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65.4%</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1,902)</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406079">
                <a:tc>
                  <a:txBody>
                    <a:bodyPr/>
                    <a:lstStyle/>
                    <a:p>
                      <a:pPr marL="0" marR="0">
                        <a:spcBef>
                          <a:spcPts val="0"/>
                        </a:spcBef>
                        <a:spcAft>
                          <a:spcPts val="0"/>
                        </a:spcAft>
                      </a:pPr>
                      <a:r>
                        <a:rPr lang="en-US" sz="1300" b="1" i="1" dirty="0">
                          <a:solidFill>
                            <a:srgbClr val="FFFFFF"/>
                          </a:solidFill>
                          <a:latin typeface="+mn-lt"/>
                          <a:ea typeface="Times New Roman"/>
                          <a:cs typeface="Times New Roman"/>
                        </a:rPr>
                        <a:t>        Abnormal </a:t>
                      </a:r>
                      <a:r>
                        <a:rPr lang="en-US" sz="1300" b="1" i="1" dirty="0" err="1">
                          <a:solidFill>
                            <a:srgbClr val="FFFFFF"/>
                          </a:solidFill>
                          <a:latin typeface="+mn-lt"/>
                          <a:ea typeface="Times New Roman"/>
                          <a:cs typeface="Times New Roman"/>
                        </a:rPr>
                        <a:t>Creatinine</a:t>
                      </a:r>
                      <a:r>
                        <a:rPr lang="en-US" sz="1300" b="1" i="1" dirty="0">
                          <a:solidFill>
                            <a:srgbClr val="FFFFFF"/>
                          </a:solidFill>
                          <a:latin typeface="+mn-lt"/>
                          <a:ea typeface="Times New Roman"/>
                          <a:cs typeface="Times New Roman"/>
                        </a:rPr>
                        <a:t> &lt; 2.5 mg/dl</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14.7%</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33.1%</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39.2%</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70395">
                <a:tc>
                  <a:txBody>
                    <a:bodyPr/>
                    <a:lstStyle/>
                    <a:p>
                      <a:pPr marL="0" marR="0">
                        <a:spcBef>
                          <a:spcPts val="0"/>
                        </a:spcBef>
                        <a:spcAft>
                          <a:spcPts val="0"/>
                        </a:spcAft>
                      </a:pPr>
                      <a:r>
                        <a:rPr lang="en-US" sz="1300" b="1" i="1" dirty="0">
                          <a:solidFill>
                            <a:srgbClr val="FFFFFF"/>
                          </a:solidFill>
                          <a:latin typeface="+mn-lt"/>
                          <a:ea typeface="Times New Roman"/>
                          <a:cs typeface="Times New Roman"/>
                        </a:rPr>
                        <a:t>        </a:t>
                      </a:r>
                      <a:r>
                        <a:rPr lang="en-US" sz="1300" b="1" i="1" dirty="0" err="1">
                          <a:solidFill>
                            <a:srgbClr val="FFFFFF"/>
                          </a:solidFill>
                          <a:latin typeface="+mn-lt"/>
                          <a:ea typeface="Times New Roman"/>
                          <a:cs typeface="Times New Roman"/>
                        </a:rPr>
                        <a:t>Creatinine</a:t>
                      </a:r>
                      <a:r>
                        <a:rPr lang="en-US" sz="1300" b="1" i="1" dirty="0">
                          <a:solidFill>
                            <a:srgbClr val="FFFFFF"/>
                          </a:solidFill>
                          <a:latin typeface="+mn-lt"/>
                          <a:ea typeface="Times New Roman"/>
                          <a:cs typeface="Times New Roman"/>
                        </a:rPr>
                        <a:t> &gt; 2.5 mg/dl</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6.3%</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13.7%</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18.7%</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70395">
                <a:tc>
                  <a:txBody>
                    <a:bodyPr/>
                    <a:lstStyle/>
                    <a:p>
                      <a:pPr marL="0" marR="0">
                        <a:spcBef>
                          <a:spcPts val="0"/>
                        </a:spcBef>
                        <a:spcAft>
                          <a:spcPts val="0"/>
                        </a:spcAft>
                      </a:pPr>
                      <a:r>
                        <a:rPr lang="en-US" sz="1300" b="1" i="1" dirty="0">
                          <a:solidFill>
                            <a:srgbClr val="FFFFFF"/>
                          </a:solidFill>
                          <a:latin typeface="+mn-lt"/>
                          <a:ea typeface="Times New Roman"/>
                          <a:cs typeface="Times New Roman"/>
                        </a:rPr>
                        <a:t>        Chronic Dialysis</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0.1%</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0.9%</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4.0%</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70395">
                <a:tc>
                  <a:txBody>
                    <a:bodyPr/>
                    <a:lstStyle/>
                    <a:p>
                      <a:pPr marL="0" marR="0">
                        <a:spcBef>
                          <a:spcPts val="0"/>
                        </a:spcBef>
                        <a:spcAft>
                          <a:spcPts val="0"/>
                        </a:spcAft>
                      </a:pPr>
                      <a:r>
                        <a:rPr lang="en-US" sz="1300" b="1" i="1" dirty="0">
                          <a:solidFill>
                            <a:srgbClr val="FFFFFF"/>
                          </a:solidFill>
                          <a:latin typeface="+mn-lt"/>
                          <a:ea typeface="Times New Roman"/>
                          <a:cs typeface="Times New Roman"/>
                        </a:rPr>
                        <a:t>        Renal Transplant</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0.3%</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0.9%</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a:solidFill>
                            <a:schemeClr val="tx1"/>
                          </a:solidFill>
                          <a:latin typeface="+mn-lt"/>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3.5%</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300" b="1" i="1" u="none" strike="noStrike" dirty="0">
                          <a:solidFill>
                            <a:schemeClr val="tx1"/>
                          </a:solidFill>
                          <a:latin typeface="+mn-lt"/>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45151">
                <a:tc>
                  <a:txBody>
                    <a:bodyPr/>
                    <a:lstStyle/>
                    <a:p>
                      <a:r>
                        <a:rPr lang="en-US" sz="1300" b="1" dirty="0" smtClean="0">
                          <a:solidFill>
                            <a:schemeClr val="tx1"/>
                          </a:solidFill>
                          <a:latin typeface="+mn-lt"/>
                        </a:rPr>
                        <a:t>Cardiac Allograft Vasculopathy</a:t>
                      </a:r>
                      <a:endParaRPr lang="en-US" sz="1300" dirty="0">
                        <a:solidFill>
                          <a:schemeClr val="tx1"/>
                        </a:solidFill>
                        <a:latin typeface="+mn-lt"/>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6.8%</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1,902)</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29.6%</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(N = 1,902)</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a:solidFill>
                            <a:schemeClr val="tx1"/>
                          </a:solidFill>
                          <a:latin typeface="+mn-lt"/>
                        </a:rPr>
                        <a:t>48.9%</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300" b="1" i="0" u="none" strike="noStrike" dirty="0">
                          <a:solidFill>
                            <a:schemeClr val="tx1"/>
                          </a:solidFill>
                          <a:latin typeface="+mn-lt"/>
                        </a:rPr>
                        <a:t>(N = 1,902)</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4" name="TextBox 13"/>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HEART TRANSPLANTS</a:t>
            </a:r>
            <a:br>
              <a:rPr lang="en-US" sz="2800" dirty="0" smtClean="0"/>
            </a:br>
            <a:r>
              <a:rPr lang="en-US" sz="2400" dirty="0" smtClean="0"/>
              <a:t>Kaplan-Meier Survival</a:t>
            </a:r>
            <a:r>
              <a:rPr lang="en-US" sz="2800" dirty="0" smtClean="0"/>
              <a:t/>
            </a:r>
            <a:br>
              <a:rPr lang="en-US" sz="2800" dirty="0" smtClean="0"/>
            </a:br>
            <a:r>
              <a:rPr lang="en-US" sz="2000" dirty="0" smtClean="0"/>
              <a:t>(Transplants: January 1982 - June 2010)</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0" name="TextBox 9"/>
          <p:cNvSpPr txBox="1"/>
          <p:nvPr/>
        </p:nvSpPr>
        <p:spPr>
          <a:xfrm>
            <a:off x="6019800" y="6172200"/>
            <a:ext cx="2743200" cy="461665"/>
          </a:xfrm>
          <a:prstGeom prst="rect">
            <a:avLst/>
          </a:prstGeom>
          <a:noFill/>
        </p:spPr>
        <p:txBody>
          <a:bodyPr wrap="square" rtlCol="0">
            <a:spAutoFit/>
          </a:bodyPr>
          <a:lstStyle/>
          <a:p>
            <a:r>
              <a:rPr lang="en-US" sz="1200" b="1" dirty="0" smtClean="0">
                <a:solidFill>
                  <a:srgbClr val="FFFF00"/>
                </a:solidFill>
              </a:rPr>
              <a:t>Survival is based on adult and pediatric transplant recipients</a:t>
            </a:r>
            <a:endParaRPr lang="en-US" sz="1200" b="1" dirty="0">
              <a:solidFill>
                <a:srgbClr val="FFFF00"/>
              </a:solidFill>
            </a:endParaRPr>
          </a:p>
        </p:txBody>
      </p:sp>
      <p:sp>
        <p:nvSpPr>
          <p:cNvPr id="14" name="TextBox 13"/>
          <p:cNvSpPr txBox="1"/>
          <p:nvPr/>
        </p:nvSpPr>
        <p:spPr>
          <a:xfrm>
            <a:off x="1828800" y="3733800"/>
            <a:ext cx="1219200" cy="307777"/>
          </a:xfrm>
          <a:prstGeom prst="rect">
            <a:avLst/>
          </a:prstGeom>
          <a:noFill/>
        </p:spPr>
        <p:txBody>
          <a:bodyPr wrap="square" rtlCol="0">
            <a:spAutoFit/>
          </a:bodyPr>
          <a:lstStyle/>
          <a:p>
            <a:r>
              <a:rPr lang="en-US" sz="1400" b="1" dirty="0" smtClean="0"/>
              <a:t>N = 96,273</a:t>
            </a:r>
            <a:endParaRPr lang="en-US" sz="1400" b="1" dirty="0"/>
          </a:p>
        </p:txBody>
      </p:sp>
      <p:sp>
        <p:nvSpPr>
          <p:cNvPr id="15" name="TextBox 14"/>
          <p:cNvSpPr txBox="1"/>
          <p:nvPr/>
        </p:nvSpPr>
        <p:spPr>
          <a:xfrm>
            <a:off x="6248400" y="4038600"/>
            <a:ext cx="2209800" cy="292388"/>
          </a:xfrm>
          <a:prstGeom prst="rect">
            <a:avLst/>
          </a:prstGeom>
          <a:noFill/>
        </p:spPr>
        <p:txBody>
          <a:bodyPr wrap="square" rtlCol="0">
            <a:spAutoFit/>
          </a:bodyPr>
          <a:lstStyle/>
          <a:p>
            <a:r>
              <a:rPr lang="en-US" sz="1300" b="1" dirty="0" smtClean="0"/>
              <a:t>N at risk at 25 years = 112</a:t>
            </a:r>
            <a:endParaRPr lang="en-US" sz="1300" b="1" dirty="0"/>
          </a:p>
        </p:txBody>
      </p:sp>
      <p:sp>
        <p:nvSpPr>
          <p:cNvPr id="16" name="TextBox 15"/>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lstStyle/>
          <a:p>
            <a:r>
              <a:rPr lang="en-US" sz="2400" dirty="0" smtClean="0"/>
              <a:t>POST-HEART TRANSPLANT MORBIDITY FOR ADULTS</a:t>
            </a:r>
            <a:r>
              <a:rPr lang="en-US" sz="3200" dirty="0" smtClean="0"/>
              <a:t/>
            </a:r>
            <a:br>
              <a:rPr lang="en-US" sz="3200" dirty="0" smtClean="0"/>
            </a:br>
            <a:r>
              <a:rPr lang="en-US" sz="2000" dirty="0" smtClean="0"/>
              <a:t>Cumulative Morbidity Rates in </a:t>
            </a:r>
            <a:r>
              <a:rPr lang="en-US" sz="2000" u="sng" dirty="0" smtClean="0"/>
              <a:t>Survivors</a:t>
            </a:r>
            <a:r>
              <a:rPr lang="en-US" sz="2000" dirty="0" smtClean="0"/>
              <a:t> within 1 and 5 Years</a:t>
            </a:r>
            <a:br>
              <a:rPr lang="en-US" sz="2000" dirty="0" smtClean="0"/>
            </a:br>
            <a:r>
              <a:rPr lang="en-US" sz="2000" dirty="0" smtClean="0"/>
              <a:t>Post-Transplant (Follow-ups: January 2001 - June 2006)</a:t>
            </a:r>
            <a:br>
              <a:rPr lang="en-US" sz="2000" dirty="0" smtClean="0"/>
            </a:br>
            <a:r>
              <a:rPr lang="en-US" sz="2000" dirty="0" smtClean="0"/>
              <a:t> For the Same Patients</a:t>
            </a:r>
            <a:endParaRPr lang="en-US" sz="2000" dirty="0"/>
          </a:p>
        </p:txBody>
      </p:sp>
      <p:graphicFrame>
        <p:nvGraphicFramePr>
          <p:cNvPr id="13" name="Content Placeholder 12"/>
          <p:cNvGraphicFramePr>
            <a:graphicFrameLocks noGrp="1"/>
          </p:cNvGraphicFramePr>
          <p:nvPr>
            <p:ph idx="1"/>
          </p:nvPr>
        </p:nvGraphicFramePr>
        <p:xfrm>
          <a:off x="381000" y="1752600"/>
          <a:ext cx="8458200" cy="4070754"/>
        </p:xfrm>
        <a:graphic>
          <a:graphicData uri="http://schemas.openxmlformats.org/drawingml/2006/table">
            <a:tbl>
              <a:tblPr bandRow="1">
                <a:tableStyleId>{5C22544A-7EE6-4342-B048-85BDC9FD1C3A}</a:tableStyleId>
              </a:tblPr>
              <a:tblGrid>
                <a:gridCol w="3505200"/>
                <a:gridCol w="1238250"/>
                <a:gridCol w="1238250"/>
                <a:gridCol w="1238250"/>
                <a:gridCol w="1238250"/>
              </a:tblGrid>
              <a:tr h="990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smtClean="0">
                          <a:solidFill>
                            <a:srgbClr val="FFFF00"/>
                          </a:solidFill>
                          <a:latin typeface="+mn-lt"/>
                          <a:ea typeface="Times New Roman"/>
                          <a:cs typeface="Times New Roman"/>
                        </a:rPr>
                        <a:t>Outcome</a:t>
                      </a:r>
                      <a:endParaRPr lang="en-US" sz="1400" b="1" u="sng" dirty="0" smtClean="0">
                        <a:solidFill>
                          <a:srgbClr val="FFFF00"/>
                        </a:solidFill>
                        <a:latin typeface="+mn-lt"/>
                        <a:ea typeface="Times New Roman"/>
                        <a:cs typeface="Times New Roman"/>
                      </a:endParaRPr>
                    </a:p>
                    <a:p>
                      <a:pPr marL="0" marR="0" algn="ctr">
                        <a:spcBef>
                          <a:spcPts val="0"/>
                        </a:spcBef>
                        <a:spcAft>
                          <a:spcPts val="0"/>
                        </a:spcAft>
                      </a:pPr>
                      <a:endParaRPr lang="en-US" sz="14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400" b="1" u="none" strike="noStrike" dirty="0">
                          <a:solidFill>
                            <a:srgbClr val="FFFF00"/>
                          </a:solidFill>
                          <a:latin typeface="+mn-lt"/>
                          <a:ea typeface="Times New Roman"/>
                          <a:cs typeface="Times New Roman"/>
                        </a:rPr>
                        <a:t>Within </a:t>
                      </a:r>
                      <a:endParaRPr lang="en-US" sz="14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400" b="1" u="sng" strike="noStrike" dirty="0" smtClean="0">
                          <a:solidFill>
                            <a:srgbClr val="FFFF00"/>
                          </a:solidFill>
                          <a:latin typeface="+mn-lt"/>
                          <a:ea typeface="Times New Roman"/>
                          <a:cs typeface="Times New Roman"/>
                        </a:rPr>
                        <a:t>1 </a:t>
                      </a:r>
                      <a:r>
                        <a:rPr lang="en-US" sz="1400" b="1" u="sng" strike="noStrike" dirty="0">
                          <a:solidFill>
                            <a:srgbClr val="FFFF00"/>
                          </a:solidFill>
                          <a:latin typeface="+mn-lt"/>
                          <a:ea typeface="Times New Roman"/>
                          <a:cs typeface="Times New Roman"/>
                        </a:rPr>
                        <a:t>Year</a:t>
                      </a:r>
                      <a:endParaRPr lang="en-US" sz="14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400" b="1" u="none" strike="noStrike" dirty="0">
                          <a:solidFill>
                            <a:srgbClr val="FFFF00"/>
                          </a:solidFill>
                          <a:latin typeface="+mn-lt"/>
                          <a:ea typeface="Times New Roman"/>
                          <a:cs typeface="Times New Roman"/>
                        </a:rPr>
                        <a:t>Total </a:t>
                      </a:r>
                      <a:r>
                        <a:rPr lang="en-US" sz="1400" b="1" u="none" strike="noStrike" dirty="0" smtClean="0">
                          <a:solidFill>
                            <a:srgbClr val="FFFF00"/>
                          </a:solidFill>
                          <a:latin typeface="+mn-lt"/>
                          <a:ea typeface="Times New Roman"/>
                          <a:cs typeface="Times New Roman"/>
                        </a:rPr>
                        <a:t>N with </a:t>
                      </a:r>
                      <a:r>
                        <a:rPr lang="en-US" sz="1400" b="1" u="sng" strike="noStrike" dirty="0">
                          <a:solidFill>
                            <a:srgbClr val="FFFF00"/>
                          </a:solidFill>
                          <a:latin typeface="+mn-lt"/>
                          <a:ea typeface="Times New Roman"/>
                          <a:cs typeface="Times New Roman"/>
                        </a:rPr>
                        <a:t>known response</a:t>
                      </a:r>
                      <a:endParaRPr lang="en-US" sz="1400" b="1" u="sng" dirty="0">
                        <a:solidFill>
                          <a:srgbClr val="FFFF00"/>
                        </a:solidFill>
                        <a:latin typeface="+mn-lt"/>
                        <a:ea typeface="Times New Roman"/>
                        <a:cs typeface="Times New Roman"/>
                      </a:endParaRPr>
                    </a:p>
                  </a:txBody>
                  <a:tcPr marL="68580" marR="6858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400" b="1" u="none" strike="noStrike" dirty="0">
                          <a:solidFill>
                            <a:srgbClr val="FFFF00"/>
                          </a:solidFill>
                          <a:latin typeface="+mn-lt"/>
                          <a:ea typeface="Times New Roman"/>
                          <a:cs typeface="Times New Roman"/>
                        </a:rPr>
                        <a:t>Within </a:t>
                      </a:r>
                      <a:endParaRPr lang="en-US" sz="14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400" b="1" u="sng" strike="noStrike" dirty="0" smtClean="0">
                          <a:solidFill>
                            <a:srgbClr val="FFFF00"/>
                          </a:solidFill>
                          <a:latin typeface="+mn-lt"/>
                          <a:ea typeface="Times New Roman"/>
                          <a:cs typeface="Times New Roman"/>
                        </a:rPr>
                        <a:t>5 Years</a:t>
                      </a:r>
                      <a:endParaRPr lang="en-US" sz="1400" b="1" u="sng" dirty="0">
                        <a:solidFill>
                          <a:srgbClr val="FFFF00"/>
                        </a:solidFill>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400" b="1" u="none" strike="noStrike" dirty="0">
                          <a:solidFill>
                            <a:srgbClr val="FFFF00"/>
                          </a:solidFill>
                          <a:latin typeface="+mn-lt"/>
                          <a:ea typeface="Times New Roman"/>
                          <a:cs typeface="Times New Roman"/>
                        </a:rPr>
                        <a:t>Total </a:t>
                      </a:r>
                      <a:r>
                        <a:rPr lang="en-US" sz="1400" b="1" u="none" strike="noStrike" dirty="0" smtClean="0">
                          <a:solidFill>
                            <a:srgbClr val="FFFF00"/>
                          </a:solidFill>
                          <a:latin typeface="+mn-lt"/>
                          <a:ea typeface="Times New Roman"/>
                          <a:cs typeface="Times New Roman"/>
                        </a:rPr>
                        <a:t>N with </a:t>
                      </a:r>
                      <a:r>
                        <a:rPr lang="en-US" sz="1400" b="1" u="sng" strike="noStrike" dirty="0">
                          <a:solidFill>
                            <a:srgbClr val="FFFF00"/>
                          </a:solidFill>
                          <a:latin typeface="+mn-lt"/>
                          <a:ea typeface="Times New Roman"/>
                          <a:cs typeface="Times New Roman"/>
                        </a:rPr>
                        <a:t>known response</a:t>
                      </a:r>
                      <a:endParaRPr lang="en-US" sz="1400" b="1" u="sng"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66318">
                <a:tc>
                  <a:txBody>
                    <a:bodyPr/>
                    <a:lstStyle/>
                    <a:p>
                      <a:pPr marL="0" marR="0">
                        <a:spcBef>
                          <a:spcPts val="0"/>
                        </a:spcBef>
                        <a:spcAft>
                          <a:spcPts val="0"/>
                        </a:spcAft>
                      </a:pPr>
                      <a:r>
                        <a:rPr lang="en-US" sz="1400" b="1" dirty="0">
                          <a:solidFill>
                            <a:srgbClr val="FFFFFF"/>
                          </a:solidFill>
                          <a:latin typeface="+mn-lt"/>
                          <a:ea typeface="Times New Roman"/>
                          <a:cs typeface="Times New Roman"/>
                        </a:rPr>
                        <a:t>Hypertension </a:t>
                      </a:r>
                      <a:endParaRPr lang="en-US" sz="14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400" b="1" i="0" u="none" strike="noStrike">
                          <a:solidFill>
                            <a:schemeClr val="tx1"/>
                          </a:solidFill>
                          <a:latin typeface="+mn-lt"/>
                        </a:rPr>
                        <a:t>73.0%</a:t>
                      </a:r>
                    </a:p>
                  </a:txBody>
                  <a:tcPr marL="0" marR="0" marT="0" marB="0" anchor="ctr">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400" b="1" i="0" u="none" strike="noStrike">
                          <a:solidFill>
                            <a:schemeClr val="tx1"/>
                          </a:solidFill>
                          <a:latin typeface="+mn-lt"/>
                        </a:rPr>
                        <a:t>(N = 3,000)</a:t>
                      </a:r>
                    </a:p>
                  </a:txBody>
                  <a:tcPr marL="0" marR="0" marT="0" marB="0" anchor="ctr">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400" b="1" i="0" u="none" strike="noStrike" dirty="0">
                          <a:solidFill>
                            <a:schemeClr val="tx1"/>
                          </a:solidFill>
                          <a:latin typeface="+mn-lt"/>
                        </a:rPr>
                        <a:t>88.3%</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400" b="1" i="0" u="none" strike="noStrike">
                          <a:solidFill>
                            <a:schemeClr val="tx1"/>
                          </a:solidFill>
                          <a:latin typeface="+mn-lt"/>
                        </a:rPr>
                        <a:t>(N = 3,000)</a:t>
                      </a:r>
                    </a:p>
                  </a:txBody>
                  <a:tcPr marL="0" marR="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366318">
                <a:tc>
                  <a:txBody>
                    <a:bodyPr/>
                    <a:lstStyle/>
                    <a:p>
                      <a:pPr marL="0" marR="0">
                        <a:spcBef>
                          <a:spcPts val="0"/>
                        </a:spcBef>
                        <a:spcAft>
                          <a:spcPts val="0"/>
                        </a:spcAft>
                      </a:pPr>
                      <a:r>
                        <a:rPr lang="en-US" sz="1400" b="1" kern="0" dirty="0">
                          <a:solidFill>
                            <a:srgbClr val="FFFFFF"/>
                          </a:solidFill>
                          <a:latin typeface="+mn-lt"/>
                          <a:ea typeface="Times New Roman"/>
                          <a:cs typeface="Times New Roman"/>
                        </a:rPr>
                        <a:t>Renal Dysfunction</a:t>
                      </a:r>
                      <a:endParaRPr lang="en-US" sz="14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400" b="1" i="0" u="none" strike="noStrike">
                          <a:solidFill>
                            <a:schemeClr val="tx1"/>
                          </a:solidFill>
                          <a:latin typeface="+mn-lt"/>
                        </a:rPr>
                        <a:t>26.4%</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400" b="1" i="0" u="none" strike="noStrike">
                          <a:solidFill>
                            <a:schemeClr val="tx1"/>
                          </a:solidFill>
                          <a:latin typeface="+mn-lt"/>
                        </a:rPr>
                        <a:t>(N = 3,000)</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400" b="1" i="0" u="none" strike="noStrike">
                          <a:solidFill>
                            <a:schemeClr val="tx1"/>
                          </a:solidFill>
                          <a:latin typeface="+mn-lt"/>
                        </a:rPr>
                        <a:t>50.6%</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400" b="1" i="0" u="none" strike="noStrike" dirty="0">
                          <a:solidFill>
                            <a:schemeClr val="tx1"/>
                          </a:solidFill>
                          <a:latin typeface="+mn-lt"/>
                        </a:rPr>
                        <a:t>(N = 3,000)</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34164">
                <a:tc>
                  <a:txBody>
                    <a:bodyPr/>
                    <a:lstStyle/>
                    <a:p>
                      <a:pPr marL="0" marR="0">
                        <a:spcBef>
                          <a:spcPts val="0"/>
                        </a:spcBef>
                        <a:spcAft>
                          <a:spcPts val="0"/>
                        </a:spcAft>
                      </a:pPr>
                      <a:r>
                        <a:rPr lang="en-US" sz="1400" b="1" i="1" dirty="0">
                          <a:solidFill>
                            <a:srgbClr val="FFFFFF"/>
                          </a:solidFill>
                          <a:latin typeface="+mn-lt"/>
                          <a:ea typeface="Times New Roman"/>
                          <a:cs typeface="Times New Roman"/>
                        </a:rPr>
                        <a:t>        Abnormal </a:t>
                      </a:r>
                      <a:r>
                        <a:rPr lang="en-US" sz="1400" b="1" i="1" dirty="0" err="1">
                          <a:solidFill>
                            <a:srgbClr val="FFFFFF"/>
                          </a:solidFill>
                          <a:latin typeface="+mn-lt"/>
                          <a:ea typeface="Times New Roman"/>
                          <a:cs typeface="Times New Roman"/>
                        </a:rPr>
                        <a:t>Creatinine</a:t>
                      </a:r>
                      <a:r>
                        <a:rPr lang="en-US" sz="1400" b="1" i="1" dirty="0">
                          <a:solidFill>
                            <a:srgbClr val="FFFFFF"/>
                          </a:solidFill>
                          <a:latin typeface="+mn-lt"/>
                          <a:ea typeface="Times New Roman"/>
                          <a:cs typeface="Times New Roman"/>
                        </a:rPr>
                        <a:t> &lt; 2.5 mg/dl</a:t>
                      </a:r>
                      <a:endParaRPr lang="en-US" sz="14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400" b="1" i="1" u="none" strike="noStrike" dirty="0">
                          <a:solidFill>
                            <a:schemeClr val="tx1"/>
                          </a:solidFill>
                          <a:latin typeface="+mn-lt"/>
                        </a:rPr>
                        <a:t>22.2%</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400" b="1" i="1" u="none" strike="noStrike" dirty="0">
                          <a:solidFill>
                            <a:schemeClr val="tx1"/>
                          </a:solidFill>
                          <a:latin typeface="+mn-lt"/>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400" b="1" i="1" u="none" strike="noStrike">
                          <a:solidFill>
                            <a:schemeClr val="tx1"/>
                          </a:solidFill>
                          <a:latin typeface="+mn-lt"/>
                        </a:rPr>
                        <a:t>38.1%</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400" b="1" i="0" u="none" strike="noStrike" dirty="0">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04800">
                <a:tc>
                  <a:txBody>
                    <a:bodyPr/>
                    <a:lstStyle/>
                    <a:p>
                      <a:pPr marL="0" marR="0">
                        <a:spcBef>
                          <a:spcPts val="0"/>
                        </a:spcBef>
                        <a:spcAft>
                          <a:spcPts val="0"/>
                        </a:spcAft>
                      </a:pPr>
                      <a:r>
                        <a:rPr lang="en-US" sz="1400" b="1" i="1" dirty="0">
                          <a:solidFill>
                            <a:srgbClr val="FFFFFF"/>
                          </a:solidFill>
                          <a:latin typeface="+mn-lt"/>
                          <a:ea typeface="Times New Roman"/>
                          <a:cs typeface="Times New Roman"/>
                        </a:rPr>
                        <a:t>        </a:t>
                      </a:r>
                      <a:r>
                        <a:rPr lang="en-US" sz="1400" b="1" i="1" dirty="0" err="1">
                          <a:solidFill>
                            <a:srgbClr val="FFFFFF"/>
                          </a:solidFill>
                          <a:latin typeface="+mn-lt"/>
                          <a:ea typeface="Times New Roman"/>
                          <a:cs typeface="Times New Roman"/>
                        </a:rPr>
                        <a:t>Creatinine</a:t>
                      </a:r>
                      <a:r>
                        <a:rPr lang="en-US" sz="1400" b="1" i="1" dirty="0">
                          <a:solidFill>
                            <a:srgbClr val="FFFFFF"/>
                          </a:solidFill>
                          <a:latin typeface="+mn-lt"/>
                          <a:ea typeface="Times New Roman"/>
                          <a:cs typeface="Times New Roman"/>
                        </a:rPr>
                        <a:t> &gt; 2.5 mg/dl</a:t>
                      </a:r>
                      <a:endParaRPr lang="en-US" sz="14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400" b="1" i="1" u="none" strike="noStrike" dirty="0">
                          <a:solidFill>
                            <a:schemeClr val="tx1"/>
                          </a:solidFill>
                          <a:latin typeface="+mn-lt"/>
                        </a:rPr>
                        <a:t>3.5%</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400" b="1" i="1" u="none" strike="noStrike" dirty="0">
                          <a:solidFill>
                            <a:schemeClr val="tx1"/>
                          </a:solidFill>
                          <a:latin typeface="+mn-lt"/>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400" b="1" i="1" u="none" strike="noStrike" dirty="0">
                          <a:solidFill>
                            <a:schemeClr val="tx1"/>
                          </a:solidFill>
                          <a:latin typeface="+mn-lt"/>
                        </a:rPr>
                        <a:t>9.7%</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400" b="1" i="0" u="none" strike="noStrike" dirty="0">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04800">
                <a:tc>
                  <a:txBody>
                    <a:bodyPr/>
                    <a:lstStyle/>
                    <a:p>
                      <a:pPr marL="0" marR="0">
                        <a:spcBef>
                          <a:spcPts val="0"/>
                        </a:spcBef>
                        <a:spcAft>
                          <a:spcPts val="0"/>
                        </a:spcAft>
                      </a:pPr>
                      <a:r>
                        <a:rPr lang="en-US" sz="1400" b="1" i="1" dirty="0">
                          <a:solidFill>
                            <a:srgbClr val="FFFFFF"/>
                          </a:solidFill>
                          <a:latin typeface="+mn-lt"/>
                          <a:ea typeface="Times New Roman"/>
                          <a:cs typeface="Times New Roman"/>
                        </a:rPr>
                        <a:t>        Chronic Dialysis</a:t>
                      </a:r>
                      <a:endParaRPr lang="en-US" sz="14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400" b="1" i="1" u="none" strike="noStrike">
                          <a:solidFill>
                            <a:schemeClr val="tx1"/>
                          </a:solidFill>
                          <a:latin typeface="+mn-lt"/>
                        </a:rPr>
                        <a:t>0.5%</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400" b="1" i="1" u="none" strike="noStrike">
                          <a:solidFill>
                            <a:schemeClr val="tx1"/>
                          </a:solidFill>
                          <a:latin typeface="+mn-lt"/>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400" b="1" i="1" u="none" strike="noStrike" dirty="0">
                          <a:solidFill>
                            <a:schemeClr val="tx1"/>
                          </a:solidFill>
                          <a:latin typeface="+mn-lt"/>
                        </a:rPr>
                        <a:t>1.8%</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400" b="1" i="0" u="none" strike="noStrike" dirty="0">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04800">
                <a:tc>
                  <a:txBody>
                    <a:bodyPr/>
                    <a:lstStyle/>
                    <a:p>
                      <a:pPr marL="0" marR="0">
                        <a:spcBef>
                          <a:spcPts val="0"/>
                        </a:spcBef>
                        <a:spcAft>
                          <a:spcPts val="0"/>
                        </a:spcAft>
                      </a:pPr>
                      <a:r>
                        <a:rPr lang="en-US" sz="1400" b="1" i="1" dirty="0">
                          <a:solidFill>
                            <a:srgbClr val="FFFFFF"/>
                          </a:solidFill>
                          <a:latin typeface="+mn-lt"/>
                          <a:ea typeface="Times New Roman"/>
                          <a:cs typeface="Times New Roman"/>
                        </a:rPr>
                        <a:t>        Renal Transplant</a:t>
                      </a:r>
                      <a:endParaRPr lang="en-US" sz="14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400" b="1" i="1" u="none" strike="noStrike">
                          <a:solidFill>
                            <a:schemeClr val="tx1"/>
                          </a:solidFill>
                          <a:latin typeface="+mn-lt"/>
                        </a:rPr>
                        <a:t>0.2%</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400" b="1" i="1" u="none" strike="noStrike">
                          <a:solidFill>
                            <a:schemeClr val="tx1"/>
                          </a:solidFill>
                          <a:latin typeface="+mn-lt"/>
                        </a:rPr>
                        <a:t> </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t"/>
                      <a:r>
                        <a:rPr lang="en-US" sz="1400" b="1" i="1" u="none" strike="noStrike" dirty="0">
                          <a:solidFill>
                            <a:schemeClr val="tx1"/>
                          </a:solidFill>
                          <a:latin typeface="+mn-lt"/>
                        </a:rPr>
                        <a:t>0.9%</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400" b="1" i="0" u="none" strike="noStrike" dirty="0">
                          <a:solidFill>
                            <a:schemeClr val="tx1"/>
                          </a:solidFill>
                          <a:latin typeface="+mn-lt"/>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66318">
                <a:tc>
                  <a:txBody>
                    <a:bodyPr/>
                    <a:lstStyle/>
                    <a:p>
                      <a:pPr marL="0" marR="0">
                        <a:spcBef>
                          <a:spcPts val="0"/>
                        </a:spcBef>
                        <a:spcAft>
                          <a:spcPts val="0"/>
                        </a:spcAft>
                      </a:pPr>
                      <a:r>
                        <a:rPr lang="en-US" sz="1400" b="1" kern="0" dirty="0" err="1">
                          <a:solidFill>
                            <a:srgbClr val="FFFFFF"/>
                          </a:solidFill>
                          <a:latin typeface="+mn-lt"/>
                          <a:ea typeface="Times New Roman"/>
                          <a:cs typeface="Times New Roman"/>
                        </a:rPr>
                        <a:t>Hyperlipidemia</a:t>
                      </a:r>
                      <a:endParaRPr lang="en-US" sz="14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400" b="1" i="0" u="none" strike="noStrike">
                          <a:solidFill>
                            <a:schemeClr val="tx1"/>
                          </a:solidFill>
                          <a:latin typeface="+mn-lt"/>
                        </a:rPr>
                        <a:t>72.4%</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400" b="1" i="0" u="none" strike="noStrike">
                          <a:solidFill>
                            <a:schemeClr val="tx1"/>
                          </a:solidFill>
                          <a:latin typeface="+mn-lt"/>
                        </a:rPr>
                        <a:t>(N = 3,000)</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400" b="1" i="0" u="none" strike="noStrike">
                          <a:solidFill>
                            <a:schemeClr val="tx1"/>
                          </a:solidFill>
                          <a:latin typeface="+mn-lt"/>
                        </a:rPr>
                        <a:t>89.9%</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400" b="1" i="0" u="none" strike="noStrike" dirty="0">
                          <a:solidFill>
                            <a:schemeClr val="tx1"/>
                          </a:solidFill>
                          <a:latin typeface="+mn-lt"/>
                        </a:rPr>
                        <a:t>(N = 3,000)</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66318">
                <a:tc>
                  <a:txBody>
                    <a:bodyPr/>
                    <a:lstStyle/>
                    <a:p>
                      <a:pPr marL="0" marR="0">
                        <a:spcBef>
                          <a:spcPts val="0"/>
                        </a:spcBef>
                        <a:spcAft>
                          <a:spcPts val="0"/>
                        </a:spcAft>
                      </a:pPr>
                      <a:r>
                        <a:rPr lang="en-US" sz="1400" b="1" dirty="0">
                          <a:solidFill>
                            <a:srgbClr val="FFFFFF"/>
                          </a:solidFill>
                          <a:latin typeface="+mn-lt"/>
                          <a:ea typeface="Times New Roman"/>
                          <a:cs typeface="Times New Roman"/>
                        </a:rPr>
                        <a:t>Diabetes</a:t>
                      </a:r>
                      <a:endParaRPr lang="en-US" sz="14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400" b="1" i="0" u="none" strike="noStrike">
                          <a:solidFill>
                            <a:schemeClr val="tx1"/>
                          </a:solidFill>
                          <a:latin typeface="+mn-lt"/>
                        </a:rPr>
                        <a:t>29.3%</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400" b="1" i="0" u="none" strike="noStrike">
                          <a:solidFill>
                            <a:schemeClr val="tx1"/>
                          </a:solidFill>
                          <a:latin typeface="+mn-lt"/>
                        </a:rPr>
                        <a:t>(N = 3,000)</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400" b="1" i="0" u="none" strike="noStrike">
                          <a:solidFill>
                            <a:schemeClr val="tx1"/>
                          </a:solidFill>
                          <a:latin typeface="+mn-lt"/>
                        </a:rPr>
                        <a:t>40.6%</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t"/>
                      <a:r>
                        <a:rPr lang="en-US" sz="1400" b="1" i="0" u="none" strike="noStrike" dirty="0">
                          <a:solidFill>
                            <a:schemeClr val="tx1"/>
                          </a:solidFill>
                          <a:latin typeface="+mn-lt"/>
                        </a:rPr>
                        <a:t>(N = 3,000)</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66318">
                <a:tc>
                  <a:txBody>
                    <a:bodyPr/>
                    <a:lstStyle/>
                    <a:p>
                      <a:r>
                        <a:rPr lang="en-US" sz="1400" b="1" dirty="0" smtClean="0">
                          <a:solidFill>
                            <a:schemeClr val="tx1"/>
                          </a:solidFill>
                          <a:latin typeface="+mn-lt"/>
                        </a:rPr>
                        <a:t>Cardiac Allograft Vasculopathy</a:t>
                      </a:r>
                      <a:endParaRPr lang="en-US" sz="1400" dirty="0">
                        <a:solidFill>
                          <a:schemeClr val="tx1"/>
                        </a:solidFill>
                        <a:latin typeface="+mn-lt"/>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400" b="1" i="0" u="none" strike="noStrike" dirty="0">
                          <a:solidFill>
                            <a:schemeClr val="tx1"/>
                          </a:solidFill>
                          <a:latin typeface="+mn-lt"/>
                        </a:rPr>
                        <a:t>5.4%</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400" b="1" i="0" u="none" strike="noStrike">
                          <a:solidFill>
                            <a:schemeClr val="tx1"/>
                          </a:solidFill>
                          <a:latin typeface="+mn-lt"/>
                        </a:rPr>
                        <a:t>(N = 3,000)</a:t>
                      </a: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400" b="1" i="0" u="none" strike="noStrike">
                          <a:solidFill>
                            <a:schemeClr val="tx1"/>
                          </a:solidFill>
                          <a:latin typeface="+mn-lt"/>
                        </a:rPr>
                        <a:t>26.7%</a:t>
                      </a:r>
                    </a:p>
                  </a:txBody>
                  <a:tcPr marL="0" marR="0" marT="0" marB="0" anchor="ctr">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t"/>
                      <a:r>
                        <a:rPr lang="en-US" sz="1400" b="1" i="0" u="none" strike="noStrike" dirty="0">
                          <a:solidFill>
                            <a:schemeClr val="tx1"/>
                          </a:solidFill>
                          <a:latin typeface="+mn-lt"/>
                        </a:rPr>
                        <a:t>(N = 3,000)</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pSp>
        <p:nvGrpSpPr>
          <p:cNvPr id="3"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1" name="TextBox 10"/>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2" name="TextBox 11"/>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800" dirty="0" smtClean="0"/>
              <a:t>ADULT HEART TRANSPLANTS</a:t>
            </a:r>
            <a:br>
              <a:rPr lang="en-US" sz="2800" dirty="0" smtClean="0"/>
            </a:br>
            <a:r>
              <a:rPr lang="en-US" sz="2000" dirty="0" smtClean="0"/>
              <a:t>Kaplan-Meier Survival Stratified by Renal Dysfunction Within 1</a:t>
            </a:r>
            <a:r>
              <a:rPr lang="en-US" sz="2000" baseline="30000" dirty="0" smtClean="0"/>
              <a:t>st</a:t>
            </a:r>
            <a:r>
              <a:rPr lang="en-US" sz="2000" dirty="0" smtClean="0"/>
              <a:t> Year</a:t>
            </a:r>
            <a:br>
              <a:rPr lang="en-US" sz="2000" dirty="0" smtClean="0"/>
            </a:br>
            <a:r>
              <a:rPr lang="en-US" sz="2000" dirty="0" smtClean="0"/>
              <a:t>Conditional on survival to 1 year (1 Year follow-ups: April 1994-June 2010)</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3"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4" name="TextBox 13"/>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5" name="TextBox 14"/>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6400800" y="1905000"/>
            <a:ext cx="1600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400" dirty="0" smtClean="0"/>
              <a:t>FREEDOM FROM CARDIAC ALLOGRAFT VASCULOPATHY </a:t>
            </a:r>
            <a:r>
              <a:rPr lang="en-US" sz="2800" dirty="0" smtClean="0"/>
              <a:t/>
            </a:r>
            <a:br>
              <a:rPr lang="en-US" sz="2800" dirty="0" smtClean="0"/>
            </a:br>
            <a:r>
              <a:rPr lang="en-US" sz="2800" dirty="0" smtClean="0"/>
              <a:t> </a:t>
            </a:r>
            <a:r>
              <a:rPr lang="en-US" sz="2400" dirty="0" smtClean="0"/>
              <a:t>For Adult Heart Recipients </a:t>
            </a:r>
            <a:r>
              <a:rPr lang="en-US" sz="2000" dirty="0" smtClean="0"/>
              <a:t>(Transplants: April 1994 – June 2010)</a:t>
            </a:r>
            <a:endParaRPr lang="en-US" sz="2000" dirty="0"/>
          </a:p>
        </p:txBody>
      </p:sp>
      <p:graphicFrame>
        <p:nvGraphicFramePr>
          <p:cNvPr id="4" name="Content Placeholder 3"/>
          <p:cNvGraphicFramePr>
            <a:graphicFrameLocks noGrp="1"/>
          </p:cNvGraphicFramePr>
          <p:nvPr>
            <p:ph idx="1"/>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3"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4" name="TextBox 13"/>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5" name="TextBox 14"/>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1600200" y="3124200"/>
            <a:ext cx="1600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400" dirty="0" smtClean="0"/>
              <a:t>FREEDOM FROM CARDIAC ALLOGRAFT VASCULOPATHY</a:t>
            </a:r>
            <a:br>
              <a:rPr lang="en-US" sz="2400" dirty="0" smtClean="0"/>
            </a:br>
            <a:r>
              <a:rPr lang="en-US" sz="2400" dirty="0" smtClean="0"/>
              <a:t>Stratified by Ischemia Time </a:t>
            </a:r>
            <a:r>
              <a:rPr lang="en-US" sz="2800" dirty="0" smtClean="0"/>
              <a:t/>
            </a:r>
            <a:br>
              <a:rPr lang="en-US" sz="2800" dirty="0" smtClean="0"/>
            </a:br>
            <a:r>
              <a:rPr lang="en-US" sz="2800" dirty="0" smtClean="0"/>
              <a:t> </a:t>
            </a:r>
            <a:r>
              <a:rPr lang="en-US" sz="2400" dirty="0" smtClean="0"/>
              <a:t>For Adult Heart Recipients</a:t>
            </a:r>
            <a:r>
              <a:rPr lang="en-US" sz="2000" dirty="0" smtClean="0"/>
              <a:t> (Transplants: April 1994 – June 2010)</a:t>
            </a:r>
            <a:endParaRPr lang="en-US" sz="2000" dirty="0"/>
          </a:p>
        </p:txBody>
      </p:sp>
      <p:graphicFrame>
        <p:nvGraphicFramePr>
          <p:cNvPr id="4" name="Content Placeholder 3"/>
          <p:cNvGraphicFramePr>
            <a:graphicFrameLocks noGrp="1"/>
          </p:cNvGraphicFramePr>
          <p:nvPr>
            <p:ph idx="1"/>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3"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4" name="TextBox 13"/>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5" name="TextBox 14"/>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1600200" y="3124200"/>
            <a:ext cx="1600200" cy="307777"/>
          </a:xfrm>
          <a:prstGeom prst="rect">
            <a:avLst/>
          </a:prstGeom>
          <a:noFill/>
        </p:spPr>
        <p:txBody>
          <a:bodyPr wrap="square" rtlCol="0">
            <a:spAutoFit/>
          </a:bodyPr>
          <a:lstStyle/>
          <a:p>
            <a:r>
              <a:rPr lang="en-US" sz="1400" b="1" dirty="0" smtClean="0">
                <a:solidFill>
                  <a:srgbClr val="FFFF00"/>
                </a:solidFill>
              </a:rPr>
              <a:t>p = 0.5705</a:t>
            </a:r>
            <a:endParaRPr lang="en-US" sz="1400" b="1" dirty="0">
              <a:solidFill>
                <a:srgbClr val="FFFF00"/>
              </a:solidFill>
            </a:endParaRPr>
          </a:p>
        </p:txBody>
      </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400" dirty="0" smtClean="0"/>
              <a:t>FREEDOM FROM CARDIAC ALLOGRAFT VASCULOPATHY</a:t>
            </a:r>
            <a:br>
              <a:rPr lang="en-US" sz="2400" dirty="0" smtClean="0"/>
            </a:br>
            <a:r>
              <a:rPr lang="en-US" sz="2400" dirty="0" smtClean="0"/>
              <a:t>Stratified by Recipient Age Group</a:t>
            </a:r>
            <a:r>
              <a:rPr lang="en-US" sz="2800" dirty="0" smtClean="0"/>
              <a:t/>
            </a:r>
            <a:br>
              <a:rPr lang="en-US" sz="2800" dirty="0" smtClean="0"/>
            </a:br>
            <a:r>
              <a:rPr lang="en-US" sz="2800" dirty="0" smtClean="0"/>
              <a:t> </a:t>
            </a:r>
            <a:r>
              <a:rPr lang="en-US" sz="2400" dirty="0" smtClean="0"/>
              <a:t>For Adult Heart Recipients </a:t>
            </a:r>
            <a:r>
              <a:rPr lang="en-US" sz="2000" dirty="0" smtClean="0"/>
              <a:t>(Transplants: April 1994 – June 2010)</a:t>
            </a:r>
            <a:endParaRPr lang="en-US" sz="2000" dirty="0"/>
          </a:p>
        </p:txBody>
      </p:sp>
      <p:graphicFrame>
        <p:nvGraphicFramePr>
          <p:cNvPr id="4" name="Content Placeholder 3"/>
          <p:cNvGraphicFramePr>
            <a:graphicFrameLocks noGrp="1"/>
          </p:cNvGraphicFramePr>
          <p:nvPr>
            <p:ph idx="1"/>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3"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4" name="TextBox 13"/>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5" name="TextBox 14"/>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1600200" y="3124200"/>
            <a:ext cx="1600200" cy="307777"/>
          </a:xfrm>
          <a:prstGeom prst="rect">
            <a:avLst/>
          </a:prstGeom>
          <a:noFill/>
        </p:spPr>
        <p:txBody>
          <a:bodyPr wrap="square" rtlCol="0">
            <a:spAutoFit/>
          </a:bodyPr>
          <a:lstStyle/>
          <a:p>
            <a:r>
              <a:rPr lang="en-US" sz="1400" b="1" dirty="0" smtClean="0">
                <a:solidFill>
                  <a:srgbClr val="FFFF00"/>
                </a:solidFill>
              </a:rPr>
              <a:t>p = 0.5938</a:t>
            </a:r>
            <a:endParaRPr lang="en-US" sz="1400" b="1" dirty="0">
              <a:solidFill>
                <a:srgbClr val="FFFF00"/>
              </a:solidFill>
            </a:endParaRPr>
          </a:p>
        </p:txBody>
      </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400" dirty="0" smtClean="0"/>
              <a:t>FREEDOM FROM SEVERE RENAL DYSFUNCTION BY ERA*</a:t>
            </a:r>
            <a:r>
              <a:rPr lang="en-US" sz="2800" dirty="0" smtClean="0"/>
              <a:t/>
            </a:r>
            <a:br>
              <a:rPr lang="en-US" sz="2800" dirty="0" smtClean="0"/>
            </a:br>
            <a:r>
              <a:rPr lang="en-US" sz="2800" dirty="0" smtClean="0"/>
              <a:t> </a:t>
            </a:r>
            <a:r>
              <a:rPr lang="en-US" sz="2400" dirty="0" smtClean="0"/>
              <a:t>For Adult Heart Recipients </a:t>
            </a:r>
            <a:r>
              <a:rPr lang="en-US" sz="2000" dirty="0" smtClean="0"/>
              <a:t>(Transplants: April 1994 – June 2010)</a:t>
            </a:r>
            <a:endParaRPr lang="en-US" sz="2000" dirty="0"/>
          </a:p>
        </p:txBody>
      </p:sp>
      <p:graphicFrame>
        <p:nvGraphicFramePr>
          <p:cNvPr id="4" name="Content Placeholder 3"/>
          <p:cNvGraphicFramePr>
            <a:graphicFrameLocks noGrp="1"/>
          </p:cNvGraphicFramePr>
          <p:nvPr>
            <p:ph idx="1"/>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3"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4" name="TextBox 13"/>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5" name="TextBox 14"/>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1447800" y="2514600"/>
            <a:ext cx="1600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sp>
        <p:nvSpPr>
          <p:cNvPr id="10" name="TextBox 1"/>
          <p:cNvSpPr txBox="1"/>
          <p:nvPr/>
        </p:nvSpPr>
        <p:spPr>
          <a:xfrm>
            <a:off x="1371600" y="3200400"/>
            <a:ext cx="4267200" cy="609600"/>
          </a:xfrm>
          <a:prstGeom prst="rect">
            <a:avLst/>
          </a:prstGeom>
          <a:solidFill>
            <a:schemeClr val="bg2"/>
          </a:solidFill>
          <a:ln>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tx1"/>
                </a:solidFill>
              </a:rPr>
              <a:t>* Severe renal dysfunction = </a:t>
            </a:r>
            <a:r>
              <a:rPr lang="en-US" sz="1400" b="1" dirty="0" err="1">
                <a:solidFill>
                  <a:schemeClr val="tx1"/>
                </a:solidFill>
              </a:rPr>
              <a:t>Creatinine</a:t>
            </a:r>
            <a:r>
              <a:rPr lang="en-US" sz="1400" b="1" dirty="0">
                <a:solidFill>
                  <a:schemeClr val="tx1"/>
                </a:solidFill>
              </a:rPr>
              <a:t> &gt; 2.5 mg/dl (221 </a:t>
            </a:r>
            <a:r>
              <a:rPr lang="en-US" sz="1400" b="1" dirty="0" err="1">
                <a:solidFill>
                  <a:schemeClr val="tx1"/>
                </a:solidFill>
              </a:rPr>
              <a:t>μmol</a:t>
            </a:r>
            <a:r>
              <a:rPr lang="en-US" sz="1400" b="1" dirty="0">
                <a:solidFill>
                  <a:schemeClr val="tx1"/>
                </a:solidFill>
              </a:rPr>
              <a:t>/L), dialysis or renal transplant</a:t>
            </a:r>
          </a:p>
        </p:txBody>
      </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400" dirty="0" smtClean="0"/>
              <a:t>FREEDOM FROM SEVERE RENAL DYSFUNCTION*</a:t>
            </a:r>
            <a:br>
              <a:rPr lang="en-US" sz="2400" dirty="0" smtClean="0"/>
            </a:br>
            <a:r>
              <a:rPr lang="en-US" sz="2400" dirty="0" smtClean="0"/>
              <a:t>Stratified by Ischemia Time</a:t>
            </a:r>
            <a:r>
              <a:rPr lang="en-US" sz="2800" dirty="0" smtClean="0"/>
              <a:t/>
            </a:r>
            <a:br>
              <a:rPr lang="en-US" sz="2800" dirty="0" smtClean="0"/>
            </a:br>
            <a:r>
              <a:rPr lang="en-US" sz="2800" dirty="0" smtClean="0"/>
              <a:t> </a:t>
            </a:r>
            <a:r>
              <a:rPr lang="en-US" sz="2400" dirty="0" smtClean="0"/>
              <a:t>For Adult Heart Recipients </a:t>
            </a:r>
            <a:r>
              <a:rPr lang="en-US" sz="2000" dirty="0" smtClean="0"/>
              <a:t>(Transplants: April 1994 – June 2010)</a:t>
            </a:r>
            <a:endParaRPr lang="en-US" sz="2000" dirty="0"/>
          </a:p>
        </p:txBody>
      </p:sp>
      <p:graphicFrame>
        <p:nvGraphicFramePr>
          <p:cNvPr id="4" name="Content Placeholder 3"/>
          <p:cNvGraphicFramePr>
            <a:graphicFrameLocks noGrp="1"/>
          </p:cNvGraphicFramePr>
          <p:nvPr>
            <p:ph idx="1"/>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3"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4" name="TextBox 13"/>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5" name="TextBox 14"/>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1447800" y="2514600"/>
            <a:ext cx="1600200" cy="307777"/>
          </a:xfrm>
          <a:prstGeom prst="rect">
            <a:avLst/>
          </a:prstGeom>
          <a:noFill/>
        </p:spPr>
        <p:txBody>
          <a:bodyPr wrap="square" rtlCol="0">
            <a:spAutoFit/>
          </a:bodyPr>
          <a:lstStyle/>
          <a:p>
            <a:r>
              <a:rPr lang="en-US" sz="1400" b="1" dirty="0" smtClean="0">
                <a:solidFill>
                  <a:srgbClr val="FFFF00"/>
                </a:solidFill>
              </a:rPr>
              <a:t>p = 0.5729</a:t>
            </a:r>
            <a:endParaRPr lang="en-US" sz="1400" b="1" dirty="0">
              <a:solidFill>
                <a:srgbClr val="FFFF00"/>
              </a:solidFill>
            </a:endParaRPr>
          </a:p>
        </p:txBody>
      </p:sp>
      <p:sp>
        <p:nvSpPr>
          <p:cNvPr id="10" name="TextBox 1"/>
          <p:cNvSpPr txBox="1"/>
          <p:nvPr/>
        </p:nvSpPr>
        <p:spPr>
          <a:xfrm>
            <a:off x="1371600" y="3200400"/>
            <a:ext cx="4267200" cy="609600"/>
          </a:xfrm>
          <a:prstGeom prst="rect">
            <a:avLst/>
          </a:prstGeom>
          <a:solidFill>
            <a:schemeClr val="bg2"/>
          </a:solidFill>
          <a:ln>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a:solidFill>
                  <a:schemeClr val="tx1"/>
                </a:solidFill>
              </a:rPr>
              <a:t>* Severe renal dysfunction = </a:t>
            </a:r>
            <a:r>
              <a:rPr lang="en-US" sz="1400" b="1" dirty="0" err="1">
                <a:solidFill>
                  <a:schemeClr val="tx1"/>
                </a:solidFill>
              </a:rPr>
              <a:t>Creatinine</a:t>
            </a:r>
            <a:r>
              <a:rPr lang="en-US" sz="1400" b="1" dirty="0">
                <a:solidFill>
                  <a:schemeClr val="tx1"/>
                </a:solidFill>
              </a:rPr>
              <a:t> &gt; 2.5 mg/dl (221 </a:t>
            </a:r>
            <a:r>
              <a:rPr lang="en-US" sz="1400" b="1" dirty="0" err="1">
                <a:solidFill>
                  <a:schemeClr val="tx1"/>
                </a:solidFill>
              </a:rPr>
              <a:t>μmol</a:t>
            </a:r>
            <a:r>
              <a:rPr lang="en-US" sz="1400" b="1" dirty="0">
                <a:solidFill>
                  <a:schemeClr val="tx1"/>
                </a:solidFill>
              </a:rPr>
              <a:t>/L), dialysis or renal transplant</a:t>
            </a:r>
          </a:p>
        </p:txBody>
      </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400" dirty="0" smtClean="0"/>
              <a:t>FREEDOM FROM SEVERE </a:t>
            </a:r>
            <a:r>
              <a:rPr lang="en-US" sz="2400" smtClean="0"/>
              <a:t>RENAL DYSFUNCTION*</a:t>
            </a:r>
            <a:r>
              <a:rPr lang="en-US" sz="2400" dirty="0" smtClean="0"/>
              <a:t/>
            </a:r>
            <a:br>
              <a:rPr lang="en-US" sz="2400" dirty="0" smtClean="0"/>
            </a:br>
            <a:r>
              <a:rPr lang="en-US" sz="2400" dirty="0" smtClean="0"/>
              <a:t>Stratified by Age Group</a:t>
            </a:r>
            <a:r>
              <a:rPr lang="en-US" sz="2800" dirty="0" smtClean="0"/>
              <a:t/>
            </a:r>
            <a:br>
              <a:rPr lang="en-US" sz="2800" dirty="0" smtClean="0"/>
            </a:br>
            <a:r>
              <a:rPr lang="en-US" sz="2800" dirty="0" smtClean="0"/>
              <a:t> </a:t>
            </a:r>
            <a:r>
              <a:rPr lang="en-US" sz="2400" dirty="0" smtClean="0"/>
              <a:t>For Adult Heart Recipients </a:t>
            </a:r>
            <a:r>
              <a:rPr lang="en-US" sz="2000" dirty="0" smtClean="0"/>
              <a:t>(Transplants: April 1994 – June 2010)</a:t>
            </a:r>
            <a:endParaRPr lang="en-US" sz="2000" dirty="0"/>
          </a:p>
        </p:txBody>
      </p:sp>
      <p:graphicFrame>
        <p:nvGraphicFramePr>
          <p:cNvPr id="4" name="Content Placeholder 3"/>
          <p:cNvGraphicFramePr>
            <a:graphicFrameLocks noGrp="1"/>
          </p:cNvGraphicFramePr>
          <p:nvPr>
            <p:ph idx="1"/>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3"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4" name="TextBox 13"/>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5" name="TextBox 14"/>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1600200" y="3124200"/>
            <a:ext cx="1600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sp>
        <p:nvSpPr>
          <p:cNvPr id="10" name="TextBox 9"/>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500" dirty="0" smtClean="0"/>
              <a:t>Patient Survival After Report of CAV Within 3 Years of Transplant and Patient Survival In Patients Without CAV*</a:t>
            </a:r>
            <a:br>
              <a:rPr lang="en-US" sz="2500" dirty="0" smtClean="0"/>
            </a:br>
            <a:r>
              <a:rPr lang="en-US" sz="2000" dirty="0" smtClean="0"/>
              <a:t>(Transplants: April 1994 – June 2010)</a:t>
            </a:r>
            <a:endParaRPr lang="en-US" sz="2000" dirty="0"/>
          </a:p>
        </p:txBody>
      </p:sp>
      <p:graphicFrame>
        <p:nvGraphicFramePr>
          <p:cNvPr id="4" name="Content Placeholder 3"/>
          <p:cNvGraphicFramePr>
            <a:graphicFrameLocks noGrp="1"/>
          </p:cNvGraphicFramePr>
          <p:nvPr>
            <p:ph idx="1"/>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3"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4" name="TextBox 13"/>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5" name="TextBox 14"/>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1600200" y="3124200"/>
            <a:ext cx="1600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sp>
        <p:nvSpPr>
          <p:cNvPr id="10" name="TextBox 9"/>
          <p:cNvSpPr txBox="1"/>
          <p:nvPr/>
        </p:nvSpPr>
        <p:spPr>
          <a:xfrm>
            <a:off x="4953000" y="5562600"/>
            <a:ext cx="4038600" cy="1015663"/>
          </a:xfrm>
          <a:prstGeom prst="rect">
            <a:avLst/>
          </a:prstGeom>
          <a:noFill/>
        </p:spPr>
        <p:txBody>
          <a:bodyPr wrap="square" lIns="45720" rIns="45720" rtlCol="0">
            <a:spAutoFit/>
          </a:bodyPr>
          <a:lstStyle/>
          <a:p>
            <a:r>
              <a:rPr lang="en-US" sz="1200" b="1" dirty="0" smtClean="0">
                <a:solidFill>
                  <a:srgbClr val="FFFF00"/>
                </a:solidFill>
              </a:rPr>
              <a:t>* Survival for patients without CAV within 3 years after transplant was conditioned on survival to median time of CAV development (501 days). Median time to CAV development is based on patients who developed CAV within 3 years of transplant.</a:t>
            </a:r>
            <a:endParaRPr lang="en-US" sz="1200" dirty="0">
              <a:solidFill>
                <a:srgbClr val="FFFF00"/>
              </a:solidFill>
            </a:endParaRPr>
          </a:p>
        </p:txBody>
      </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300" dirty="0" smtClean="0"/>
              <a:t>Patient Survival After Report of CAV Within 3 Years of Transplant and Patient Survival In Patients Without CAV* by Era</a:t>
            </a:r>
            <a:r>
              <a:rPr lang="en-US" sz="2500" dirty="0" smtClean="0"/>
              <a:t/>
            </a:r>
            <a:br>
              <a:rPr lang="en-US" sz="2500" dirty="0" smtClean="0"/>
            </a:br>
            <a:r>
              <a:rPr lang="en-US" sz="2000" dirty="0" smtClean="0"/>
              <a:t>(Transplants: April 1994 – June 2010)</a:t>
            </a:r>
            <a:endParaRPr lang="en-US" sz="2000" dirty="0"/>
          </a:p>
        </p:txBody>
      </p:sp>
      <p:graphicFrame>
        <p:nvGraphicFramePr>
          <p:cNvPr id="4" name="Content Placeholder 3"/>
          <p:cNvGraphicFramePr>
            <a:graphicFrameLocks noGrp="1"/>
          </p:cNvGraphicFramePr>
          <p:nvPr>
            <p:ph idx="1"/>
          </p:nvPr>
        </p:nvGraphicFramePr>
        <p:xfrm>
          <a:off x="228600" y="1295400"/>
          <a:ext cx="86106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3"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4" name="TextBox 13"/>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5" name="TextBox 14"/>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9" name="TextBox 8"/>
          <p:cNvSpPr txBox="1"/>
          <p:nvPr/>
        </p:nvSpPr>
        <p:spPr>
          <a:xfrm>
            <a:off x="1066800" y="2971800"/>
            <a:ext cx="4191000" cy="954107"/>
          </a:xfrm>
          <a:prstGeom prst="rect">
            <a:avLst/>
          </a:prstGeom>
          <a:solidFill>
            <a:schemeClr val="bg2"/>
          </a:solidFill>
        </p:spPr>
        <p:txBody>
          <a:bodyPr wrap="square" lIns="45720" rIns="45720" rtlCol="0">
            <a:spAutoFit/>
          </a:bodyPr>
          <a:lstStyle/>
          <a:p>
            <a:r>
              <a:rPr lang="pt-BR" sz="1400" b="1" dirty="0" smtClean="0">
                <a:solidFill>
                  <a:srgbClr val="FFFF00"/>
                </a:solidFill>
              </a:rPr>
              <a:t>4/1994-2002: No CAV vs. CAV p &lt; 0.0001</a:t>
            </a:r>
          </a:p>
          <a:p>
            <a:r>
              <a:rPr lang="pt-BR" sz="1400" b="1" dirty="0" smtClean="0">
                <a:solidFill>
                  <a:srgbClr val="FFFF00"/>
                </a:solidFill>
              </a:rPr>
              <a:t>2003-6/2010: No CAV vs. CAV p &lt; 0.0001</a:t>
            </a:r>
          </a:p>
          <a:p>
            <a:r>
              <a:rPr lang="pt-BR" sz="1400" b="1" dirty="0" smtClean="0">
                <a:solidFill>
                  <a:srgbClr val="FFFF00"/>
                </a:solidFill>
              </a:rPr>
              <a:t>No CAV: 4/1994-2002 vs. 2003-6/2010 p  = 0.5210</a:t>
            </a:r>
          </a:p>
          <a:p>
            <a:r>
              <a:rPr lang="pt-BR" sz="1400" b="1" dirty="0" smtClean="0">
                <a:solidFill>
                  <a:srgbClr val="FFFF00"/>
                </a:solidFill>
              </a:rPr>
              <a:t>CAV: 4/1994-2002 vs. 2003-6/2010 p = 0.0154</a:t>
            </a:r>
            <a:endParaRPr lang="en-US" sz="1400" b="1" dirty="0">
              <a:solidFill>
                <a:srgbClr val="FFFF00"/>
              </a:solidFill>
            </a:endParaRPr>
          </a:p>
        </p:txBody>
      </p:sp>
      <p:sp>
        <p:nvSpPr>
          <p:cNvPr id="10" name="TextBox 9"/>
          <p:cNvSpPr txBox="1"/>
          <p:nvPr/>
        </p:nvSpPr>
        <p:spPr>
          <a:xfrm>
            <a:off x="4876800" y="5562600"/>
            <a:ext cx="4038600" cy="1015663"/>
          </a:xfrm>
          <a:prstGeom prst="rect">
            <a:avLst/>
          </a:prstGeom>
          <a:noFill/>
        </p:spPr>
        <p:txBody>
          <a:bodyPr wrap="square" lIns="91440" rIns="0" rtlCol="0">
            <a:spAutoFit/>
          </a:bodyPr>
          <a:lstStyle/>
          <a:p>
            <a:r>
              <a:rPr lang="en-US" sz="1200" b="1" dirty="0" smtClean="0">
                <a:solidFill>
                  <a:srgbClr val="FFFF00"/>
                </a:solidFill>
              </a:rPr>
              <a:t>* Survival for patients without CAV within 3 years after transplant was conditioned on survival to median time of CAV development (501 days). Median time to CAV development is based on patients who developed CAV within 3 years of transplant.</a:t>
            </a:r>
            <a:endParaRPr lang="en-US" sz="1200" dirty="0">
              <a:solidFill>
                <a:srgbClr val="FFFF00"/>
              </a:solidFill>
            </a:endParaRPr>
          </a:p>
        </p:txBody>
      </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HEART TRANSPLANTATION</a:t>
            </a:r>
            <a:endParaRPr lang="en-US" sz="4000" dirty="0"/>
          </a:p>
        </p:txBody>
      </p:sp>
      <p:sp>
        <p:nvSpPr>
          <p:cNvPr id="3" name="Subtitle 2"/>
          <p:cNvSpPr>
            <a:spLocks noGrp="1"/>
          </p:cNvSpPr>
          <p:nvPr>
            <p:ph type="subTitle" idx="1"/>
          </p:nvPr>
        </p:nvSpPr>
        <p:spPr/>
        <p:txBody>
          <a:bodyPr/>
          <a:lstStyle/>
          <a:p>
            <a:r>
              <a:rPr lang="en-US" dirty="0" smtClean="0"/>
              <a:t>Adult Recipients</a:t>
            </a:r>
            <a:endParaRPr lang="en-US" dirty="0"/>
          </a:p>
        </p:txBody>
      </p:sp>
      <p:grpSp>
        <p:nvGrpSpPr>
          <p:cNvPr id="9" name="Group 4"/>
          <p:cNvGrpSpPr/>
          <p:nvPr/>
        </p:nvGrpSpPr>
        <p:grpSpPr>
          <a:xfrm>
            <a:off x="381000" y="5867400"/>
            <a:ext cx="4572000" cy="755650"/>
            <a:chOff x="381000" y="5867400"/>
            <a:chExt cx="4572000" cy="755650"/>
          </a:xfrm>
        </p:grpSpPr>
        <p:pic>
          <p:nvPicPr>
            <p:cNvPr id="11" name="Picture 2052" descr="ISHLTLGB"/>
            <p:cNvPicPr>
              <a:picLocks noChangeAspect="1" noChangeArrowheads="1"/>
            </p:cNvPicPr>
            <p:nvPr/>
          </p:nvPicPr>
          <p:blipFill>
            <a:blip r:embed="rId2" cstate="print"/>
            <a:srcRect/>
            <a:stretch>
              <a:fillRect/>
            </a:stretch>
          </p:blipFill>
          <p:spPr bwMode="auto">
            <a:xfrm>
              <a:off x="381000" y="5867400"/>
              <a:ext cx="752475" cy="755650"/>
            </a:xfrm>
            <a:prstGeom prst="rect">
              <a:avLst/>
            </a:prstGeom>
            <a:noFill/>
            <a:ln w="9525">
              <a:noFill/>
              <a:miter lim="800000"/>
              <a:headEnd/>
              <a:tailEnd/>
            </a:ln>
          </p:spPr>
        </p:pic>
        <p:sp>
          <p:nvSpPr>
            <p:cNvPr id="12" name="TextBox 11"/>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3" name="TextBox 12"/>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500" dirty="0" smtClean="0"/>
              <a:t>MALIGNANCY POST-HEART TRANSPLANT  FOR ADULTS</a:t>
            </a:r>
            <a:r>
              <a:rPr lang="en-US" sz="2400" dirty="0" smtClean="0"/>
              <a:t/>
            </a:r>
            <a:br>
              <a:rPr lang="en-US" sz="2400" dirty="0" smtClean="0"/>
            </a:br>
            <a:r>
              <a:rPr lang="en-US" sz="2400" dirty="0" smtClean="0"/>
              <a:t>Cumulative Morbidity Rates in </a:t>
            </a:r>
            <a:r>
              <a:rPr lang="en-US" sz="2400" u="sng" dirty="0" smtClean="0"/>
              <a:t>Survivors</a:t>
            </a:r>
            <a:r>
              <a:rPr lang="en-US" sz="2000" u="sng" dirty="0" smtClean="0"/>
              <a:t/>
            </a:r>
            <a:br>
              <a:rPr lang="en-US" sz="2000" u="sng" dirty="0" smtClean="0"/>
            </a:br>
            <a:r>
              <a:rPr lang="en-US" sz="2000" dirty="0" smtClean="0"/>
              <a:t>(Follow-ups: April 1994 – June 2011)</a:t>
            </a:r>
            <a:endParaRPr lang="en-US" sz="2000" dirty="0"/>
          </a:p>
        </p:txBody>
      </p:sp>
      <p:graphicFrame>
        <p:nvGraphicFramePr>
          <p:cNvPr id="13" name="Content Placeholder 12"/>
          <p:cNvGraphicFramePr>
            <a:graphicFrameLocks noGrp="1"/>
          </p:cNvGraphicFramePr>
          <p:nvPr>
            <p:ph idx="1"/>
          </p:nvPr>
        </p:nvGraphicFramePr>
        <p:xfrm>
          <a:off x="304800" y="1524000"/>
          <a:ext cx="8305800" cy="2878980"/>
        </p:xfrm>
        <a:graphic>
          <a:graphicData uri="http://schemas.openxmlformats.org/drawingml/2006/table">
            <a:tbl>
              <a:tblPr bandRow="1">
                <a:tableStyleId>{5C22544A-7EE6-4342-B048-85BDC9FD1C3A}</a:tableStyleId>
              </a:tblPr>
              <a:tblGrid>
                <a:gridCol w="1371600"/>
                <a:gridCol w="2057400"/>
                <a:gridCol w="1625600"/>
                <a:gridCol w="1625600"/>
                <a:gridCol w="1625600"/>
              </a:tblGrid>
              <a:tr h="519541">
                <a:tc gridSpan="2">
                  <a:txBody>
                    <a:bodyPr/>
                    <a:lstStyle/>
                    <a:p>
                      <a:pPr algn="ctr" rtl="0" fontAlgn="t"/>
                      <a:r>
                        <a:rPr lang="en-US" sz="1600" b="1" dirty="0">
                          <a:solidFill>
                            <a:srgbClr val="FFFF00"/>
                          </a:solidFill>
                        </a:rPr>
                        <a:t>Malignancy/Type</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a:txBody>
                    <a:bodyPr/>
                    <a:lstStyle/>
                    <a:p>
                      <a:pPr algn="ctr" rtl="0" fontAlgn="t"/>
                      <a:r>
                        <a:rPr lang="en-US" sz="1600" b="1" dirty="0">
                          <a:solidFill>
                            <a:srgbClr val="FFFF00"/>
                          </a:solidFill>
                        </a:rPr>
                        <a:t>1-Year  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a:solidFill>
                            <a:srgbClr val="FFFF00"/>
                          </a:solidFill>
                        </a:rPr>
                        <a:t>5-Year 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smtClean="0">
                          <a:solidFill>
                            <a:srgbClr val="FFFF00"/>
                          </a:solidFill>
                        </a:rPr>
                        <a:t>10-Year </a:t>
                      </a:r>
                      <a:r>
                        <a:rPr lang="en-US" sz="1600" b="1" dirty="0">
                          <a:solidFill>
                            <a:srgbClr val="FFFF00"/>
                          </a:solidFill>
                        </a:rPr>
                        <a:t>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30886">
                <a:tc gridSpan="2">
                  <a:txBody>
                    <a:bodyPr/>
                    <a:lstStyle/>
                    <a:p>
                      <a:pPr rtl="0" fontAlgn="t"/>
                      <a:r>
                        <a:rPr lang="en-US" sz="1600" b="1" dirty="0">
                          <a:solidFill>
                            <a:schemeClr val="tx1"/>
                          </a:solidFill>
                        </a:rPr>
                        <a:t>No 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hMerge="1">
                  <a:txBody>
                    <a:bodyPr/>
                    <a:lstStyle/>
                    <a:p>
                      <a:endParaRPr lang="en-US"/>
                    </a:p>
                  </a:txBody>
                  <a:tcPr/>
                </a:tc>
                <a:tc>
                  <a:txBody>
                    <a:bodyPr/>
                    <a:lstStyle/>
                    <a:p>
                      <a:pPr algn="ctr" fontAlgn="t"/>
                      <a:r>
                        <a:rPr lang="en-US" sz="1600" b="1" i="0" u="none" strike="noStrike" dirty="0">
                          <a:solidFill>
                            <a:schemeClr val="tx1"/>
                          </a:solidFill>
                          <a:latin typeface="Calibri"/>
                        </a:rPr>
                        <a:t>29,101 (97.3%)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600" b="1" i="0" u="none" strike="noStrike" dirty="0">
                          <a:solidFill>
                            <a:schemeClr val="tx1"/>
                          </a:solidFill>
                          <a:latin typeface="Calibri"/>
                        </a:rPr>
                        <a:t>12,750 (85.8%)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600" b="1" i="0" u="none" strike="noStrike" dirty="0">
                          <a:solidFill>
                            <a:schemeClr val="tx1"/>
                          </a:solidFill>
                          <a:latin typeface="Calibri"/>
                        </a:rPr>
                        <a:t>3,565 (71.2%)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430886">
                <a:tc gridSpan="2">
                  <a:txBody>
                    <a:bodyPr/>
                    <a:lstStyle/>
                    <a:p>
                      <a:pPr rtl="0" fontAlgn="t"/>
                      <a:r>
                        <a:rPr lang="en-US" sz="1600" b="1" dirty="0">
                          <a:solidFill>
                            <a:schemeClr val="tx1"/>
                          </a:solidFill>
                        </a:rPr>
                        <a:t>Malignancy (all types combined)</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a:txBody>
                    <a:bodyPr/>
                    <a:lstStyle/>
                    <a:p>
                      <a:pPr algn="ctr" fontAlgn="t"/>
                      <a:r>
                        <a:rPr lang="en-US" sz="1600" b="1" i="0" u="none" strike="noStrike">
                          <a:solidFill>
                            <a:schemeClr val="tx1"/>
                          </a:solidFill>
                          <a:latin typeface="Calibri"/>
                        </a:rPr>
                        <a:t>795 (2.7%)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600" b="1" i="0" u="none" strike="noStrike">
                          <a:solidFill>
                            <a:schemeClr val="tx1"/>
                          </a:solidFill>
                          <a:latin typeface="Calibri"/>
                        </a:rPr>
                        <a:t>2,102 (14.2%)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600" b="1" i="0" u="none" strike="noStrike" dirty="0">
                          <a:solidFill>
                            <a:schemeClr val="tx1"/>
                          </a:solidFill>
                          <a:latin typeface="Calibri"/>
                        </a:rPr>
                        <a:t>1,439 (28.8%)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59522">
                <a:tc rowSpan="4">
                  <a:txBody>
                    <a:bodyPr/>
                    <a:lstStyle/>
                    <a:p>
                      <a:pPr marL="0" marR="0" indent="0" algn="r" defTabSz="914400" rtl="0" eaLnBrk="1" fontAlgn="t" latinLnBrk="0" hangingPunct="1">
                        <a:lnSpc>
                          <a:spcPct val="100000"/>
                        </a:lnSpc>
                        <a:spcBef>
                          <a:spcPts val="0"/>
                        </a:spcBef>
                        <a:spcAft>
                          <a:spcPts val="0"/>
                        </a:spcAft>
                        <a:buClrTx/>
                        <a:buSzTx/>
                        <a:buFontTx/>
                        <a:buNone/>
                        <a:tabLst/>
                        <a:defRPr/>
                      </a:pPr>
                      <a:r>
                        <a:rPr lang="en-US" sz="1600" b="1" i="1" kern="1200" baseline="0" dirty="0" smtClean="0">
                          <a:solidFill>
                            <a:schemeClr val="tx2">
                              <a:lumMod val="20000"/>
                              <a:lumOff val="80000"/>
                            </a:schemeClr>
                          </a:solidFill>
                          <a:latin typeface="+mn-lt"/>
                          <a:ea typeface="+mn-ea"/>
                          <a:cs typeface="+mn-cs"/>
                        </a:rPr>
                        <a:t>Malignancy Type*</a:t>
                      </a:r>
                      <a:endParaRPr lang="en-US" sz="1600" b="1" i="1" kern="1200" baseline="0" dirty="0">
                        <a:solidFill>
                          <a:schemeClr val="tx2">
                            <a:lumMod val="20000"/>
                            <a:lumOff val="80000"/>
                          </a:schemeClr>
                        </a:solidFill>
                        <a:latin typeface="+mn-lt"/>
                        <a:ea typeface="+mn-ea"/>
                        <a:cs typeface="+mn-cs"/>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a:solidFill>
                            <a:schemeClr val="tx2">
                              <a:lumMod val="20000"/>
                              <a:lumOff val="80000"/>
                            </a:schemeClr>
                          </a:solidFill>
                        </a:rPr>
                        <a:t>Skin</a:t>
                      </a:r>
                      <a:endParaRPr lang="en-US" sz="1600" baseline="0" dirty="0">
                        <a:solidFill>
                          <a:schemeClr val="tx2">
                            <a:lumMod val="20000"/>
                            <a:lumOff val="80000"/>
                          </a:schemeClr>
                        </a:solidFill>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600" b="1" i="1" u="none" strike="noStrike">
                          <a:solidFill>
                            <a:schemeClr val="tx2">
                              <a:lumMod val="20000"/>
                              <a:lumOff val="80000"/>
                            </a:schemeClr>
                          </a:solidFill>
                          <a:latin typeface="Calibri"/>
                        </a:rPr>
                        <a:t>390</a:t>
                      </a:r>
                    </a:p>
                  </a:txBody>
                  <a:tcPr marR="4572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600" b="1" i="1" u="none" strike="noStrike">
                          <a:solidFill>
                            <a:schemeClr val="tx2">
                              <a:lumMod val="20000"/>
                              <a:lumOff val="80000"/>
                            </a:schemeClr>
                          </a:solidFill>
                          <a:latin typeface="Calibri"/>
                        </a:rPr>
                        <a:t>1,402</a:t>
                      </a:r>
                    </a:p>
                  </a:txBody>
                  <a:tcPr marR="4572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600" b="1" i="1" u="none" strike="noStrike">
                          <a:solidFill>
                            <a:schemeClr val="tx2">
                              <a:lumMod val="20000"/>
                              <a:lumOff val="80000"/>
                            </a:schemeClr>
                          </a:solidFill>
                          <a:latin typeface="Calibri"/>
                        </a:rPr>
                        <a:t>1,020</a:t>
                      </a:r>
                    </a:p>
                  </a:txBody>
                  <a:tcPr marR="4572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59522">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r" defTabSz="914400" rtl="0" eaLnBrk="1" fontAlgn="t" latinLnBrk="0" hangingPunct="1"/>
                      <a:r>
                        <a:rPr lang="en-US" sz="1600" b="1" i="1" kern="1200" baseline="0" dirty="0" smtClean="0">
                          <a:solidFill>
                            <a:schemeClr val="tx2">
                              <a:lumMod val="20000"/>
                              <a:lumOff val="80000"/>
                            </a:schemeClr>
                          </a:solidFill>
                          <a:latin typeface="+mn-lt"/>
                          <a:ea typeface="+mn-ea"/>
                          <a:cs typeface="+mn-cs"/>
                        </a:rPr>
                        <a:t>Lymphoma</a:t>
                      </a:r>
                      <a:endParaRPr lang="en-US" sz="1600" b="1" i="1" kern="1200" baseline="0" dirty="0">
                        <a:solidFill>
                          <a:schemeClr val="tx2">
                            <a:lumMod val="20000"/>
                            <a:lumOff val="80000"/>
                          </a:schemeClr>
                        </a:solidFill>
                        <a:latin typeface="+mn-lt"/>
                        <a:ea typeface="+mn-ea"/>
                        <a:cs typeface="+mn-cs"/>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600" b="1" i="1" u="none" strike="noStrike">
                          <a:solidFill>
                            <a:schemeClr val="tx2">
                              <a:lumMod val="20000"/>
                              <a:lumOff val="80000"/>
                            </a:schemeClr>
                          </a:solidFill>
                          <a:latin typeface="Calibri"/>
                        </a:rPr>
                        <a:t>165</a:t>
                      </a:r>
                    </a:p>
                  </a:txBody>
                  <a:tcPr marR="4572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600" b="1" i="1" u="none" strike="noStrike">
                          <a:solidFill>
                            <a:schemeClr val="tx2">
                              <a:lumMod val="20000"/>
                              <a:lumOff val="80000"/>
                            </a:schemeClr>
                          </a:solidFill>
                          <a:latin typeface="Calibri"/>
                        </a:rPr>
                        <a:t>162</a:t>
                      </a:r>
                    </a:p>
                  </a:txBody>
                  <a:tcPr marR="4572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600" b="1" i="1" u="none" strike="noStrike">
                          <a:solidFill>
                            <a:schemeClr val="tx2">
                              <a:lumMod val="20000"/>
                              <a:lumOff val="80000"/>
                            </a:schemeClr>
                          </a:solidFill>
                          <a:latin typeface="Calibri"/>
                        </a:rPr>
                        <a:t>97</a:t>
                      </a:r>
                    </a:p>
                  </a:txBody>
                  <a:tcPr marR="4572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59522">
                <a:tc vMerge="1">
                  <a:txBody>
                    <a:bodyPr/>
                    <a:lstStyle/>
                    <a:p>
                      <a:endParaRPr lang="en-US"/>
                    </a:p>
                  </a:txBody>
                  <a:tcPr/>
                </a:tc>
                <a:tc>
                  <a:txBody>
                    <a:bodyPr/>
                    <a:lstStyle/>
                    <a:p>
                      <a:pPr marL="0" algn="r" defTabSz="914400" rtl="0" eaLnBrk="1" fontAlgn="t" latinLnBrk="0" hangingPunct="1"/>
                      <a:r>
                        <a:rPr lang="en-US" sz="1600" b="1" i="1" kern="1200" baseline="0" dirty="0" smtClean="0">
                          <a:solidFill>
                            <a:schemeClr val="tx2">
                              <a:lumMod val="20000"/>
                              <a:lumOff val="80000"/>
                            </a:schemeClr>
                          </a:solidFill>
                          <a:latin typeface="+mn-lt"/>
                          <a:ea typeface="+mn-ea"/>
                          <a:cs typeface="+mn-cs"/>
                        </a:rPr>
                        <a:t>Other</a:t>
                      </a:r>
                      <a:endParaRPr lang="en-US" sz="1600" b="1" i="1" kern="1200" baseline="0" dirty="0">
                        <a:solidFill>
                          <a:schemeClr val="tx2">
                            <a:lumMod val="20000"/>
                            <a:lumOff val="80000"/>
                          </a:schemeClr>
                        </a:solidFill>
                        <a:latin typeface="+mn-lt"/>
                        <a:ea typeface="+mn-ea"/>
                        <a:cs typeface="+mn-cs"/>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600" b="1" i="1" u="none" strike="noStrike" dirty="0">
                          <a:solidFill>
                            <a:schemeClr val="tx2">
                              <a:lumMod val="20000"/>
                              <a:lumOff val="80000"/>
                            </a:schemeClr>
                          </a:solidFill>
                          <a:latin typeface="Calibri"/>
                        </a:rPr>
                        <a:t>185</a:t>
                      </a:r>
                    </a:p>
                  </a:txBody>
                  <a:tcPr marR="4572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600" b="1" i="1" u="none" strike="noStrike">
                          <a:solidFill>
                            <a:schemeClr val="tx2">
                              <a:lumMod val="20000"/>
                              <a:lumOff val="80000"/>
                            </a:schemeClr>
                          </a:solidFill>
                          <a:latin typeface="Calibri"/>
                        </a:rPr>
                        <a:t>608</a:t>
                      </a:r>
                    </a:p>
                  </a:txBody>
                  <a:tcPr marR="4572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fontAlgn="t"/>
                      <a:r>
                        <a:rPr lang="en-US" sz="1600" b="1" i="1" u="none" strike="noStrike">
                          <a:solidFill>
                            <a:schemeClr val="tx2">
                              <a:lumMod val="20000"/>
                              <a:lumOff val="80000"/>
                            </a:schemeClr>
                          </a:solidFill>
                          <a:latin typeface="Calibri"/>
                        </a:rPr>
                        <a:t>455</a:t>
                      </a:r>
                    </a:p>
                  </a:txBody>
                  <a:tcPr marR="4572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59522">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r" rtl="0" fontAlgn="t"/>
                      <a:r>
                        <a:rPr lang="en-US" sz="1600" b="1" i="1" baseline="0" dirty="0" smtClean="0">
                          <a:solidFill>
                            <a:schemeClr val="tx2">
                              <a:lumMod val="20000"/>
                              <a:lumOff val="80000"/>
                            </a:schemeClr>
                          </a:solidFill>
                        </a:rPr>
                        <a:t>Type Not Reported</a:t>
                      </a:r>
                      <a:endParaRPr lang="en-US" sz="1600" baseline="0" dirty="0">
                        <a:solidFill>
                          <a:schemeClr val="tx2">
                            <a:lumMod val="20000"/>
                            <a:lumOff val="80000"/>
                          </a:schemeClr>
                        </a:solidFill>
                      </a:endParaRPr>
                    </a:p>
                  </a:txBody>
                  <a:tcPr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600" b="1" i="1" u="none" strike="noStrike">
                          <a:solidFill>
                            <a:schemeClr val="tx2">
                              <a:lumMod val="20000"/>
                              <a:lumOff val="80000"/>
                            </a:schemeClr>
                          </a:solidFill>
                          <a:latin typeface="Calibri"/>
                        </a:rPr>
                        <a:t>55</a:t>
                      </a:r>
                    </a:p>
                  </a:txBody>
                  <a:tcPr marR="4572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600" b="1" i="1" u="none" strike="noStrike">
                          <a:solidFill>
                            <a:schemeClr val="tx2">
                              <a:lumMod val="20000"/>
                              <a:lumOff val="80000"/>
                            </a:schemeClr>
                          </a:solidFill>
                          <a:latin typeface="Calibri"/>
                        </a:rPr>
                        <a:t>42</a:t>
                      </a:r>
                    </a:p>
                  </a:txBody>
                  <a:tcPr marR="4572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600" b="1" i="1" u="none" strike="noStrike" dirty="0">
                          <a:solidFill>
                            <a:schemeClr val="tx2">
                              <a:lumMod val="20000"/>
                              <a:lumOff val="80000"/>
                            </a:schemeClr>
                          </a:solidFill>
                          <a:latin typeface="Calibri"/>
                        </a:rPr>
                        <a:t>16</a:t>
                      </a:r>
                    </a:p>
                  </a:txBody>
                  <a:tcPr marR="4572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9" name="TextBox 8"/>
          <p:cNvSpPr txBox="1"/>
          <p:nvPr/>
        </p:nvSpPr>
        <p:spPr>
          <a:xfrm>
            <a:off x="685800" y="5334000"/>
            <a:ext cx="8229600" cy="553998"/>
          </a:xfrm>
          <a:prstGeom prst="rect">
            <a:avLst/>
          </a:prstGeom>
          <a:noFill/>
        </p:spPr>
        <p:txBody>
          <a:bodyPr wrap="square" rtlCol="0">
            <a:spAutoFit/>
          </a:bodyPr>
          <a:lstStyle/>
          <a:p>
            <a:r>
              <a:rPr lang="en-US" sz="1500" b="1" dirty="0" smtClean="0"/>
              <a:t>* Recipients may have experienced more than one type of malignancy so sum of individual malignancy types may be greater than total number with malignancy.</a:t>
            </a:r>
            <a:endParaRPr lang="en-US" sz="1500" dirty="0"/>
          </a:p>
        </p:txBody>
      </p:sp>
      <p:sp>
        <p:nvSpPr>
          <p:cNvPr id="10" name="TextBox 9"/>
          <p:cNvSpPr txBox="1"/>
          <p:nvPr/>
        </p:nvSpPr>
        <p:spPr>
          <a:xfrm>
            <a:off x="381000" y="4572000"/>
            <a:ext cx="8229600" cy="738664"/>
          </a:xfrm>
          <a:prstGeom prst="rect">
            <a:avLst/>
          </a:prstGeom>
          <a:noFill/>
        </p:spPr>
        <p:txBody>
          <a:bodyPr wrap="square" rtlCol="0">
            <a:spAutoFit/>
          </a:bodyPr>
          <a:lstStyle/>
          <a:p>
            <a:r>
              <a:rPr lang="en-US" sz="1400" b="1" dirty="0" smtClean="0">
                <a:solidFill>
                  <a:srgbClr val="FFFF00"/>
                </a:solidFill>
              </a:rPr>
              <a:t>“Other” includes: prostate (11, 35, 21), </a:t>
            </a:r>
            <a:r>
              <a:rPr lang="en-US" sz="1400" b="1" dirty="0" err="1" smtClean="0">
                <a:solidFill>
                  <a:srgbClr val="FFFF00"/>
                </a:solidFill>
              </a:rPr>
              <a:t>adenocarcinoma</a:t>
            </a:r>
            <a:r>
              <a:rPr lang="en-US" sz="1400" b="1" dirty="0" smtClean="0">
                <a:solidFill>
                  <a:srgbClr val="FFFF00"/>
                </a:solidFill>
              </a:rPr>
              <a:t> (7, 7, 4),  lung (6, 4, 1), bladder (4, 5, 4), Kaposi's sarcoma (0, 3, 1), breast (2, 7, 2), cervical (2, 5, 2), colon (2, 4, 2), and renal (2, 7, 2).  Numbers in parentheses are those reported within 1 year, 5 years and 10 years, respectively. </a:t>
            </a:r>
            <a:endParaRPr lang="en-US" sz="1400" b="1" dirty="0">
              <a:solidFill>
                <a:srgbClr val="FFFF00"/>
              </a:solidFill>
            </a:endParaRPr>
          </a:p>
        </p:txBody>
      </p:sp>
      <p:grpSp>
        <p:nvGrpSpPr>
          <p:cNvPr id="3" name="Group 4"/>
          <p:cNvGrpSpPr/>
          <p:nvPr/>
        </p:nvGrpSpPr>
        <p:grpSpPr>
          <a:xfrm>
            <a:off x="381000" y="5867400"/>
            <a:ext cx="4572000" cy="755650"/>
            <a:chOff x="381000" y="5867400"/>
            <a:chExt cx="4572000" cy="755650"/>
          </a:xfrm>
        </p:grpSpPr>
        <p:pic>
          <p:nvPicPr>
            <p:cNvPr id="12"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4" name="TextBox 13"/>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5" name="TextBox 14"/>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11" name="TextBox 10"/>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600" dirty="0" smtClean="0"/>
              <a:t>FREEDOM FROM MALIGNANCY</a:t>
            </a:r>
            <a:r>
              <a:rPr lang="en-US" sz="2800" dirty="0" smtClean="0"/>
              <a:t/>
            </a:r>
            <a:br>
              <a:rPr lang="en-US" sz="2800" dirty="0" smtClean="0"/>
            </a:br>
            <a:r>
              <a:rPr lang="en-US" sz="2400" dirty="0" smtClean="0"/>
              <a:t>For Adult Heart Recipients </a:t>
            </a:r>
            <a:r>
              <a:rPr lang="en-US" sz="2000" dirty="0" smtClean="0"/>
              <a:t>(Follow-ups: April 1994 – June 2011)</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1" name="TextBox 10"/>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2" name="TextBox 11"/>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219200"/>
          </a:xfrm>
        </p:spPr>
        <p:txBody>
          <a:bodyPr/>
          <a:lstStyle/>
          <a:p>
            <a:r>
              <a:rPr lang="en-US" sz="2600" dirty="0" smtClean="0"/>
              <a:t>FREEDOM FROM MALIGNANCY</a:t>
            </a:r>
            <a:r>
              <a:rPr lang="en-US" sz="2800" dirty="0" smtClean="0"/>
              <a:t/>
            </a:r>
            <a:br>
              <a:rPr lang="en-US" sz="2800" dirty="0" smtClean="0"/>
            </a:br>
            <a:r>
              <a:rPr lang="en-US" sz="2000" dirty="0" smtClean="0"/>
              <a:t>by Maintenance Immunosuppression Combinations at Discharge</a:t>
            </a:r>
            <a:r>
              <a:rPr lang="en-US" sz="2400" dirty="0" smtClean="0"/>
              <a:t/>
            </a:r>
            <a:br>
              <a:rPr lang="en-US" sz="2400" dirty="0" smtClean="0"/>
            </a:br>
            <a:r>
              <a:rPr lang="en-US" sz="2000" dirty="0" smtClean="0"/>
              <a:t>For Adult Heart Recipients (Transplants: January 2001 - June 2010)</a:t>
            </a:r>
            <a:br>
              <a:rPr lang="en-US" sz="2000" dirty="0" smtClean="0"/>
            </a:br>
            <a:r>
              <a:rPr lang="en-US" sz="2000" dirty="0" smtClean="0"/>
              <a:t> Conditional on Survival to 14 days</a:t>
            </a:r>
            <a:endParaRPr lang="en-US" sz="2000" dirty="0"/>
          </a:p>
        </p:txBody>
      </p:sp>
      <p:graphicFrame>
        <p:nvGraphicFramePr>
          <p:cNvPr id="4" name="Content Placeholder 3"/>
          <p:cNvGraphicFramePr>
            <a:graphicFrameLocks noGrp="1"/>
          </p:cNvGraphicFramePr>
          <p:nvPr>
            <p:ph idx="1"/>
          </p:nvPr>
        </p:nvGraphicFramePr>
        <p:xfrm>
          <a:off x="228600" y="16002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1" name="TextBox 10"/>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2" name="TextBox 11"/>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1600200" y="3124200"/>
            <a:ext cx="1600200" cy="307777"/>
          </a:xfrm>
          <a:prstGeom prst="rect">
            <a:avLst/>
          </a:prstGeom>
          <a:noFill/>
        </p:spPr>
        <p:txBody>
          <a:bodyPr wrap="square" rtlCol="0">
            <a:spAutoFit/>
          </a:bodyPr>
          <a:lstStyle/>
          <a:p>
            <a:r>
              <a:rPr lang="en-US" sz="1400" b="1" dirty="0" smtClean="0">
                <a:solidFill>
                  <a:srgbClr val="FFFF00"/>
                </a:solidFill>
              </a:rPr>
              <a:t>p = 0.0015</a:t>
            </a:r>
            <a:endParaRPr lang="en-US" sz="1400" b="1" dirty="0">
              <a:solidFill>
                <a:srgbClr val="FFFF00"/>
              </a:solidFill>
            </a:endParaRPr>
          </a:p>
        </p:txBody>
      </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t>FREEDOM FROM MALIGNANCY</a:t>
            </a:r>
            <a:r>
              <a:rPr lang="en-US" sz="2800" dirty="0" smtClean="0"/>
              <a:t/>
            </a:r>
            <a:br>
              <a:rPr lang="en-US" sz="2800" dirty="0" smtClean="0"/>
            </a:br>
            <a:r>
              <a:rPr lang="en-US" sz="2000" dirty="0" smtClean="0"/>
              <a:t>For Adult Heart Recipients (Transplants: April 1994 – June 2010)</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1" name="TextBox 10"/>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2" name="TextBox 11"/>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1600200" y="3124200"/>
            <a:ext cx="1600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t>FREEDOM FROM SKIN MALIGNANCY</a:t>
            </a:r>
            <a:r>
              <a:rPr lang="en-US" sz="2800" dirty="0" smtClean="0"/>
              <a:t/>
            </a:r>
            <a:br>
              <a:rPr lang="en-US" sz="2800" dirty="0" smtClean="0"/>
            </a:br>
            <a:r>
              <a:rPr lang="en-US" sz="2000" dirty="0" smtClean="0"/>
              <a:t>For Adult Heart Recipients (Transplants: April 1994 – June 2010)</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1" name="TextBox 10"/>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2" name="TextBox 11"/>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1600200" y="3124200"/>
            <a:ext cx="1600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t>FREEDOM FROM LYMPHOMA </a:t>
            </a:r>
            <a:r>
              <a:rPr lang="en-US" sz="2800" dirty="0" smtClean="0"/>
              <a:t/>
            </a:r>
            <a:br>
              <a:rPr lang="en-US" sz="2800" dirty="0" smtClean="0"/>
            </a:br>
            <a:r>
              <a:rPr lang="en-US" sz="2000" dirty="0" smtClean="0"/>
              <a:t>For Adult Heart Recipients (Transplants: April 1994 – June 2010)</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1" name="TextBox 10"/>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2" name="TextBox 11"/>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1600200" y="3124200"/>
            <a:ext cx="1600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t>FREEDOM FROM LYMPHOMA</a:t>
            </a:r>
            <a:br>
              <a:rPr lang="en-US" sz="2600" dirty="0" smtClean="0"/>
            </a:br>
            <a:r>
              <a:rPr lang="en-US" sz="2600" dirty="0" smtClean="0"/>
              <a:t> By Recipient Age Group</a:t>
            </a:r>
            <a:r>
              <a:rPr lang="en-US" sz="2800" dirty="0" smtClean="0"/>
              <a:t/>
            </a:r>
            <a:br>
              <a:rPr lang="en-US" sz="2800" dirty="0" smtClean="0"/>
            </a:br>
            <a:r>
              <a:rPr lang="en-US" sz="2000" dirty="0" smtClean="0"/>
              <a:t>For Adult Heart Recipients (Follow-ups: April 1994 – June 2011)</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1" name="TextBox 10"/>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2" name="TextBox 11"/>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1600200" y="3124200"/>
            <a:ext cx="1600200" cy="307777"/>
          </a:xfrm>
          <a:prstGeom prst="rect">
            <a:avLst/>
          </a:prstGeom>
          <a:noFill/>
        </p:spPr>
        <p:txBody>
          <a:bodyPr wrap="square" rtlCol="0">
            <a:spAutoFit/>
          </a:bodyPr>
          <a:lstStyle/>
          <a:p>
            <a:r>
              <a:rPr lang="en-US" sz="1400" b="1" dirty="0" smtClean="0">
                <a:solidFill>
                  <a:srgbClr val="FFFF00"/>
                </a:solidFill>
              </a:rPr>
              <a:t>p = 0.0074</a:t>
            </a:r>
            <a:endParaRPr lang="en-US" sz="1400" b="1" dirty="0">
              <a:solidFill>
                <a:srgbClr val="FFFF00"/>
              </a:solidFill>
            </a:endParaRPr>
          </a:p>
        </p:txBody>
      </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600" dirty="0" smtClean="0"/>
              <a:t>FREEDOM OTHER MALIGNANCY</a:t>
            </a:r>
            <a:r>
              <a:rPr lang="en-US" sz="2800" dirty="0" smtClean="0"/>
              <a:t/>
            </a:r>
            <a:br>
              <a:rPr lang="en-US" sz="2800" dirty="0" smtClean="0"/>
            </a:br>
            <a:r>
              <a:rPr lang="en-US" sz="2000" dirty="0" smtClean="0"/>
              <a:t>For Adult Heart Recipients (Transplants: April 1994 – June 2010)</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1" name="TextBox 10"/>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2" name="TextBox 11"/>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1600200" y="3124200"/>
            <a:ext cx="1600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lstStyle/>
          <a:p>
            <a:r>
              <a:rPr lang="en-US" sz="2400" dirty="0" smtClean="0"/>
              <a:t>FREEDOM FROM NON SKIN MALIGNANCY</a:t>
            </a:r>
            <a:br>
              <a:rPr lang="en-US" sz="2400" dirty="0" smtClean="0"/>
            </a:br>
            <a:r>
              <a:rPr lang="en-US" sz="2400" dirty="0" smtClean="0"/>
              <a:t>By Recipient Age Group</a:t>
            </a:r>
            <a:r>
              <a:rPr lang="en-US" sz="2800" dirty="0" smtClean="0"/>
              <a:t/>
            </a:r>
            <a:br>
              <a:rPr lang="en-US" sz="2800" dirty="0" smtClean="0"/>
            </a:br>
            <a:r>
              <a:rPr lang="en-US" sz="2000" dirty="0" smtClean="0"/>
              <a:t>For Adult Heart Recipients (Follow-ups: April 1994 – June 2011)</a:t>
            </a:r>
            <a:endParaRPr lang="en-US" sz="2000" dirty="0"/>
          </a:p>
        </p:txBody>
      </p:sp>
      <p:graphicFrame>
        <p:nvGraphicFramePr>
          <p:cNvPr id="4" name="Content Placeholder 3"/>
          <p:cNvGraphicFramePr>
            <a:graphicFrameLocks noGrp="1"/>
          </p:cNvGraphicFramePr>
          <p:nvPr>
            <p:ph idx="1"/>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4" cstate="print"/>
            <a:srcRect/>
            <a:stretch>
              <a:fillRect/>
            </a:stretch>
          </p:blipFill>
          <p:spPr bwMode="auto">
            <a:xfrm>
              <a:off x="381000" y="5867400"/>
              <a:ext cx="752475" cy="755650"/>
            </a:xfrm>
            <a:prstGeom prst="rect">
              <a:avLst/>
            </a:prstGeom>
            <a:noFill/>
            <a:ln w="9525">
              <a:noFill/>
              <a:miter lim="800000"/>
              <a:headEnd/>
              <a:tailEnd/>
            </a:ln>
          </p:spPr>
        </p:pic>
        <p:sp>
          <p:nvSpPr>
            <p:cNvPr id="11" name="TextBox 10"/>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2" name="TextBox 11"/>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1600200" y="3124200"/>
            <a:ext cx="1600200" cy="307777"/>
          </a:xfrm>
          <a:prstGeom prst="rect">
            <a:avLst/>
          </a:prstGeom>
          <a:noFill/>
        </p:spPr>
        <p:txBody>
          <a:bodyPr wrap="square" rtlCol="0">
            <a:spAutoFit/>
          </a:bodyPr>
          <a:lstStyle/>
          <a:p>
            <a:r>
              <a:rPr lang="en-US" sz="1400" b="1" dirty="0" smtClean="0">
                <a:solidFill>
                  <a:srgbClr val="FFFF00"/>
                </a:solidFill>
              </a:rPr>
              <a:t>p &lt; 0.0001</a:t>
            </a:r>
            <a:endParaRPr lang="en-US" sz="1400" b="1" dirty="0">
              <a:solidFill>
                <a:srgbClr val="FFFF00"/>
              </a:solidFill>
            </a:endParaRPr>
          </a:p>
        </p:txBody>
      </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2800" dirty="0" smtClean="0"/>
              <a:t>ADULT HEART TRANSPLANT RECIPIENTS:</a:t>
            </a:r>
            <a:r>
              <a:rPr lang="en-US" sz="2600" dirty="0" smtClean="0"/>
              <a:t/>
            </a:r>
            <a:br>
              <a:rPr lang="en-US" sz="2600" dirty="0" smtClean="0"/>
            </a:br>
            <a:r>
              <a:rPr lang="en-US" sz="2400" dirty="0" smtClean="0"/>
              <a:t>Cause of Death </a:t>
            </a:r>
            <a:r>
              <a:rPr lang="en-US" sz="2000" dirty="0" smtClean="0"/>
              <a:t>(Deaths: January 1994 – June 2011)</a:t>
            </a:r>
            <a:endParaRPr lang="en-US" sz="2000" dirty="0"/>
          </a:p>
        </p:txBody>
      </p:sp>
      <p:graphicFrame>
        <p:nvGraphicFramePr>
          <p:cNvPr id="13" name="Content Placeholder 12"/>
          <p:cNvGraphicFramePr>
            <a:graphicFrameLocks noGrp="1"/>
          </p:cNvGraphicFramePr>
          <p:nvPr>
            <p:ph idx="1"/>
          </p:nvPr>
        </p:nvGraphicFramePr>
        <p:xfrm>
          <a:off x="228600" y="1143000"/>
          <a:ext cx="8686794" cy="4724399"/>
        </p:xfrm>
        <a:graphic>
          <a:graphicData uri="http://schemas.openxmlformats.org/drawingml/2006/table">
            <a:tbl>
              <a:tblPr>
                <a:tableStyleId>{5C22544A-7EE6-4342-B048-85BDC9FD1C3A}</a:tableStyleId>
              </a:tblPr>
              <a:tblGrid>
                <a:gridCol w="1676399"/>
                <a:gridCol w="1001485"/>
                <a:gridCol w="1001485"/>
                <a:gridCol w="1001485"/>
                <a:gridCol w="1001485"/>
                <a:gridCol w="1001485"/>
                <a:gridCol w="1001485"/>
                <a:gridCol w="1001485"/>
              </a:tblGrid>
              <a:tr h="565319">
                <a:tc>
                  <a:txBody>
                    <a:bodyPr/>
                    <a:lstStyle/>
                    <a:p>
                      <a:pPr algn="ctr" rtl="0"/>
                      <a:r>
                        <a:rPr lang="en-US" sz="1100" b="1" dirty="0">
                          <a:solidFill>
                            <a:srgbClr val="FFFF00"/>
                          </a:solidFill>
                        </a:rPr>
                        <a:t>CAUSE OF DEATH</a:t>
                      </a:r>
                      <a:endParaRPr lang="en-US" sz="11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100" b="1" dirty="0">
                          <a:solidFill>
                            <a:srgbClr val="FFFF00"/>
                          </a:solidFill>
                          <a:cs typeface="Arial"/>
                        </a:rPr>
                        <a:t>0-30 Days </a:t>
                      </a:r>
                    </a:p>
                    <a:p>
                      <a:pPr algn="ctr" rtl="0"/>
                      <a:r>
                        <a:rPr lang="en-US" sz="1100" b="1" dirty="0">
                          <a:solidFill>
                            <a:srgbClr val="FFFF00"/>
                          </a:solidFill>
                          <a:cs typeface="Arial"/>
                        </a:rPr>
                        <a:t>(N = </a:t>
                      </a:r>
                      <a:r>
                        <a:rPr lang="en-US" sz="1100" b="1" dirty="0" smtClean="0">
                          <a:solidFill>
                            <a:srgbClr val="FFFF00"/>
                          </a:solidFill>
                        </a:rPr>
                        <a:t>4,092</a:t>
                      </a:r>
                      <a:r>
                        <a:rPr lang="en-US" sz="1100" b="1" dirty="0" smtClean="0">
                          <a:solidFill>
                            <a:srgbClr val="FFFF00"/>
                          </a:solidFill>
                          <a:cs typeface="Arial"/>
                        </a:rPr>
                        <a:t>)</a:t>
                      </a:r>
                      <a:endParaRPr lang="en-US" sz="11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100" b="1" dirty="0">
                          <a:solidFill>
                            <a:srgbClr val="FFFF00"/>
                          </a:solidFill>
                          <a:cs typeface="Arial"/>
                        </a:rPr>
                        <a:t>31 Days – </a:t>
                      </a:r>
                    </a:p>
                    <a:p>
                      <a:pPr algn="ctr" rtl="0"/>
                      <a:r>
                        <a:rPr lang="en-US" sz="1100" b="1" dirty="0">
                          <a:solidFill>
                            <a:srgbClr val="FFFF00"/>
                          </a:solidFill>
                          <a:cs typeface="Arial"/>
                        </a:rPr>
                        <a:t>1 Year</a:t>
                      </a:r>
                    </a:p>
                    <a:p>
                      <a:pPr algn="ctr" rtl="0"/>
                      <a:r>
                        <a:rPr lang="en-US" sz="1100" b="1" dirty="0">
                          <a:solidFill>
                            <a:srgbClr val="FFFF00"/>
                          </a:solidFill>
                          <a:cs typeface="Arial"/>
                        </a:rPr>
                        <a:t> (N = </a:t>
                      </a:r>
                      <a:r>
                        <a:rPr lang="en-US" sz="1100" b="1" dirty="0" smtClean="0">
                          <a:solidFill>
                            <a:srgbClr val="FFFF00"/>
                          </a:solidFill>
                        </a:rPr>
                        <a:t>3,801</a:t>
                      </a:r>
                      <a:r>
                        <a:rPr lang="en-US" sz="1100" b="1" dirty="0" smtClean="0">
                          <a:solidFill>
                            <a:srgbClr val="FFFF00"/>
                          </a:solidFill>
                          <a:cs typeface="Arial"/>
                        </a:rPr>
                        <a:t>)</a:t>
                      </a:r>
                      <a:endParaRPr lang="en-US" sz="11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100" b="1" dirty="0">
                          <a:solidFill>
                            <a:srgbClr val="FFFF00"/>
                          </a:solidFill>
                          <a:cs typeface="Arial"/>
                        </a:rPr>
                        <a:t>&gt;1 Year – </a:t>
                      </a:r>
                    </a:p>
                    <a:p>
                      <a:pPr algn="ctr" rtl="0"/>
                      <a:r>
                        <a:rPr lang="en-US" sz="1100" b="1" dirty="0">
                          <a:solidFill>
                            <a:srgbClr val="FFFF00"/>
                          </a:solidFill>
                          <a:cs typeface="Arial"/>
                        </a:rPr>
                        <a:t>3 Years </a:t>
                      </a:r>
                    </a:p>
                    <a:p>
                      <a:pPr algn="ctr" rtl="0"/>
                      <a:r>
                        <a:rPr lang="en-US" sz="1100" b="1" dirty="0">
                          <a:solidFill>
                            <a:srgbClr val="FFFF00"/>
                          </a:solidFill>
                          <a:cs typeface="Arial"/>
                        </a:rPr>
                        <a:t>(N = </a:t>
                      </a:r>
                      <a:r>
                        <a:rPr lang="en-US" sz="1100" b="1" dirty="0" smtClean="0">
                          <a:solidFill>
                            <a:srgbClr val="FFFF00"/>
                          </a:solidFill>
                        </a:rPr>
                        <a:t>2,846</a:t>
                      </a:r>
                      <a:r>
                        <a:rPr lang="en-US" sz="1100" b="1" dirty="0" smtClean="0">
                          <a:solidFill>
                            <a:srgbClr val="FFFF00"/>
                          </a:solidFill>
                          <a:cs typeface="Arial"/>
                        </a:rPr>
                        <a:t>)</a:t>
                      </a:r>
                      <a:endParaRPr lang="en-US" sz="11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100" b="1" dirty="0">
                          <a:solidFill>
                            <a:srgbClr val="FFFF00"/>
                          </a:solidFill>
                          <a:cs typeface="Arial"/>
                        </a:rPr>
                        <a:t>&gt;3 Years – </a:t>
                      </a:r>
                    </a:p>
                    <a:p>
                      <a:pPr algn="ctr" rtl="0"/>
                      <a:r>
                        <a:rPr lang="en-US" sz="1100" b="1" dirty="0">
                          <a:solidFill>
                            <a:srgbClr val="FFFF00"/>
                          </a:solidFill>
                          <a:cs typeface="Arial"/>
                        </a:rPr>
                        <a:t>5 Years </a:t>
                      </a:r>
                    </a:p>
                    <a:p>
                      <a:pPr algn="ctr" rtl="0"/>
                      <a:r>
                        <a:rPr lang="en-US" sz="1100" b="1" dirty="0">
                          <a:solidFill>
                            <a:srgbClr val="FFFF00"/>
                          </a:solidFill>
                          <a:cs typeface="Arial"/>
                        </a:rPr>
                        <a:t>(N = </a:t>
                      </a:r>
                      <a:r>
                        <a:rPr lang="en-US" sz="1100" b="1" dirty="0" smtClean="0">
                          <a:solidFill>
                            <a:srgbClr val="FFFF00"/>
                          </a:solidFill>
                        </a:rPr>
                        <a:t>2,547</a:t>
                      </a:r>
                      <a:r>
                        <a:rPr lang="en-US" sz="1100" b="1" dirty="0" smtClean="0">
                          <a:solidFill>
                            <a:srgbClr val="FFFF00"/>
                          </a:solidFill>
                          <a:cs typeface="Arial"/>
                        </a:rPr>
                        <a:t>)</a:t>
                      </a:r>
                      <a:endParaRPr lang="en-US" sz="11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100" b="1" dirty="0">
                          <a:solidFill>
                            <a:srgbClr val="FFFF00"/>
                          </a:solidFill>
                          <a:cs typeface="Arial"/>
                        </a:rPr>
                        <a:t>&gt;5 Years –</a:t>
                      </a:r>
                    </a:p>
                    <a:p>
                      <a:pPr algn="ctr" rtl="0"/>
                      <a:r>
                        <a:rPr lang="en-US" sz="1100" b="1" dirty="0">
                          <a:solidFill>
                            <a:srgbClr val="FFFF00"/>
                          </a:solidFill>
                          <a:cs typeface="Arial"/>
                        </a:rPr>
                        <a:t>10 Years</a:t>
                      </a:r>
                    </a:p>
                    <a:p>
                      <a:pPr algn="ctr" rtl="0"/>
                      <a:r>
                        <a:rPr lang="en-US" sz="1100" b="1" dirty="0">
                          <a:solidFill>
                            <a:srgbClr val="FFFF00"/>
                          </a:solidFill>
                          <a:cs typeface="Arial"/>
                        </a:rPr>
                        <a:t>(N = </a:t>
                      </a:r>
                      <a:r>
                        <a:rPr lang="en-US" sz="1100" b="1" dirty="0" smtClean="0">
                          <a:solidFill>
                            <a:srgbClr val="FFFF00"/>
                          </a:solidFill>
                        </a:rPr>
                        <a:t>6,617</a:t>
                      </a:r>
                      <a:r>
                        <a:rPr lang="en-US" sz="1100" b="1" dirty="0" smtClean="0">
                          <a:solidFill>
                            <a:srgbClr val="FFFF00"/>
                          </a:solidFill>
                          <a:cs typeface="Arial"/>
                        </a:rPr>
                        <a:t>)</a:t>
                      </a:r>
                      <a:endParaRPr lang="en-US" sz="11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100" b="1" dirty="0">
                          <a:solidFill>
                            <a:srgbClr val="FFFF00"/>
                          </a:solidFill>
                          <a:cs typeface="Arial"/>
                        </a:rPr>
                        <a:t>&gt;10 Years</a:t>
                      </a:r>
                    </a:p>
                    <a:p>
                      <a:pPr algn="ctr" rtl="0"/>
                      <a:r>
                        <a:rPr lang="en-US" sz="1100" b="1" dirty="0">
                          <a:solidFill>
                            <a:srgbClr val="FFFF00"/>
                          </a:solidFill>
                          <a:cs typeface="Arial"/>
                        </a:rPr>
                        <a:t> – 15 Years</a:t>
                      </a:r>
                    </a:p>
                    <a:p>
                      <a:pPr algn="ctr" rtl="0"/>
                      <a:r>
                        <a:rPr lang="en-US" sz="1100" b="1" dirty="0">
                          <a:solidFill>
                            <a:srgbClr val="FFFF00"/>
                          </a:solidFill>
                          <a:cs typeface="Arial"/>
                        </a:rPr>
                        <a:t> (N </a:t>
                      </a:r>
                      <a:r>
                        <a:rPr lang="en-US" sz="1100" b="1" dirty="0" smtClean="0">
                          <a:solidFill>
                            <a:srgbClr val="FFFF00"/>
                          </a:solidFill>
                          <a:cs typeface="Arial"/>
                        </a:rPr>
                        <a:t>=</a:t>
                      </a:r>
                      <a:r>
                        <a:rPr lang="en-US" sz="1100" b="1" dirty="0" smtClean="0">
                          <a:solidFill>
                            <a:srgbClr val="FFFF00"/>
                          </a:solidFill>
                          <a:cs typeface="+mn-cs"/>
                        </a:rPr>
                        <a:t>4,221</a:t>
                      </a:r>
                      <a:r>
                        <a:rPr lang="en-US" sz="1100" b="1" dirty="0" smtClean="0">
                          <a:solidFill>
                            <a:srgbClr val="FFFF00"/>
                          </a:solidFill>
                          <a:cs typeface="Arial"/>
                        </a:rPr>
                        <a:t>)</a:t>
                      </a:r>
                      <a:endParaRPr lang="en-US" sz="1100" dirty="0">
                        <a:solidFill>
                          <a:srgbClr val="FFFF00"/>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100" b="1" dirty="0">
                          <a:solidFill>
                            <a:srgbClr val="FFFF00"/>
                          </a:solidFill>
                          <a:cs typeface="Arial"/>
                        </a:rPr>
                        <a:t>&gt;15 Years</a:t>
                      </a:r>
                    </a:p>
                    <a:p>
                      <a:pPr algn="ctr" rtl="0"/>
                      <a:r>
                        <a:rPr lang="en-US" sz="1100" b="1" dirty="0">
                          <a:solidFill>
                            <a:srgbClr val="FFFF00"/>
                          </a:solidFill>
                          <a:cs typeface="Arial"/>
                        </a:rPr>
                        <a:t> (N =</a:t>
                      </a:r>
                      <a:r>
                        <a:rPr lang="en-US" sz="1100" b="1" dirty="0" smtClean="0">
                          <a:solidFill>
                            <a:srgbClr val="FFFF00"/>
                          </a:solidFill>
                        </a:rPr>
                        <a:t>1,937</a:t>
                      </a:r>
                      <a:r>
                        <a:rPr lang="en-US" sz="1100" b="1" dirty="0" smtClean="0">
                          <a:solidFill>
                            <a:srgbClr val="FFFF00"/>
                          </a:solidFill>
                          <a:cs typeface="Arial"/>
                        </a:rPr>
                        <a:t>)</a:t>
                      </a:r>
                      <a:endParaRPr lang="en-US" sz="1100" dirty="0"/>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05780">
                <a:tc>
                  <a:txBody>
                    <a:bodyPr/>
                    <a:lstStyle/>
                    <a:p>
                      <a:pPr rtl="0"/>
                      <a:r>
                        <a:rPr lang="en-US" sz="1100" b="1" dirty="0">
                          <a:solidFill>
                            <a:schemeClr val="tx1"/>
                          </a:solidFill>
                        </a:rPr>
                        <a:t>Cardiac Allograft Vasculopathy</a:t>
                      </a:r>
                      <a:endParaRPr lang="en-US" sz="11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dirty="0">
                          <a:solidFill>
                            <a:schemeClr val="tx1"/>
                          </a:solidFill>
                          <a:latin typeface="+mn-lt"/>
                        </a:rPr>
                        <a:t>71 (1.7%)</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dirty="0">
                          <a:solidFill>
                            <a:schemeClr val="tx1"/>
                          </a:solidFill>
                          <a:latin typeface="+mn-lt"/>
                        </a:rPr>
                        <a:t>161 (4.2%)</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373 (13.1%)</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369 (14.5%)</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951 (14.4%)</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619 (14.7%)</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248 (12.8%)</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100" b="1">
                          <a:solidFill>
                            <a:schemeClr val="tx1"/>
                          </a:solidFill>
                        </a:rPr>
                        <a:t>Acute Rejection</a:t>
                      </a:r>
                      <a:endParaRPr lang="en-US" sz="110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222 (5.4%)</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394 (10.4%)</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dirty="0">
                          <a:solidFill>
                            <a:schemeClr val="tx1"/>
                          </a:solidFill>
                          <a:latin typeface="+mn-lt"/>
                        </a:rPr>
                        <a:t>296 (10.4%)</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127 (5.0%)</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127 (1.9%)</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42 (1.0%)</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13 (0.7%)</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100" b="1" dirty="0">
                          <a:solidFill>
                            <a:schemeClr val="tx1"/>
                          </a:solidFill>
                        </a:rPr>
                        <a:t>Lymphoma</a:t>
                      </a:r>
                      <a:endParaRPr lang="en-US" sz="11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3 (0.1%)</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59 (1.6%)</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81 (2.8%)</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dirty="0">
                          <a:solidFill>
                            <a:schemeClr val="tx1"/>
                          </a:solidFill>
                          <a:latin typeface="+mn-lt"/>
                        </a:rPr>
                        <a:t>105 (4.1%)</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283 (4.3%)</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163 (3.9%)</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66 (3.4%)</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100" b="1">
                          <a:solidFill>
                            <a:schemeClr val="tx1"/>
                          </a:solidFill>
                        </a:rPr>
                        <a:t>Malignancy, Other</a:t>
                      </a:r>
                      <a:endParaRPr lang="en-US" sz="110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1 (0.0%)</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91 (2.4%)</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326 (11.5%)</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dirty="0">
                          <a:solidFill>
                            <a:schemeClr val="tx1"/>
                          </a:solidFill>
                          <a:latin typeface="+mn-lt"/>
                        </a:rPr>
                        <a:t>472 (18.5%)</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1,344 (20.3%)</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847 (20.1%)</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345 (17.8%)</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100" b="1">
                          <a:solidFill>
                            <a:schemeClr val="tx1"/>
                          </a:solidFill>
                        </a:rPr>
                        <a:t>CMV</a:t>
                      </a:r>
                      <a:endParaRPr lang="en-US" sz="110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3 (0.1%)</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42 (1.1%)</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14 (0.5%)</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6 (0.2%)</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dirty="0">
                          <a:solidFill>
                            <a:schemeClr val="tx1"/>
                          </a:solidFill>
                          <a:latin typeface="+mn-lt"/>
                        </a:rPr>
                        <a:t>6 (0.1%)</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2 (0.0%)</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0</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100" b="1">
                          <a:solidFill>
                            <a:schemeClr val="tx1"/>
                          </a:solidFill>
                        </a:rPr>
                        <a:t>Infection, Non-CMV</a:t>
                      </a:r>
                      <a:endParaRPr lang="en-US" sz="110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548 (13.4%)</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dirty="0">
                          <a:solidFill>
                            <a:schemeClr val="tx1"/>
                          </a:solidFill>
                          <a:latin typeface="+mn-lt"/>
                        </a:rPr>
                        <a:t>1,155 (30.4%)</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354 (12.4%)</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241 (9.5%)</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dirty="0">
                          <a:solidFill>
                            <a:schemeClr val="tx1"/>
                          </a:solidFill>
                          <a:latin typeface="+mn-lt"/>
                        </a:rPr>
                        <a:t>703 (10.6%)</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432 (10.2%)</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226 (11.7%)</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100" b="1">
                          <a:solidFill>
                            <a:schemeClr val="tx1"/>
                          </a:solidFill>
                        </a:rPr>
                        <a:t>Graft Failure</a:t>
                      </a:r>
                      <a:endParaRPr lang="en-US" sz="110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1,522 (37.2%)</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dirty="0">
                          <a:solidFill>
                            <a:schemeClr val="tx1"/>
                          </a:solidFill>
                          <a:latin typeface="+mn-lt"/>
                        </a:rPr>
                        <a:t>631 (16.6%)</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688 (24.2%)</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543 (21.3%)</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dirty="0">
                          <a:solidFill>
                            <a:schemeClr val="tx1"/>
                          </a:solidFill>
                          <a:latin typeface="+mn-lt"/>
                        </a:rPr>
                        <a:t>1,150 (17.4%)</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dirty="0">
                          <a:solidFill>
                            <a:schemeClr val="tx1"/>
                          </a:solidFill>
                          <a:latin typeface="+mn-lt"/>
                        </a:rPr>
                        <a:t>670 (15.9%)</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305 (15.7%)</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100" b="1">
                          <a:solidFill>
                            <a:schemeClr val="tx1"/>
                          </a:solidFill>
                        </a:rPr>
                        <a:t>Technical</a:t>
                      </a:r>
                      <a:endParaRPr lang="en-US" sz="110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307 (7.5%)</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53 (1.4%)</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dirty="0">
                          <a:solidFill>
                            <a:schemeClr val="tx1"/>
                          </a:solidFill>
                          <a:latin typeface="+mn-lt"/>
                        </a:rPr>
                        <a:t>21 (0.7%)</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24 (0.9%)</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78 (1.2%)</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dirty="0">
                          <a:solidFill>
                            <a:schemeClr val="tx1"/>
                          </a:solidFill>
                          <a:latin typeface="+mn-lt"/>
                        </a:rPr>
                        <a:t>59 (1.4%)</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27 (1.4%)</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100" b="1" dirty="0">
                          <a:solidFill>
                            <a:schemeClr val="tx1"/>
                          </a:solidFill>
                        </a:rPr>
                        <a:t>Other</a:t>
                      </a:r>
                      <a:endParaRPr lang="en-US" sz="11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199 (4.9%)</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305 (8.0%)</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253 (8.9%)</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201 (7.9%)</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547 (8.3%)</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dirty="0">
                          <a:solidFill>
                            <a:schemeClr val="tx1"/>
                          </a:solidFill>
                          <a:latin typeface="+mn-lt"/>
                        </a:rPr>
                        <a:t>311 (7.4%)</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167 (8.6%)</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100" b="1">
                          <a:solidFill>
                            <a:schemeClr val="tx1"/>
                          </a:solidFill>
                        </a:rPr>
                        <a:t>Multiple Organ Failure</a:t>
                      </a:r>
                      <a:endParaRPr lang="en-US" sz="110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716 (17.5%)</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533 (14.0%)</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164 (5.8%)</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155 (6.1%)</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455 (6.9%)</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dirty="0">
                          <a:solidFill>
                            <a:schemeClr val="tx1"/>
                          </a:solidFill>
                          <a:latin typeface="+mn-lt"/>
                        </a:rPr>
                        <a:t>345 (8.2%)</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dirty="0">
                          <a:solidFill>
                            <a:schemeClr val="tx1"/>
                          </a:solidFill>
                          <a:latin typeface="+mn-lt"/>
                        </a:rPr>
                        <a:t>175 (9.0%)</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100" b="1" dirty="0">
                          <a:solidFill>
                            <a:schemeClr val="tx1"/>
                          </a:solidFill>
                        </a:rPr>
                        <a:t>Renal Failure</a:t>
                      </a:r>
                      <a:endParaRPr lang="en-US" sz="11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31 (0.8%)</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39 (1.0%)</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45 (1.6%)</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85 (3.3%)</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392 (5.9%)</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359 (8.5%)</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dirty="0">
                          <a:solidFill>
                            <a:schemeClr val="tx1"/>
                          </a:solidFill>
                          <a:latin typeface="+mn-lt"/>
                        </a:rPr>
                        <a:t>175 (9.0%)</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12775">
                <a:tc>
                  <a:txBody>
                    <a:bodyPr/>
                    <a:lstStyle/>
                    <a:p>
                      <a:pPr rtl="0"/>
                      <a:r>
                        <a:rPr lang="en-US" sz="1100" b="1">
                          <a:solidFill>
                            <a:schemeClr val="tx1"/>
                          </a:solidFill>
                        </a:rPr>
                        <a:t>Pulmonary</a:t>
                      </a:r>
                      <a:endParaRPr lang="en-US" sz="110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142 (3.5%)</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158 (4.2%)</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123 (4.3%)</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126 (4.9%)</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282 (4.3%)</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a:solidFill>
                            <a:schemeClr val="tx1"/>
                          </a:solidFill>
                          <a:latin typeface="+mn-lt"/>
                        </a:rPr>
                        <a:t>173 (4.1%)</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100" b="1" i="0" u="none" strike="noStrike" dirty="0">
                          <a:solidFill>
                            <a:schemeClr val="tx1"/>
                          </a:solidFill>
                          <a:latin typeface="+mn-lt"/>
                        </a:rPr>
                        <a:t>88 (4.5%)</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12775">
                <a:tc>
                  <a:txBody>
                    <a:bodyPr/>
                    <a:lstStyle/>
                    <a:p>
                      <a:pPr rtl="0"/>
                      <a:r>
                        <a:rPr lang="en-US" sz="1100" b="1" dirty="0" err="1">
                          <a:solidFill>
                            <a:schemeClr val="tx1"/>
                          </a:solidFill>
                        </a:rPr>
                        <a:t>Cerebrovascular</a:t>
                      </a:r>
                      <a:endParaRPr lang="en-US" sz="110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327 (8.0%)</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dirty="0">
                          <a:solidFill>
                            <a:schemeClr val="tx1"/>
                          </a:solidFill>
                          <a:latin typeface="+mn-lt"/>
                        </a:rPr>
                        <a:t>180 (4.7%)</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108 (3.8%)</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93 (3.7%)</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299 (4.5%)</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a:solidFill>
                            <a:schemeClr val="tx1"/>
                          </a:solidFill>
                          <a:latin typeface="+mn-lt"/>
                        </a:rPr>
                        <a:t>199 (4.7%)</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100" b="1" i="0" u="none" strike="noStrike" dirty="0">
                          <a:solidFill>
                            <a:schemeClr val="tx1"/>
                          </a:solidFill>
                          <a:latin typeface="+mn-lt"/>
                        </a:rPr>
                        <a:t>102 (5.3%)</a:t>
                      </a:r>
                    </a:p>
                  </a:txBody>
                  <a:tcPr marL="9144" marR="914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bl>
          </a:graphicData>
        </a:graphic>
      </p:graphicFrame>
      <p:grpSp>
        <p:nvGrpSpPr>
          <p:cNvPr id="3" name="Group 4"/>
          <p:cNvGrpSpPr/>
          <p:nvPr/>
        </p:nvGrpSpPr>
        <p:grpSpPr>
          <a:xfrm>
            <a:off x="381000" y="5867400"/>
            <a:ext cx="4572000" cy="755650"/>
            <a:chOff x="381000" y="5867400"/>
            <a:chExt cx="4572000" cy="755650"/>
          </a:xfrm>
        </p:grpSpPr>
        <p:pic>
          <p:nvPicPr>
            <p:cNvPr id="10" name="Picture 2052" descr="ISHLTLGB"/>
            <p:cNvPicPr>
              <a:picLocks noChangeAspect="1" noChangeArrowheads="1"/>
            </p:cNvPicPr>
            <p:nvPr/>
          </p:nvPicPr>
          <p:blipFill>
            <a:blip r:embed="rId3" cstate="print"/>
            <a:srcRect/>
            <a:stretch>
              <a:fillRect/>
            </a:stretch>
          </p:blipFill>
          <p:spPr bwMode="auto">
            <a:xfrm>
              <a:off x="381000" y="5867400"/>
              <a:ext cx="752475" cy="755650"/>
            </a:xfrm>
            <a:prstGeom prst="rect">
              <a:avLst/>
            </a:prstGeom>
            <a:noFill/>
            <a:ln w="9525">
              <a:noFill/>
              <a:miter lim="800000"/>
              <a:headEnd/>
              <a:tailEnd/>
            </a:ln>
          </p:spPr>
        </p:pic>
        <p:sp>
          <p:nvSpPr>
            <p:cNvPr id="11" name="TextBox 10"/>
            <p:cNvSpPr txBox="1"/>
            <p:nvPr/>
          </p:nvSpPr>
          <p:spPr>
            <a:xfrm>
              <a:off x="1216152" y="6007608"/>
              <a:ext cx="1298448" cy="523220"/>
            </a:xfrm>
            <a:prstGeom prst="rect">
              <a:avLst/>
            </a:prstGeom>
            <a:noFill/>
          </p:spPr>
          <p:txBody>
            <a:bodyPr wrap="square" rtlCol="0">
              <a:spAutoFit/>
            </a:bodyPr>
            <a:lstStyle/>
            <a:p>
              <a:r>
                <a:rPr lang="en-US" sz="2800" b="1" i="1" dirty="0" smtClean="0"/>
                <a:t>ISHLT</a:t>
              </a:r>
              <a:endParaRPr lang="en-US" sz="2800" b="1" i="1" dirty="0"/>
            </a:p>
          </p:txBody>
        </p:sp>
        <p:sp>
          <p:nvSpPr>
            <p:cNvPr id="12" name="TextBox 11"/>
            <p:cNvSpPr txBox="1"/>
            <p:nvPr/>
          </p:nvSpPr>
          <p:spPr>
            <a:xfrm>
              <a:off x="4191000" y="6172200"/>
              <a:ext cx="762000" cy="400110"/>
            </a:xfrm>
            <a:prstGeom prst="rect">
              <a:avLst/>
            </a:prstGeom>
            <a:noFill/>
          </p:spPr>
          <p:txBody>
            <a:bodyPr wrap="square" rtlCol="0">
              <a:spAutoFit/>
            </a:bodyPr>
            <a:lstStyle/>
            <a:p>
              <a:r>
                <a:rPr lang="en-US" sz="2000" dirty="0" smtClean="0">
                  <a:solidFill>
                    <a:srgbClr val="FFFF00"/>
                  </a:solidFill>
                </a:rPr>
                <a:t>2012</a:t>
              </a:r>
              <a:endParaRPr lang="en-US" sz="2000" dirty="0">
                <a:solidFill>
                  <a:srgbClr val="FFFF00"/>
                </a:solidFill>
              </a:endParaRPr>
            </a:p>
          </p:txBody>
        </p:sp>
      </p:grpSp>
      <p:sp>
        <p:nvSpPr>
          <p:cNvPr id="8" name="TextBox 7"/>
          <p:cNvSpPr txBox="1"/>
          <p:nvPr/>
        </p:nvSpPr>
        <p:spPr>
          <a:xfrm>
            <a:off x="5867400" y="6172200"/>
            <a:ext cx="2971800" cy="461665"/>
          </a:xfrm>
          <a:prstGeom prst="rect">
            <a:avLst/>
          </a:prstGeom>
          <a:noFill/>
        </p:spPr>
        <p:txBody>
          <a:bodyPr wrap="square" rtlCol="0">
            <a:spAutoFit/>
          </a:bodyPr>
          <a:lstStyle/>
          <a:p>
            <a:r>
              <a:rPr lang="en-US" sz="1200" b="1" dirty="0" smtClean="0">
                <a:solidFill>
                  <a:srgbClr val="FFFF00"/>
                </a:solidFill>
              </a:rPr>
              <a:t>Percentages represent % of deaths in the respective time period</a:t>
            </a:r>
            <a:endParaRPr lang="en-US" sz="1200" dirty="0">
              <a:solidFill>
                <a:srgbClr val="FFFF00"/>
              </a:solidFill>
            </a:endParaRPr>
          </a:p>
        </p:txBody>
      </p:sp>
      <p:sp>
        <p:nvSpPr>
          <p:cNvPr id="9" name="TextBox 8"/>
          <p:cNvSpPr txBox="1"/>
          <p:nvPr/>
        </p:nvSpPr>
        <p:spPr>
          <a:xfrm>
            <a:off x="914400" y="6477000"/>
            <a:ext cx="4876800" cy="307777"/>
          </a:xfrm>
          <a:prstGeom prst="rect">
            <a:avLst/>
          </a:prstGeom>
          <a:noFill/>
        </p:spPr>
        <p:txBody>
          <a:bodyPr wrap="square" rtlCol="0">
            <a:spAutoFit/>
          </a:bodyPr>
          <a:lstStyle/>
          <a:p>
            <a:r>
              <a:rPr lang="en-US" sz="1400" b="1" dirty="0" smtClean="0">
                <a:solidFill>
                  <a:srgbClr val="FFFF00"/>
                </a:solidFill>
              </a:rPr>
              <a:t>J Heart Lung Transplant.  2012 Oct; 31(10): 1045-1095</a:t>
            </a:r>
            <a:endParaRPr lang="en-US" sz="1400" b="1"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NOSTemplate">
  <a:themeElements>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Author0 xmlns="f5f82c5e-0c74-4764-aa18-b9ea25529750">UNOS</Author0>
    <DateCreated xmlns="f5f82c5e-0c74-4764-aa18-b9ea25529750">2006-01-01T05:00:00+00:00</DateCreated>
    <Brief_x0020_Description xmlns="f5f82c5e-0c74-4764-aa18-b9ea25529750">This is the blank UNOS slide template. It has the UNOS logo at the bottom. </Brief_x0020_Description>
    <Target_x0020_Audience xmlns="f5f82c5e-0c74-4764-aa18-b9ea2552975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9F1888A67B08347AB72B1A336AD4062" ma:contentTypeVersion="4" ma:contentTypeDescription="Create a new document." ma:contentTypeScope="" ma:versionID="5af7a05520683203a0a53d42a3817b35">
  <xsd:schema xmlns:xsd="http://www.w3.org/2001/XMLSchema" xmlns:p="http://schemas.microsoft.com/office/2006/metadata/properties" xmlns:ns2="f5f82c5e-0c74-4764-aa18-b9ea25529750" targetNamespace="http://schemas.microsoft.com/office/2006/metadata/properties" ma:root="true" ma:fieldsID="f0880058f2ba474784fc5b8a56266c17" ns2:_="">
    <xsd:import namespace="f5f82c5e-0c74-4764-aa18-b9ea25529750"/>
    <xsd:element name="properties">
      <xsd:complexType>
        <xsd:sequence>
          <xsd:element name="documentManagement">
            <xsd:complexType>
              <xsd:all>
                <xsd:element ref="ns2:Brief_x0020_Description" minOccurs="0"/>
                <xsd:element ref="ns2:DateCreated" minOccurs="0"/>
                <xsd:element ref="ns2:Author0" minOccurs="0"/>
                <xsd:element ref="ns2:Target_x0020_Audience" minOccurs="0"/>
              </xsd:all>
            </xsd:complexType>
          </xsd:element>
        </xsd:sequence>
      </xsd:complexType>
    </xsd:element>
  </xsd:schema>
  <xsd:schema xmlns:xsd="http://www.w3.org/2001/XMLSchema" xmlns:dms="http://schemas.microsoft.com/office/2006/documentManagement/types" targetNamespace="f5f82c5e-0c74-4764-aa18-b9ea25529750" elementFormDefault="qualified">
    <xsd:import namespace="http://schemas.microsoft.com/office/2006/documentManagement/types"/>
    <xsd:element name="Brief_x0020_Description" ma:index="8" nillable="true" ma:displayName="Brief Description" ma:internalName="Brief_x0020_Description">
      <xsd:simpleType>
        <xsd:restriction base="dms:Note"/>
      </xsd:simpleType>
    </xsd:element>
    <xsd:element name="DateCreated" ma:index="9" nillable="true" ma:displayName="DateCreated" ma:format="DateOnly" ma:internalName="DateCreated">
      <xsd:simpleType>
        <xsd:restriction base="dms:DateTime"/>
      </xsd:simpleType>
    </xsd:element>
    <xsd:element name="Author0" ma:index="10" nillable="true" ma:displayName="Author" ma:internalName="Author0">
      <xsd:simpleType>
        <xsd:restriction base="dms:Text">
          <xsd:maxLength value="255"/>
        </xsd:restriction>
      </xsd:simpleType>
    </xsd:element>
    <xsd:element name="Target_x0020_Audience" ma:index="11" nillable="true" ma:displayName="Target Audience" ma:internalName="Target_x0020_Audienc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1805D6-AC72-435D-A51A-1C2C01D7BD28}">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f5f82c5e-0c74-4764-aa18-b9ea25529750"/>
    <ds:schemaRef ds:uri="http://schemas.openxmlformats.org/package/2006/metadata/core-properties"/>
  </ds:schemaRefs>
</ds:datastoreItem>
</file>

<file path=customXml/itemProps2.xml><?xml version="1.0" encoding="utf-8"?>
<ds:datastoreItem xmlns:ds="http://schemas.openxmlformats.org/officeDocument/2006/customXml" ds:itemID="{0B0E37F9-AFE8-4A12-A93D-93C2D8F10C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f82c5e-0c74-4764-aa18-b9ea25529750"/>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67B47CE-0255-4774-B4EC-289B3F01EA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UNOSTemplate</Template>
  <TotalTime>4954</TotalTime>
  <Words>20815</Words>
  <Application>Microsoft Office PowerPoint</Application>
  <PresentationFormat>On-screen Show (4:3)</PresentationFormat>
  <Paragraphs>3923</Paragraphs>
  <Slides>201</Slides>
  <Notes>199</Notes>
  <HiddenSlides>0</HiddenSlides>
  <MMClips>0</MMClips>
  <ScaleCrop>false</ScaleCrop>
  <HeadingPairs>
    <vt:vector size="4" baseType="variant">
      <vt:variant>
        <vt:lpstr>Theme</vt:lpstr>
      </vt:variant>
      <vt:variant>
        <vt:i4>1</vt:i4>
      </vt:variant>
      <vt:variant>
        <vt:lpstr>Slide Titles</vt:lpstr>
      </vt:variant>
      <vt:variant>
        <vt:i4>201</vt:i4>
      </vt:variant>
    </vt:vector>
  </HeadingPairs>
  <TitlesOfParts>
    <vt:vector size="202" baseType="lpstr">
      <vt:lpstr>UNOSTemplate</vt:lpstr>
      <vt:lpstr>HEART TRANSPLANTATION</vt:lpstr>
      <vt:lpstr>NUMBER OF HEART TRANSPLANTS BY YEAR</vt:lpstr>
      <vt:lpstr>NUMBER OF HEART TRANSPLANTS BY YEAR AND LOCATION</vt:lpstr>
      <vt:lpstr>AVERAGE CENTER VOLUME Heart Transplants: January 2006 – June 2011</vt:lpstr>
      <vt:lpstr>HEART TRANSPLANTS Donor Age by Year of Transplant</vt:lpstr>
      <vt:lpstr>HEART TRANSPLANTS Median Donor Age by Location</vt:lpstr>
      <vt:lpstr>AGE DISTRIBUTION OF HEART TRANSPLANT RECIPIENTS BY ERA</vt:lpstr>
      <vt:lpstr>HEART TRANSPLANTS Kaplan-Meier Survival (Transplants: January 1982 - June 2010)</vt:lpstr>
      <vt:lpstr>HEART TRANSPLANTATION</vt:lpstr>
      <vt:lpstr>DIAGNOSIS IN ADULT HEART TRANSPLANTS</vt:lpstr>
      <vt:lpstr>ADULT HEART TRANSPLANTS  Diagnosis: Cardiomyopathy vs. CAD by Location</vt:lpstr>
      <vt:lpstr>ADULT HEART TRANSPLANTS Diagnosis by Location (Transplants: January 2006 – June 2011)</vt:lpstr>
      <vt:lpstr>ADULT HEART TRANSPLANTS Donor and Recipient Characteristics</vt:lpstr>
      <vt:lpstr>ADULT HEART TRANSPLANTS Donor and Recipient Characteristics</vt:lpstr>
      <vt:lpstr>ADULT HEART TRANSPLANTS Donor and Recipient Characteristics</vt:lpstr>
      <vt:lpstr>ADULT HEART TRANSPLANTS Donor and Recipient Characteristics</vt:lpstr>
      <vt:lpstr>ADULT HEART TRANSPLANTS Donor and Recipient Characteristics</vt:lpstr>
      <vt:lpstr>ADULT HEART TRANSPLANTS Donor and Recipient Age  (Transplants: January 2006 – June 2011)</vt:lpstr>
      <vt:lpstr>ADULT HEART TRANSPLANTS Donor and Recipient Age (Transplants: January 2006 – June 2011)</vt:lpstr>
      <vt:lpstr>ADULT HEART TRANSPLANTS  PRA Distribution (Transplants: January 2006 – June 2011) </vt:lpstr>
      <vt:lpstr>ADULT HEART TRANSPLANTS  % of Patients Bridged with Mechanical Circulatory Support* (Transplants: January 2000 – December 2010)</vt:lpstr>
      <vt:lpstr>ADULT HEART TRANSPLANTS  % of Patients Bridged with Mechanical Circulatory Support* by Year and Device Type</vt:lpstr>
      <vt:lpstr>ADULT HEART TRANSPLANTS  Number of Combined Organ Transplants Reported  By Year and Type of Transplant</vt:lpstr>
      <vt:lpstr>ADULT HEART TRANSPLANTS  % of Combined Organ Transplants Reported By Year</vt:lpstr>
      <vt:lpstr>ADULT HEART TRANSPLANTS Donor Age Distribution By Location   (Transplants: January 2006 – June 2011)</vt:lpstr>
      <vt:lpstr>ADULT HEART TRANSPLANTS Recipient Age Distribution By Location   (Transplants: January 2006 – June 2011)</vt:lpstr>
      <vt:lpstr>ADULT HEART TRANSPLANTS Recipient BMI Distribution By Location   (Transplants: January 2006 – June 2011)</vt:lpstr>
      <vt:lpstr>ADULT HEART TRANSPLANTS Recipient BMI Distribution By Diagnosis   (Transplants: January 2006 – June 2011)</vt:lpstr>
      <vt:lpstr>ADULT HEART TRANSPLANTS Recipient Diabetes Mellitus Distribution By Location   (Transplants: January 2006 – June 2011)</vt:lpstr>
      <vt:lpstr>ADULT HEART TRANSPLANTS Recipient Diabetes Mellitus Distribution By Diagnosis   (Transplants: January 2006 – June 2011)</vt:lpstr>
      <vt:lpstr>ADULT HEART TRANSPLANTS Recipient Cigarette History By Location   (Transplants: January 2006 – June 2011)</vt:lpstr>
      <vt:lpstr>ADULT HEART TRANSPLANTS Recipient Cigarette History By Diagnosis   (Transplants: January 2006 – June 2011)</vt:lpstr>
      <vt:lpstr>ADULT HEART TRANSPLANTS Kaplan-Meier Survival by Era  (Transplants: January 1982 - June 2010)</vt:lpstr>
      <vt:lpstr>ADULT HEART TRANSPLANTS Conditional Kaplan-Meier Survival by Era  (Transplants: January 1982 - June 2010)</vt:lpstr>
      <vt:lpstr>ADULT HEART TRANSPLANTS Kaplan-Meier Survival by Age Group (Transplants: January 1982 - June 2010)</vt:lpstr>
      <vt:lpstr>ADULT HEART TRANSPLANTS Kaplan-Meier Survival by Age Group (Transplants: January 2003 - June 2010)</vt:lpstr>
      <vt:lpstr>ADULT HEART TRANSPLANTS Kaplan-Meier Survival by Diagnosis (Transplants: January 1982 - June 2010)</vt:lpstr>
      <vt:lpstr>ADULT HEART TRANSPLANTS Kaplan-Meier Survival by Diagnosis Conditional on Survival to 1 Year (Transplants: January 1982 - June 2010)</vt:lpstr>
      <vt:lpstr>ADULT HEART TRANSPLANTS Kaplan-Meier Survival by Era (Transplants: January 1982 - June 2010) Diagnosis: Cardiomyopathy</vt:lpstr>
      <vt:lpstr>ADULT HEART TRANSPLANTS Kaplan-Meier Survival by Era (Transplants: January 1982 - June 2010) Diagnosis: Coronary Artery Disease</vt:lpstr>
      <vt:lpstr>ADULT HEART TRANSPLANTS Kaplan-Meier Survival by Era (Transplants: January 1982 - June 2010) Diagnosis: Congenital</vt:lpstr>
      <vt:lpstr>ADULT HEART TRANSPLANTS Kaplan-Meier Survival by Era (Transplants: January 1982 - June 2010) Diagnosis: Retransplant</vt:lpstr>
      <vt:lpstr>ADULT HEART TRANSPLANTS Kaplan-Meier Survival by Era (Transplants: January 1982 - June 2010) Diagnosis: Valvular </vt:lpstr>
      <vt:lpstr>ADULT HEART TRANSPLANTS Kaplan-Meier 1 Year Survival by Diagnosis (Transplants: January 2003 – June 2010)</vt:lpstr>
      <vt:lpstr>ADULT HEART TRANSPLANTS Kaplan-Meier Survival by Diagnosis (Transplants: January 2003 – June 2010)</vt:lpstr>
      <vt:lpstr>ADULT HEART TRANSPLANTS Kaplan-Meier Survival by Diagnosis Conditional on Survival to 1 Year (Transplants: January 2003 – June 2010)</vt:lpstr>
      <vt:lpstr>ADULT HEART TRANSPLANTS Kaplan-Meier Survival by PVR  (Transplants: January 2003 – June 2010)</vt:lpstr>
      <vt:lpstr>ADULT HEART TRANSPLANTS Kaplan-Meier Survival by Donor/Recipient Weight Ratio  (Transplants: January 2003 – June 2010) For recipients with PVR: 1–&lt;3 wood units</vt:lpstr>
      <vt:lpstr>ADULT HEART TRANSPLANTS Kaplan-Meier Survival by Donor/Recipient Weight Ratio  (Transplants: January 2003 – June 2010) For recipients with PVR: 3–&lt;5 wood units</vt:lpstr>
      <vt:lpstr>ADULT HEART TRANSPLANTS Kaplan-Meier Survival by Donor/Recipient Weight Ratio  (Transplants: January 2003 – June 2010) For recipients with PVR: 5+ wood units</vt:lpstr>
      <vt:lpstr>ADULT HEART TRANSPLANTS Kaplan-Meier Survival by BMI Group (Transplants: January 2003 – June 2010)</vt:lpstr>
      <vt:lpstr>ADULT HEART TRANSPLANTS Kaplan-Meier Survival by Recipient Diabetes Mellitus  (Transplants: January 2003 – June 2010)</vt:lpstr>
      <vt:lpstr>ADULT HEART TRANSPLANTS Kaplan-Meier Survival by Recipient Cigarette History  (Transplants: July 2004 – June 2010)</vt:lpstr>
      <vt:lpstr>ADULT HEART TRANSPLANTS Kaplan-Meier Survival by VAD usage   (Transplants: April 1994 – June 2010)</vt:lpstr>
      <vt:lpstr>ADULT HEART TRANSPLANTS Kaplan-Meier Survival by VAD usage   (Transplants: January 2003 – June 2010)</vt:lpstr>
      <vt:lpstr>ADULT HEART TRANSPLANTS Kaplan-Meier Survival by VAD usage Conditional on Survival to 6 Months   (Transplants: January 1999 – June 2010)</vt:lpstr>
      <vt:lpstr>ADULT HEART TRANSPLANTS Kaplan-Meier Survival by VAD usage (Transplants: January 2005 – June 2010)</vt:lpstr>
      <vt:lpstr>ADULT HEART RE-TRANSPLANTS  1 Year Survival</vt:lpstr>
      <vt:lpstr>ADULT HEART RECIPIENTS  Cross-Sectional Analysis   Functional Status of Surviving Recipients  (Follow-ups: January 2000 – June 2011)</vt:lpstr>
      <vt:lpstr>ADULT HEART RECIPIENTS Functional Status of Surviving Recipients  US Recipients Only (Follow-ups: January 2006 – June 2011)</vt:lpstr>
      <vt:lpstr>ADULT HEART RECIPIENTS Employment Status of Surviving Recipients  (Follow-ups: January 2000 – June 2011)</vt:lpstr>
      <vt:lpstr>ADULT HEART RECIPIENTS Employment Status of Surviving Recipients Age at Follow-up: 25-55 Years  (Follow-ups: January 2000 – June 2011)</vt:lpstr>
      <vt:lpstr>ADULT HEART RECIPIENTS Rehospitalization Post-transplant of Surviving Recipients  (Follow-ups: January 2000 – June 2011)</vt:lpstr>
      <vt:lpstr>ADULT HEART RECIPIENTS Induction Immunosuppression  (Transplants: January 2005 – June 2011) </vt:lpstr>
      <vt:lpstr>ADULT HEART RECIPIENTS Induction Immunosuppression by Location  (Transplants: January 2005 – June 2011) </vt:lpstr>
      <vt:lpstr>ADULT HEART RECIPIENTS Induction Immunosuppression (Transplants: 2002, 2007 and 1/2011–6/2011)</vt:lpstr>
      <vt:lpstr>ADULT HEART RECIPIENTS Kaplan-Meier Survival by Induction Type  Conditional on Survival to 14 Days (Transplants: January 2001 – June 2010)</vt:lpstr>
      <vt:lpstr>ADULT HEART RECIPIENTS Maintenance Immunosuppression at Time of Follow-up (Follow-ups: January 2008 – June 2011)</vt:lpstr>
      <vt:lpstr>ADULT HEART RECIPIENTS  Maintenance Immunosuppression at Time of 1 Year Follow-up</vt:lpstr>
      <vt:lpstr>ADULT HEART RECIPIENTS  Maintenance Immunosuppression Drug Combinations at Time of Follow-up For the Same Patients (Follow-ups: January 2001 – June 2011)</vt:lpstr>
      <vt:lpstr>ADULT HEART RECIPIENTS  Maintenance Immunosuppression Drug Combinations at Time of Follow-up (Follow-ups: January 2006 – June 2011)</vt:lpstr>
      <vt:lpstr>ADULT HEART RECIPIENTS  Maintenance Immunosuppression Drug Combinations at Time of Follow-up by Location (Follow-ups: January 2006 – June 2011)</vt:lpstr>
      <vt:lpstr>PERCENTAGE OF ADULT HEART RECIPIENTS  Rejection between Transplant Discharge and 1-Year Follow-Up by Year</vt:lpstr>
      <vt:lpstr>PERCENTAGE OF ADULT HEART RECIPIENTS  Experiencing Rejection between Transplant Discharge and 1-Year Follow-Up  Stratified by Type of Induction (Follow-ups: January 2005 – June 30, 2011)</vt:lpstr>
      <vt:lpstr>PERCENTAGE OF ADULT HEART RECIPIENTS  Experiencing Rejection between Transplant Discharge and 1-Year Follow-Up  Stratified by Maintenance Immunosuppression (Follow-ups: 2005 – June 30, 2011)</vt:lpstr>
      <vt:lpstr>ADULT HEART TRANSPLANTS Kaplan-Meier Survival Stratified by Treatment for Rejection Within 1st Year Conditional on survival to 1 year (1 Year follow-ups: 2005 – 6/2010)</vt:lpstr>
      <vt:lpstr>FREEDOM FROM HOSPITALIZATION FOR REJECTION BY ERA  For Adult Heart Recipients (Transplants: April 1994 – June 2010)</vt:lpstr>
      <vt:lpstr>POST-HEART TRANSPLANT MORBIDITY FOR ADULTS Cumulative Morbidity Rates in Survivors within 1, 5 and 10 Years Post-Transplant (Follow-ups: January 1995 – June 2011)</vt:lpstr>
      <vt:lpstr>POST-HEART TRANSPLANT MORBIDITY FOR ADULTS Cumulative Morbidity Rates in Survivors within 1, 5 and 10 Years Post-Transplant (Follow-ups: January 1995 – June 2001)  For the Same Patients</vt:lpstr>
      <vt:lpstr>POST-HEART TRANSPLANT MORBIDITY FOR ADULTS Cumulative Morbidity Rates in Survivors within 1 and 5 Years Post-Transplant (Follow-ups: January 2001 - June 2006)  For the Same Patients</vt:lpstr>
      <vt:lpstr>ADULT HEART TRANSPLANTS Kaplan-Meier Survival Stratified by Renal Dysfunction Within 1st Year Conditional on survival to 1 year (1 Year follow-ups: April 1994-June 2010)</vt:lpstr>
      <vt:lpstr>FREEDOM FROM CARDIAC ALLOGRAFT VASCULOPATHY   For Adult Heart Recipients (Transplants: April 1994 – June 2010)</vt:lpstr>
      <vt:lpstr>FREEDOM FROM CARDIAC ALLOGRAFT VASCULOPATHY Stratified by Ischemia Time   For Adult Heart Recipients (Transplants: April 1994 – June 2010)</vt:lpstr>
      <vt:lpstr>FREEDOM FROM CARDIAC ALLOGRAFT VASCULOPATHY Stratified by Recipient Age Group  For Adult Heart Recipients (Transplants: April 1994 – June 2010)</vt:lpstr>
      <vt:lpstr>FREEDOM FROM SEVERE RENAL DYSFUNCTION BY ERA*  For Adult Heart Recipients (Transplants: April 1994 – June 2010)</vt:lpstr>
      <vt:lpstr>FREEDOM FROM SEVERE RENAL DYSFUNCTION* Stratified by Ischemia Time  For Adult Heart Recipients (Transplants: April 1994 – June 2010)</vt:lpstr>
      <vt:lpstr>FREEDOM FROM SEVERE RENAL DYSFUNCTION* Stratified by Age Group  For Adult Heart Recipients (Transplants: April 1994 – June 2010)</vt:lpstr>
      <vt:lpstr>Patient Survival After Report of CAV Within 3 Years of Transplant and Patient Survival In Patients Without CAV* (Transplants: April 1994 – June 2010)</vt:lpstr>
      <vt:lpstr>Patient Survival After Report of CAV Within 3 Years of Transplant and Patient Survival In Patients Without CAV* by Era (Transplants: April 1994 – June 2010)</vt:lpstr>
      <vt:lpstr>MALIGNANCY POST-HEART TRANSPLANT  FOR ADULTS Cumulative Morbidity Rates in Survivors (Follow-ups: April 1994 – June 2011)</vt:lpstr>
      <vt:lpstr>FREEDOM FROM MALIGNANCY For Adult Heart Recipients (Follow-ups: April 1994 – June 2011)</vt:lpstr>
      <vt:lpstr>FREEDOM FROM MALIGNANCY by Maintenance Immunosuppression Combinations at Discharge For Adult Heart Recipients (Transplants: January 2001 - June 2010)  Conditional on Survival to 14 days</vt:lpstr>
      <vt:lpstr>FREEDOM FROM MALIGNANCY For Adult Heart Recipients (Transplants: April 1994 – June 2010)</vt:lpstr>
      <vt:lpstr>FREEDOM FROM SKIN MALIGNANCY For Adult Heart Recipients (Transplants: April 1994 – June 2010)</vt:lpstr>
      <vt:lpstr>FREEDOM FROM LYMPHOMA  For Adult Heart Recipients (Transplants: April 1994 – June 2010)</vt:lpstr>
      <vt:lpstr>FREEDOM FROM LYMPHOMA  By Recipient Age Group For Adult Heart Recipients (Follow-ups: April 1994 – June 2011)</vt:lpstr>
      <vt:lpstr>FREEDOM OTHER MALIGNANCY For Adult Heart Recipients (Transplants: April 1994 – June 2010)</vt:lpstr>
      <vt:lpstr>FREEDOM FROM NON SKIN MALIGNANCY By Recipient Age Group For Adult Heart Recipients (Follow-ups: April 1994 – June 2011)</vt:lpstr>
      <vt:lpstr>ADULT HEART TRANSPLANT RECIPIENTS: Cause of Death (Deaths: January 1994 – June 2011)</vt:lpstr>
      <vt:lpstr>ADULT HEART RECIPIENTS  Cause of Death from Leading Causes by Time since Transplant and Era (Deaths: January 1994 - June 2011) </vt:lpstr>
      <vt:lpstr>ADULT HEART TRANSPLANT RECIPIENTS  Relative Incidence of Leading Causes of Death (Deaths: January 1994 - June 2011)</vt:lpstr>
      <vt:lpstr>ADULT HEART TRANSPLANT RECIPIENTS  Cumulative Incidence of Leading Causes of Death (Transplants: January 1994 - June 2010)</vt:lpstr>
      <vt:lpstr>ADULT HEART TRANSPLANT RECIPIENTS  Relative Incidence of Leading Causes of Death (Deaths: January 2004 - June 2011)</vt:lpstr>
      <vt:lpstr>ADULT HEART TRANSPLANT RECIPIENTS  Cumulative Incidence of Leading Causes of Death (Transplants: January 2003 - June 2010)</vt:lpstr>
      <vt:lpstr>ADULT HEART TRANSPLANTS (2005-6/2010) Risk Factors For 1 Year Mortality</vt:lpstr>
      <vt:lpstr>ADULT HEART TRANSPLANTS (2005-6/2010) Risk Factors For 1 Year Mortality (continued)</vt:lpstr>
      <vt:lpstr>ADULT HEART TRANSPLANTS (2005-6/2010) Borderline Significant Risk Factors For 1 Year Mortality</vt:lpstr>
      <vt:lpstr>ADULT HEART TRANSPLANTS (2005-6/2010) Risk Factors For 1 Year Mortality</vt:lpstr>
      <vt:lpstr>ADULT HEART TRANSPLANTS (2005-6/2010) Risk Factors For 1 Year Mortality with 95% Confidence Limits  Recipient Age</vt:lpstr>
      <vt:lpstr>ADULT HEART TRANSPLANTS (2005-6/2010) Risk Factors For 1 Year Mortality with 95% Confidence Limits  Donor Age</vt:lpstr>
      <vt:lpstr>ADULT HEART TRANSPLANTS (2005-6/2010) Risk Factors For 1 Year Mortality with 95% Confidence Limits  Recipient Height</vt:lpstr>
      <vt:lpstr>ADULT HEART TRANSPLANTS (2005-6/2010) Risk Factors For 1 Year Mortality with 95% Confidence Limits  Recipient Weight</vt:lpstr>
      <vt:lpstr>ADULT HEART TRANSPLANTS (2005-6/2010) Risk Factors For 1 Year Mortality with 95% Confidence Limits  Donor BMI</vt:lpstr>
      <vt:lpstr>ADULT HEART TRANSPLANTS (2005-6/2010) Risk Factors For 1 Year Mortality with 95% Confidence Limits  Ischemia Time</vt:lpstr>
      <vt:lpstr>ADULT HEART TRANSPLANTS (2005-6/2010) Risk Factors For 1 Year Mortality with 95% Confidence Limits  Center Volume</vt:lpstr>
      <vt:lpstr>ADULT HEART TRANSPLANTS (2005-6/2010) Risk Factors For 1 Year Mortality with 95% Confidence Limits  Recipient Pre-Transplant Bilirubin</vt:lpstr>
      <vt:lpstr>ADULT HEART TRANSPLANTS (2005-6/2010) Risk Factors For 1 Year Mortality with 95% Confidence Limits  Recipient Pre-Transplant Creatinine</vt:lpstr>
      <vt:lpstr>ADULT HEART TRANSPLANTS (2005-6/2010) Risk Factors For 1 Year Mortality with 95% Confidence Limits  PRA Class II (%)</vt:lpstr>
      <vt:lpstr>ADULT HEART TRANSPLANTS (2005-6/2010) Risk Factors For 1 Year Mortality with 95% Confidence Limits  Mean Pulmonary Artery Pressure</vt:lpstr>
      <vt:lpstr>ADULT HEART TRANSPLANTS (2001-6/2006) Risk Factors For 5 Year Mortality</vt:lpstr>
      <vt:lpstr>ADULT HEART TRANSPLANTS (2001-6/2006) Risk Factors For 5 Year Mortality (continued)</vt:lpstr>
      <vt:lpstr>ADULT HEART TRANSPLANTS (2001-6/2006) Borderline Significant Risk Factors For 5 Year Mortality</vt:lpstr>
      <vt:lpstr>ADULT HEART TRANSPLANTS (2001-6/2006) Risk Factors For 5 Year Mortality</vt:lpstr>
      <vt:lpstr>ADULT HEART TRANSPLANTS (2001-6/2006) Risk Factors For 5 Year Mortality with 95% Confidence Limits  Recipient Age</vt:lpstr>
      <vt:lpstr>ADULT HEART TRANSPLANTS (2001-6/2006) Risk Factors For 5 Year Mortality with 95% Confidence Limits  Donor Age</vt:lpstr>
      <vt:lpstr>ADULT HEART TRANSPLANTS (2001-6/2006) Risk Factors For 5 Year Mortality with 95% Confidence Limits  Recipient Height</vt:lpstr>
      <vt:lpstr>ADULT HEART TRANSPLANTS (2001-6/2006) Risk Factors For 5 Year Mortality with 95% Confidence Limits  Recipient BMI</vt:lpstr>
      <vt:lpstr>ADULT HEART TRANSPLANTS (2001-6/2006) Risk Factors For 5 Year Mortality with 95% Confidence Limits  Donor Weight</vt:lpstr>
      <vt:lpstr>ADULT HEART TRANSPLANTS (2001-6/2006) Risk Factors For 5 Year Mortality with 95% Confidence Limits  Ischemia Time</vt:lpstr>
      <vt:lpstr>ADULT HEART TRANSPLANTS (2001-6/2006) Risk Factors For 5 Year Mortality with 95% Confidence Limits  Center Volume</vt:lpstr>
      <vt:lpstr>ADULT HEART TRANSPLANTS (2001-6/2006) Risk Factors For 5 Year Mortality with 95% Confidence Limits  Recipient Pre-Transplant Bilirubin</vt:lpstr>
      <vt:lpstr>ADULT HEART TRANSPLANTS (2001-6/2006) Risk Factors For 5 Year Mortality with 95% Confidence Limits  Recipient Pre-Transplant Creatinine</vt:lpstr>
      <vt:lpstr>ADULT HEART TRANSPLANTS (2001-6/2006) Risk Factors For 5 Year Mortality with 95% Confidence Limits  Pulmonary Vascular Resistance</vt:lpstr>
      <vt:lpstr>ADULT HEART TRANSPLANTS (2001-6/2006) Risk Factors For 5 Year Mortality Conditional on Survival to 1 Year </vt:lpstr>
      <vt:lpstr>ADULT HEART TRANSPLANTS (2001-6/2006) Risk Factors For 5 Year Mortality Conditional on Survival to 1 Year (continued)</vt:lpstr>
      <vt:lpstr>ADULT HEART TRANSPLANTS (2001-6/2006) Borderline Significant Risk Factors For 5 Year Mortality Conditional on Survival to 1 Year </vt:lpstr>
      <vt:lpstr>ADULT HEART TRANSPLANTS (2001-6/2006) Risk Factors For 5 Year Mortality Conditional on Survival to 1 Year </vt:lpstr>
      <vt:lpstr>ADULT HEART TRANSPLANTS (2001-6/2006) Risk Factors For 5 Year Mortality with 95% Confidence Limits Conditional on Survival to 1 Year  Recipient Age</vt:lpstr>
      <vt:lpstr>ADULT HEART TRANSPLANTS (2001-6/2006) Risk Factors For 5 Year Mortality with 95% Confidence Limits Conditional on Survival to 1 Year   Donor Age</vt:lpstr>
      <vt:lpstr>ADULT HEART TRANSPLANTS (2001-6/2006) Risk Factors For 5 Year Mortality with 95% Confidence Limits Conditional on Survival to 1 Year   Recipient BMI</vt:lpstr>
      <vt:lpstr>ADULT HEART TRANSPLANTS (2001-6/2006) Risk Factors For 5 Year Mortality with 95% Confidence Limits Conditional on Survival to 1 Year   Recipient Pre-Transplant Creatinine</vt:lpstr>
      <vt:lpstr>ADULT HEART TRANSPLANTS (2001-6/2006) Risk Factors For 5 Year Mortality with 95% Confidence Limits Conditional on Survival to 1 Year   Transpulmonary Pressure Gradient</vt:lpstr>
      <vt:lpstr>ADULT HEART TRANSPLANTS (1996-6/2001) Risk Factors For 10 Year Mortality</vt:lpstr>
      <vt:lpstr>ADULT HEART TRANSPLANTS (1996-6/2001) Risk Factors For 10 Year Mortality (continued)</vt:lpstr>
      <vt:lpstr>ADULT HEART TRANSPLANTS (1996-6/2001) Borderline Significant Risk Factors For 10 Year Mortality</vt:lpstr>
      <vt:lpstr>ADULT HEART TRANSPLANTS (1996-6/2001) Risk Factors For 10 Year Mortality</vt:lpstr>
      <vt:lpstr>ADULT HEART TRANSPLANTS (1996-6/2001) Risk Factors For 10 Year Mortality with 95% Confidence Limits  Recipient Age</vt:lpstr>
      <vt:lpstr>ADULT HEART TRANSPLANTS (1996-6/2001) Risk Factors For 10 Year Mortality with 95% Confidence Limits  Donor Age</vt:lpstr>
      <vt:lpstr>ADULT HEART TRANSPLANTS (1996-6/2001) Risk Factors For 10 Year Mortality with 95% Confidence Limits  Recipient Height</vt:lpstr>
      <vt:lpstr>ADULT HEART TRANSPLANTS (1996-6/2001) Risk Factors For 10 Year Mortality with 95% Confidence Limits  Recipient Weight</vt:lpstr>
      <vt:lpstr>ADULT HEART TRANSPLANTS (1996-6/2001) Risk Factors For 10 Year Mortality with 95% Confidence Limits  Donor Weight</vt:lpstr>
      <vt:lpstr>ADULT HEART TRANSPLANTS (1996-6/2001) Risk Factors For 10 Year Mortality with 95% Confidence Limits  Ischemia Time</vt:lpstr>
      <vt:lpstr>ADULT HEART TRANSPLANTS (1996-6/2001) Risk Factors For 10 Year Mortality with 95% Confidence Limits  Center Volume</vt:lpstr>
      <vt:lpstr>ADULT HEART TRANSPLANTS (1996-6/2001) Risk Factors For 10 Year Mortality with 95% Confidence Limits  Recipient Pre-Transplant Bilirubin</vt:lpstr>
      <vt:lpstr>ADULT HEART TRANSPLANTS (1996-6/2001) Risk Factors For 10 Year Mortality with 95% Confidence Limits  Recipient Pre-Transplant Creatinine</vt:lpstr>
      <vt:lpstr>ADULT HEART TRANSPLANTS (1991-6/1996) Risk Factors For 15 Year Mortality</vt:lpstr>
      <vt:lpstr>ADULT HEART TRANSPLANTS (1991-6/1996) Risk Factors For 15 Year Mortality (continued)</vt:lpstr>
      <vt:lpstr>ADULT HEART TRANSPLANTS (1991-6/1996) Borderline Significant Risk Factors For 15 Year Mortality</vt:lpstr>
      <vt:lpstr>ADULT HEART TRANSPLANTS (1991-6/1996) Risk Factors For 15 Year Mortality</vt:lpstr>
      <vt:lpstr>ADULT HEART TRANSPLANTS (1991-6/1996) Risk Factors For 15 Year Mortality with 95% Confidence Limits  Recipient Age</vt:lpstr>
      <vt:lpstr>ADULT HEART TRANSPLANTS (1991-6/1996) Risk Factors For 15 Year Mortality with 95% Confidence Limits  Donor Age</vt:lpstr>
      <vt:lpstr>ADULT HEART TRANSPLANTS (1991-6/1996) Risk Factors For 15 Year Mortality with 95% Confidence Limits  Recipient Height</vt:lpstr>
      <vt:lpstr>ADULT HEART TRANSPLANTS (1991-6/1996) Risk Factors For 15 Year Mortality with 95% Confidence Limits  Recipient Weight</vt:lpstr>
      <vt:lpstr>ADULT HEART TRANSPLANTS (1991-6/1996) Risk Factors For 15 Year Mortality with 95% Confidence Limits  Ischemia Time</vt:lpstr>
      <vt:lpstr>ADULT HEART TRANSPLANTS (1991-6/1996) Risk Factors For 15 Year Mortality with 95% Confidence Limits  Center Volume</vt:lpstr>
      <vt:lpstr>ADULT HEART TRANSPLANTS (1991-6/1996) Risk Factors For 15 Year Mortality with 95% Confidence Limits  Recipient Pre-Transplant Creatinine</vt:lpstr>
      <vt:lpstr>ADULT HEART TRANSPLANTS (1986-6/1991) Risk Factors For 20 Year Mortality</vt:lpstr>
      <vt:lpstr>ADULT HEART TRANSPLANTS (1986-6/1991) Risk Factors For 20 Year Mortality</vt:lpstr>
      <vt:lpstr>ADULT HEART TRANSPLANTS (1986-6/1991) Risk Factors For 20 Year Mortality with 95% Confidence Limits  Recipient Age</vt:lpstr>
      <vt:lpstr>ADULT HEART TRANSPLANTS (1986-6/1991) Risk Factors For 20 Year Mortality with 95% Confidence Limits  Donor Age</vt:lpstr>
      <vt:lpstr>ADULT HEART TRANSPLANTS (1986-6/1991) Risk Factors For 20 Year Mortality with 95% Confidence Limits  Ischemia Time</vt:lpstr>
      <vt:lpstr>ADULT HEART TRANSPLANTS (1986-6/1991) Risk Factors For 20 Year Mortality with 95% Confidence Limits  Center Volume</vt:lpstr>
      <vt:lpstr>ADULT HEART TRANSPLANTS (2005-6/2010) Risk Factors for Developing Severe Renal Dysfunction within 1 Year Limited to Recipients without Severe Renal Dysfunction* Pre-Transplant Conditional on Survival to Transplant Discharge</vt:lpstr>
      <vt:lpstr>ADULT HEART TRANSPLANTS (2005-6/2010) Borderline Significant Risk Factors for Developing Severe Renal Dysfunction within 1 Year Limited to Recipients without Severe Renal Dysfunction* Pre-Transplant Conditional on Survival to Transplant Discharge</vt:lpstr>
      <vt:lpstr>ADULT HEART TRANSPLANTS (2005-6/2010) Risk Factors for Developing Severe Renal Dysfunction within 1 Year Limited to Recipients without Severe Renal Dysfunction* Pre-Transplant Conditional on Survival to Transplant Discharge</vt:lpstr>
      <vt:lpstr>ADULT HEART TRANSPLANTS (2005-6/2010) Risk Factors for Developing Severe Renal Dysfunction within 1 Year Limited to Recipients without Severe Renal Dysfunction* Pre-Transplant Conditional on Survival to Transplant Discharge  Recipient Age</vt:lpstr>
      <vt:lpstr>ADULT HEART TRANSPLANTS (2005-6/2010) Risk Factors for Developing Severe Renal Dysfunction within 1 Year Limited to Recipients without Severe Renal Dysfunction* Pre-Transplant Conditional on Survival to Transplant Discharge  Recipient Weight</vt:lpstr>
      <vt:lpstr>ADULT HEART TRANSPLANTS (2005-6/2010) Risk Factors for Developing Severe Renal Dysfunction within 1 Year Limited to Recipients without Severe Renal Dysfunction* Pre-Transplant Conditional on Survival to Transplant Discharge  Recipient Pre-Transplant Creatinine</vt:lpstr>
      <vt:lpstr>ADULT HEART TRANSPLANTS (2005-6/2010)  Risk Factors for Developing Severe Renal Dysfunction within 1 Year Limited to Recipients without Severe Renal Dysfunction* Pre-Transplant Conditional on Survival to Transplant Discharge  Systolic Pulmonary Artery Pressure</vt:lpstr>
      <vt:lpstr>ADULT HEART TRANSPLANTS (2001-6/2006) Risk Factors for Developing Severe Renal Dysfunction within 5 Years Limited to Recipients without Severe Renal Dysfunction* Pre-Transplant Conditional on Survival to Transplant Discharge</vt:lpstr>
      <vt:lpstr>ADULT HEART TRANSPLANTS (2001-6/2006) Risk Factors for Developing Severe Renal Dysfunction within 5 Years Limited to Recipients without Severe Renal Dysfunction* Pre-Transplant Conditional on Survival to Transplant Discharge (continued)</vt:lpstr>
      <vt:lpstr>ADULT HEART TRANSPLANTS (2001-6/2006) Borderline Significant Risk Factors for Developing Severe Renal Dysfunction within 5 Years Limited to Recipients without Severe Renal Dysfunction* Pre-Transplant Conditional on Survival to Transplant Discharge</vt:lpstr>
      <vt:lpstr>ADULT HEART TRANSPLANTS (2001-6/2006) Risk Factors for Developing Severe Renal Dysfunction within 5 Years Limited to Recipients without Severe Renal Dysfunction* Pre-Transplant Conditional on Survival to Transplant Discharge</vt:lpstr>
      <vt:lpstr>ADULT HEART TRANSPLANTS (2001-6/2006) Risk Factors for Developing Severe Renal Dysfunction within 5 Years Limited to Recipients without Severe Renal Dysfunction* Pre-Transplant Conditional on Survival to Transplant Discharge  Recipient Age</vt:lpstr>
      <vt:lpstr>ADULT HEART TRANSPLANTS (2001-6/2006) Risk Factors for Developing Severe Renal Dysfunction within 5 Years Limited to Recipients without Severe Renal Dysfunction* Pre-Transplant Conditional on Survival to Transplant Discharge  Donor Height/Recipient Height Ratio</vt:lpstr>
      <vt:lpstr>ADULT HEART TRANSPLANTS (2001-6/2006) Risk Factors for Developing Severe Renal Dysfunction within 5 Years Limited to Recipients without Severe Renal Dysfunction* Pre-Transplant Conditional on Survival to Transplant Discharge  Recipient Pre-Transplant Creatinine</vt:lpstr>
      <vt:lpstr>ADULT HEART TRANSPLANTS (2001-6/2006) Risk Factors for Developing Severe Renal Dysfunction within 5 Years Limited to Recipients without Severe Renal Dysfunction* Pre-Transplant Conditional on Survival to Transplant Discharge  Center Volume</vt:lpstr>
      <vt:lpstr>ADULT HEART TRANSPLANTS (1999-6/2003) Risk Factors for Developing Non-Skin Malignancy within 8 Years Limited to Recipients without Malignancy Pre-Transplant Conditional on Survival to Transplant Discharge</vt:lpstr>
      <vt:lpstr>ADULT HEART TRANSPLANTS (1999-6/2003) Borderline Significant Risk Factors for  Developing Non-Skin Malignancy within 8 Years Limited to Recipients without Malignancy Pre-Transplant Conditional on Survival to Transplant Discharge</vt:lpstr>
      <vt:lpstr>ADULT HEART TRANSPLANTS (1999-6/2003) Risk Factors for Developing Non-Skin Malignancy within 8 Years Limited to Recipients without Malignancy Pre-Transplant Conditional on Survival to Transplant Discharge</vt:lpstr>
      <vt:lpstr>ADULT HEART TRANSPLANTS (1999-6/2003) Risk Factors for Developing Non-Skin Malignancy within 8 Years Limited to Recipients without Malignancy Pre-Transplant Conditional on Survival to Transplant Discharge  Recipient Age</vt:lpstr>
      <vt:lpstr>ADULT HEART TRANSPLANTS (1999-6/2003) Risk Factors for Developing Non-Skin Malignancy within 8 Years Limited to Recipients without Malignancy Pre-Transplant Conditional on Survival to Transplant Discharge  Center Volume</vt:lpstr>
      <vt:lpstr>ADULT HEART TRANSPLANTS (1999-6/2003) Risk Factors for Developing Non-Skin Malignancy within 8 Years Limited to Recipients without Malignancy Pre-Transplant Conditional on Survival to Transplant Discharge  Ischemia Time</vt:lpstr>
      <vt:lpstr>ADULT HEART TRANSPLANTS (2001-6/2006) Risk Factors for Developing CAV within 5 Years Conditional on Survival to Transplant Discharge</vt:lpstr>
      <vt:lpstr>ADULT HEART TRANSPLANTS (2001-6/2006) Risk Factors for Developing CAV within 5 Years Conditional on Survival to Transplant Discharge (continued)</vt:lpstr>
      <vt:lpstr>ADULT HEART TRANSPLANTS (2001-6/2006) Borderline Significant Risk Factors for Developing CAV within 5 Years Conditional on Survival to Transplant Discharge</vt:lpstr>
      <vt:lpstr>ADULT HEART TRANSPLANTS (2001-6/2006) Risk Factors for Developing CAV within 5 Years Conditional on Survival to Transplant Discharge</vt:lpstr>
      <vt:lpstr>ADULT HEART TRANSPLANTS (2001-6/2006) Risk Factors for Developing CAV within 5 Years Conditional on Survival to Transplant Discharge Recipient BMI</vt:lpstr>
      <vt:lpstr>ADULT HEART TRANSPLANTS (2001-6/2006) Risk Factors for Developing CAV within 5 Years Conditional on Survival to Transplant Discharge Difference Between Donor Height and Recipient Height</vt:lpstr>
      <vt:lpstr>ADULT HEART TRANSPLANTS (2001-6/2006) Risk Factors for Developing CAV within 5 Years Conditional on Survival to Transplant Discharge Donor Age</vt:lpstr>
      <vt:lpstr>ADULT HEART TRANSPLANTS (2001-6/2006) Risk Factors for Developing CAV within 5 Years Conditional on Survival to Transplant Discharge  Ischemia Time</vt:lpstr>
    </vt:vector>
  </TitlesOfParts>
  <Company>UNOS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UNOS Slide Template</dc:title>
  <dc:creator>Manny Carwile</dc:creator>
  <cp:lastModifiedBy>Anna Kucheryavaya</cp:lastModifiedBy>
  <cp:revision>1244</cp:revision>
  <dcterms:created xsi:type="dcterms:W3CDTF">2009-06-30T12:53:17Z</dcterms:created>
  <dcterms:modified xsi:type="dcterms:W3CDTF">2013-04-29T17:21:16Z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0x010100B9F1888A67B08347AB72B1A336AD4062</vt:lpwstr>
  </property>
</Properties>
</file>