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45"/>
  </p:notes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57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95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CC00"/>
    <a:srgbClr val="CC6600"/>
    <a:srgbClr val="FF9900"/>
    <a:srgbClr val="9900FF"/>
    <a:srgbClr val="9966FF"/>
    <a:srgbClr val="FF00FF"/>
    <a:srgbClr val="FF66FF"/>
    <a:srgbClr val="CC00CC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732" autoAdjust="0"/>
  </p:normalViewPr>
  <p:slideViewPr>
    <p:cSldViewPr>
      <p:cViewPr>
        <p:scale>
          <a:sx n="80" d="100"/>
          <a:sy n="80" d="100"/>
        </p:scale>
        <p:origin x="-86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cat>
            <c:numRef>
              <c:f>Sheet1!$A$2:$A$32</c:f>
              <c:numCache>
                <c:formatCode>General</c:formatCode>
                <c:ptCount val="31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16</c:v>
                </c:pt>
                <c:pt idx="1">
                  <c:v>20</c:v>
                </c:pt>
                <c:pt idx="2">
                  <c:v>26</c:v>
                </c:pt>
                <c:pt idx="3">
                  <c:v>31</c:v>
                </c:pt>
                <c:pt idx="4">
                  <c:v>67</c:v>
                </c:pt>
                <c:pt idx="5">
                  <c:v>114</c:v>
                </c:pt>
                <c:pt idx="6">
                  <c:v>161</c:v>
                </c:pt>
                <c:pt idx="7">
                  <c:v>187</c:v>
                </c:pt>
                <c:pt idx="8">
                  <c:v>220</c:v>
                </c:pt>
                <c:pt idx="9">
                  <c:v>230</c:v>
                </c:pt>
                <c:pt idx="10">
                  <c:v>250</c:v>
                </c:pt>
                <c:pt idx="11">
                  <c:v>257</c:v>
                </c:pt>
                <c:pt idx="12">
                  <c:v>260</c:v>
                </c:pt>
                <c:pt idx="13">
                  <c:v>267</c:v>
                </c:pt>
                <c:pt idx="14">
                  <c:v>275</c:v>
                </c:pt>
                <c:pt idx="15">
                  <c:v>278</c:v>
                </c:pt>
                <c:pt idx="16">
                  <c:v>272</c:v>
                </c:pt>
                <c:pt idx="17">
                  <c:v>261</c:v>
                </c:pt>
                <c:pt idx="18">
                  <c:v>258</c:v>
                </c:pt>
                <c:pt idx="19">
                  <c:v>260</c:v>
                </c:pt>
                <c:pt idx="20">
                  <c:v>250</c:v>
                </c:pt>
                <c:pt idx="21">
                  <c:v>249</c:v>
                </c:pt>
                <c:pt idx="22">
                  <c:v>245</c:v>
                </c:pt>
                <c:pt idx="23">
                  <c:v>238</c:v>
                </c:pt>
                <c:pt idx="24">
                  <c:v>238</c:v>
                </c:pt>
                <c:pt idx="25">
                  <c:v>240</c:v>
                </c:pt>
                <c:pt idx="26">
                  <c:v>236</c:v>
                </c:pt>
                <c:pt idx="27">
                  <c:v>239</c:v>
                </c:pt>
                <c:pt idx="28">
                  <c:v>233</c:v>
                </c:pt>
                <c:pt idx="29">
                  <c:v>233</c:v>
                </c:pt>
                <c:pt idx="30">
                  <c:v>237</c:v>
                </c:pt>
              </c:numCache>
            </c:numRef>
          </c:val>
        </c:ser>
        <c:gapWidth val="20"/>
        <c:axId val="9372800"/>
        <c:axId val="9374720"/>
      </c:barChart>
      <c:catAx>
        <c:axId val="93728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 of Transplant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9374720"/>
        <c:crosses val="autoZero"/>
        <c:auto val="1"/>
        <c:lblAlgn val="ctr"/>
        <c:lblOffset val="100"/>
        <c:tickLblSkip val="1"/>
      </c:catAx>
      <c:valAx>
        <c:axId val="9374720"/>
        <c:scaling>
          <c:orientation val="minMax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# of Centers Reporting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9372800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cat>
            <c:numRef>
              <c:f>Sheet1!$A$2:$A$32</c:f>
              <c:numCache>
                <c:formatCode>General</c:formatCode>
                <c:ptCount val="31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4</c:v>
                </c:pt>
                <c:pt idx="1">
                  <c:v>8</c:v>
                </c:pt>
                <c:pt idx="2">
                  <c:v>9</c:v>
                </c:pt>
                <c:pt idx="3">
                  <c:v>14</c:v>
                </c:pt>
                <c:pt idx="4">
                  <c:v>22</c:v>
                </c:pt>
                <c:pt idx="5">
                  <c:v>36</c:v>
                </c:pt>
                <c:pt idx="6">
                  <c:v>54</c:v>
                </c:pt>
                <c:pt idx="7">
                  <c:v>64</c:v>
                </c:pt>
                <c:pt idx="8">
                  <c:v>74</c:v>
                </c:pt>
                <c:pt idx="9">
                  <c:v>81</c:v>
                </c:pt>
                <c:pt idx="10">
                  <c:v>86</c:v>
                </c:pt>
                <c:pt idx="11">
                  <c:v>92</c:v>
                </c:pt>
                <c:pt idx="12">
                  <c:v>93</c:v>
                </c:pt>
                <c:pt idx="13">
                  <c:v>93</c:v>
                </c:pt>
                <c:pt idx="14">
                  <c:v>102</c:v>
                </c:pt>
                <c:pt idx="15">
                  <c:v>108</c:v>
                </c:pt>
                <c:pt idx="16">
                  <c:v>107</c:v>
                </c:pt>
                <c:pt idx="17">
                  <c:v>102</c:v>
                </c:pt>
                <c:pt idx="18">
                  <c:v>98</c:v>
                </c:pt>
                <c:pt idx="19">
                  <c:v>96</c:v>
                </c:pt>
                <c:pt idx="20">
                  <c:v>94</c:v>
                </c:pt>
                <c:pt idx="21">
                  <c:v>94</c:v>
                </c:pt>
                <c:pt idx="22">
                  <c:v>92</c:v>
                </c:pt>
                <c:pt idx="23">
                  <c:v>89</c:v>
                </c:pt>
                <c:pt idx="24">
                  <c:v>88</c:v>
                </c:pt>
                <c:pt idx="25">
                  <c:v>89</c:v>
                </c:pt>
                <c:pt idx="26">
                  <c:v>85</c:v>
                </c:pt>
                <c:pt idx="27">
                  <c:v>89</c:v>
                </c:pt>
                <c:pt idx="28">
                  <c:v>89</c:v>
                </c:pt>
                <c:pt idx="29">
                  <c:v>89</c:v>
                </c:pt>
                <c:pt idx="30">
                  <c:v>88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cat>
            <c:numRef>
              <c:f>Sheet1!$A$2:$A$32</c:f>
              <c:numCache>
                <c:formatCode>General</c:formatCode>
                <c:ptCount val="31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10</c:v>
                </c:pt>
                <c:pt idx="1">
                  <c:v>10</c:v>
                </c:pt>
                <c:pt idx="2">
                  <c:v>16</c:v>
                </c:pt>
                <c:pt idx="3">
                  <c:v>16</c:v>
                </c:pt>
                <c:pt idx="4">
                  <c:v>42</c:v>
                </c:pt>
                <c:pt idx="5">
                  <c:v>73</c:v>
                </c:pt>
                <c:pt idx="6">
                  <c:v>101</c:v>
                </c:pt>
                <c:pt idx="7">
                  <c:v>113</c:v>
                </c:pt>
                <c:pt idx="8">
                  <c:v>134</c:v>
                </c:pt>
                <c:pt idx="9">
                  <c:v>136</c:v>
                </c:pt>
                <c:pt idx="10">
                  <c:v>145</c:v>
                </c:pt>
                <c:pt idx="11">
                  <c:v>146</c:v>
                </c:pt>
                <c:pt idx="12">
                  <c:v>147</c:v>
                </c:pt>
                <c:pt idx="13">
                  <c:v>154</c:v>
                </c:pt>
                <c:pt idx="14">
                  <c:v>154</c:v>
                </c:pt>
                <c:pt idx="15">
                  <c:v>152</c:v>
                </c:pt>
                <c:pt idx="16">
                  <c:v>152</c:v>
                </c:pt>
                <c:pt idx="17">
                  <c:v>146</c:v>
                </c:pt>
                <c:pt idx="18">
                  <c:v>144</c:v>
                </c:pt>
                <c:pt idx="19">
                  <c:v>146</c:v>
                </c:pt>
                <c:pt idx="20">
                  <c:v>140</c:v>
                </c:pt>
                <c:pt idx="21">
                  <c:v>139</c:v>
                </c:pt>
                <c:pt idx="22">
                  <c:v>136</c:v>
                </c:pt>
                <c:pt idx="23">
                  <c:v>136</c:v>
                </c:pt>
                <c:pt idx="24">
                  <c:v>133</c:v>
                </c:pt>
                <c:pt idx="25">
                  <c:v>134</c:v>
                </c:pt>
                <c:pt idx="26">
                  <c:v>136</c:v>
                </c:pt>
                <c:pt idx="27">
                  <c:v>133</c:v>
                </c:pt>
                <c:pt idx="28">
                  <c:v>130</c:v>
                </c:pt>
                <c:pt idx="29">
                  <c:v>127</c:v>
                </c:pt>
                <c:pt idx="30">
                  <c:v>132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cat>
            <c:numRef>
              <c:f>Sheet1!$A$2:$A$32</c:f>
              <c:numCache>
                <c:formatCode>General</c:formatCode>
                <c:ptCount val="31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5</c:v>
                </c:pt>
                <c:pt idx="6">
                  <c:v>6</c:v>
                </c:pt>
                <c:pt idx="7">
                  <c:v>10</c:v>
                </c:pt>
                <c:pt idx="8">
                  <c:v>12</c:v>
                </c:pt>
                <c:pt idx="9">
                  <c:v>13</c:v>
                </c:pt>
                <c:pt idx="10">
                  <c:v>19</c:v>
                </c:pt>
                <c:pt idx="11">
                  <c:v>19</c:v>
                </c:pt>
                <c:pt idx="12">
                  <c:v>20</c:v>
                </c:pt>
                <c:pt idx="13">
                  <c:v>20</c:v>
                </c:pt>
                <c:pt idx="14">
                  <c:v>19</c:v>
                </c:pt>
                <c:pt idx="15">
                  <c:v>18</c:v>
                </c:pt>
                <c:pt idx="16">
                  <c:v>13</c:v>
                </c:pt>
                <c:pt idx="17">
                  <c:v>13</c:v>
                </c:pt>
                <c:pt idx="18">
                  <c:v>16</c:v>
                </c:pt>
                <c:pt idx="19">
                  <c:v>18</c:v>
                </c:pt>
                <c:pt idx="20">
                  <c:v>16</c:v>
                </c:pt>
                <c:pt idx="21">
                  <c:v>16</c:v>
                </c:pt>
                <c:pt idx="22">
                  <c:v>17</c:v>
                </c:pt>
                <c:pt idx="23">
                  <c:v>13</c:v>
                </c:pt>
                <c:pt idx="24">
                  <c:v>17</c:v>
                </c:pt>
                <c:pt idx="25">
                  <c:v>17</c:v>
                </c:pt>
                <c:pt idx="26">
                  <c:v>15</c:v>
                </c:pt>
                <c:pt idx="27">
                  <c:v>17</c:v>
                </c:pt>
                <c:pt idx="28">
                  <c:v>14</c:v>
                </c:pt>
                <c:pt idx="29">
                  <c:v>17</c:v>
                </c:pt>
                <c:pt idx="30">
                  <c:v>17</c:v>
                </c:pt>
              </c:numCache>
            </c:numRef>
          </c:val>
        </c:ser>
        <c:gapWidth val="20"/>
        <c:overlap val="100"/>
        <c:axId val="177223168"/>
        <c:axId val="177750016"/>
      </c:barChart>
      <c:catAx>
        <c:axId val="1772231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</c:title>
        <c:numFmt formatCode="General" sourceLinked="1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177750016"/>
        <c:crosses val="autoZero"/>
        <c:auto val="1"/>
        <c:lblAlgn val="ctr"/>
        <c:lblOffset val="100"/>
        <c:tickLblSkip val="1"/>
      </c:catAx>
      <c:valAx>
        <c:axId val="177750016"/>
        <c:scaling>
          <c:orientation val="minMax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# of Centers Reporting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177223168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13274336283185872"/>
          <c:y val="6.9358086704679134E-2"/>
          <c:w val="0.18271235453975374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cat>
            <c:numRef>
              <c:f>Sheet1!$A$2:$A$25</c:f>
              <c:numCache>
                <c:formatCode>General</c:formatCode>
                <c:ptCount val="24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</c:numCache>
            </c:num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11</c:v>
                </c:pt>
                <c:pt idx="1">
                  <c:v>32</c:v>
                </c:pt>
                <c:pt idx="2">
                  <c:v>39</c:v>
                </c:pt>
                <c:pt idx="3">
                  <c:v>78</c:v>
                </c:pt>
                <c:pt idx="4">
                  <c:v>94</c:v>
                </c:pt>
                <c:pt idx="5">
                  <c:v>107</c:v>
                </c:pt>
                <c:pt idx="6">
                  <c:v>117</c:v>
                </c:pt>
                <c:pt idx="7">
                  <c:v>125</c:v>
                </c:pt>
                <c:pt idx="8">
                  <c:v>130</c:v>
                </c:pt>
                <c:pt idx="9">
                  <c:v>138</c:v>
                </c:pt>
                <c:pt idx="10">
                  <c:v>130</c:v>
                </c:pt>
                <c:pt idx="11">
                  <c:v>133</c:v>
                </c:pt>
                <c:pt idx="12">
                  <c:v>129</c:v>
                </c:pt>
                <c:pt idx="13">
                  <c:v>130</c:v>
                </c:pt>
                <c:pt idx="14">
                  <c:v>127</c:v>
                </c:pt>
                <c:pt idx="15">
                  <c:v>128</c:v>
                </c:pt>
                <c:pt idx="16">
                  <c:v>128</c:v>
                </c:pt>
                <c:pt idx="17">
                  <c:v>129</c:v>
                </c:pt>
                <c:pt idx="18">
                  <c:v>128</c:v>
                </c:pt>
                <c:pt idx="19">
                  <c:v>133</c:v>
                </c:pt>
                <c:pt idx="20">
                  <c:v>136</c:v>
                </c:pt>
                <c:pt idx="21">
                  <c:v>136</c:v>
                </c:pt>
                <c:pt idx="22">
                  <c:v>137</c:v>
                </c:pt>
                <c:pt idx="23">
                  <c:v>137</c:v>
                </c:pt>
              </c:numCache>
            </c:numRef>
          </c:val>
        </c:ser>
        <c:gapWidth val="20"/>
        <c:axId val="178334720"/>
        <c:axId val="178345088"/>
      </c:barChart>
      <c:catAx>
        <c:axId val="1783347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 of Transplant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178345088"/>
        <c:crosses val="autoZero"/>
        <c:auto val="1"/>
        <c:lblAlgn val="ctr"/>
        <c:lblOffset val="100"/>
        <c:tickLblSkip val="1"/>
      </c:catAx>
      <c:valAx>
        <c:axId val="178345088"/>
        <c:scaling>
          <c:orientation val="minMax"/>
          <c:max val="150"/>
          <c:min val="0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# of Centers Reporting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178334720"/>
        <c:crosses val="autoZero"/>
        <c:crossBetween val="between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cat>
            <c:numRef>
              <c:f>Sheet1!$A$2:$A$25</c:f>
              <c:numCache>
                <c:formatCode>General</c:formatCode>
                <c:ptCount val="24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</c:numCache>
            </c:num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5</c:v>
                </c:pt>
                <c:pt idx="1">
                  <c:v>13</c:v>
                </c:pt>
                <c:pt idx="2">
                  <c:v>14</c:v>
                </c:pt>
                <c:pt idx="3">
                  <c:v>33</c:v>
                </c:pt>
                <c:pt idx="4">
                  <c:v>39</c:v>
                </c:pt>
                <c:pt idx="5">
                  <c:v>38</c:v>
                </c:pt>
                <c:pt idx="6">
                  <c:v>45</c:v>
                </c:pt>
                <c:pt idx="7">
                  <c:v>43</c:v>
                </c:pt>
                <c:pt idx="8">
                  <c:v>49</c:v>
                </c:pt>
                <c:pt idx="9">
                  <c:v>49</c:v>
                </c:pt>
                <c:pt idx="10">
                  <c:v>50</c:v>
                </c:pt>
                <c:pt idx="11">
                  <c:v>50</c:v>
                </c:pt>
                <c:pt idx="12">
                  <c:v>49</c:v>
                </c:pt>
                <c:pt idx="13">
                  <c:v>45</c:v>
                </c:pt>
                <c:pt idx="14">
                  <c:v>44</c:v>
                </c:pt>
                <c:pt idx="15">
                  <c:v>45</c:v>
                </c:pt>
                <c:pt idx="16">
                  <c:v>47</c:v>
                </c:pt>
                <c:pt idx="17">
                  <c:v>48</c:v>
                </c:pt>
                <c:pt idx="18">
                  <c:v>49</c:v>
                </c:pt>
                <c:pt idx="19">
                  <c:v>55</c:v>
                </c:pt>
                <c:pt idx="20">
                  <c:v>55</c:v>
                </c:pt>
                <c:pt idx="21">
                  <c:v>55</c:v>
                </c:pt>
                <c:pt idx="22">
                  <c:v>56</c:v>
                </c:pt>
                <c:pt idx="23">
                  <c:v>54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cat>
            <c:numRef>
              <c:f>Sheet1!$A$2:$A$25</c:f>
              <c:numCache>
                <c:formatCode>General</c:formatCode>
                <c:ptCount val="24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</c:numCache>
            </c:numRef>
          </c:cat>
          <c:val>
            <c:numRef>
              <c:f>Sheet1!$C$2:$C$25</c:f>
              <c:numCache>
                <c:formatCode>General</c:formatCode>
                <c:ptCount val="24"/>
                <c:pt idx="0">
                  <c:v>6</c:v>
                </c:pt>
                <c:pt idx="1">
                  <c:v>19</c:v>
                </c:pt>
                <c:pt idx="2">
                  <c:v>25</c:v>
                </c:pt>
                <c:pt idx="3">
                  <c:v>42</c:v>
                </c:pt>
                <c:pt idx="4">
                  <c:v>52</c:v>
                </c:pt>
                <c:pt idx="5">
                  <c:v>65</c:v>
                </c:pt>
                <c:pt idx="6">
                  <c:v>67</c:v>
                </c:pt>
                <c:pt idx="7">
                  <c:v>76</c:v>
                </c:pt>
                <c:pt idx="8">
                  <c:v>76</c:v>
                </c:pt>
                <c:pt idx="9">
                  <c:v>82</c:v>
                </c:pt>
                <c:pt idx="10">
                  <c:v>75</c:v>
                </c:pt>
                <c:pt idx="11">
                  <c:v>76</c:v>
                </c:pt>
                <c:pt idx="12">
                  <c:v>71</c:v>
                </c:pt>
                <c:pt idx="13">
                  <c:v>71</c:v>
                </c:pt>
                <c:pt idx="14">
                  <c:v>73</c:v>
                </c:pt>
                <c:pt idx="15">
                  <c:v>71</c:v>
                </c:pt>
                <c:pt idx="16">
                  <c:v>70</c:v>
                </c:pt>
                <c:pt idx="17">
                  <c:v>67</c:v>
                </c:pt>
                <c:pt idx="18">
                  <c:v>66</c:v>
                </c:pt>
                <c:pt idx="19">
                  <c:v>65</c:v>
                </c:pt>
                <c:pt idx="20">
                  <c:v>68</c:v>
                </c:pt>
                <c:pt idx="21">
                  <c:v>69</c:v>
                </c:pt>
                <c:pt idx="22">
                  <c:v>68</c:v>
                </c:pt>
                <c:pt idx="23">
                  <c:v>69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cat>
            <c:numRef>
              <c:f>Sheet1!$A$2:$A$25</c:f>
              <c:numCache>
                <c:formatCode>General</c:formatCode>
                <c:ptCount val="24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</c:numCache>
            </c:numRef>
          </c:cat>
          <c:val>
            <c:numRef>
              <c:f>Sheet1!$D$2:$D$25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5</c:v>
                </c:pt>
                <c:pt idx="9">
                  <c:v>7</c:v>
                </c:pt>
                <c:pt idx="10">
                  <c:v>5</c:v>
                </c:pt>
                <c:pt idx="11">
                  <c:v>7</c:v>
                </c:pt>
                <c:pt idx="12">
                  <c:v>9</c:v>
                </c:pt>
                <c:pt idx="13">
                  <c:v>14</c:v>
                </c:pt>
                <c:pt idx="14">
                  <c:v>10</c:v>
                </c:pt>
                <c:pt idx="15">
                  <c:v>12</c:v>
                </c:pt>
                <c:pt idx="16">
                  <c:v>11</c:v>
                </c:pt>
                <c:pt idx="17">
                  <c:v>14</c:v>
                </c:pt>
                <c:pt idx="18">
                  <c:v>13</c:v>
                </c:pt>
                <c:pt idx="19">
                  <c:v>13</c:v>
                </c:pt>
                <c:pt idx="20">
                  <c:v>13</c:v>
                </c:pt>
                <c:pt idx="21">
                  <c:v>12</c:v>
                </c:pt>
                <c:pt idx="22">
                  <c:v>13</c:v>
                </c:pt>
                <c:pt idx="23">
                  <c:v>14</c:v>
                </c:pt>
              </c:numCache>
            </c:numRef>
          </c:val>
        </c:ser>
        <c:gapWidth val="20"/>
        <c:overlap val="100"/>
        <c:axId val="178754304"/>
        <c:axId val="178756224"/>
      </c:barChart>
      <c:catAx>
        <c:axId val="1787543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</c:title>
        <c:numFmt formatCode="General" sourceLinked="1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178756224"/>
        <c:crosses val="autoZero"/>
        <c:auto val="1"/>
        <c:lblAlgn val="ctr"/>
        <c:lblOffset val="100"/>
        <c:tickLblSkip val="1"/>
      </c:catAx>
      <c:valAx>
        <c:axId val="178756224"/>
        <c:scaling>
          <c:orientation val="minMax"/>
          <c:max val="150"/>
          <c:min val="0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# of Centers Reporting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178754304"/>
        <c:crosses val="autoZero"/>
        <c:crossBetween val="between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12389380530973451"/>
          <c:y val="4.9243144175943505E-2"/>
          <c:w val="0.18271235453975379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cat>
            <c:numRef>
              <c:f>Sheet1!$A$2:$A$27</c:f>
              <c:numCache>
                <c:formatCode>General</c:formatCode>
                <c:ptCount val="26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</c:v>
                </c:pt>
                <c:pt idx="21">
                  <c:v>2006</c:v>
                </c:pt>
                <c:pt idx="22">
                  <c:v>2007</c:v>
                </c:pt>
                <c:pt idx="23">
                  <c:v>2008</c:v>
                </c:pt>
                <c:pt idx="24">
                  <c:v>2009</c:v>
                </c:pt>
                <c:pt idx="25">
                  <c:v>2010</c:v>
                </c:pt>
              </c:numCache>
            </c:num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18</c:v>
                </c:pt>
                <c:pt idx="1">
                  <c:v>31</c:v>
                </c:pt>
                <c:pt idx="2">
                  <c:v>40</c:v>
                </c:pt>
                <c:pt idx="3">
                  <c:v>58</c:v>
                </c:pt>
                <c:pt idx="4">
                  <c:v>53</c:v>
                </c:pt>
                <c:pt idx="5">
                  <c:v>55</c:v>
                </c:pt>
                <c:pt idx="6">
                  <c:v>55</c:v>
                </c:pt>
                <c:pt idx="7">
                  <c:v>60</c:v>
                </c:pt>
                <c:pt idx="8">
                  <c:v>70</c:v>
                </c:pt>
                <c:pt idx="9">
                  <c:v>72</c:v>
                </c:pt>
                <c:pt idx="10">
                  <c:v>61</c:v>
                </c:pt>
                <c:pt idx="11">
                  <c:v>58</c:v>
                </c:pt>
                <c:pt idx="12">
                  <c:v>59</c:v>
                </c:pt>
                <c:pt idx="13">
                  <c:v>48</c:v>
                </c:pt>
                <c:pt idx="14">
                  <c:v>59</c:v>
                </c:pt>
                <c:pt idx="15">
                  <c:v>58</c:v>
                </c:pt>
                <c:pt idx="16">
                  <c:v>49</c:v>
                </c:pt>
                <c:pt idx="17">
                  <c:v>54</c:v>
                </c:pt>
                <c:pt idx="18">
                  <c:v>46</c:v>
                </c:pt>
                <c:pt idx="19">
                  <c:v>50</c:v>
                </c:pt>
                <c:pt idx="20">
                  <c:v>47</c:v>
                </c:pt>
                <c:pt idx="21">
                  <c:v>46</c:v>
                </c:pt>
                <c:pt idx="22">
                  <c:v>44</c:v>
                </c:pt>
                <c:pt idx="23">
                  <c:v>46</c:v>
                </c:pt>
                <c:pt idx="24">
                  <c:v>40</c:v>
                </c:pt>
                <c:pt idx="25">
                  <c:v>45</c:v>
                </c:pt>
              </c:numCache>
            </c:numRef>
          </c:val>
        </c:ser>
        <c:gapWidth val="20"/>
        <c:axId val="184952320"/>
        <c:axId val="184954240"/>
      </c:barChart>
      <c:catAx>
        <c:axId val="1849523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 of Transplant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184954240"/>
        <c:crosses val="autoZero"/>
        <c:auto val="1"/>
        <c:lblAlgn val="ctr"/>
        <c:lblOffset val="100"/>
        <c:tickLblSkip val="1"/>
      </c:catAx>
      <c:valAx>
        <c:axId val="184954240"/>
        <c:scaling>
          <c:orientation val="minMax"/>
          <c:max val="80"/>
          <c:min val="0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# of Centers Reporting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184952320"/>
        <c:crosses val="autoZero"/>
        <c:crossBetween val="between"/>
        <c:majorUnit val="10"/>
      </c:valAx>
      <c:spPr>
        <a:solidFill>
          <a:schemeClr val="bg2"/>
        </a:solidFill>
        <a:ln>
          <a:solidFill>
            <a:schemeClr val="tx1"/>
          </a:solidFill>
        </a:ln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cat>
            <c:numRef>
              <c:f>Sheet1!$A$2:$A$27</c:f>
              <c:numCache>
                <c:formatCode>General</c:formatCode>
                <c:ptCount val="26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</c:v>
                </c:pt>
                <c:pt idx="21">
                  <c:v>2006</c:v>
                </c:pt>
                <c:pt idx="22">
                  <c:v>2007</c:v>
                </c:pt>
                <c:pt idx="23">
                  <c:v>2008</c:v>
                </c:pt>
                <c:pt idx="24">
                  <c:v>2009</c:v>
                </c:pt>
                <c:pt idx="25">
                  <c:v>2010</c:v>
                </c:pt>
              </c:numCache>
            </c:num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5</c:v>
                </c:pt>
                <c:pt idx="1">
                  <c:v>12</c:v>
                </c:pt>
                <c:pt idx="2">
                  <c:v>15</c:v>
                </c:pt>
                <c:pt idx="3">
                  <c:v>23</c:v>
                </c:pt>
                <c:pt idx="4">
                  <c:v>21</c:v>
                </c:pt>
                <c:pt idx="5">
                  <c:v>29</c:v>
                </c:pt>
                <c:pt idx="6">
                  <c:v>29</c:v>
                </c:pt>
                <c:pt idx="7">
                  <c:v>30</c:v>
                </c:pt>
                <c:pt idx="8">
                  <c:v>31</c:v>
                </c:pt>
                <c:pt idx="9">
                  <c:v>30</c:v>
                </c:pt>
                <c:pt idx="10">
                  <c:v>24</c:v>
                </c:pt>
                <c:pt idx="11">
                  <c:v>29</c:v>
                </c:pt>
                <c:pt idx="12">
                  <c:v>27</c:v>
                </c:pt>
                <c:pt idx="13">
                  <c:v>28</c:v>
                </c:pt>
                <c:pt idx="14">
                  <c:v>28</c:v>
                </c:pt>
                <c:pt idx="15">
                  <c:v>29</c:v>
                </c:pt>
                <c:pt idx="16">
                  <c:v>27</c:v>
                </c:pt>
                <c:pt idx="17">
                  <c:v>27</c:v>
                </c:pt>
                <c:pt idx="18">
                  <c:v>23</c:v>
                </c:pt>
                <c:pt idx="19">
                  <c:v>24</c:v>
                </c:pt>
                <c:pt idx="20">
                  <c:v>17</c:v>
                </c:pt>
                <c:pt idx="21">
                  <c:v>24</c:v>
                </c:pt>
                <c:pt idx="22">
                  <c:v>23</c:v>
                </c:pt>
                <c:pt idx="23">
                  <c:v>27</c:v>
                </c:pt>
                <c:pt idx="24">
                  <c:v>17</c:v>
                </c:pt>
                <c:pt idx="25">
                  <c:v>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cat>
            <c:numRef>
              <c:f>Sheet1!$A$2:$A$27</c:f>
              <c:numCache>
                <c:formatCode>General</c:formatCode>
                <c:ptCount val="26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</c:v>
                </c:pt>
                <c:pt idx="21">
                  <c:v>2006</c:v>
                </c:pt>
                <c:pt idx="22">
                  <c:v>2007</c:v>
                </c:pt>
                <c:pt idx="23">
                  <c:v>2008</c:v>
                </c:pt>
                <c:pt idx="24">
                  <c:v>2009</c:v>
                </c:pt>
                <c:pt idx="25">
                  <c:v>2010</c:v>
                </c:pt>
              </c:numCache>
            </c:num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12</c:v>
                </c:pt>
                <c:pt idx="1">
                  <c:v>17</c:v>
                </c:pt>
                <c:pt idx="2">
                  <c:v>23</c:v>
                </c:pt>
                <c:pt idx="3">
                  <c:v>33</c:v>
                </c:pt>
                <c:pt idx="4">
                  <c:v>29</c:v>
                </c:pt>
                <c:pt idx="5">
                  <c:v>22</c:v>
                </c:pt>
                <c:pt idx="6">
                  <c:v>23</c:v>
                </c:pt>
                <c:pt idx="7">
                  <c:v>25</c:v>
                </c:pt>
                <c:pt idx="8">
                  <c:v>32</c:v>
                </c:pt>
                <c:pt idx="9">
                  <c:v>35</c:v>
                </c:pt>
                <c:pt idx="10">
                  <c:v>31</c:v>
                </c:pt>
                <c:pt idx="11">
                  <c:v>27</c:v>
                </c:pt>
                <c:pt idx="12">
                  <c:v>30</c:v>
                </c:pt>
                <c:pt idx="13">
                  <c:v>19</c:v>
                </c:pt>
                <c:pt idx="14">
                  <c:v>28</c:v>
                </c:pt>
                <c:pt idx="15">
                  <c:v>27</c:v>
                </c:pt>
                <c:pt idx="16">
                  <c:v>19</c:v>
                </c:pt>
                <c:pt idx="17">
                  <c:v>23</c:v>
                </c:pt>
                <c:pt idx="18">
                  <c:v>19</c:v>
                </c:pt>
                <c:pt idx="19">
                  <c:v>23</c:v>
                </c:pt>
                <c:pt idx="20">
                  <c:v>25</c:v>
                </c:pt>
                <c:pt idx="21">
                  <c:v>18</c:v>
                </c:pt>
                <c:pt idx="22">
                  <c:v>18</c:v>
                </c:pt>
                <c:pt idx="23">
                  <c:v>14</c:v>
                </c:pt>
                <c:pt idx="24">
                  <c:v>21</c:v>
                </c:pt>
                <c:pt idx="25">
                  <c:v>20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cat>
            <c:numRef>
              <c:f>Sheet1!$A$2:$A$27</c:f>
              <c:numCache>
                <c:formatCode>General</c:formatCode>
                <c:ptCount val="26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</c:v>
                </c:pt>
                <c:pt idx="21">
                  <c:v>2006</c:v>
                </c:pt>
                <c:pt idx="22">
                  <c:v>2007</c:v>
                </c:pt>
                <c:pt idx="23">
                  <c:v>2008</c:v>
                </c:pt>
                <c:pt idx="24">
                  <c:v>2009</c:v>
                </c:pt>
                <c:pt idx="25">
                  <c:v>2010</c:v>
                </c:pt>
              </c:numCache>
            </c:numRef>
          </c:cat>
          <c:val>
            <c:numRef>
              <c:f>Sheet1!$D$2:$D$27</c:f>
              <c:numCache>
                <c:formatCode>General</c:formatCode>
                <c:ptCount val="26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3</c:v>
                </c:pt>
                <c:pt idx="7">
                  <c:v>5</c:v>
                </c:pt>
                <c:pt idx="8">
                  <c:v>7</c:v>
                </c:pt>
                <c:pt idx="9">
                  <c:v>7</c:v>
                </c:pt>
                <c:pt idx="10">
                  <c:v>6</c:v>
                </c:pt>
                <c:pt idx="11">
                  <c:v>2</c:v>
                </c:pt>
                <c:pt idx="12">
                  <c:v>2</c:v>
                </c:pt>
                <c:pt idx="13">
                  <c:v>1</c:v>
                </c:pt>
                <c:pt idx="14">
                  <c:v>3</c:v>
                </c:pt>
                <c:pt idx="15">
                  <c:v>2</c:v>
                </c:pt>
                <c:pt idx="16">
                  <c:v>3</c:v>
                </c:pt>
                <c:pt idx="17">
                  <c:v>4</c:v>
                </c:pt>
                <c:pt idx="18">
                  <c:v>4</c:v>
                </c:pt>
                <c:pt idx="19">
                  <c:v>3</c:v>
                </c:pt>
                <c:pt idx="20">
                  <c:v>5</c:v>
                </c:pt>
                <c:pt idx="21">
                  <c:v>4</c:v>
                </c:pt>
                <c:pt idx="22">
                  <c:v>3</c:v>
                </c:pt>
                <c:pt idx="23">
                  <c:v>5</c:v>
                </c:pt>
                <c:pt idx="24">
                  <c:v>2</c:v>
                </c:pt>
                <c:pt idx="25">
                  <c:v>4</c:v>
                </c:pt>
              </c:numCache>
            </c:numRef>
          </c:val>
        </c:ser>
        <c:gapWidth val="20"/>
        <c:overlap val="100"/>
        <c:axId val="200905088"/>
        <c:axId val="200907008"/>
      </c:barChart>
      <c:catAx>
        <c:axId val="2009050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</c:title>
        <c:numFmt formatCode="General" sourceLinked="1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200907008"/>
        <c:crosses val="autoZero"/>
        <c:auto val="1"/>
        <c:lblAlgn val="ctr"/>
        <c:lblOffset val="100"/>
        <c:tickLblSkip val="1"/>
      </c:catAx>
      <c:valAx>
        <c:axId val="200907008"/>
        <c:scaling>
          <c:orientation val="minMax"/>
          <c:max val="80"/>
          <c:min val="0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# of Centers Reporting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200905088"/>
        <c:crosses val="autoZero"/>
        <c:crossBetween val="between"/>
        <c:majorUnit val="10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74188790560471973"/>
          <c:y val="5.2116707394334438E-2"/>
          <c:w val="0.18271235453975387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100000">
              <a:srgbClr val="000099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1029" name="Picture 2052" descr="ISHLTLGB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85800" y="1219200"/>
            <a:ext cx="76962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 smtClean="0"/>
              <a:t>THE REGISTRY OF THE INTERNATIONAL SOCIETY FOR HEART AND LUNG TRANSPLANTATION: </a:t>
            </a:r>
            <a:br>
              <a:rPr lang="en-US" sz="4600" b="1" dirty="0" smtClean="0"/>
            </a:br>
            <a:r>
              <a:rPr lang="en-US" sz="4600" b="1" dirty="0" smtClean="0"/>
              <a:t>TWENTY-NINTH</a:t>
            </a:r>
            <a:br>
              <a:rPr lang="en-US" sz="4600" b="1" dirty="0" smtClean="0"/>
            </a:br>
            <a:r>
              <a:rPr lang="en-US" sz="4600" b="1" dirty="0" smtClean="0"/>
              <a:t> ANNUAL REPORT</a:t>
            </a:r>
            <a:endParaRPr lang="en-US" sz="46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Number of Centers Reporting Lung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371600"/>
          <a:ext cx="8610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Number of Centers Reporting Lung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371600"/>
          <a:ext cx="8610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/>
              <a:t>Number of Centers Reporting Heart-Lung Transplants</a:t>
            </a:r>
            <a:endParaRPr lang="en-US" sz="27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371600"/>
          <a:ext cx="8610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/>
              <a:t>Number of Centers Reporting Heart-Lung Transplants</a:t>
            </a:r>
            <a:endParaRPr lang="en-US" sz="27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371600"/>
          <a:ext cx="8610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1029" name="Picture 2052" descr="ISHLTLGB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09600" y="24384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APPENDIX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8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Fundacion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Favaloro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Italiano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AUSTRALIA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St. Vincent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Royal Children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Prince Charles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Alfred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Royal Perth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AUSTRIA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Allgemeines Krankenhaus Wien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Universitätsklinik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Innsbruck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Landeskrankenhaus Graz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4648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248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1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5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Hôpital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Erasme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Bruxelles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Universitair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Ziekenhuis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Antwerpen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nl-NL" sz="1600" b="1" dirty="0">
                          <a:solidFill>
                            <a:schemeClr val="tx1"/>
                          </a:solidFill>
                        </a:rPr>
                        <a:t>Onze Lieve Vrouw Ziekenhuis Aalst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Universitair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Ziekenhuis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Gent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fr-FR" sz="1600" b="1" dirty="0">
                          <a:solidFill>
                            <a:schemeClr val="tx1"/>
                          </a:solidFill>
                        </a:rPr>
                        <a:t>Centre Hospitalier Universitaire Liège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fr-FR" sz="1600" b="1" dirty="0">
                          <a:solidFill>
                            <a:schemeClr val="tx1"/>
                          </a:solidFill>
                        </a:rPr>
                        <a:t>Cliniques Universitaires, Université Catholique de Louvain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UZ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Gasthuisberg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Leuven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BRAZIL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pt-BR" sz="1600" b="1" dirty="0">
                          <a:solidFill>
                            <a:schemeClr val="tx1"/>
                          </a:solidFill>
                        </a:rPr>
                        <a:t>Heart </a:t>
                      </a: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Institute - Univ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</a:rPr>
                        <a:t>. Sao Paulo Hospital das Clinicas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Hospital de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</a:rPr>
                        <a:t>Messejana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4876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43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517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</a:rPr>
                        <a:t>THE CZECH REPUBLIC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517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Hospital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Motol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1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CANADA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4231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solidFill>
                            <a:schemeClr val="tx1"/>
                          </a:solidFill>
                        </a:rPr>
                        <a:t>Royal Victoria Hospital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231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solidFill>
                            <a:schemeClr val="tx1"/>
                          </a:solidFill>
                        </a:rPr>
                        <a:t>The Toronto General Hospital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231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solidFill>
                            <a:schemeClr val="tx1"/>
                          </a:solidFill>
                        </a:rPr>
                        <a:t>Hospital Notre-Dame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231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solidFill>
                            <a:schemeClr val="tx1"/>
                          </a:solidFill>
                        </a:rPr>
                        <a:t>Quebec Heart Institute - Laval Hospital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231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>
                          <a:solidFill>
                            <a:schemeClr val="tx1"/>
                          </a:solidFill>
                        </a:rPr>
                        <a:t>Ottawa Heart Institute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231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University of Alberta Hospitals/Walter C. Mackenzie Health Sciences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231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The Hospital For Sick Children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231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>
                          <a:solidFill>
                            <a:srgbClr val="FFFF00"/>
                          </a:solidFill>
                        </a:rPr>
                        <a:t>CHILE</a:t>
                      </a:r>
                      <a:endParaRPr lang="en-US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4231"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</a:rPr>
                        <a:t>Instituto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</a:rPr>
                        <a:t>Nacional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 del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</a:rPr>
                        <a:t>Torax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4349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53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COLOMBIA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4364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Clinica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Cardiovascular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364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Fundacion Valle Del Lili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364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Fundacion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Cardioinfantil</a:t>
                      </a:r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- </a:t>
                      </a:r>
                      <a:r>
                        <a:rPr lang="en-US" sz="1500" b="1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Instituto</a:t>
                      </a:r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de </a:t>
                      </a:r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Cardiologia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364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Fundacion Cardiovascular de Colombia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364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Fundacion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Clinica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Shaio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36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CROATIA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2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436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Clinical Hospital Zagreb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36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Dubrava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36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DENMARK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436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Skejby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University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436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Rigshospitalet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, National University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29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4677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82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FINLAND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588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Helsinki University Central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88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Children's Hospital, University of Helsinki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88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FRANCE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4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5885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>
                          <a:solidFill>
                            <a:schemeClr val="tx1"/>
                          </a:solidFill>
                        </a:rPr>
                        <a:t>Marseille Sainte Marguerite (APM) (A) - CHIRURGIE THORACIQUE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885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Marseille </a:t>
                      </a:r>
                      <a:r>
                        <a:rPr lang="fr-FR" sz="1500" b="1" dirty="0" err="1">
                          <a:solidFill>
                            <a:schemeClr val="tx1"/>
                          </a:solidFill>
                        </a:rPr>
                        <a:t>Timone</a:t>
                      </a:r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 adultes (APM)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76747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Marseille Timone enfants (APM) (A+P) - CHIRURGIE CARDIO-VASCULAIRE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88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Caen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88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Dijon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885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Toulouse (A) - CHIRURGIE THORACIQUE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88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Toulouse (A)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88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Bordeaux (A+P) - UNITE DE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/>
          <a:lstStyle/>
          <a:p>
            <a:r>
              <a:rPr lang="en-US" sz="2200" dirty="0" smtClean="0">
                <a:solidFill>
                  <a:srgbClr val="FFFF00"/>
                </a:solidFill>
              </a:rPr>
              <a:t>MAJOR CONTRIBUTORS TO THE ISHLT TRANSPLANT REGISTRY</a:t>
            </a:r>
            <a:endParaRPr lang="en-US" sz="2200" dirty="0">
              <a:solidFill>
                <a:srgbClr val="FFFF00"/>
              </a:solidFill>
            </a:endParaRPr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534400" cy="5156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2743200"/>
                <a:gridCol w="762000"/>
                <a:gridCol w="914400"/>
              </a:tblGrid>
              <a:tr h="30796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Organization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Countries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Heart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Lung 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7969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L’Agence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de la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Biomédicine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France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591191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Australia and New Zealand Cardiothoracic Organ Transplant Registry (ANZCOTR)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Australia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Eurotransplant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(ET)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Austria, Belgium, Croatia, Germany, Netherlands, Slovenia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27432" marB="27432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16867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Organización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Nacional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Trasplantes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(ONT)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Spain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16867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Registro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Español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Trasplante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Cardíaco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Spain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16867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Scandiatransplant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Denmark, Finland, Norway, Sweden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16867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Kingdom Transplant Services Authority (UKTSSA)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Kingdom, Ireland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16867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Network for Organ Sharing (UNOS)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States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16867">
                <a:tc gridSpan="4"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In addition, 65 individual centers from North America, Central/South America, Europe, Asia, Africa and the Middle East have reported at least one transplant since 1995.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Bordeaux (A+P)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Montpellier (A) - UNITE DE TRANSPL. CARDIO-THORACIQUE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fr-FR" sz="1500" b="1">
                          <a:solidFill>
                            <a:schemeClr val="tx1"/>
                          </a:solidFill>
                        </a:rPr>
                        <a:t>Rennes (A) - CENTRE CARDIO-PNEUMOLOGIQUE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Tours (A+P)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Grenoble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Grenoble (A) - PNEUMOLOGIE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Nantes (A+P) - CHIRURGIE CARDIO-VASCULAIRE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Nancy (A+P) - CHIRURGIE CARDIO-PULMONAIRE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Lille (A+P) - CHIRURGIE CARDIO-VASCULAIRE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Clermont-Ferrand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Strasbourg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Strasbourg (A) - CHIRURGIE CARDIO-PULMONAIRE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80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Lyon (A+P) - POLE DE TRANSPLANTATION PULMONAIRE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Lyon I (HCL) (A+P) - Pole de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Lyon II (HCL) (A) - POLE DE TRANSPLANTATION CARDIAQUE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Paris Pitié-Salpêtrière (AP-HP)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Paris Necker Enfants Malades (AP-HP) (A+P) - CARDIOLOGIE PEDIATRIQUE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Clichy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Beaujon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(AP-HP) (A) - PNEUMOLOGIE B ET TRANSPLANTATION 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r>
                        <a:rPr lang="fr-FR" sz="1500" b="1" dirty="0" smtClean="0">
                          <a:solidFill>
                            <a:schemeClr val="tx1"/>
                          </a:solidFill>
                        </a:rPr>
                        <a:t>Paris Bichat (AP-HP) (A) - CHIRURGIE CARDIO-VASCULAIRE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Georges Pompidou (AP-HP) (A) -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Georges Pompidou (AP-HP) (A+P) - TRANSPL. PULM. ET CARDIO-PULM.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 smtClean="0">
                          <a:solidFill>
                            <a:schemeClr val="tx1"/>
                          </a:solidFill>
                        </a:rPr>
                        <a:t>Rouen (A+P) - CHIR. THORACIQUE ET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Limoges (A) - CHIRURGIE CARDIAQUE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160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Suresnes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Foch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Suresnes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Foch (A)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Le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Plessis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-Robinson Marie-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Lannelongue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(A+P)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Le Plessis-Robinson Marie-</a:t>
                      </a:r>
                      <a:r>
                        <a:rPr lang="fr-FR" sz="1500" b="1" dirty="0" err="1">
                          <a:solidFill>
                            <a:schemeClr val="tx1"/>
                          </a:solidFill>
                        </a:rPr>
                        <a:t>Lannelongue</a:t>
                      </a:r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 (A+P) - CHIRURGIE THORACIQUE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Créteil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Henri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Mondor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(AP-HP) (A) -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Chirurgie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Cardio-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GERMANY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2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de-DE" sz="1500" b="1">
                          <a:solidFill>
                            <a:schemeClr val="tx1"/>
                          </a:solidFill>
                        </a:rPr>
                        <a:t>Universität des Saarlandes Homburg/Saar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Herzzentrum Dresden GmbH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Deutsches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Herzzentrum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Berlin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Universitätsklinik Köln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Universität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Leipzig -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Herzzentrum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Kerckhoff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Klinik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, Bad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Nauheim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Universität Regensburg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de-DE" sz="1500" b="1">
                          <a:solidFill>
                            <a:schemeClr val="tx1"/>
                          </a:solidFill>
                        </a:rPr>
                        <a:t>Herzzentrum Nordrhein-Westfalen Bad Oeynhausen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Universitätsklinikum Essen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Johannes Gutenberg Universität Mainz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Heinrich-Heine-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Universität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Düsseldorf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Universitätsklinikum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Münster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Ruprecht-Karls-Universität Heidelberg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Medizinische Hochschule Hannover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Universitätsklinikum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Göttingen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Universitätsklinikum Aachen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Justus-Liebig-Universität Giessen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Universitätsklinikum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Schleswig-Holstein Kiel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4800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9319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52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42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1" dirty="0" smtClean="0">
                          <a:solidFill>
                            <a:schemeClr val="tx1"/>
                          </a:solidFill>
                        </a:rPr>
                        <a:t>Johann Wolfgang Goethe Universität Frankfurt/Main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4220">
                <a:tc>
                  <a:txBody>
                    <a:bodyPr/>
                    <a:lstStyle/>
                    <a:p>
                      <a:pPr rtl="0"/>
                      <a:r>
                        <a:rPr lang="de-DE" sz="1500" b="1">
                          <a:solidFill>
                            <a:schemeClr val="tx1"/>
                          </a:solidFill>
                        </a:rPr>
                        <a:t>Friedrich Schiller Universität Jena</a:t>
                      </a:r>
                      <a:endParaRPr lang="en-US" sz="1500" b="1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4220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Friedrich Alexander Universität Erlangen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4220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Universitätsklinikum Würzburg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4220">
                <a:tc>
                  <a:txBody>
                    <a:bodyPr/>
                    <a:lstStyle/>
                    <a:p>
                      <a:pPr rtl="0"/>
                      <a:r>
                        <a:rPr lang="de-DE" sz="1500" b="1">
                          <a:solidFill>
                            <a:schemeClr val="tx1"/>
                          </a:solidFill>
                        </a:rPr>
                        <a:t>Ludwig Maximilians Universität München</a:t>
                      </a:r>
                      <a:endParaRPr lang="en-US" sz="1500" b="1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422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Universitätsklinikum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Hamburg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4220">
                <a:tc>
                  <a:txBody>
                    <a:bodyPr/>
                    <a:lstStyle/>
                    <a:p>
                      <a:pPr rtl="0" fontAlgn="t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Albert-Ludwigs-Universität Freiburg im Breisgau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42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IRELAND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422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Cardiac Surgery and Transplantation Research Center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42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Mater Hospital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1"/>
          <a:ext cx="8610600" cy="4952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065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023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ISRAEL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928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Rabin Medical Center (Belinson Campus)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28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Sheba Medical Center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28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ITALY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928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Niguarda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CA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Granda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Hospital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282">
                <a:tc>
                  <a:txBody>
                    <a:bodyPr/>
                    <a:lstStyle/>
                    <a:p>
                      <a:pPr rtl="0" fontAlgn="t"/>
                      <a:r>
                        <a:rPr lang="it-IT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Policlinico S. Orsola - Universita degli Studi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28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JAPAN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928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Tohoku University Hospital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282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Kyoto University Hospital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282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Saitama Medical School Hospital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28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KOREA</a:t>
                      </a:r>
                      <a:endParaRPr lang="en-US" sz="15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928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Yongdong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Severance Hospital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29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7236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562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NETHERLANDS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2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656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Universitair Medisch Centrum Utrecht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656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>
                          <a:solidFill>
                            <a:schemeClr val="tx1"/>
                          </a:solidFill>
                        </a:rPr>
                        <a:t>Erasmus Medisch Centrum Rotterdam</a:t>
                      </a:r>
                      <a:endParaRPr lang="en-US" sz="1500" b="1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656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Universitair Medisch Centrum Groningen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65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NEW ZEALAND</a:t>
                      </a:r>
                      <a:endParaRPr lang="en-US" sz="1500" b="1" kern="1200" baseline="300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65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Auckland City Hospital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65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rgbClr val="FFFF00"/>
                          </a:solidFill>
                        </a:rPr>
                        <a:t>NORWAY</a:t>
                      </a:r>
                      <a:r>
                        <a:rPr lang="en-US" sz="1500" b="1" baseline="3000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b="1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65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Rikshospitalet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- National Hospital of Norway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65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SLOVENIA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2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65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Medical Center Ljubljana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465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rgbClr val="FFFF00"/>
                          </a:solidFill>
                        </a:rPr>
                        <a:t>SOUTH AFRICA</a:t>
                      </a:r>
                      <a:endParaRPr lang="en-US" sz="1500" b="1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65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Milpark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Hospital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487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7193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01470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SPAIN</a:t>
                      </a:r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003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Complejo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Hospitalario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Juan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Canalejo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6, 7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003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Marques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de Valdecilla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6, 8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003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de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Bellvitge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. Barcelona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003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Virgen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Rocio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Sevilla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0037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Santa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Creu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Sant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Pau. Barcelona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003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12 de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Octubre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6, 8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003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Reina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Sofia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6, 8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003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Gregorio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Marañón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Madrid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0037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La Paz. Madrid. Niños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1"/>
          <a:ext cx="8610600" cy="4800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93507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305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SPAIN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 smtClean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293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Puerta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de Hierro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9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Universitari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Politècnic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La Fe. Valencia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6, 8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9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Clinic I Provincial. Barcelona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9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Universitario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Vall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D’Hebron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6, 8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9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 Central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de Asturias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9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Virgen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Arrixaca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Murcia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9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Miguel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Servet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Zaragoza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9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Clínico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Valladolid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01040"/>
          <a:ext cx="8610600" cy="516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67753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rgbClr val="FFFF00"/>
                          </a:solidFill>
                          <a:latin typeface="+mn-lt"/>
                        </a:rPr>
                        <a:t>SWEDEN</a:t>
                      </a:r>
                      <a:r>
                        <a:rPr lang="en-US" sz="1500" b="1" baseline="30000">
                          <a:solidFill>
                            <a:srgbClr val="FFFF00"/>
                          </a:solidFill>
                          <a:latin typeface="+mn-lt"/>
                        </a:rPr>
                        <a:t>3</a:t>
                      </a:r>
                      <a:endParaRPr lang="en-US" sz="150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Karolinska University Hospital, Solna</a:t>
                      </a:r>
                      <a:endParaRPr lang="en-US" sz="15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Sahlgrenska University Hospital</a:t>
                      </a:r>
                      <a:endParaRPr lang="en-US" sz="15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University Hospital of Lund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SWITZERLAND 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University Hospital Zurich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rgbClr val="FFFF00"/>
                          </a:solidFill>
                          <a:latin typeface="+mn-lt"/>
                        </a:rPr>
                        <a:t>UNITED KINGDOM</a:t>
                      </a:r>
                      <a:r>
                        <a:rPr lang="en-US" sz="1500" b="1" baseline="30000">
                          <a:solidFill>
                            <a:srgbClr val="FFFF00"/>
                          </a:solidFill>
                          <a:latin typeface="+mn-lt"/>
                        </a:rPr>
                        <a:t>5</a:t>
                      </a:r>
                      <a:endParaRPr lang="en-US" sz="150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Great Ormand Street Hospital for Children</a:t>
                      </a:r>
                      <a:endParaRPr lang="en-US" sz="15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University of Glasgow/Glasgow Royal Infirmary</a:t>
                      </a:r>
                      <a:endParaRPr lang="en-US" sz="15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The Freeman Hospital</a:t>
                      </a:r>
                      <a:endParaRPr lang="en-US" sz="15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Harefield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Wythenshawe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Queen Elizabeth Hospital</a:t>
                      </a:r>
                      <a:endParaRPr lang="en-US" sz="15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53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Papworth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1029" name="Picture 2052" descr="ISHLTLGB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62000" y="4572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ACKNOWLEDGMENTS: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447800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We wish to extend our sincere thanks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to the many thoracic transplant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surgeons, physicians and data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coordinators in transplant programs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throughout the world whose timely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and accurate submission of data has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made these analyses possible.</a:t>
            </a:r>
            <a:endParaRPr lang="en-US" sz="3600" dirty="0" smtClean="0">
              <a:solidFill>
                <a:srgbClr val="FFFF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9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Alabama Hospital, Birmingham, AL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Baptist Medical Center, Little Rock, AR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Arkansas Children’s Hospital, Little Rock, AR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Mayo Clinic Hospital, Phoenix, AZ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St Joseph’s Hospital and Medical Center, Phoenix, AZ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Medical Center, University of AZ, Tucson, AZ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 err="1">
                          <a:solidFill>
                            <a:schemeClr val="tx1"/>
                          </a:solidFill>
                        </a:rPr>
                        <a:t>Children’s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 Hospital Los </a:t>
                      </a:r>
                      <a:r>
                        <a:rPr lang="es-ES" sz="1500" b="1" dirty="0" err="1">
                          <a:solidFill>
                            <a:schemeClr val="tx1"/>
                          </a:solidFill>
                        </a:rPr>
                        <a:t>Angeles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, Los </a:t>
                      </a:r>
                      <a:r>
                        <a:rPr lang="es-ES" sz="1500" b="1" dirty="0" err="1">
                          <a:solidFill>
                            <a:schemeClr val="tx1"/>
                          </a:solidFill>
                        </a:rPr>
                        <a:t>Angeles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Cedars-Sinai Medical Center, Los Angeles,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Loma Linda University Medical Center, Loma Linda, CA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it-IT" sz="1500" b="1">
                          <a:solidFill>
                            <a:schemeClr val="tx1"/>
                          </a:solidFill>
                        </a:rPr>
                        <a:t>Lucile Salter Packard Children’s Hospital, Palo Alto, CA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California Pacific Medical Center, San Francisco,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UCSD Medical Center, San Diego,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9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CA San Francisco Medical Center, San Francisco,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Sutter Memorial Hospital, Sacramento, CA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Sharp Memorial Hospital, San Diego, CA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Stanford University Medical Center, Stanford, CA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>
                          <a:solidFill>
                            <a:schemeClr val="tx1"/>
                          </a:solidFill>
                        </a:rPr>
                        <a:t>UCLA Medical Center, Los Angeles, CA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Keck Hospital of USC,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Los Angeles,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Hospital Colorado,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Aurora, CO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Colorado Hospital/HSC, Aurora, CO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Hartford Hospital, Hartford, CT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Yale New Haven Hospital, New Haven, CT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Washington Hospital Center, Washington, DC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Alfred I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duPont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Hospital for Children, Wilmington, DE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9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All Children’s Hospital, St. Petersburg, FL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Memorial Regional/ Joe DiMaggio Children’s Hospital, Hollywood,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Jackson Memorial Hospital, Miami, FL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Mayo </a:t>
                      </a:r>
                      <a:r>
                        <a:rPr lang="es-ES" sz="1500" b="1" dirty="0" err="1">
                          <a:solidFill>
                            <a:schemeClr val="tx1"/>
                          </a:solidFill>
                        </a:rPr>
                        <a:t>Clinic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 Florida, Jacksonville,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>
                          <a:solidFill>
                            <a:schemeClr val="tx1"/>
                          </a:solidFill>
                        </a:rPr>
                        <a:t>Tampa General Hospital, Tampa, FL</a:t>
                      </a:r>
                      <a:endParaRPr lang="en-US" sz="1500" b="1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Shands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Hospital at University of FL, Gainesville, FL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Healthcare of Atlanta, Atlanta, GA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Emory University Hospital, Atlanta, GA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St. Joseph’s Hospital of Atlanta, Atlanta, GA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Iowa Hospital and Clinics, Iowa City, IA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Advocate Christ Medical Center, Oak Lawn,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Memorial Hospital,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9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Loyola University Medical Center, Maywood,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Northwestern Memorial Hospital,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Rush University Medical Center,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Chicago Medical Center,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Indiana University Health, Indianapolis,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Lutheran Hospital of Ft Wayne, Ft Wayne,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 Vincent Hospital and Health Care Center, Indianapolis,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Jewish Hospital, Louisville, KY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Kosair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Children’s Hospital, Louisville, KY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Kentucky Medical Center, Lexington, KY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Ochsner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Foundation Hospital, New Orleans, LA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Tulane Medical Center, New Orleans, LA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9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Boston,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Massachusetts General Hospital,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Tufts Medical Center,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Brigham and Women’s Hospital,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Johns Hopkins Hospital, Baltimore, MD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Maryland Medical System, Baltimore, MD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Children’s Hospital of Michigan, Detroit, MI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Henry Ford Hospital, Detroit, MI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SpeCenterum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Health, Grand Rapids, MI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Michigan Medical Center, Ann Arbor, MI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Abbott Northwestern Hospital, Minneapolis, MN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Mary’s Hospital (Mayo Clinic), Rochester, MN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9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Minnesota Medical Center, Minneapolis, MN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Barnes-Jewish Hospital, St. 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Cardinal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Glennon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Children’s Hospital, St. 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St. Louis Children’s Hospital, St 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St Luke’s Hospital of Kansas City, Kansas City, MO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MS Medical Center, Jackson, MS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NC Baptist Hospital, Winston Salem, NC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Carolinas Medical Center, Charlotte, NC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Duke University Hospital, Durham, NC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UNC Hospitals, Chapel Hill, NC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Nebraska Medical Center, Omaha, NE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Newark Beth Israel Medical Center, Newark, NJ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9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Robert Wood Johnson University Hospital, New Brunswick, NJ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New York-Presbyterian/Columbia, New York,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Strong Memorial Hospital, Rochester,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Montefiore Medical Center, Bronx, NY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Mount Sinai Medical Center, New York, NY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Westchester Medical Center, Valhalla, NY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Cleveland Clinic Foundation, Cleveland,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Nationwide Children’s Hospital, Columbus,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Children’s Hospital Medical Center, Cincinnati, OH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Ohio State University Medical Center, Columbus,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Hospital of Cleveland, Cleveland,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Integris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Baptist Medical Center, Oklahoma City, OK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9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Providence Portland Medical Center, Portland, OR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Oregon Health and Science University, Portland, OR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Allegheny General Hospital,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Pittsburgh of UPMC,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Philadelphia,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Penn State Milton S Hershey Medical Center, Hershey,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Hahnemann University Hospital,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Pittsburgh Medical Center,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Thomas Jefferson University Hospital,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Temple University Hospital,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Hospital of the University of PA,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Cardiovascular Center of PR, San Juan, PR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9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Medical University of SC, Charleston, SC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Baptist Memorial Hospital, Memphis, TN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St. Thomas Hospital, Nashville, TN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Vanderbilt University Medical Center, Nashville, TN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Hospital, San Antonio,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Children’s Medical Center of Dallas, Dallas,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Seton Medical Center, Austin,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Medical City Dallas Hospital, Dallas,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 Luke’s Episcopal Hospital, Houston,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Methodist Specialty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Transplant Hospital, San Antonio,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Texas Medical Branch, Galveston,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Methodist Hospital, Houston,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0"/>
          <a:ext cx="8610600" cy="50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615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60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9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Christus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Santa Rosa Hospital Medical Center, San Antonio, TX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Hospital - St. Paul, Dallas,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Scott and White Memorial Hospital, Temple,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Texas Children’s Hospital, Houston,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Baylor University Medical Center, Dallas,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Intermountain Medical Center, Murray, UT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Utah Medical Center, Salt Lake City, UT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Primary Children’s Medical Center, Salt Lake City, UT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Inova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Fairfax Hospital, Falls Church,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MCV Hospitals, Richmond,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McGuire VA Medical Center, Richmond, VA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17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Sentara Norfolk General Hospital, Norfolk,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1029" name="Picture 2052" descr="ISHLTLGB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0" y="3048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REGISTRY STEERING COMMITTEE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066800"/>
            <a:ext cx="8534400" cy="4916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65000"/>
              </a:lnSpc>
            </a:pPr>
            <a:r>
              <a:rPr lang="en-US" sz="1900" b="1" dirty="0" smtClean="0"/>
              <a:t>Marshall Hertz – </a:t>
            </a:r>
            <a:r>
              <a:rPr lang="en-US" sz="1900" b="1" dirty="0" smtClean="0">
                <a:solidFill>
                  <a:srgbClr val="FFFF00"/>
                </a:solidFill>
              </a:rPr>
              <a:t>Medical Director</a:t>
            </a:r>
          </a:p>
          <a:p>
            <a:pPr>
              <a:lnSpc>
                <a:spcPct val="165000"/>
              </a:lnSpc>
            </a:pPr>
            <a:r>
              <a:rPr lang="en-US" sz="1900" b="1" dirty="0" smtClean="0"/>
              <a:t>Jason Christie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Lung Transplantation</a:t>
            </a:r>
          </a:p>
          <a:p>
            <a:pPr>
              <a:lnSpc>
                <a:spcPct val="165000"/>
              </a:lnSpc>
            </a:pPr>
            <a:r>
              <a:rPr lang="en-US" sz="1900" b="1" dirty="0" smtClean="0"/>
              <a:t>Josef Stehlik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Heart Transplantation</a:t>
            </a:r>
          </a:p>
          <a:p>
            <a:pPr>
              <a:lnSpc>
                <a:spcPct val="165000"/>
              </a:lnSpc>
            </a:pPr>
            <a:r>
              <a:rPr lang="en-US" sz="1900" b="1" dirty="0" smtClean="0"/>
              <a:t>Richard Kirk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Pediatric Heart Transplantation</a:t>
            </a:r>
          </a:p>
          <a:p>
            <a:pPr>
              <a:lnSpc>
                <a:spcPct val="165000"/>
              </a:lnSpc>
            </a:pPr>
            <a:r>
              <a:rPr lang="en-US" sz="1900" b="1" dirty="0" smtClean="0"/>
              <a:t>Anne </a:t>
            </a:r>
            <a:r>
              <a:rPr lang="en-US" sz="1900" b="1" dirty="0" err="1" smtClean="0"/>
              <a:t>Dipchand</a:t>
            </a:r>
            <a:r>
              <a:rPr lang="en-US" sz="1900" b="1" dirty="0" smtClean="0"/>
              <a:t>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Pediatric Heart Transplantation</a:t>
            </a:r>
          </a:p>
          <a:p>
            <a:pPr>
              <a:lnSpc>
                <a:spcPct val="165000"/>
              </a:lnSpc>
            </a:pPr>
            <a:r>
              <a:rPr lang="en-US" sz="1900" b="1" dirty="0" smtClean="0"/>
              <a:t>Christian </a:t>
            </a:r>
            <a:r>
              <a:rPr lang="en-US" sz="1900" b="1" dirty="0" err="1" smtClean="0"/>
              <a:t>Benden</a:t>
            </a:r>
            <a:r>
              <a:rPr lang="en-US" sz="1900" dirty="0" smtClean="0"/>
              <a:t> </a:t>
            </a:r>
            <a:r>
              <a:rPr lang="en-US" sz="1900" b="1" dirty="0" smtClean="0"/>
              <a:t>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Pediatric Lung Transplantation</a:t>
            </a:r>
          </a:p>
          <a:p>
            <a:pPr>
              <a:lnSpc>
                <a:spcPct val="165000"/>
              </a:lnSpc>
            </a:pPr>
            <a:r>
              <a:rPr lang="en-US" sz="1900" b="1" dirty="0" smtClean="0"/>
              <a:t>Axel </a:t>
            </a:r>
            <a:r>
              <a:rPr lang="en-US" sz="1900" b="1" dirty="0" err="1" smtClean="0"/>
              <a:t>Rahmel</a:t>
            </a:r>
            <a:r>
              <a:rPr lang="en-US" sz="1900" b="1" dirty="0" smtClean="0"/>
              <a:t>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 for OEO and Transplant Center Relations</a:t>
            </a:r>
          </a:p>
          <a:p>
            <a:pPr>
              <a:lnSpc>
                <a:spcPct val="165000"/>
              </a:lnSpc>
            </a:pPr>
            <a:r>
              <a:rPr lang="en-US" sz="1900" b="1" dirty="0" err="1" smtClean="0"/>
              <a:t>Fabienne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Dobbels</a:t>
            </a:r>
            <a:r>
              <a:rPr lang="en-US" sz="1900" b="1" dirty="0" smtClean="0"/>
              <a:t> - 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Outcomes Analysis</a:t>
            </a:r>
          </a:p>
          <a:p>
            <a:pPr>
              <a:lnSpc>
                <a:spcPct val="165000"/>
              </a:lnSpc>
            </a:pPr>
            <a:r>
              <a:rPr lang="en-US" sz="1900" b="1" dirty="0" smtClean="0"/>
              <a:t>Amanda Rowe – </a:t>
            </a:r>
            <a:r>
              <a:rPr lang="en-US" sz="1900" b="1" dirty="0" smtClean="0">
                <a:solidFill>
                  <a:srgbClr val="FFFF00"/>
                </a:solidFill>
              </a:rPr>
              <a:t>ISHLT Executive Director</a:t>
            </a:r>
          </a:p>
          <a:p>
            <a:pPr>
              <a:lnSpc>
                <a:spcPct val="165000"/>
              </a:lnSpc>
            </a:pPr>
            <a:r>
              <a:rPr lang="en-US" sz="1900" b="1" dirty="0" smtClean="0"/>
              <a:t>Leah Edwards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Data Analysis</a:t>
            </a:r>
            <a:endParaRPr lang="en-US" sz="1900" b="1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762001"/>
          <a:ext cx="8610600" cy="3584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68852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1/2010-6/2011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9144" marB="9144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12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9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1296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Virginia HSC, Charlottesville, VA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2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Seattle Children’s Hospital, Seattle, WA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2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Sacred Heart Medical Center, Spokane, WA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2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Washington Medical Center, Seattle, WA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2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Wisconsin,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2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Froedtert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Memorial Lutheran Hospital,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2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Aurora St. Luke’s Medical Center,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296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Wisconsin Hospital and Clinics, Madison,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0600" y="4343400"/>
            <a:ext cx="77724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50" b="1" baseline="30000" dirty="0" smtClean="0">
                <a:solidFill>
                  <a:srgbClr val="FFFF00"/>
                </a:solidFill>
              </a:rPr>
              <a:t>1</a:t>
            </a:r>
            <a:r>
              <a:rPr lang="en-US" sz="1250" b="1" dirty="0" smtClean="0">
                <a:solidFill>
                  <a:srgbClr val="FFFF00"/>
                </a:solidFill>
              </a:rPr>
              <a:t> Data provided via Australia and New Zealand Cardiothoracic Transplant Registry (ANZCOTR)</a:t>
            </a:r>
            <a:endParaRPr lang="pt-BR" sz="1250" b="1" dirty="0" smtClean="0">
              <a:solidFill>
                <a:srgbClr val="FFFF00"/>
              </a:solidFill>
            </a:endParaRPr>
          </a:p>
          <a:p>
            <a:r>
              <a:rPr lang="pt-BR" sz="1250" b="1" baseline="30000" dirty="0" smtClean="0">
                <a:solidFill>
                  <a:srgbClr val="FFFF00"/>
                </a:solidFill>
              </a:rPr>
              <a:t>2</a:t>
            </a:r>
            <a:r>
              <a:rPr lang="pt-BR" sz="1250" b="1" dirty="0" smtClean="0">
                <a:solidFill>
                  <a:srgbClr val="FFFF00"/>
                </a:solidFill>
              </a:rPr>
              <a:t> Data provided via Eurotransplant (ET)</a:t>
            </a:r>
          </a:p>
          <a:p>
            <a:r>
              <a:rPr lang="pt-BR" sz="1250" b="1" baseline="30000" dirty="0" smtClean="0">
                <a:solidFill>
                  <a:srgbClr val="FFFF00"/>
                </a:solidFill>
              </a:rPr>
              <a:t>3</a:t>
            </a:r>
            <a:r>
              <a:rPr lang="pt-BR" sz="1250" b="1" dirty="0" smtClean="0">
                <a:solidFill>
                  <a:srgbClr val="FFFF00"/>
                </a:solidFill>
              </a:rPr>
              <a:t> Data provided via Scandiatransplant</a:t>
            </a:r>
          </a:p>
          <a:p>
            <a:r>
              <a:rPr lang="en-US" sz="1250" b="1" baseline="30000" dirty="0" smtClean="0">
                <a:solidFill>
                  <a:srgbClr val="FFFF00"/>
                </a:solidFill>
              </a:rPr>
              <a:t>4</a:t>
            </a:r>
            <a:r>
              <a:rPr lang="en-US" sz="1250" b="1" dirty="0" smtClean="0">
                <a:solidFill>
                  <a:srgbClr val="FFFF00"/>
                </a:solidFill>
              </a:rPr>
              <a:t> </a:t>
            </a:r>
            <a:r>
              <a:rPr lang="pt-BR" sz="1250" b="1" dirty="0" smtClean="0">
                <a:solidFill>
                  <a:srgbClr val="FFFF00"/>
                </a:solidFill>
              </a:rPr>
              <a:t>Data provided via</a:t>
            </a:r>
            <a:r>
              <a:rPr lang="pt-BR" sz="1250" dirty="0" smtClean="0">
                <a:solidFill>
                  <a:srgbClr val="FFFF00"/>
                </a:solidFill>
              </a:rPr>
              <a:t> L’</a:t>
            </a:r>
            <a:r>
              <a:rPr lang="en-US" sz="1250" b="1" dirty="0" err="1" smtClean="0">
                <a:solidFill>
                  <a:srgbClr val="FFFF00"/>
                </a:solidFill>
              </a:rPr>
              <a:t>Agence</a:t>
            </a:r>
            <a:r>
              <a:rPr lang="en-US" sz="1250" b="1" dirty="0" smtClean="0">
                <a:solidFill>
                  <a:srgbClr val="FFFF00"/>
                </a:solidFill>
              </a:rPr>
              <a:t> de la </a:t>
            </a:r>
            <a:r>
              <a:rPr lang="en-US" sz="1250" b="1" dirty="0" err="1" smtClean="0">
                <a:solidFill>
                  <a:srgbClr val="FFFF00"/>
                </a:solidFill>
              </a:rPr>
              <a:t>Biomédicine</a:t>
            </a:r>
            <a:r>
              <a:rPr lang="en-US" sz="1250" b="1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sz="1250" b="1" baseline="30000" dirty="0" smtClean="0">
                <a:solidFill>
                  <a:srgbClr val="FFFF00"/>
                </a:solidFill>
              </a:rPr>
              <a:t>5  </a:t>
            </a:r>
            <a:r>
              <a:rPr lang="en-US" sz="1250" b="1" dirty="0" smtClean="0">
                <a:solidFill>
                  <a:srgbClr val="FFFF00"/>
                </a:solidFill>
              </a:rPr>
              <a:t>Data provided via United Kingdom Transplant Support Service Authority (UKTSSA)</a:t>
            </a:r>
          </a:p>
          <a:p>
            <a:r>
              <a:rPr lang="en-US" sz="1250" b="1" baseline="30000" dirty="0" smtClean="0">
                <a:solidFill>
                  <a:srgbClr val="FFFF00"/>
                </a:solidFill>
              </a:rPr>
              <a:t>6</a:t>
            </a:r>
            <a:r>
              <a:rPr lang="en-US" sz="1250" b="1" dirty="0" smtClean="0">
                <a:solidFill>
                  <a:srgbClr val="FFFF00"/>
                </a:solidFill>
              </a:rPr>
              <a:t> Lung data provided via </a:t>
            </a:r>
            <a:r>
              <a:rPr lang="en-US" sz="1250" b="1" dirty="0" err="1" smtClean="0">
                <a:solidFill>
                  <a:srgbClr val="FFFF00"/>
                </a:solidFill>
              </a:rPr>
              <a:t>Organización</a:t>
            </a:r>
            <a:r>
              <a:rPr lang="en-US" sz="1250" b="1" dirty="0" smtClean="0">
                <a:solidFill>
                  <a:srgbClr val="FFFF00"/>
                </a:solidFill>
              </a:rPr>
              <a:t> </a:t>
            </a:r>
            <a:r>
              <a:rPr lang="en-US" sz="1250" b="1" dirty="0" err="1" smtClean="0">
                <a:solidFill>
                  <a:srgbClr val="FFFF00"/>
                </a:solidFill>
              </a:rPr>
              <a:t>Nacional</a:t>
            </a:r>
            <a:r>
              <a:rPr lang="en-US" sz="1250" b="1" dirty="0" smtClean="0">
                <a:solidFill>
                  <a:srgbClr val="FFFF00"/>
                </a:solidFill>
              </a:rPr>
              <a:t> de </a:t>
            </a:r>
            <a:r>
              <a:rPr lang="en-US" sz="1250" b="1" dirty="0" err="1" smtClean="0">
                <a:solidFill>
                  <a:srgbClr val="FFFF00"/>
                </a:solidFill>
              </a:rPr>
              <a:t>Trasplantes</a:t>
            </a:r>
            <a:r>
              <a:rPr lang="en-US" sz="1250" b="1" dirty="0" smtClean="0">
                <a:solidFill>
                  <a:srgbClr val="FFFF00"/>
                </a:solidFill>
              </a:rPr>
              <a:t> (ONT)</a:t>
            </a:r>
          </a:p>
          <a:p>
            <a:r>
              <a:rPr lang="en-US" sz="1250" baseline="30000" dirty="0" smtClean="0">
                <a:solidFill>
                  <a:srgbClr val="FFFF00"/>
                </a:solidFill>
              </a:rPr>
              <a:t>7</a:t>
            </a:r>
            <a:r>
              <a:rPr lang="en-US" sz="1250" b="1" dirty="0" smtClean="0">
                <a:solidFill>
                  <a:srgbClr val="FFFF00"/>
                </a:solidFill>
              </a:rPr>
              <a:t> Heart data provided directly to ISHLT Registry</a:t>
            </a:r>
          </a:p>
          <a:p>
            <a:r>
              <a:rPr lang="en-US" sz="1250" b="1" baseline="30000" dirty="0" smtClean="0">
                <a:solidFill>
                  <a:srgbClr val="FFFF00"/>
                </a:solidFill>
              </a:rPr>
              <a:t>8 </a:t>
            </a:r>
            <a:r>
              <a:rPr lang="en-US" sz="1250" b="1" dirty="0" smtClean="0">
                <a:solidFill>
                  <a:srgbClr val="FFFF00"/>
                </a:solidFill>
              </a:rPr>
              <a:t>Heart data provided via </a:t>
            </a:r>
            <a:r>
              <a:rPr lang="en-US" sz="1250" b="1" dirty="0" err="1" smtClean="0">
                <a:solidFill>
                  <a:srgbClr val="FFFF00"/>
                </a:solidFill>
              </a:rPr>
              <a:t>Registro</a:t>
            </a:r>
            <a:r>
              <a:rPr lang="en-US" sz="1250" b="1" dirty="0" smtClean="0">
                <a:solidFill>
                  <a:srgbClr val="FFFF00"/>
                </a:solidFill>
              </a:rPr>
              <a:t> </a:t>
            </a:r>
            <a:r>
              <a:rPr lang="en-US" sz="1250" b="1" dirty="0" err="1" smtClean="0">
                <a:solidFill>
                  <a:srgbClr val="FFFF00"/>
                </a:solidFill>
              </a:rPr>
              <a:t>Español</a:t>
            </a:r>
            <a:r>
              <a:rPr lang="en-US" sz="1250" b="1" dirty="0" smtClean="0">
                <a:solidFill>
                  <a:srgbClr val="FFFF00"/>
                </a:solidFill>
              </a:rPr>
              <a:t> de </a:t>
            </a:r>
            <a:r>
              <a:rPr lang="en-US" sz="1250" b="1" dirty="0" err="1" smtClean="0">
                <a:solidFill>
                  <a:srgbClr val="FFFF00"/>
                </a:solidFill>
              </a:rPr>
              <a:t>Trasplante</a:t>
            </a:r>
            <a:r>
              <a:rPr lang="en-US" sz="1250" b="1" dirty="0" smtClean="0">
                <a:solidFill>
                  <a:srgbClr val="FFFF00"/>
                </a:solidFill>
              </a:rPr>
              <a:t> </a:t>
            </a:r>
            <a:r>
              <a:rPr lang="en-US" sz="1250" b="1" dirty="0" err="1" smtClean="0">
                <a:solidFill>
                  <a:srgbClr val="FFFF00"/>
                </a:solidFill>
              </a:rPr>
              <a:t>Cardíaco</a:t>
            </a:r>
            <a:endParaRPr lang="en-US" sz="1250" b="1" dirty="0" smtClean="0">
              <a:solidFill>
                <a:srgbClr val="FFFF00"/>
              </a:solidFill>
            </a:endParaRPr>
          </a:p>
          <a:p>
            <a:r>
              <a:rPr lang="en-US" sz="1250" b="1" baseline="30000" dirty="0" smtClean="0">
                <a:solidFill>
                  <a:srgbClr val="FFFF00"/>
                </a:solidFill>
              </a:rPr>
              <a:t>9</a:t>
            </a:r>
            <a:r>
              <a:rPr lang="en-US" sz="1250" b="1" dirty="0" smtClean="0">
                <a:solidFill>
                  <a:srgbClr val="FFFF00"/>
                </a:solidFill>
              </a:rPr>
              <a:t> Data provided via United Network for Organ Sharing (UNOS)</a:t>
            </a:r>
            <a:endParaRPr lang="en-US" sz="1250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1029" name="Picture 2052" descr="ISHLTLGB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04800" y="27432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General Registry Statistics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/>
              <a:t>REGISTRY DATABASE: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Number of Transplants Reported</a:t>
            </a:r>
            <a:endParaRPr lang="en-US" sz="28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1905000"/>
          <a:ext cx="8458202" cy="3000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3352801"/>
                <a:gridCol w="3048001"/>
              </a:tblGrid>
              <a:tr h="368502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Transplants Reported from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7/1/2010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6/30/2011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Total Transplants Reported through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6/30/2011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3,613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104,303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>
                          <a:solidFill>
                            <a:schemeClr val="tx1"/>
                          </a:solidFill>
                          <a:latin typeface="+mn-lt"/>
                        </a:rPr>
                        <a:t>Heart-Lung</a:t>
                      </a:r>
                      <a:endParaRPr lang="en-US" sz="2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63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4,326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3,239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41,615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/>
              <a:t>REGISTRY DATABASE: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Number of Centers Reporting Transplants</a:t>
            </a:r>
            <a:endParaRPr lang="en-US" sz="2800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458203" cy="3777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159001"/>
                <a:gridCol w="1955799"/>
                <a:gridCol w="2362203"/>
              </a:tblGrid>
              <a:tr h="1874520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Ever Reporting Data</a:t>
                      </a:r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Reporting Transplants in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2000</a:t>
                      </a:r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Reporting Transplants between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1/2010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and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6/2011</a:t>
                      </a:r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394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241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>
                          <a:solidFill>
                            <a:schemeClr val="tx1"/>
                          </a:solidFill>
                          <a:latin typeface="+mn-lt"/>
                        </a:rPr>
                        <a:t>Heart-Lung</a:t>
                      </a:r>
                      <a:endParaRPr lang="en-US" sz="2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166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231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139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Number of Centers Reporting Heart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371600"/>
          <a:ext cx="8610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Number of Centers Reporting Heart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371600"/>
          <a:ext cx="8610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4"/>
          <p:cNvGrpSpPr/>
          <p:nvPr/>
        </p:nvGrpSpPr>
        <p:grpSpPr>
          <a:xfrm>
            <a:off x="381000" y="5867400"/>
            <a:ext cx="4572000" cy="755650"/>
            <a:chOff x="381000" y="5867400"/>
            <a:chExt cx="4572000" cy="755650"/>
          </a:xfrm>
        </p:grpSpPr>
        <p:pic>
          <p:nvPicPr>
            <p:cNvPr id="6" name="Picture 2052" descr="ISHLTLG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5867400"/>
              <a:ext cx="752475" cy="755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216152" y="6007608"/>
              <a:ext cx="12984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i="1" dirty="0" smtClean="0"/>
                <a:t>ISHLT</a:t>
              </a:r>
              <a:endParaRPr lang="en-US" sz="2800" b="1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6172200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2012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914400" y="64770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J Heart Lung Transplant.  2012 Oct; 31(10): 1045-1095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Author0 xmlns="f5f82c5e-0c74-4764-aa18-b9ea25529750">UNOS</Author0>
    <DateCreated xmlns="f5f82c5e-0c74-4764-aa18-b9ea25529750">2006-01-01T05:00:00+00:00</DateCreated>
    <Brief_x0020_Description xmlns="f5f82c5e-0c74-4764-aa18-b9ea25529750">This is the blank UNOS slide template. It has the UNOS logo at the bottom. </Brief_x0020_Description>
    <Target_x0020_Audience xmlns="f5f82c5e-0c74-4764-aa18-b9ea2552975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F1888A67B08347AB72B1A336AD4062" ma:contentTypeVersion="4" ma:contentTypeDescription="Create a new document." ma:contentTypeScope="" ma:versionID="5af7a05520683203a0a53d42a3817b35">
  <xsd:schema xmlns:xsd="http://www.w3.org/2001/XMLSchema" xmlns:p="http://schemas.microsoft.com/office/2006/metadata/properties" xmlns:ns2="f5f82c5e-0c74-4764-aa18-b9ea25529750" targetNamespace="http://schemas.microsoft.com/office/2006/metadata/properties" ma:root="true" ma:fieldsID="f0880058f2ba474784fc5b8a56266c17" ns2:_="">
    <xsd:import namespace="f5f82c5e-0c74-4764-aa18-b9ea25529750"/>
    <xsd:element name="properties">
      <xsd:complexType>
        <xsd:sequence>
          <xsd:element name="documentManagement">
            <xsd:complexType>
              <xsd:all>
                <xsd:element ref="ns2:Brief_x0020_Description" minOccurs="0"/>
                <xsd:element ref="ns2:DateCreated" minOccurs="0"/>
                <xsd:element ref="ns2:Author0" minOccurs="0"/>
                <xsd:element ref="ns2:Target_x0020_Audienc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5f82c5e-0c74-4764-aa18-b9ea25529750" elementFormDefault="qualified">
    <xsd:import namespace="http://schemas.microsoft.com/office/2006/documentManagement/types"/>
    <xsd:element name="Brief_x0020_Description" ma:index="8" nillable="true" ma:displayName="Brief Description" ma:internalName="Brief_x0020_Description">
      <xsd:simpleType>
        <xsd:restriction base="dms:Note"/>
      </xsd:simpleType>
    </xsd:element>
    <xsd:element name="DateCreated" ma:index="9" nillable="true" ma:displayName="DateCreated" ma:format="DateOnly" ma:internalName="DateCreated">
      <xsd:simpleType>
        <xsd:restriction base="dms:DateTime"/>
      </xsd:simpleType>
    </xsd:element>
    <xsd:element name="Author0" ma:index="10" nillable="true" ma:displayName="Author" ma:internalName="Author0">
      <xsd:simpleType>
        <xsd:restriction base="dms:Text">
          <xsd:maxLength value="255"/>
        </xsd:restriction>
      </xsd:simpleType>
    </xsd:element>
    <xsd:element name="Target_x0020_Audience" ma:index="11" nillable="true" ma:displayName="Target Audience" ma:internalName="Target_x0020_Audienc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1805D6-AC72-435D-A51A-1C2C01D7BD28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f5f82c5e-0c74-4764-aa18-b9ea25529750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0B0E37F9-AFE8-4A12-A93D-93C2D8F10C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f82c5e-0c74-4764-aa18-b9ea2552975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2088</TotalTime>
  <Words>3496</Words>
  <Application>Microsoft Office PowerPoint</Application>
  <PresentationFormat>On-screen Show (4:3)</PresentationFormat>
  <Paragraphs>965</Paragraphs>
  <Slides>40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UNOSTemplate</vt:lpstr>
      <vt:lpstr>Slide 1</vt:lpstr>
      <vt:lpstr>MAJOR CONTRIBUTORS TO THE ISHLT TRANSPLANT REGISTRY</vt:lpstr>
      <vt:lpstr>Slide 3</vt:lpstr>
      <vt:lpstr>Slide 4</vt:lpstr>
      <vt:lpstr>Slide 5</vt:lpstr>
      <vt:lpstr>REGISTRY DATABASE: Number of Transplants Reported</vt:lpstr>
      <vt:lpstr>REGISTRY DATABASE: Number of Centers Reporting Transplants</vt:lpstr>
      <vt:lpstr>REGISTRY DATABASE: Number of Centers Reporting Heart Transplants</vt:lpstr>
      <vt:lpstr>REGISTRY DATABASE: Number of Centers Reporting Heart Transplants</vt:lpstr>
      <vt:lpstr>REGISTRY DATABASE: Number of Centers Reporting Lung Transplants</vt:lpstr>
      <vt:lpstr>REGISTRY DATABASE: Number of Centers Reporting Lung Transplants</vt:lpstr>
      <vt:lpstr>REGISTRY DATABASE: Number of Centers Reporting Heart-Lung Transplants</vt:lpstr>
      <vt:lpstr>REGISTRY DATABASE: Number of Centers Reporting Heart-Lung Transplants</vt:lpstr>
      <vt:lpstr>Slide 14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</vt:vector>
  </TitlesOfParts>
  <Company>UNOS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UNOS Slide Template</dc:title>
  <dc:creator>Manny Carwile</dc:creator>
  <cp:lastModifiedBy>Anna Kucheryavaya</cp:lastModifiedBy>
  <cp:revision>638</cp:revision>
  <dcterms:created xsi:type="dcterms:W3CDTF">2009-06-30T12:53:17Z</dcterms:created>
  <dcterms:modified xsi:type="dcterms:W3CDTF">2012-09-26T17:49:38Z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0x010100B9F1888A67B08347AB72B1A336AD4062</vt:lpwstr>
  </property>
</Properties>
</file>