
<file path=[Content_Types].xml><?xml version="1.0" encoding="utf-8"?>
<Types xmlns="http://schemas.openxmlformats.org/package/2006/content-types">
  <Override PartName="/ppt/slides/slide47.xml" ContentType="application/vnd.openxmlformats-officedocument.presentationml.slide+xml"/>
  <Override PartName="/ppt/notesSlides/notesSlide2.xml" ContentType="application/vnd.openxmlformats-officedocument.presentationml.notesSlide+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Layouts/slideLayout6.xml" ContentType="application/vnd.openxmlformats-officedocument.presentationml.slideLayout+xml"/>
  <Override PartName="/ppt/drawings/drawing2.xml" ContentType="application/vnd.openxmlformats-officedocument.drawingml.chartshapes+xml"/>
  <Override PartName="/ppt/charts/chart28.xml" ContentType="application/vnd.openxmlformats-officedocument.drawingml.char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charts/chart46.xml" ContentType="application/vnd.openxmlformats-officedocument.drawingml.char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Override PartName="/ppt/notesSlides/notesSlide27.xml" ContentType="application/vnd.openxmlformats-officedocument.presentationml.notesSlide+xml"/>
  <Override PartName="/ppt/charts/chart35.xml" ContentType="application/vnd.openxmlformats-officedocument.drawingml.chart+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notesSlides/notesSlide16.xml" ContentType="application/vnd.openxmlformats-officedocument.presentationml.notesSlide+xml"/>
  <Override PartName="/ppt/charts/chart24.xml" ContentType="application/vnd.openxmlformats-officedocument.drawingml.chart+xml"/>
  <Override PartName="/ppt/notesSlides/notesSlide34.xml" ContentType="application/vnd.openxmlformats-officedocument.presentationml.notesSlide+xml"/>
  <Override PartName="/ppt/charts/chart42.xml" ContentType="application/vnd.openxmlformats-officedocument.drawingml.chart+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charts/chart31.xml" ContentType="application/vnd.openxmlformats-officedocument.drawingml.chart+xml"/>
  <Override PartName="/ppt/notesSlides/notesSlide41.xml" ContentType="application/vnd.openxmlformats-officedocument.presentationml.notesSlide+xml"/>
  <Override PartName="/ppt/notesSlides/notesSlide52.xml" ContentType="application/vnd.openxmlformats-officedocument.presentationml.notesSlide+xml"/>
  <Override PartName="/docProps/custom.xml" ContentType="application/vnd.openxmlformats-officedocument.custom-properties+xml"/>
  <Override PartName="/ppt/charts/chart7.xml" ContentType="application/vnd.openxmlformats-officedocument.drawingml.chart+xml"/>
  <Override PartName="/ppt/notesSlides/notesSlide12.xml" ContentType="application/vnd.openxmlformats-officedocument.presentationml.notesSlide+xml"/>
  <Override PartName="/ppt/charts/chart20.xml" ContentType="application/vnd.openxmlformats-officedocument.drawingml.chart+xml"/>
  <Override PartName="/ppt/notesSlides/notesSlide30.xml" ContentType="application/vnd.openxmlformats-officedocument.presentationml.notesSlide+xml"/>
  <Override PartName="/ppt/drawings/drawing13.xml" ContentType="application/vnd.openxmlformats-officedocument.drawingml.chartshapes+xml"/>
  <Default Extension="xlsx" ContentType="application/vnd.openxmlformats-officedocument.spreadsheetml.sheet"/>
  <Override PartName="/ppt/charts/chart3.xml" ContentType="application/vnd.openxmlformats-officedocument.drawingml.chart+xml"/>
  <Override PartName="/ppt/notesSlides/notesSlide7.xml" ContentType="application/vnd.openxmlformats-officedocument.presentationml.notesSlide+xml"/>
  <Override PartName="/ppt/drawings/drawing7.xml" ContentType="application/vnd.openxmlformats-officedocument.drawingml.chartshapes+xml"/>
  <Override PartName="/ppt/slides/slide9.xml" ContentType="application/vnd.openxmlformats-officedocument.presentationml.slide+xml"/>
  <Override PartName="/ppt/viewProps.xml" ContentType="application/vnd.openxmlformats-officedocument.presentationml.viewProp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rawings/drawing3.xml" ContentType="application/vnd.openxmlformats-officedocument.drawingml.chartshapes+xml"/>
  <Override PartName="/ppt/charts/chart29.xml" ContentType="application/vnd.openxmlformats-officedocument.drawingml.chart+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charts/chart18.xml" ContentType="application/vnd.openxmlformats-officedocument.drawingml.chart+xml"/>
  <Override PartName="/ppt/notesSlides/notesSlide39.xml" ContentType="application/vnd.openxmlformats-officedocument.presentationml.notesSlide+xml"/>
  <Override PartName="/ppt/charts/chart36.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charts/chart25.xml" ContentType="application/vnd.openxmlformats-officedocument.drawingml.chart+xml"/>
  <Override PartName="/ppt/notesSlides/notesSlide46.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charts/chart14.xml" ContentType="application/vnd.openxmlformats-officedocument.drawingml.chart+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charts/chart32.xml" ContentType="application/vnd.openxmlformats-officedocument.drawingml.chart+xml"/>
  <Override PartName="/ppt/charts/chart43.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charts/chart8.xml" ContentType="application/vnd.openxmlformats-officedocument.drawingml.chart+xml"/>
  <Override PartName="/ppt/notesSlides/notesSlide13.xml" ContentType="application/vnd.openxmlformats-officedocument.presentationml.notesSlide+xml"/>
  <Override PartName="/ppt/charts/chart21.xml" ContentType="application/vnd.openxmlformats-officedocument.drawingml.chart+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charts/chart4.xml" ContentType="application/vnd.openxmlformats-officedocument.drawingml.chart+xml"/>
  <Override PartName="/ppt/drawings/drawing8.xml" ContentType="application/vnd.openxmlformats-officedocument.drawingml.chartshapes+xml"/>
  <Override PartName="/ppt/slides/slide49.xml" ContentType="application/vnd.openxmlformats-officedocument.presentationml.slide+xml"/>
  <Override PartName="/ppt/notesSlides/notesSlide4.xml" ContentType="application/vnd.openxmlformats-officedocument.presentationml.notesSlide+xml"/>
  <Override PartName="/ppt/drawings/drawing10.xml" ContentType="application/vnd.openxmlformats-officedocument.drawingml.chartshapes+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rawings/drawing4.xml" ContentType="application/vnd.openxmlformats-officedocument.drawingml.chartshape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charts/chart19.xml" ContentType="application/vnd.openxmlformats-officedocument.drawingml.chart+xml"/>
  <Override PartName="/ppt/notesSlides/notesSlide29.xml" ContentType="application/vnd.openxmlformats-officedocument.presentationml.notesSlide+xml"/>
  <Override PartName="/ppt/charts/chart37.xml" ContentType="application/vnd.openxmlformats-officedocument.drawingml.chart+xml"/>
  <Override PartName="/ppt/notesSlides/notesSlide47.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notesSlides/notesSlide18.xml" ContentType="application/vnd.openxmlformats-officedocument.presentationml.notesSlide+xml"/>
  <Override PartName="/ppt/charts/chart26.xml" ContentType="application/vnd.openxmlformats-officedocument.drawingml.chart+xml"/>
  <Override PartName="/ppt/notesSlides/notesSlide36.xml" ContentType="application/vnd.openxmlformats-officedocument.presentationml.notesSlide+xml"/>
  <Override PartName="/ppt/charts/chart44.xml" ContentType="application/vnd.openxmlformats-officedocument.drawingml.char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charts/chart15.xml" ContentType="application/vnd.openxmlformats-officedocument.drawingml.chart+xml"/>
  <Override PartName="/ppt/notesSlides/notesSlide25.xml" ContentType="application/vnd.openxmlformats-officedocument.presentationml.notesSlide+xml"/>
  <Override PartName="/ppt/charts/chart33.xml" ContentType="application/vnd.openxmlformats-officedocument.drawingml.chart+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charts/chart9.xml" ContentType="application/vnd.openxmlformats-officedocument.drawingml.chart+xml"/>
  <Override PartName="/ppt/charts/chart11.xml" ContentType="application/vnd.openxmlformats-officedocument.drawingml.chart+xml"/>
  <Override PartName="/ppt/notesSlides/notesSlide14.xml" ContentType="application/vnd.openxmlformats-officedocument.presentationml.notesSlide+xml"/>
  <Override PartName="/ppt/charts/chart22.xml" ContentType="application/vnd.openxmlformats-officedocument.drawingml.chart+xml"/>
  <Override PartName="/ppt/notesSlides/notesSlide32.xml" ContentType="application/vnd.openxmlformats-officedocument.presentationml.notesSlide+xml"/>
  <Override PartName="/ppt/charts/chart40.xml" ContentType="application/vnd.openxmlformats-officedocument.drawingml.chart+xml"/>
  <Override PartName="/ppt/notesSlides/notesSlide9.xml" ContentType="application/vnd.openxmlformats-officedocument.presentationml.notesSlide+xml"/>
  <Override PartName="/ppt/notesSlides/notesSlide21.xml" ContentType="application/vnd.openxmlformats-officedocument.presentationml.notesSlide+xml"/>
  <Override PartName="/ppt/drawings/drawing9.xml" ContentType="application/vnd.openxmlformats-officedocument.drawingml.chartshapes+xml"/>
  <Override PartName="/ppt/notesSlides/notesSlide50.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drawings/drawing11.xml" ContentType="application/vnd.openxmlformats-officedocument.drawingml.chartshapes+xml"/>
  <Override PartName="/ppt/slides/slide7.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drawings/drawing5.xml" ContentType="application/vnd.openxmlformats-officedocument.drawingml.chartshapes+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drawings/drawing1.xml" ContentType="application/vnd.openxmlformats-officedocument.drawingml.chartshapes+xml"/>
  <Override PartName="/ppt/notesSlides/notesSlide19.xml" ContentType="application/vnd.openxmlformats-officedocument.presentationml.notesSlide+xml"/>
  <Override PartName="/ppt/charts/chart27.xml" ContentType="application/vnd.openxmlformats-officedocument.drawingml.chart+xml"/>
  <Override PartName="/ppt/charts/chart38.xml" ContentType="application/vnd.openxmlformats-officedocument.drawingml.chart+xml"/>
  <Override PartName="/ppt/notesSlides/notesSlide48.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charts/chart16.xml" ContentType="application/vnd.openxmlformats-officedocument.drawingml.chart+xml"/>
  <Override PartName="/ppt/notesSlides/notesSlide37.xml" ContentType="application/vnd.openxmlformats-officedocument.presentationml.notesSlide+xml"/>
  <Override PartName="/ppt/charts/chart34.xml" ContentType="application/vnd.openxmlformats-officedocument.drawingml.chart+xml"/>
  <Override PartName="/ppt/charts/chart45.xml" ContentType="application/vnd.openxmlformats-officedocument.drawingml.chart+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harts/chart23.xml" ContentType="application/vnd.openxmlformats-officedocument.drawingml.chart+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slides/slide20.xml" ContentType="application/vnd.openxmlformats-officedocument.presentationml.slide+xml"/>
  <Override PartName="/ppt/charts/chart12.xml" ContentType="application/vnd.openxmlformats-officedocument.drawingml.chart+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charts/chart30.xml" ContentType="application/vnd.openxmlformats-officedocument.drawingml.chart+xml"/>
  <Override PartName="/ppt/charts/chart41.xml" ContentType="application/vnd.openxmlformats-officedocument.drawingml.chart+xml"/>
  <Override PartName="/ppt/notesSlides/notesSlide51.xml" ContentType="application/vnd.openxmlformats-officedocument.presentationml.notesSlide+xml"/>
  <Override PartName="/ppt/charts/chart6.xml" ContentType="application/vnd.openxmlformats-officedocument.drawingml.chart+xml"/>
  <Override PartName="/ppt/notesSlides/notesSlide1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drawings/drawing12.xml" ContentType="application/vnd.openxmlformats-officedocument.drawingml.chartshapes+xml"/>
  <Override PartName="/ppt/slides/slide8.xml" ContentType="application/vnd.openxmlformats-officedocument.presentationml.slide+xml"/>
  <Override PartName="/ppt/charts/chart2.xml" ContentType="application/vnd.openxmlformats-officedocument.drawingml.chart+xml"/>
  <Override PartName="/ppt/drawings/drawing6.xml" ContentType="application/vnd.openxmlformats-officedocument.drawingml.chartshapes+xml"/>
  <Override PartName="/ppt/slides/slide29.xml" ContentType="application/vnd.openxmlformats-officedocument.presentationml.slide+xml"/>
  <Override PartName="/ppt/charts/chart39.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60"/>
  </p:notesMasterIdLst>
  <p:sldIdLst>
    <p:sldId id="256" r:id="rId5"/>
    <p:sldId id="257" r:id="rId6"/>
    <p:sldId id="258" r:id="rId7"/>
    <p:sldId id="260" r:id="rId8"/>
    <p:sldId id="261" r:id="rId9"/>
    <p:sldId id="262" r:id="rId10"/>
    <p:sldId id="263" r:id="rId11"/>
    <p:sldId id="264" r:id="rId12"/>
    <p:sldId id="265" r:id="rId13"/>
    <p:sldId id="266" r:id="rId14"/>
    <p:sldId id="267" r:id="rId15"/>
    <p:sldId id="269" r:id="rId16"/>
    <p:sldId id="268" r:id="rId17"/>
    <p:sldId id="270" r:id="rId18"/>
    <p:sldId id="271" r:id="rId19"/>
    <p:sldId id="272" r:id="rId20"/>
    <p:sldId id="273" r:id="rId21"/>
    <p:sldId id="274" r:id="rId22"/>
    <p:sldId id="275" r:id="rId23"/>
    <p:sldId id="276" r:id="rId24"/>
    <p:sldId id="277" r:id="rId25"/>
    <p:sldId id="278" r:id="rId26"/>
    <p:sldId id="279" r:id="rId27"/>
    <p:sldId id="280" r:id="rId28"/>
    <p:sldId id="312" r:id="rId29"/>
    <p:sldId id="282" r:id="rId30"/>
    <p:sldId id="313" r:id="rId31"/>
    <p:sldId id="284" r:id="rId32"/>
    <p:sldId id="285" r:id="rId33"/>
    <p:sldId id="286" r:id="rId34"/>
    <p:sldId id="287" r:id="rId35"/>
    <p:sldId id="288" r:id="rId36"/>
    <p:sldId id="289" r:id="rId37"/>
    <p:sldId id="290" r:id="rId38"/>
    <p:sldId id="291" r:id="rId39"/>
    <p:sldId id="292" r:id="rId40"/>
    <p:sldId id="293" r:id="rId41"/>
    <p:sldId id="294" r:id="rId42"/>
    <p:sldId id="295" r:id="rId43"/>
    <p:sldId id="296" r:id="rId44"/>
    <p:sldId id="297" r:id="rId45"/>
    <p:sldId id="298" r:id="rId46"/>
    <p:sldId id="299" r:id="rId47"/>
    <p:sldId id="300" r:id="rId48"/>
    <p:sldId id="301" r:id="rId49"/>
    <p:sldId id="302" r:id="rId50"/>
    <p:sldId id="303" r:id="rId51"/>
    <p:sldId id="304" r:id="rId52"/>
    <p:sldId id="305" r:id="rId53"/>
    <p:sldId id="306" r:id="rId54"/>
    <p:sldId id="307" r:id="rId55"/>
    <p:sldId id="308" r:id="rId56"/>
    <p:sldId id="309" r:id="rId57"/>
    <p:sldId id="310" r:id="rId58"/>
    <p:sldId id="311"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66FF66"/>
    <a:srgbClr val="CC00CC"/>
    <a:srgbClr val="660066"/>
    <a:srgbClr val="9900FF"/>
    <a:srgbClr val="9900CC"/>
    <a:srgbClr val="FF00FF"/>
    <a:srgbClr val="66FFCC"/>
    <a:srgbClr val="800000"/>
    <a:srgbClr val="9999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732" autoAdjust="0"/>
  </p:normalViewPr>
  <p:slideViewPr>
    <p:cSldViewPr>
      <p:cViewPr>
        <p:scale>
          <a:sx n="80" d="100"/>
          <a:sy n="80" d="100"/>
        </p:scale>
        <p:origin x="-864"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theme" Target="theme/theme1.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61"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tableStyles" Target="tableStyle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Office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Office_Excel_Worksheet15.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Office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Office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Office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Office_Excel_Worksheet1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Office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Office_Excel_Worksheet21.xlsx"/></Relationships>
</file>

<file path=ppt/charts/_rels/chart22.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Office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Office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Office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Office_Excel_Worksheet25.xlsx"/></Relationships>
</file>

<file path=ppt/charts/_rels/chart26.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Office_Excel_Worksheet26.xlsx"/></Relationships>
</file>

<file path=ppt/charts/_rels/chart27.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Office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Office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Office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Office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Office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Office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Office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Office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Office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Office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Office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Office_Excel_Worksheet38.xlsx"/></Relationships>
</file>

<file path=ppt/charts/_rels/chart39.xml.rels><?xml version="1.0" encoding="UTF-8" standalone="yes"?>
<Relationships xmlns="http://schemas.openxmlformats.org/package/2006/relationships"><Relationship Id="rId1" Type="http://schemas.openxmlformats.org/officeDocument/2006/relationships/package" Target="../embeddings/Microsoft_Office_Excel_Worksheet39.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4.xlsx"/></Relationships>
</file>

<file path=ppt/charts/_rels/chart40.xml.rels><?xml version="1.0" encoding="UTF-8" standalone="yes"?>
<Relationships xmlns="http://schemas.openxmlformats.org/package/2006/relationships"><Relationship Id="rId1" Type="http://schemas.openxmlformats.org/officeDocument/2006/relationships/package" Target="../embeddings/Microsoft_Office_Excel_Worksheet40.xlsx"/></Relationships>
</file>

<file path=ppt/charts/_rels/chart41.xml.rels><?xml version="1.0" encoding="UTF-8" standalone="yes"?>
<Relationships xmlns="http://schemas.openxmlformats.org/package/2006/relationships"><Relationship Id="rId1" Type="http://schemas.openxmlformats.org/officeDocument/2006/relationships/package" Target="../embeddings/Microsoft_Office_Excel_Worksheet41.xlsx"/></Relationships>
</file>

<file path=ppt/charts/_rels/chart42.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Office_Excel_Worksheet42.xlsx"/></Relationships>
</file>

<file path=ppt/charts/_rels/chart43.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Office_Excel_Worksheet43.xlsx"/></Relationships>
</file>

<file path=ppt/charts/_rels/chart44.xml.rels><?xml version="1.0" encoding="UTF-8" standalone="yes"?>
<Relationships xmlns="http://schemas.openxmlformats.org/package/2006/relationships"><Relationship Id="rId2" Type="http://schemas.openxmlformats.org/officeDocument/2006/relationships/chartUserShapes" Target="../drawings/drawing12.xml"/><Relationship Id="rId1" Type="http://schemas.openxmlformats.org/officeDocument/2006/relationships/package" Target="../embeddings/Microsoft_Office_Excel_Worksheet44.xlsx"/></Relationships>
</file>

<file path=ppt/charts/_rels/chart45.xml.rels><?xml version="1.0" encoding="UTF-8" standalone="yes"?>
<Relationships xmlns="http://schemas.openxmlformats.org/package/2006/relationships"><Relationship Id="rId2" Type="http://schemas.openxmlformats.org/officeDocument/2006/relationships/chartUserShapes" Target="../drawings/drawing13.xml"/><Relationship Id="rId1" Type="http://schemas.openxmlformats.org/officeDocument/2006/relationships/package" Target="../embeddings/Microsoft_Office_Excel_Worksheet45.xlsx"/></Relationships>
</file>

<file path=ppt/charts/_rels/chart46.xml.rels><?xml version="1.0" encoding="UTF-8" standalone="yes"?>
<Relationships xmlns="http://schemas.openxmlformats.org/package/2006/relationships"><Relationship Id="rId1" Type="http://schemas.openxmlformats.org/officeDocument/2006/relationships/package" Target="../embeddings/Microsoft_Office_Excel_Worksheet46.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Series 1</c:v>
                </c:pt>
              </c:strCache>
            </c:strRef>
          </c:tx>
          <c:spPr>
            <a:gradFill flip="none" rotWithShape="1">
              <a:gsLst>
                <a:gs pos="0">
                  <a:srgbClr val="208C03"/>
                </a:gs>
                <a:gs pos="50000">
                  <a:srgbClr val="20F703"/>
                </a:gs>
                <a:gs pos="100000">
                  <a:srgbClr val="208C03"/>
                </a:gs>
              </a:gsLst>
              <a:lin ang="10800000" scaled="1"/>
              <a:tileRect/>
            </a:gradFill>
          </c:spPr>
          <c:cat>
            <c:numRef>
              <c:f>Sheet1!$A$2:$A$30</c:f>
              <c:numCache>
                <c:formatCode>General</c:formatCode>
                <c:ptCount val="29"/>
                <c:pt idx="0">
                  <c:v>1982</c:v>
                </c:pt>
                <c:pt idx="1">
                  <c:v>1983</c:v>
                </c:pt>
                <c:pt idx="2">
                  <c:v>1984</c:v>
                </c:pt>
                <c:pt idx="3">
                  <c:v>1985</c:v>
                </c:pt>
                <c:pt idx="4">
                  <c:v>1986</c:v>
                </c:pt>
                <c:pt idx="5">
                  <c:v>1987</c:v>
                </c:pt>
                <c:pt idx="6">
                  <c:v>1988</c:v>
                </c:pt>
                <c:pt idx="7">
                  <c:v>1989</c:v>
                </c:pt>
                <c:pt idx="8">
                  <c:v>1990</c:v>
                </c:pt>
                <c:pt idx="9">
                  <c:v>1991</c:v>
                </c:pt>
                <c:pt idx="10">
                  <c:v>1992</c:v>
                </c:pt>
                <c:pt idx="11">
                  <c:v>1993</c:v>
                </c:pt>
                <c:pt idx="12">
                  <c:v>1994</c:v>
                </c:pt>
                <c:pt idx="13">
                  <c:v>1995</c:v>
                </c:pt>
                <c:pt idx="14">
                  <c:v>1996</c:v>
                </c:pt>
                <c:pt idx="15">
                  <c:v>1997</c:v>
                </c:pt>
                <c:pt idx="16">
                  <c:v>1998</c:v>
                </c:pt>
                <c:pt idx="17">
                  <c:v>1999</c:v>
                </c:pt>
                <c:pt idx="18">
                  <c:v>2000</c:v>
                </c:pt>
                <c:pt idx="19">
                  <c:v>2001</c:v>
                </c:pt>
                <c:pt idx="20">
                  <c:v>2002</c:v>
                </c:pt>
                <c:pt idx="21">
                  <c:v>2003</c:v>
                </c:pt>
                <c:pt idx="22">
                  <c:v>2004</c:v>
                </c:pt>
                <c:pt idx="23">
                  <c:v>2005</c:v>
                </c:pt>
                <c:pt idx="24">
                  <c:v>2006</c:v>
                </c:pt>
                <c:pt idx="25">
                  <c:v>2007</c:v>
                </c:pt>
                <c:pt idx="26">
                  <c:v>2008</c:v>
                </c:pt>
                <c:pt idx="27">
                  <c:v>2009</c:v>
                </c:pt>
                <c:pt idx="28">
                  <c:v>2010</c:v>
                </c:pt>
              </c:numCache>
            </c:numRef>
          </c:cat>
          <c:val>
            <c:numRef>
              <c:f>Sheet1!$B$2:$B$30</c:f>
              <c:numCache>
                <c:formatCode>General</c:formatCode>
                <c:ptCount val="29"/>
                <c:pt idx="0">
                  <c:v>13</c:v>
                </c:pt>
                <c:pt idx="1">
                  <c:v>19</c:v>
                </c:pt>
                <c:pt idx="2">
                  <c:v>36</c:v>
                </c:pt>
                <c:pt idx="3">
                  <c:v>86</c:v>
                </c:pt>
                <c:pt idx="4">
                  <c:v>124</c:v>
                </c:pt>
                <c:pt idx="5">
                  <c:v>170</c:v>
                </c:pt>
                <c:pt idx="6">
                  <c:v>246</c:v>
                </c:pt>
                <c:pt idx="7">
                  <c:v>284</c:v>
                </c:pt>
                <c:pt idx="8">
                  <c:v>276</c:v>
                </c:pt>
                <c:pt idx="9">
                  <c:v>260</c:v>
                </c:pt>
                <c:pt idx="10">
                  <c:v>242</c:v>
                </c:pt>
                <c:pt idx="11">
                  <c:v>214</c:v>
                </c:pt>
                <c:pt idx="12">
                  <c:v>246</c:v>
                </c:pt>
                <c:pt idx="13">
                  <c:v>232</c:v>
                </c:pt>
                <c:pt idx="14">
                  <c:v>167</c:v>
                </c:pt>
                <c:pt idx="15">
                  <c:v>191</c:v>
                </c:pt>
                <c:pt idx="16">
                  <c:v>162</c:v>
                </c:pt>
                <c:pt idx="17">
                  <c:v>169</c:v>
                </c:pt>
                <c:pt idx="18">
                  <c:v>142</c:v>
                </c:pt>
                <c:pt idx="19">
                  <c:v>122</c:v>
                </c:pt>
                <c:pt idx="20">
                  <c:v>112</c:v>
                </c:pt>
                <c:pt idx="21">
                  <c:v>95</c:v>
                </c:pt>
                <c:pt idx="22">
                  <c:v>107</c:v>
                </c:pt>
                <c:pt idx="23">
                  <c:v>101</c:v>
                </c:pt>
                <c:pt idx="24">
                  <c:v>114</c:v>
                </c:pt>
                <c:pt idx="25">
                  <c:v>96</c:v>
                </c:pt>
                <c:pt idx="26">
                  <c:v>95</c:v>
                </c:pt>
                <c:pt idx="27">
                  <c:v>86</c:v>
                </c:pt>
                <c:pt idx="28">
                  <c:v>94</c:v>
                </c:pt>
              </c:numCache>
            </c:numRef>
          </c:val>
        </c:ser>
        <c:gapWidth val="35"/>
        <c:axId val="183538816"/>
        <c:axId val="183541120"/>
      </c:barChart>
      <c:catAx>
        <c:axId val="183538816"/>
        <c:scaling>
          <c:orientation val="minMax"/>
        </c:scaling>
        <c:axPos val="b"/>
        <c:numFmt formatCode="General" sourceLinked="1"/>
        <c:tickLblPos val="nextTo"/>
        <c:txPr>
          <a:bodyPr rot="-2700000"/>
          <a:lstStyle/>
          <a:p>
            <a:pPr>
              <a:defRPr sz="1500" b="1"/>
            </a:pPr>
            <a:endParaRPr lang="en-US"/>
          </a:p>
        </c:txPr>
        <c:crossAx val="183541120"/>
        <c:crosses val="autoZero"/>
        <c:auto val="1"/>
        <c:lblAlgn val="ctr"/>
        <c:lblOffset val="100"/>
        <c:tickLblSkip val="1"/>
      </c:catAx>
      <c:valAx>
        <c:axId val="183541120"/>
        <c:scaling>
          <c:orientation val="minMax"/>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183538816"/>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10.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1246549461489581"/>
          <c:y val="0.1442028617390568"/>
          <c:w val="0.85181045796000165"/>
          <c:h val="0.68936224705782756"/>
        </c:manualLayout>
      </c:layout>
      <c:barChart>
        <c:barDir val="col"/>
        <c:grouping val="percentStacked"/>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192</c:v>
                </c:pt>
                <c:pt idx="1">
                  <c:v>168</c:v>
                </c:pt>
                <c:pt idx="2">
                  <c:v>23</c:v>
                </c:pt>
              </c:numCache>
            </c:numRef>
          </c:val>
        </c:ser>
        <c:ser>
          <c:idx val="1"/>
          <c:order val="1"/>
          <c:tx>
            <c:strRef>
              <c:f>Sheet1!$A$3</c:f>
              <c:strCache>
                <c:ptCount val="1"/>
                <c:pt idx="0">
                  <c:v>IPAH</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159</c:v>
                </c:pt>
                <c:pt idx="1">
                  <c:v>86</c:v>
                </c:pt>
                <c:pt idx="2">
                  <c:v>15</c:v>
                </c:pt>
              </c:numCache>
            </c:numRef>
          </c:val>
        </c:ser>
        <c:ser>
          <c:idx val="2"/>
          <c:order val="2"/>
          <c:tx>
            <c:strRef>
              <c:f>Sheet1!$A$4</c:f>
              <c:strCache>
                <c:ptCount val="1"/>
                <c:pt idx="0">
                  <c:v>Cystic Fibrosis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69</c:v>
                </c:pt>
                <c:pt idx="1">
                  <c:v>9</c:v>
                </c:pt>
                <c:pt idx="2">
                  <c:v>10</c:v>
                </c:pt>
              </c:numCache>
            </c:numRef>
          </c:val>
        </c:ser>
        <c:ser>
          <c:idx val="3"/>
          <c:order val="3"/>
          <c:tx>
            <c:strRef>
              <c:f>Sheet1!$A$5</c:f>
              <c:strCache>
                <c:ptCount val="1"/>
                <c:pt idx="0">
                  <c:v>Acquired heart disease</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49</c:v>
                </c:pt>
                <c:pt idx="1">
                  <c:v>33</c:v>
                </c:pt>
                <c:pt idx="2">
                  <c:v>1</c:v>
                </c:pt>
              </c:numCache>
            </c:numRef>
          </c:val>
        </c:ser>
        <c:ser>
          <c:idx val="4"/>
          <c:order val="4"/>
          <c:tx>
            <c:strRef>
              <c:f>Sheet1!$A$6</c:f>
              <c:strCache>
                <c:ptCount val="1"/>
                <c:pt idx="0">
                  <c:v>IPF</c:v>
                </c:pt>
              </c:strCache>
            </c:strRef>
          </c:tx>
          <c:spPr>
            <a:gradFill>
              <a:gsLst>
                <a:gs pos="0">
                  <a:srgbClr val="00004C">
                    <a:lumMod val="75000"/>
                    <a:lumOff val="25000"/>
                  </a:srgbClr>
                </a:gs>
                <a:gs pos="50000">
                  <a:srgbClr val="00004C">
                    <a:lumMod val="50000"/>
                    <a:lumOff val="50000"/>
                  </a:srgbClr>
                </a:gs>
                <a:gs pos="100000">
                  <a:schemeClr val="bg1">
                    <a:lumMod val="75000"/>
                    <a:lumOff val="25000"/>
                  </a:schemeClr>
                </a:gs>
              </a:gsLst>
              <a:lin ang="0" scaled="1"/>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19</c:v>
                </c:pt>
                <c:pt idx="1">
                  <c:v>15</c:v>
                </c:pt>
                <c:pt idx="2">
                  <c:v>1</c:v>
                </c:pt>
              </c:numCache>
            </c:numRef>
          </c:val>
        </c:ser>
        <c:ser>
          <c:idx val="5"/>
          <c:order val="5"/>
          <c:tx>
            <c:strRef>
              <c:f>Sheet1!$A$7</c:f>
              <c:strCache>
                <c:ptCount val="1"/>
                <c:pt idx="0">
                  <c:v>Other</c:v>
                </c:pt>
              </c:strCache>
            </c:strRef>
          </c:tx>
          <c:spPr>
            <a:gradFill flip="none" rotWithShape="1">
              <a:gsLst>
                <a:gs pos="0">
                  <a:srgbClr val="660066"/>
                </a:gs>
                <a:gs pos="50000">
                  <a:srgbClr val="CC00CC"/>
                </a:gs>
                <a:gs pos="100000">
                  <a:srgbClr val="660066"/>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Sheet1!$B$7:$D$7</c:f>
              <c:numCache>
                <c:formatCode>General</c:formatCode>
                <c:ptCount val="3"/>
                <c:pt idx="0">
                  <c:v>63</c:v>
                </c:pt>
                <c:pt idx="1">
                  <c:v>60</c:v>
                </c:pt>
                <c:pt idx="2">
                  <c:v>9</c:v>
                </c:pt>
              </c:numCache>
            </c:numRef>
          </c:val>
        </c:ser>
        <c:gapWidth val="45"/>
        <c:overlap val="100"/>
        <c:axId val="193633664"/>
        <c:axId val="193644032"/>
      </c:barChart>
      <c:catAx>
        <c:axId val="193633664"/>
        <c:scaling>
          <c:orientation val="minMax"/>
        </c:scaling>
        <c:axPos val="b"/>
        <c:tickLblPos val="nextTo"/>
        <c:txPr>
          <a:bodyPr/>
          <a:lstStyle/>
          <a:p>
            <a:pPr>
              <a:defRPr sz="1500" b="1"/>
            </a:pPr>
            <a:endParaRPr lang="en-US"/>
          </a:p>
        </c:txPr>
        <c:crossAx val="193644032"/>
        <c:crosses val="autoZero"/>
        <c:auto val="1"/>
        <c:lblAlgn val="ctr"/>
        <c:lblOffset val="100"/>
      </c:catAx>
      <c:valAx>
        <c:axId val="193644032"/>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193633664"/>
        <c:crosses val="autoZero"/>
        <c:crossBetween val="between"/>
        <c:majorUnit val="0.2"/>
      </c:valAx>
      <c:spPr>
        <a:solidFill>
          <a:srgbClr val="000000"/>
        </a:solidFill>
        <a:ln w="12700">
          <a:solidFill>
            <a:srgbClr val="FFFFFF"/>
          </a:solidFill>
        </a:ln>
      </c:spPr>
    </c:plotArea>
    <c:legend>
      <c:legendPos val="t"/>
      <c:layout>
        <c:manualLayout>
          <c:xMode val="edge"/>
          <c:yMode val="edge"/>
          <c:x val="5.9720223549643972E-2"/>
          <c:y val="1.5625E-2"/>
          <c:w val="0.91306826409629838"/>
          <c:h val="7.7063238188976924E-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79"/>
          <c:y val="0.1442028617390568"/>
          <c:w val="0.85181045796000165"/>
          <c:h val="0.68936224705782756"/>
        </c:manualLayout>
      </c:layout>
      <c:barChart>
        <c:barDir val="col"/>
        <c:grouping val="percentStacked"/>
        <c:ser>
          <c:idx val="0"/>
          <c:order val="0"/>
          <c:tx>
            <c:strRef>
              <c:f>Sheet1!$A$2</c:f>
              <c:strCache>
                <c:ptCount val="1"/>
                <c:pt idx="0">
                  <c:v>6-11</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3</c:v>
                </c:pt>
                <c:pt idx="1">
                  <c:v>2</c:v>
                </c:pt>
                <c:pt idx="2">
                  <c:v>2</c:v>
                </c:pt>
              </c:numCache>
            </c:numRef>
          </c:val>
        </c:ser>
        <c:ser>
          <c:idx val="1"/>
          <c:order val="1"/>
          <c:tx>
            <c:strRef>
              <c:f>Sheet1!$A$3</c:f>
              <c:strCache>
                <c:ptCount val="1"/>
                <c:pt idx="0">
                  <c:v>12-17</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61</c:v>
                </c:pt>
                <c:pt idx="1">
                  <c:v>57</c:v>
                </c:pt>
                <c:pt idx="2">
                  <c:v>11</c:v>
                </c:pt>
              </c:numCache>
            </c:numRef>
          </c:val>
        </c:ser>
        <c:ser>
          <c:idx val="2"/>
          <c:order val="2"/>
          <c:tx>
            <c:strRef>
              <c:f>Sheet1!$A$4</c:f>
              <c:strCache>
                <c:ptCount val="1"/>
                <c:pt idx="0">
                  <c:v>18-34</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210</c:v>
                </c:pt>
                <c:pt idx="1">
                  <c:v>162</c:v>
                </c:pt>
                <c:pt idx="2">
                  <c:v>21</c:v>
                </c:pt>
              </c:numCache>
            </c:numRef>
          </c:val>
        </c:ser>
        <c:ser>
          <c:idx val="3"/>
          <c:order val="3"/>
          <c:tx>
            <c:strRef>
              <c:f>Sheet1!$A$5</c:f>
              <c:strCache>
                <c:ptCount val="1"/>
                <c:pt idx="0">
                  <c:v>35-49</c:v>
                </c:pt>
              </c:strCache>
            </c:strRef>
          </c:tx>
          <c:spPr>
            <a:gradFill flip="none" rotWithShape="1">
              <a:gsLst>
                <a:gs pos="0">
                  <a:srgbClr val="660066"/>
                </a:gs>
                <a:gs pos="50000">
                  <a:srgbClr val="A200A2"/>
                </a:gs>
                <a:gs pos="100000">
                  <a:srgbClr val="660066"/>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236</c:v>
                </c:pt>
                <c:pt idx="1">
                  <c:v>109</c:v>
                </c:pt>
                <c:pt idx="2">
                  <c:v>15</c:v>
                </c:pt>
              </c:numCache>
            </c:numRef>
          </c:val>
        </c:ser>
        <c:ser>
          <c:idx val="4"/>
          <c:order val="4"/>
          <c:tx>
            <c:strRef>
              <c:f>Sheet1!$A$6</c:f>
              <c:strCache>
                <c:ptCount val="1"/>
                <c:pt idx="0">
                  <c:v>50-59</c:v>
                </c:pt>
              </c:strCache>
            </c:strRef>
          </c:tx>
          <c:spPr>
            <a:gradFill>
              <a:gsLst>
                <a:gs pos="0">
                  <a:srgbClr val="B8B400"/>
                </a:gs>
                <a:gs pos="50000">
                  <a:srgbClr val="FFFF00"/>
                </a:gs>
                <a:gs pos="100000">
                  <a:srgbClr val="B8B400"/>
                </a:gs>
              </a:gsLst>
              <a:lin ang="0" scaled="1"/>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81</c:v>
                </c:pt>
                <c:pt idx="1">
                  <c:v>36</c:v>
                </c:pt>
                <c:pt idx="2">
                  <c:v>12</c:v>
                </c:pt>
              </c:numCache>
            </c:numRef>
          </c:val>
        </c:ser>
        <c:ser>
          <c:idx val="5"/>
          <c:order val="5"/>
          <c:tx>
            <c:strRef>
              <c:f>Sheet1!$A$7</c:f>
              <c:strCache>
                <c:ptCount val="1"/>
                <c:pt idx="0">
                  <c:v>60+</c:v>
                </c:pt>
              </c:strCache>
            </c:strRef>
          </c:tx>
          <c:spPr>
            <a:gradFill flip="none" rotWithShape="1">
              <a:gsLst>
                <a:gs pos="0">
                  <a:srgbClr val="0099CC"/>
                </a:gs>
                <a:gs pos="50000">
                  <a:srgbClr val="00FFFF"/>
                </a:gs>
                <a:gs pos="100000">
                  <a:srgbClr val="0099CC"/>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Sheet1!$B$7:$D$7</c:f>
              <c:numCache>
                <c:formatCode>General</c:formatCode>
                <c:ptCount val="3"/>
                <c:pt idx="0">
                  <c:v>9</c:v>
                </c:pt>
                <c:pt idx="1">
                  <c:v>5</c:v>
                </c:pt>
                <c:pt idx="2">
                  <c:v>1</c:v>
                </c:pt>
              </c:numCache>
            </c:numRef>
          </c:val>
        </c:ser>
        <c:gapWidth val="45"/>
        <c:overlap val="100"/>
        <c:axId val="200609152"/>
        <c:axId val="200656000"/>
      </c:barChart>
      <c:catAx>
        <c:axId val="200609152"/>
        <c:scaling>
          <c:orientation val="minMax"/>
        </c:scaling>
        <c:axPos val="b"/>
        <c:tickLblPos val="nextTo"/>
        <c:txPr>
          <a:bodyPr/>
          <a:lstStyle/>
          <a:p>
            <a:pPr>
              <a:defRPr sz="1500" b="1"/>
            </a:pPr>
            <a:endParaRPr lang="en-US"/>
          </a:p>
        </c:txPr>
        <c:crossAx val="200656000"/>
        <c:crosses val="autoZero"/>
        <c:auto val="1"/>
        <c:lblAlgn val="ctr"/>
        <c:lblOffset val="100"/>
      </c:catAx>
      <c:valAx>
        <c:axId val="20065600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200609152"/>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6996"/>
          <c:y val="1.5625E-2"/>
          <c:w val="0.74927516064803179"/>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6278622499774482E-2"/>
          <c:w val="0.87737962511323264"/>
          <c:h val="0.7707426011403905"/>
        </c:manualLayout>
      </c:layout>
      <c:scatterChart>
        <c:scatterStyle val="smoothMarker"/>
        <c:ser>
          <c:idx val="0"/>
          <c:order val="0"/>
          <c:tx>
            <c:strRef>
              <c:f>Sheet1!$B$1</c:f>
              <c:strCache>
                <c:ptCount val="1"/>
                <c:pt idx="0">
                  <c:v>Survival</c:v>
                </c:pt>
              </c:strCache>
            </c:strRef>
          </c:tx>
          <c:spPr>
            <a:ln w="38100">
              <a:solidFill>
                <a:srgbClr val="4DEAF1"/>
              </a:solidFill>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78.861000000000004</c:v>
                </c:pt>
                <c:pt idx="2">
                  <c:v>73.584999999999994</c:v>
                </c:pt>
                <c:pt idx="3">
                  <c:v>71.006</c:v>
                </c:pt>
                <c:pt idx="4">
                  <c:v>69.312000000000012</c:v>
                </c:pt>
                <c:pt idx="5">
                  <c:v>68.019000000000005</c:v>
                </c:pt>
                <c:pt idx="6">
                  <c:v>67.183999999999983</c:v>
                </c:pt>
                <c:pt idx="7">
                  <c:v>66.176999999999978</c:v>
                </c:pt>
                <c:pt idx="8">
                  <c:v>65.427000000000007</c:v>
                </c:pt>
                <c:pt idx="9">
                  <c:v>64.793000000000006</c:v>
                </c:pt>
                <c:pt idx="10">
                  <c:v>64.274000000000001</c:v>
                </c:pt>
                <c:pt idx="11">
                  <c:v>63.579000000000001</c:v>
                </c:pt>
                <c:pt idx="12">
                  <c:v>62.941000000000003</c:v>
                </c:pt>
                <c:pt idx="13">
                  <c:v>55.754000000000005</c:v>
                </c:pt>
                <c:pt idx="14">
                  <c:v>51.331000000000003</c:v>
                </c:pt>
                <c:pt idx="15">
                  <c:v>47.365000000000002</c:v>
                </c:pt>
                <c:pt idx="16">
                  <c:v>43.922000000000011</c:v>
                </c:pt>
                <c:pt idx="17">
                  <c:v>41.398000000000003</c:v>
                </c:pt>
                <c:pt idx="18">
                  <c:v>39.287000000000006</c:v>
                </c:pt>
                <c:pt idx="19">
                  <c:v>36.564</c:v>
                </c:pt>
                <c:pt idx="20">
                  <c:v>33.771000000000001</c:v>
                </c:pt>
                <c:pt idx="21">
                  <c:v>31.312999999999999</c:v>
                </c:pt>
                <c:pt idx="22">
                  <c:v>29.111000000000022</c:v>
                </c:pt>
                <c:pt idx="23">
                  <c:v>27.260999999999989</c:v>
                </c:pt>
                <c:pt idx="24">
                  <c:v>25.954999999999988</c:v>
                </c:pt>
                <c:pt idx="25">
                  <c:v>24.573</c:v>
                </c:pt>
                <c:pt idx="26">
                  <c:v>22.92299999999997</c:v>
                </c:pt>
                <c:pt idx="27">
                  <c:v>21.419</c:v>
                </c:pt>
                <c:pt idx="28">
                  <c:v>19.890999999999988</c:v>
                </c:pt>
                <c:pt idx="29">
                  <c:v>18.721999999999987</c:v>
                </c:pt>
                <c:pt idx="30">
                  <c:v>17.878</c:v>
                </c:pt>
                <c:pt idx="31">
                  <c:v>16.39</c:v>
                </c:pt>
                <c:pt idx="32">
                  <c:v>15.718999999999999</c:v>
                </c:pt>
                <c:pt idx="33">
                  <c:v>14.023</c:v>
                </c:pt>
                <c:pt idx="34">
                  <c:v>11.686</c:v>
                </c:pt>
              </c:numCache>
            </c:numRef>
          </c:yVal>
        </c:ser>
        <c:ser>
          <c:idx val="1"/>
          <c:order val="1"/>
          <c:tx>
            <c:strRef>
              <c:f>Sheet1!$C$1</c:f>
              <c:strCache>
                <c:ptCount val="1"/>
                <c:pt idx="0">
                  <c:v>95% lower confidence limit</c:v>
                </c:pt>
              </c:strCache>
            </c:strRef>
          </c:tx>
          <c:spPr>
            <a:ln w="25400">
              <a:solidFill>
                <a:srgbClr val="FFC000"/>
              </a:solidFill>
              <a:prstDash val="sysDash"/>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77.491000000000085</c:v>
                </c:pt>
                <c:pt idx="2">
                  <c:v>72.10899999999998</c:v>
                </c:pt>
                <c:pt idx="3">
                  <c:v>69.488</c:v>
                </c:pt>
                <c:pt idx="4">
                  <c:v>67.769000000000005</c:v>
                </c:pt>
                <c:pt idx="5">
                  <c:v>66.459000000000003</c:v>
                </c:pt>
                <c:pt idx="6">
                  <c:v>65.614000000000004</c:v>
                </c:pt>
                <c:pt idx="7">
                  <c:v>64.595000000000013</c:v>
                </c:pt>
                <c:pt idx="8">
                  <c:v>63.837000000000003</c:v>
                </c:pt>
                <c:pt idx="9">
                  <c:v>63.197000000000003</c:v>
                </c:pt>
                <c:pt idx="10">
                  <c:v>62.672000000000011</c:v>
                </c:pt>
                <c:pt idx="11">
                  <c:v>61.971000000000004</c:v>
                </c:pt>
                <c:pt idx="12">
                  <c:v>61.327000000000005</c:v>
                </c:pt>
                <c:pt idx="13">
                  <c:v>54.088000000000001</c:v>
                </c:pt>
                <c:pt idx="14">
                  <c:v>49.645000000000003</c:v>
                </c:pt>
                <c:pt idx="15">
                  <c:v>45.667000000000002</c:v>
                </c:pt>
                <c:pt idx="16">
                  <c:v>42.218000000000011</c:v>
                </c:pt>
                <c:pt idx="17">
                  <c:v>39.691000000000003</c:v>
                </c:pt>
                <c:pt idx="18">
                  <c:v>37.575000000000003</c:v>
                </c:pt>
                <c:pt idx="19">
                  <c:v>34.849000000000004</c:v>
                </c:pt>
                <c:pt idx="20">
                  <c:v>32.050000000000004</c:v>
                </c:pt>
                <c:pt idx="21">
                  <c:v>29.587999999999987</c:v>
                </c:pt>
                <c:pt idx="22">
                  <c:v>27.381</c:v>
                </c:pt>
                <c:pt idx="23">
                  <c:v>25.521999999999988</c:v>
                </c:pt>
                <c:pt idx="24">
                  <c:v>24.21</c:v>
                </c:pt>
                <c:pt idx="25">
                  <c:v>22.815999999999999</c:v>
                </c:pt>
                <c:pt idx="26">
                  <c:v>21.143999999999988</c:v>
                </c:pt>
                <c:pt idx="27">
                  <c:v>19.613000000000021</c:v>
                </c:pt>
                <c:pt idx="28">
                  <c:v>18.05</c:v>
                </c:pt>
                <c:pt idx="29">
                  <c:v>16.846</c:v>
                </c:pt>
                <c:pt idx="30">
                  <c:v>15.96200000000001</c:v>
                </c:pt>
                <c:pt idx="31">
                  <c:v>14.36000000000001</c:v>
                </c:pt>
                <c:pt idx="32">
                  <c:v>13.626000000000001</c:v>
                </c:pt>
                <c:pt idx="33">
                  <c:v>11.731</c:v>
                </c:pt>
                <c:pt idx="34">
                  <c:v>8.77</c:v>
                </c:pt>
              </c:numCache>
            </c:numRef>
          </c:yVal>
        </c:ser>
        <c:ser>
          <c:idx val="2"/>
          <c:order val="2"/>
          <c:tx>
            <c:strRef>
              <c:f>Sheet1!$D$1</c:f>
              <c:strCache>
                <c:ptCount val="1"/>
                <c:pt idx="0">
                  <c:v>95% upper confidence limit</c:v>
                </c:pt>
              </c:strCache>
            </c:strRef>
          </c:tx>
          <c:spPr>
            <a:ln w="25400">
              <a:solidFill>
                <a:srgbClr val="FFC000"/>
              </a:solidFill>
              <a:prstDash val="sysDash"/>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80.232000000000014</c:v>
                </c:pt>
                <c:pt idx="2">
                  <c:v>75.062000000000012</c:v>
                </c:pt>
                <c:pt idx="3">
                  <c:v>72.524999999999991</c:v>
                </c:pt>
                <c:pt idx="4">
                  <c:v>70.85499999999999</c:v>
                </c:pt>
                <c:pt idx="5">
                  <c:v>69.578000000000003</c:v>
                </c:pt>
                <c:pt idx="6">
                  <c:v>68.754999999999995</c:v>
                </c:pt>
                <c:pt idx="7">
                  <c:v>67.757999999999996</c:v>
                </c:pt>
                <c:pt idx="8">
                  <c:v>67.016999999999996</c:v>
                </c:pt>
                <c:pt idx="9">
                  <c:v>66.39</c:v>
                </c:pt>
                <c:pt idx="10">
                  <c:v>65.874999999999986</c:v>
                </c:pt>
                <c:pt idx="11">
                  <c:v>65.186999999999998</c:v>
                </c:pt>
                <c:pt idx="12">
                  <c:v>64.554999999999993</c:v>
                </c:pt>
                <c:pt idx="13">
                  <c:v>57.42</c:v>
                </c:pt>
                <c:pt idx="14">
                  <c:v>53.016000000000005</c:v>
                </c:pt>
                <c:pt idx="15">
                  <c:v>49.062000000000012</c:v>
                </c:pt>
                <c:pt idx="16">
                  <c:v>45.627000000000002</c:v>
                </c:pt>
                <c:pt idx="17">
                  <c:v>43.106000000000002</c:v>
                </c:pt>
                <c:pt idx="18">
                  <c:v>40.998000000000012</c:v>
                </c:pt>
                <c:pt idx="19">
                  <c:v>38.279000000000003</c:v>
                </c:pt>
                <c:pt idx="20">
                  <c:v>35.493000000000002</c:v>
                </c:pt>
                <c:pt idx="21">
                  <c:v>33.039000000000001</c:v>
                </c:pt>
                <c:pt idx="22">
                  <c:v>30.841999999999999</c:v>
                </c:pt>
                <c:pt idx="23">
                  <c:v>28.998999999999974</c:v>
                </c:pt>
                <c:pt idx="24">
                  <c:v>27.7</c:v>
                </c:pt>
                <c:pt idx="25">
                  <c:v>26.330000000000005</c:v>
                </c:pt>
                <c:pt idx="26">
                  <c:v>24.702000000000002</c:v>
                </c:pt>
                <c:pt idx="27">
                  <c:v>23.224</c:v>
                </c:pt>
                <c:pt idx="28">
                  <c:v>21.731999999999999</c:v>
                </c:pt>
                <c:pt idx="29">
                  <c:v>20.599</c:v>
                </c:pt>
                <c:pt idx="30">
                  <c:v>19.794</c:v>
                </c:pt>
                <c:pt idx="31">
                  <c:v>18.420000000000002</c:v>
                </c:pt>
                <c:pt idx="32">
                  <c:v>17.812000000000001</c:v>
                </c:pt>
                <c:pt idx="33">
                  <c:v>16.315000000000001</c:v>
                </c:pt>
                <c:pt idx="34">
                  <c:v>14.602</c:v>
                </c:pt>
              </c:numCache>
            </c:numRef>
          </c:yVal>
        </c:ser>
        <c:axId val="223012736"/>
        <c:axId val="223494144"/>
      </c:scatterChart>
      <c:valAx>
        <c:axId val="223012736"/>
        <c:scaling>
          <c:orientation val="minMax"/>
          <c:max val="22"/>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23494144"/>
        <c:crosses val="autoZero"/>
        <c:crossBetween val="midCat"/>
        <c:majorUnit val="1"/>
      </c:valAx>
      <c:valAx>
        <c:axId val="223494144"/>
        <c:scaling>
          <c:orientation val="minMax"/>
          <c:max val="1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23012736"/>
        <c:crosses val="autoZero"/>
        <c:crossBetween val="midCat"/>
        <c:majorUnit val="25"/>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6278622499774496E-2"/>
          <c:w val="0.87737962511323264"/>
          <c:h val="0.77074260114039084"/>
        </c:manualLayout>
      </c:layout>
      <c:scatterChart>
        <c:scatterStyle val="smoothMarker"/>
        <c:ser>
          <c:idx val="0"/>
          <c:order val="0"/>
          <c:tx>
            <c:strRef>
              <c:f>Sheet1!$B$1</c:f>
              <c:strCache>
                <c:ptCount val="1"/>
                <c:pt idx="0">
                  <c:v>1982-1991 (N=1,210)</c:v>
                </c:pt>
              </c:strCache>
            </c:strRef>
          </c:tx>
          <c:spPr>
            <a:ln w="38100">
              <a:solidFill>
                <a:srgbClr val="4DEAF1"/>
              </a:solidFill>
            </a:ln>
          </c:spPr>
          <c:marker>
            <c:symbol val="none"/>
          </c:marker>
          <c:xVal>
            <c:numRef>
              <c:f>Sheet1!$A$2:$A$25</c:f>
              <c:numCache>
                <c:formatCode>General</c:formatCode>
                <c:ptCount val="24"/>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numCache>
            </c:numRef>
          </c:xVal>
          <c:yVal>
            <c:numRef>
              <c:f>Sheet1!$B$2:$B$25</c:f>
              <c:numCache>
                <c:formatCode>General</c:formatCode>
                <c:ptCount val="24"/>
                <c:pt idx="0">
                  <c:v>100</c:v>
                </c:pt>
                <c:pt idx="1">
                  <c:v>74.521000000000001</c:v>
                </c:pt>
                <c:pt idx="2">
                  <c:v>67.119</c:v>
                </c:pt>
                <c:pt idx="3">
                  <c:v>64.956000000000003</c:v>
                </c:pt>
                <c:pt idx="4">
                  <c:v>63.54</c:v>
                </c:pt>
                <c:pt idx="5">
                  <c:v>61.788000000000011</c:v>
                </c:pt>
                <c:pt idx="6">
                  <c:v>60.785000000000011</c:v>
                </c:pt>
                <c:pt idx="7">
                  <c:v>59.782000000000011</c:v>
                </c:pt>
                <c:pt idx="8">
                  <c:v>59.113</c:v>
                </c:pt>
                <c:pt idx="9">
                  <c:v>58.36</c:v>
                </c:pt>
                <c:pt idx="10">
                  <c:v>57.942</c:v>
                </c:pt>
                <c:pt idx="11">
                  <c:v>57.186</c:v>
                </c:pt>
                <c:pt idx="12">
                  <c:v>56.513000000000005</c:v>
                </c:pt>
                <c:pt idx="13">
                  <c:v>49.411999999999999</c:v>
                </c:pt>
                <c:pt idx="14">
                  <c:v>45.282000000000011</c:v>
                </c:pt>
                <c:pt idx="15">
                  <c:v>41.88</c:v>
                </c:pt>
                <c:pt idx="16">
                  <c:v>37.321000000000005</c:v>
                </c:pt>
                <c:pt idx="17">
                  <c:v>34.896000000000001</c:v>
                </c:pt>
                <c:pt idx="18">
                  <c:v>32.884999999999998</c:v>
                </c:pt>
                <c:pt idx="19">
                  <c:v>30.629000000000001</c:v>
                </c:pt>
                <c:pt idx="20">
                  <c:v>28.17</c:v>
                </c:pt>
                <c:pt idx="21">
                  <c:v>26.370999999999999</c:v>
                </c:pt>
                <c:pt idx="22">
                  <c:v>24.73</c:v>
                </c:pt>
                <c:pt idx="23">
                  <c:v>22.834000000000021</c:v>
                </c:pt>
              </c:numCache>
            </c:numRef>
          </c:yVal>
        </c:ser>
        <c:ser>
          <c:idx val="1"/>
          <c:order val="1"/>
          <c:tx>
            <c:strRef>
              <c:f>Sheet1!$C$1</c:f>
              <c:strCache>
                <c:ptCount val="1"/>
                <c:pt idx="0">
                  <c:v>1992-2001 (N=1,588)</c:v>
                </c:pt>
              </c:strCache>
            </c:strRef>
          </c:tx>
          <c:spPr>
            <a:ln w="38100">
              <a:solidFill>
                <a:srgbClr val="FF0000"/>
              </a:solidFill>
              <a:prstDash val="solid"/>
            </a:ln>
          </c:spPr>
          <c:marker>
            <c:symbol val="none"/>
          </c:marker>
          <c:xVal>
            <c:numRef>
              <c:f>Sheet1!$A$2:$A$25</c:f>
              <c:numCache>
                <c:formatCode>General</c:formatCode>
                <c:ptCount val="24"/>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numCache>
            </c:numRef>
          </c:xVal>
          <c:yVal>
            <c:numRef>
              <c:f>Sheet1!$C$2:$C$25</c:f>
              <c:numCache>
                <c:formatCode>General</c:formatCode>
                <c:ptCount val="24"/>
                <c:pt idx="0">
                  <c:v>100</c:v>
                </c:pt>
                <c:pt idx="1">
                  <c:v>79.92</c:v>
                </c:pt>
                <c:pt idx="2">
                  <c:v>75.472999999999999</c:v>
                </c:pt>
                <c:pt idx="3">
                  <c:v>72.799000000000007</c:v>
                </c:pt>
                <c:pt idx="4">
                  <c:v>71.075999999999979</c:v>
                </c:pt>
                <c:pt idx="5">
                  <c:v>69.864000000000004</c:v>
                </c:pt>
                <c:pt idx="6">
                  <c:v>69.098000000000013</c:v>
                </c:pt>
                <c:pt idx="7">
                  <c:v>68.075000000000003</c:v>
                </c:pt>
                <c:pt idx="8">
                  <c:v>67.307000000000002</c:v>
                </c:pt>
                <c:pt idx="9">
                  <c:v>66.537999999999997</c:v>
                </c:pt>
                <c:pt idx="10">
                  <c:v>65.962000000000003</c:v>
                </c:pt>
                <c:pt idx="11">
                  <c:v>65.257000000000005</c:v>
                </c:pt>
                <c:pt idx="12">
                  <c:v>64.614999999999995</c:v>
                </c:pt>
                <c:pt idx="13">
                  <c:v>57.545000000000002</c:v>
                </c:pt>
                <c:pt idx="14">
                  <c:v>52.715000000000003</c:v>
                </c:pt>
                <c:pt idx="15">
                  <c:v>48.514000000000003</c:v>
                </c:pt>
                <c:pt idx="16">
                  <c:v>45.856000000000002</c:v>
                </c:pt>
                <c:pt idx="17">
                  <c:v>43.058</c:v>
                </c:pt>
                <c:pt idx="18">
                  <c:v>41.068000000000012</c:v>
                </c:pt>
                <c:pt idx="19">
                  <c:v>37.917999999999999</c:v>
                </c:pt>
                <c:pt idx="20">
                  <c:v>35.064</c:v>
                </c:pt>
                <c:pt idx="21">
                  <c:v>32.302</c:v>
                </c:pt>
                <c:pt idx="22">
                  <c:v>29.855</c:v>
                </c:pt>
                <c:pt idx="23">
                  <c:v>28.254000000000001</c:v>
                </c:pt>
              </c:numCache>
            </c:numRef>
          </c:yVal>
        </c:ser>
        <c:ser>
          <c:idx val="2"/>
          <c:order val="2"/>
          <c:tx>
            <c:strRef>
              <c:f>Sheet1!$D$1</c:f>
              <c:strCache>
                <c:ptCount val="1"/>
                <c:pt idx="0">
                  <c:v>2002-6/2010 (N=746)</c:v>
                </c:pt>
              </c:strCache>
            </c:strRef>
          </c:tx>
          <c:spPr>
            <a:ln w="38100">
              <a:solidFill>
                <a:srgbClr val="00FF00"/>
              </a:solidFill>
              <a:prstDash val="solid"/>
            </a:ln>
          </c:spPr>
          <c:marker>
            <c:symbol val="none"/>
          </c:marker>
          <c:xVal>
            <c:numRef>
              <c:f>Sheet1!$A$2:$A$25</c:f>
              <c:numCache>
                <c:formatCode>General</c:formatCode>
                <c:ptCount val="24"/>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numCache>
            </c:numRef>
          </c:xVal>
          <c:yVal>
            <c:numRef>
              <c:f>Sheet1!$D$2:$D$25</c:f>
              <c:numCache>
                <c:formatCode>General</c:formatCode>
                <c:ptCount val="24"/>
                <c:pt idx="0">
                  <c:v>100</c:v>
                </c:pt>
                <c:pt idx="1">
                  <c:v>83.625999999999948</c:v>
                </c:pt>
                <c:pt idx="2">
                  <c:v>80.051000000000002</c:v>
                </c:pt>
                <c:pt idx="3">
                  <c:v>76.991000000000085</c:v>
                </c:pt>
                <c:pt idx="4">
                  <c:v>74.897999999999996</c:v>
                </c:pt>
                <c:pt idx="5">
                  <c:v>74.198999999999998</c:v>
                </c:pt>
                <c:pt idx="6">
                  <c:v>73.5</c:v>
                </c:pt>
                <c:pt idx="7">
                  <c:v>72.521000000000001</c:v>
                </c:pt>
                <c:pt idx="8">
                  <c:v>71.680999999999983</c:v>
                </c:pt>
                <c:pt idx="9">
                  <c:v>71.540999999999997</c:v>
                </c:pt>
                <c:pt idx="10">
                  <c:v>70.978999999999999</c:v>
                </c:pt>
                <c:pt idx="11">
                  <c:v>70.414000000000101</c:v>
                </c:pt>
                <c:pt idx="12">
                  <c:v>69.845000000000013</c:v>
                </c:pt>
                <c:pt idx="13">
                  <c:v>62.313999999999993</c:v>
                </c:pt>
                <c:pt idx="14">
                  <c:v>58.519000000000005</c:v>
                </c:pt>
                <c:pt idx="15">
                  <c:v>54.125000000000043</c:v>
                </c:pt>
                <c:pt idx="16">
                  <c:v>51.4</c:v>
                </c:pt>
                <c:pt idx="17">
                  <c:v>50.299000000000049</c:v>
                </c:pt>
                <c:pt idx="18">
                  <c:v>47.511000000000003</c:v>
                </c:pt>
                <c:pt idx="19">
                  <c:v>47.511000000000003</c:v>
                </c:pt>
              </c:numCache>
            </c:numRef>
          </c:yVal>
        </c:ser>
        <c:axId val="223768576"/>
        <c:axId val="223770496"/>
      </c:scatterChart>
      <c:valAx>
        <c:axId val="223768576"/>
        <c:scaling>
          <c:orientation val="minMax"/>
          <c:max val="10"/>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23770496"/>
        <c:crosses val="autoZero"/>
        <c:crossBetween val="midCat"/>
        <c:majorUnit val="1"/>
      </c:valAx>
      <c:valAx>
        <c:axId val="223770496"/>
        <c:scaling>
          <c:orientation val="minMax"/>
          <c:max val="1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23768576"/>
        <c:crosses val="autoZero"/>
        <c:crossBetween val="midCat"/>
        <c:majorUnit val="25"/>
      </c:valAx>
      <c:spPr>
        <a:solidFill>
          <a:schemeClr val="bg2"/>
        </a:solidFill>
        <a:ln>
          <a:solidFill>
            <a:schemeClr val="tx1"/>
          </a:solidFill>
        </a:ln>
      </c:spPr>
    </c:plotArea>
    <c:legend>
      <c:legendPos val="r"/>
      <c:layout>
        <c:manualLayout>
          <c:xMode val="edge"/>
          <c:yMode val="edge"/>
          <c:x val="0.11487457320047392"/>
          <c:y val="0.56935808670467913"/>
          <c:w val="0.24109887812695976"/>
          <c:h val="0.1852036383383112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9.6799293893573043E-2"/>
          <c:y val="3.3590508847684365E-2"/>
          <c:w val="0.87737962511323264"/>
          <c:h val="0.77074260114039106"/>
        </c:manualLayout>
      </c:layout>
      <c:scatterChart>
        <c:scatterStyle val="smoothMarker"/>
        <c:ser>
          <c:idx val="0"/>
          <c:order val="0"/>
          <c:tx>
            <c:strRef>
              <c:f>Sheet1!$B$1</c:f>
              <c:strCache>
                <c:ptCount val="1"/>
                <c:pt idx="0">
                  <c:v>Other Congenital (N = 319)</c:v>
                </c:pt>
              </c:strCache>
            </c:strRef>
          </c:tx>
          <c:spPr>
            <a:ln w="38100">
              <a:solidFill>
                <a:srgbClr val="4DEAF1"/>
              </a:solidFill>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79.623999999999981</c:v>
                </c:pt>
                <c:pt idx="2">
                  <c:v>74.167999999999992</c:v>
                </c:pt>
                <c:pt idx="3">
                  <c:v>69.921999999999997</c:v>
                </c:pt>
                <c:pt idx="4">
                  <c:v>66.980999999999995</c:v>
                </c:pt>
                <c:pt idx="5">
                  <c:v>64.694000000000003</c:v>
                </c:pt>
                <c:pt idx="6">
                  <c:v>64.694000000000003</c:v>
                </c:pt>
                <c:pt idx="7">
                  <c:v>64.040000000000006</c:v>
                </c:pt>
                <c:pt idx="8">
                  <c:v>63.386999999999993</c:v>
                </c:pt>
                <c:pt idx="9">
                  <c:v>63.06</c:v>
                </c:pt>
                <c:pt idx="10">
                  <c:v>61.746000000000002</c:v>
                </c:pt>
                <c:pt idx="11">
                  <c:v>61.086000000000006</c:v>
                </c:pt>
                <c:pt idx="12">
                  <c:v>59.431000000000004</c:v>
                </c:pt>
                <c:pt idx="13">
                  <c:v>52.893000000000001</c:v>
                </c:pt>
                <c:pt idx="14">
                  <c:v>48.901000000000003</c:v>
                </c:pt>
                <c:pt idx="15">
                  <c:v>47.129000000000012</c:v>
                </c:pt>
                <c:pt idx="16">
                  <c:v>42.853000000000002</c:v>
                </c:pt>
                <c:pt idx="17">
                  <c:v>40.766000000000012</c:v>
                </c:pt>
                <c:pt idx="18">
                  <c:v>40.108000000000011</c:v>
                </c:pt>
                <c:pt idx="19">
                  <c:v>36.549000000000007</c:v>
                </c:pt>
                <c:pt idx="20">
                  <c:v>33.233000000000011</c:v>
                </c:pt>
                <c:pt idx="21">
                  <c:v>32.256</c:v>
                </c:pt>
                <c:pt idx="22">
                  <c:v>32.256</c:v>
                </c:pt>
                <c:pt idx="23">
                  <c:v>32.256</c:v>
                </c:pt>
                <c:pt idx="24">
                  <c:v>29.952000000000002</c:v>
                </c:pt>
              </c:numCache>
            </c:numRef>
          </c:yVal>
        </c:ser>
        <c:ser>
          <c:idx val="1"/>
          <c:order val="1"/>
          <c:tx>
            <c:strRef>
              <c:f>Sheet1!$C$1</c:f>
              <c:strCache>
                <c:ptCount val="1"/>
                <c:pt idx="0">
                  <c:v>Eisenmenger's Syndrome  (N = 621)</c:v>
                </c:pt>
              </c:strCache>
            </c:strRef>
          </c:tx>
          <c:spPr>
            <a:ln w="38100">
              <a:solidFill>
                <a:srgbClr val="FF00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80.796999999999997</c:v>
                </c:pt>
                <c:pt idx="2">
                  <c:v>77.531000000000006</c:v>
                </c:pt>
                <c:pt idx="3">
                  <c:v>74.914000000000101</c:v>
                </c:pt>
                <c:pt idx="4">
                  <c:v>73.769000000000005</c:v>
                </c:pt>
                <c:pt idx="5">
                  <c:v>72.950999999999993</c:v>
                </c:pt>
                <c:pt idx="6">
                  <c:v>72.132999999999981</c:v>
                </c:pt>
                <c:pt idx="7">
                  <c:v>70.491000000000085</c:v>
                </c:pt>
                <c:pt idx="8">
                  <c:v>69.831999999999994</c:v>
                </c:pt>
                <c:pt idx="9">
                  <c:v>69.009</c:v>
                </c:pt>
                <c:pt idx="10">
                  <c:v>68.678999999999988</c:v>
                </c:pt>
                <c:pt idx="11">
                  <c:v>68.678999999999988</c:v>
                </c:pt>
                <c:pt idx="12">
                  <c:v>68.513999999999996</c:v>
                </c:pt>
                <c:pt idx="13">
                  <c:v>61.154000000000003</c:v>
                </c:pt>
                <c:pt idx="14">
                  <c:v>57.238000000000042</c:v>
                </c:pt>
                <c:pt idx="15">
                  <c:v>54.457000000000001</c:v>
                </c:pt>
                <c:pt idx="16">
                  <c:v>51.75</c:v>
                </c:pt>
                <c:pt idx="17">
                  <c:v>49.539000000000001</c:v>
                </c:pt>
                <c:pt idx="18">
                  <c:v>46.341999999999999</c:v>
                </c:pt>
                <c:pt idx="19">
                  <c:v>43.843000000000004</c:v>
                </c:pt>
                <c:pt idx="20">
                  <c:v>40.867000000000004</c:v>
                </c:pt>
                <c:pt idx="21">
                  <c:v>38.313000000000002</c:v>
                </c:pt>
                <c:pt idx="22">
                  <c:v>34.669000000000011</c:v>
                </c:pt>
                <c:pt idx="23">
                  <c:v>32.517000000000003</c:v>
                </c:pt>
                <c:pt idx="24">
                  <c:v>31.85</c:v>
                </c:pt>
                <c:pt idx="25">
                  <c:v>30.734999999999999</c:v>
                </c:pt>
                <c:pt idx="26">
                  <c:v>28.542999999999989</c:v>
                </c:pt>
              </c:numCache>
            </c:numRef>
          </c:yVal>
        </c:ser>
        <c:ser>
          <c:idx val="2"/>
          <c:order val="2"/>
          <c:tx>
            <c:strRef>
              <c:f>Sheet1!$D$1</c:f>
              <c:strCache>
                <c:ptCount val="1"/>
                <c:pt idx="0">
                  <c:v>IPAH (N = 638)</c:v>
                </c:pt>
              </c:strCache>
            </c:strRef>
          </c:tx>
          <c:spPr>
            <a:ln w="38100">
              <a:solidFill>
                <a:srgbClr val="00FF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83.651999999999987</c:v>
                </c:pt>
                <c:pt idx="2">
                  <c:v>78.114999999999995</c:v>
                </c:pt>
                <c:pt idx="3">
                  <c:v>76.367000000000004</c:v>
                </c:pt>
                <c:pt idx="4">
                  <c:v>73.980999999999995</c:v>
                </c:pt>
                <c:pt idx="5">
                  <c:v>73.501999999999995</c:v>
                </c:pt>
                <c:pt idx="6">
                  <c:v>72.703000000000003</c:v>
                </c:pt>
                <c:pt idx="7">
                  <c:v>71.744000000000085</c:v>
                </c:pt>
                <c:pt idx="8">
                  <c:v>70.944000000000116</c:v>
                </c:pt>
                <c:pt idx="9">
                  <c:v>70.783000000000001</c:v>
                </c:pt>
                <c:pt idx="10">
                  <c:v>70.622999999999948</c:v>
                </c:pt>
                <c:pt idx="11">
                  <c:v>69.661999999999992</c:v>
                </c:pt>
                <c:pt idx="12">
                  <c:v>69.340999999999994</c:v>
                </c:pt>
                <c:pt idx="13">
                  <c:v>62.056000000000004</c:v>
                </c:pt>
                <c:pt idx="14">
                  <c:v>56.298000000000044</c:v>
                </c:pt>
                <c:pt idx="15">
                  <c:v>50.92</c:v>
                </c:pt>
                <c:pt idx="16">
                  <c:v>47.775000000000013</c:v>
                </c:pt>
                <c:pt idx="17">
                  <c:v>44.823</c:v>
                </c:pt>
                <c:pt idx="18">
                  <c:v>42.868000000000002</c:v>
                </c:pt>
                <c:pt idx="19">
                  <c:v>40.837000000000003</c:v>
                </c:pt>
                <c:pt idx="20">
                  <c:v>37.568000000000012</c:v>
                </c:pt>
                <c:pt idx="21">
                  <c:v>35.112000000000002</c:v>
                </c:pt>
                <c:pt idx="22">
                  <c:v>31.693999999999999</c:v>
                </c:pt>
                <c:pt idx="23">
                  <c:v>29.161000000000001</c:v>
                </c:pt>
                <c:pt idx="24">
                  <c:v>26.917999999999999</c:v>
                </c:pt>
                <c:pt idx="25">
                  <c:v>25.282999999999973</c:v>
                </c:pt>
                <c:pt idx="26">
                  <c:v>25.282999999999973</c:v>
                </c:pt>
              </c:numCache>
            </c:numRef>
          </c:yVal>
        </c:ser>
        <c:axId val="224470912"/>
        <c:axId val="224501760"/>
      </c:scatterChart>
      <c:valAx>
        <c:axId val="224470912"/>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24501760"/>
        <c:crosses val="autoZero"/>
        <c:crossBetween val="midCat"/>
        <c:majorUnit val="1"/>
      </c:valAx>
      <c:valAx>
        <c:axId val="22450176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24470912"/>
        <c:crosses val="autoZero"/>
        <c:crossBetween val="midCat"/>
        <c:majorUnit val="25"/>
      </c:valAx>
      <c:spPr>
        <a:solidFill>
          <a:schemeClr val="bg2"/>
        </a:solidFill>
        <a:ln>
          <a:solidFill>
            <a:schemeClr val="tx1"/>
          </a:solidFill>
        </a:ln>
      </c:spPr>
    </c:plotArea>
    <c:legend>
      <c:legendPos val="r"/>
      <c:layout>
        <c:manualLayout>
          <c:xMode val="edge"/>
          <c:yMode val="edge"/>
          <c:x val="0.46738194783174786"/>
          <c:y val="6.6669841673016678E-2"/>
          <c:w val="0.44316377488212205"/>
          <c:h val="0.1852036383383112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7707426011403915"/>
        </c:manualLayout>
      </c:layout>
      <c:scatterChart>
        <c:scatterStyle val="smoothMarker"/>
        <c:ser>
          <c:idx val="0"/>
          <c:order val="0"/>
          <c:tx>
            <c:strRef>
              <c:f>Sheet1!$B$1</c:f>
              <c:strCache>
                <c:ptCount val="1"/>
                <c:pt idx="0">
                  <c:v>Other Congenital (N = 178)</c:v>
                </c:pt>
              </c:strCache>
            </c:strRef>
          </c:tx>
          <c:spPr>
            <a:ln w="38100">
              <a:solidFill>
                <a:srgbClr val="4DEAF1"/>
              </a:solidFill>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88.998000000000005</c:v>
                </c:pt>
                <c:pt idx="14">
                  <c:v>82.281000000000006</c:v>
                </c:pt>
                <c:pt idx="15">
                  <c:v>79.299000000000007</c:v>
                </c:pt>
                <c:pt idx="16">
                  <c:v>72.10499999999999</c:v>
                </c:pt>
                <c:pt idx="17">
                  <c:v>68.593000000000004</c:v>
                </c:pt>
                <c:pt idx="18">
                  <c:v>67.486999999999995</c:v>
                </c:pt>
                <c:pt idx="19">
                  <c:v>61.498000000000012</c:v>
                </c:pt>
                <c:pt idx="20">
                  <c:v>55.917999999999999</c:v>
                </c:pt>
                <c:pt idx="21">
                  <c:v>54.274000000000001</c:v>
                </c:pt>
                <c:pt idx="22">
                  <c:v>54.274000000000001</c:v>
                </c:pt>
                <c:pt idx="23">
                  <c:v>54.274000000000001</c:v>
                </c:pt>
                <c:pt idx="24">
                  <c:v>50.397000000000006</c:v>
                </c:pt>
              </c:numCache>
            </c:numRef>
          </c:yVal>
        </c:ser>
        <c:ser>
          <c:idx val="1"/>
          <c:order val="1"/>
          <c:tx>
            <c:strRef>
              <c:f>Sheet1!$C$1</c:f>
              <c:strCache>
                <c:ptCount val="1"/>
                <c:pt idx="0">
                  <c:v>Eisenmenger's Syndrome  (N = 413)</c:v>
                </c:pt>
              </c:strCache>
            </c:strRef>
          </c:tx>
          <c:spPr>
            <a:ln w="38100">
              <a:solidFill>
                <a:srgbClr val="FF00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89.257999999999996</c:v>
                </c:pt>
                <c:pt idx="14">
                  <c:v>83.542000000000002</c:v>
                </c:pt>
                <c:pt idx="15">
                  <c:v>79.482000000000014</c:v>
                </c:pt>
                <c:pt idx="16">
                  <c:v>75.533000000000001</c:v>
                </c:pt>
                <c:pt idx="17">
                  <c:v>72.305999999999983</c:v>
                </c:pt>
                <c:pt idx="18">
                  <c:v>67.637999999999991</c:v>
                </c:pt>
                <c:pt idx="19">
                  <c:v>63.992000000000012</c:v>
                </c:pt>
                <c:pt idx="20">
                  <c:v>59.647000000000006</c:v>
                </c:pt>
                <c:pt idx="21">
                  <c:v>55.92</c:v>
                </c:pt>
                <c:pt idx="22">
                  <c:v>50.601000000000006</c:v>
                </c:pt>
                <c:pt idx="23">
                  <c:v>47.461000000000006</c:v>
                </c:pt>
                <c:pt idx="24">
                  <c:v>46.487000000000002</c:v>
                </c:pt>
                <c:pt idx="25">
                  <c:v>44.859000000000002</c:v>
                </c:pt>
                <c:pt idx="26">
                  <c:v>41.660000000000011</c:v>
                </c:pt>
              </c:numCache>
            </c:numRef>
          </c:yVal>
        </c:ser>
        <c:ser>
          <c:idx val="2"/>
          <c:order val="2"/>
          <c:tx>
            <c:strRef>
              <c:f>Sheet1!$D$1</c:f>
              <c:strCache>
                <c:ptCount val="1"/>
                <c:pt idx="0">
                  <c:v>IPAH (N = 431)</c:v>
                </c:pt>
              </c:strCache>
            </c:strRef>
          </c:tx>
          <c:spPr>
            <a:ln w="38100">
              <a:solidFill>
                <a:srgbClr val="00FF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89.494000000000085</c:v>
                </c:pt>
                <c:pt idx="14">
                  <c:v>81.19</c:v>
                </c:pt>
                <c:pt idx="15">
                  <c:v>73.435000000000002</c:v>
                </c:pt>
                <c:pt idx="16">
                  <c:v>68.899000000000001</c:v>
                </c:pt>
                <c:pt idx="17">
                  <c:v>64.641000000000005</c:v>
                </c:pt>
                <c:pt idx="18">
                  <c:v>61.822000000000003</c:v>
                </c:pt>
                <c:pt idx="19">
                  <c:v>58.893000000000001</c:v>
                </c:pt>
                <c:pt idx="20">
                  <c:v>54.178000000000011</c:v>
                </c:pt>
                <c:pt idx="21">
                  <c:v>50.637</c:v>
                </c:pt>
                <c:pt idx="22">
                  <c:v>45.707000000000001</c:v>
                </c:pt>
                <c:pt idx="23">
                  <c:v>42.054000000000002</c:v>
                </c:pt>
                <c:pt idx="24">
                  <c:v>38.819000000000003</c:v>
                </c:pt>
                <c:pt idx="25">
                  <c:v>36.462000000000003</c:v>
                </c:pt>
                <c:pt idx="26">
                  <c:v>36.462000000000003</c:v>
                </c:pt>
              </c:numCache>
            </c:numRef>
          </c:yVal>
        </c:ser>
        <c:axId val="224651136"/>
        <c:axId val="224768000"/>
      </c:scatterChart>
      <c:valAx>
        <c:axId val="224651136"/>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24768000"/>
        <c:crosses val="autoZero"/>
        <c:crossBetween val="midCat"/>
        <c:majorUnit val="1"/>
      </c:valAx>
      <c:valAx>
        <c:axId val="224768000"/>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24651136"/>
        <c:crosses val="autoZero"/>
        <c:crossBetween val="midCat"/>
        <c:majorUnit val="25"/>
      </c:valAx>
      <c:spPr>
        <a:solidFill>
          <a:schemeClr val="bg2"/>
        </a:solidFill>
        <a:ln>
          <a:solidFill>
            <a:schemeClr val="tx1"/>
          </a:solidFill>
        </a:ln>
      </c:spPr>
    </c:plotArea>
    <c:legend>
      <c:legendPos val="r"/>
      <c:layout>
        <c:manualLayout>
          <c:xMode val="edge"/>
          <c:yMode val="edge"/>
          <c:x val="0.50278017792023"/>
          <c:y val="5.0540809414951857E-2"/>
          <c:w val="0.44316377488212205"/>
          <c:h val="0.1852036383383112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551E-2"/>
          <c:w val="0.89292662330252193"/>
          <c:h val="0.79151268591423907"/>
        </c:manualLayout>
      </c:layout>
      <c:barChart>
        <c:barDir val="col"/>
        <c:grouping val="percentStacked"/>
        <c:ser>
          <c:idx val="0"/>
          <c:order val="0"/>
          <c:tx>
            <c:strRef>
              <c:f>Sheet1!$A$2</c:f>
              <c:strCache>
                <c:ptCount val="1"/>
                <c:pt idx="0">
                  <c:v>No Activity Limitations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1 Year (N = 264)</c:v>
                </c:pt>
                <c:pt idx="1">
                  <c:v>3 Years (N = 213)</c:v>
                </c:pt>
                <c:pt idx="2">
                  <c:v>5 Years (N = 181)</c:v>
                </c:pt>
              </c:strCache>
            </c:strRef>
          </c:cat>
          <c:val>
            <c:numRef>
              <c:f>Sheet1!$B$2:$D$2</c:f>
              <c:numCache>
                <c:formatCode>General</c:formatCode>
                <c:ptCount val="3"/>
                <c:pt idx="0">
                  <c:v>225</c:v>
                </c:pt>
                <c:pt idx="1">
                  <c:v>191</c:v>
                </c:pt>
                <c:pt idx="2">
                  <c:v>158</c:v>
                </c:pt>
              </c:numCache>
            </c:numRef>
          </c:val>
        </c:ser>
        <c:ser>
          <c:idx val="1"/>
          <c:order val="1"/>
          <c:tx>
            <c:strRef>
              <c:f>Sheet1!$A$3</c:f>
              <c:strCache>
                <c:ptCount val="1"/>
                <c:pt idx="0">
                  <c:v>Performs with Some Assistance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1 Year (N = 264)</c:v>
                </c:pt>
                <c:pt idx="1">
                  <c:v>3 Years (N = 213)</c:v>
                </c:pt>
                <c:pt idx="2">
                  <c:v>5 Years (N = 181)</c:v>
                </c:pt>
              </c:strCache>
            </c:strRef>
          </c:cat>
          <c:val>
            <c:numRef>
              <c:f>Sheet1!$B$3:$D$3</c:f>
              <c:numCache>
                <c:formatCode>General</c:formatCode>
                <c:ptCount val="3"/>
                <c:pt idx="0">
                  <c:v>33</c:v>
                </c:pt>
                <c:pt idx="1">
                  <c:v>19</c:v>
                </c:pt>
                <c:pt idx="2">
                  <c:v>22</c:v>
                </c:pt>
              </c:numCache>
            </c:numRef>
          </c:val>
        </c:ser>
        <c:ser>
          <c:idx val="2"/>
          <c:order val="2"/>
          <c:tx>
            <c:strRef>
              <c:f>Sheet1!$A$4</c:f>
              <c:strCache>
                <c:ptCount val="1"/>
                <c:pt idx="0">
                  <c:v>Requires Total Assistance</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1 Year (N = 264)</c:v>
                </c:pt>
                <c:pt idx="1">
                  <c:v>3 Years (N = 213)</c:v>
                </c:pt>
                <c:pt idx="2">
                  <c:v>5 Years (N = 181)</c:v>
                </c:pt>
              </c:strCache>
            </c:strRef>
          </c:cat>
          <c:val>
            <c:numRef>
              <c:f>Sheet1!$B$4:$D$4</c:f>
              <c:numCache>
                <c:formatCode>General</c:formatCode>
                <c:ptCount val="3"/>
                <c:pt idx="0">
                  <c:v>6</c:v>
                </c:pt>
                <c:pt idx="1">
                  <c:v>3</c:v>
                </c:pt>
                <c:pt idx="2">
                  <c:v>1</c:v>
                </c:pt>
              </c:numCache>
            </c:numRef>
          </c:val>
        </c:ser>
        <c:gapWidth val="100"/>
        <c:overlap val="100"/>
        <c:axId val="228105216"/>
        <c:axId val="228107008"/>
      </c:barChart>
      <c:catAx>
        <c:axId val="228105216"/>
        <c:scaling>
          <c:orientation val="minMax"/>
        </c:scaling>
        <c:axPos val="b"/>
        <c:tickLblPos val="nextTo"/>
        <c:txPr>
          <a:bodyPr/>
          <a:lstStyle/>
          <a:p>
            <a:pPr>
              <a:defRPr sz="1500" b="1"/>
            </a:pPr>
            <a:endParaRPr lang="en-US"/>
          </a:p>
        </c:txPr>
        <c:crossAx val="228107008"/>
        <c:crosses val="autoZero"/>
        <c:auto val="1"/>
        <c:lblAlgn val="ctr"/>
        <c:lblOffset val="100"/>
      </c:catAx>
      <c:valAx>
        <c:axId val="228107008"/>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28105216"/>
        <c:crosses val="autoZero"/>
        <c:crossBetween val="between"/>
        <c:majorUnit val="0.2"/>
      </c:valAx>
      <c:spPr>
        <a:solidFill>
          <a:srgbClr val="000000"/>
        </a:solidFill>
        <a:ln>
          <a:solidFill>
            <a:srgbClr val="FFFFFF"/>
          </a:solidFill>
        </a:ln>
      </c:spPr>
    </c:plotArea>
    <c:legend>
      <c:legendPos val="t"/>
      <c:layout>
        <c:manualLayout>
          <c:xMode val="edge"/>
          <c:yMode val="edge"/>
          <c:x val="0.11402515504146171"/>
          <c:y val="0.59322033898305049"/>
          <c:w val="0.84985250737463169"/>
          <c:h val="0.1200102317718762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565E-2"/>
          <c:w val="0.89292662330252193"/>
          <c:h val="0.82823590907068823"/>
        </c:manualLayout>
      </c:layout>
      <c:barChart>
        <c:barDir val="col"/>
        <c:grouping val="percentStacked"/>
        <c:ser>
          <c:idx val="0"/>
          <c:order val="0"/>
          <c:tx>
            <c:strRef>
              <c:f>Sheet1!$A$2</c:f>
              <c:strCache>
                <c:ptCount val="1"/>
                <c:pt idx="0">
                  <c:v>100%</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4.347826086956527E-3"/>
                  <c:y val="0.15707727212064593"/>
                </c:manualLayout>
              </c:layout>
              <c:dLblPos val="ctr"/>
              <c:showCatName val="1"/>
            </c:dLbl>
            <c:dLbl>
              <c:idx val="1"/>
              <c:layout>
                <c:manualLayout>
                  <c:x val="2.8985507246376812E-3"/>
                  <c:y val="0.18289447929178343"/>
                </c:manualLayout>
              </c:layout>
              <c:dLblPos val="ctr"/>
              <c:showCatName val="1"/>
            </c:dLbl>
            <c:dLbl>
              <c:idx val="2"/>
              <c:layout>
                <c:manualLayout>
                  <c:x val="7.2463768115942143E-3"/>
                  <c:y val="0.21434294230170398"/>
                </c:manualLayout>
              </c:layout>
              <c:dLblPos val="ctr"/>
              <c:showCatName val="1"/>
            </c:dLbl>
            <c:txPr>
              <a:bodyPr/>
              <a:lstStyle/>
              <a:p>
                <a:pPr>
                  <a:defRPr sz="1500" b="1"/>
                </a:pPr>
                <a:endParaRPr lang="en-US"/>
              </a:p>
            </c:txPr>
            <c:dLblPos val="inBase"/>
            <c:showCatName val="1"/>
          </c:dLbls>
          <c:cat>
            <c:strRef>
              <c:f>Sheet1!$B$1:$E$1</c:f>
              <c:strCache>
                <c:ptCount val="4"/>
                <c:pt idx="0">
                  <c:v>1 Year  (N = 145)</c:v>
                </c:pt>
                <c:pt idx="1">
                  <c:v>2 Years  (N = 107)</c:v>
                </c:pt>
                <c:pt idx="2">
                  <c:v>3 Years  (N = 94)</c:v>
                </c:pt>
                <c:pt idx="3">
                  <c:v>Column2</c:v>
                </c:pt>
              </c:strCache>
            </c:strRef>
          </c:cat>
          <c:val>
            <c:numRef>
              <c:f>Sheet1!$B$2:$E$2</c:f>
              <c:numCache>
                <c:formatCode>General</c:formatCode>
                <c:ptCount val="4"/>
                <c:pt idx="0">
                  <c:v>39</c:v>
                </c:pt>
                <c:pt idx="1">
                  <c:v>35</c:v>
                </c:pt>
                <c:pt idx="2">
                  <c:v>38</c:v>
                </c:pt>
              </c:numCache>
            </c:numRef>
          </c:val>
        </c:ser>
        <c:ser>
          <c:idx val="1"/>
          <c:order val="1"/>
          <c:tx>
            <c:strRef>
              <c:f>Sheet1!$A$3</c:f>
              <c:strCache>
                <c:ptCount val="1"/>
                <c:pt idx="0">
                  <c:v>90%</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Sheet1!$B$1:$E$1</c:f>
              <c:strCache>
                <c:ptCount val="4"/>
                <c:pt idx="0">
                  <c:v>1 Year  (N = 145)</c:v>
                </c:pt>
                <c:pt idx="1">
                  <c:v>2 Years  (N = 107)</c:v>
                </c:pt>
                <c:pt idx="2">
                  <c:v>3 Years  (N = 94)</c:v>
                </c:pt>
                <c:pt idx="3">
                  <c:v>Column2</c:v>
                </c:pt>
              </c:strCache>
            </c:strRef>
          </c:cat>
          <c:val>
            <c:numRef>
              <c:f>Sheet1!$B$3:$E$3</c:f>
              <c:numCache>
                <c:formatCode>General</c:formatCode>
                <c:ptCount val="4"/>
                <c:pt idx="0">
                  <c:v>43</c:v>
                </c:pt>
                <c:pt idx="1">
                  <c:v>30</c:v>
                </c:pt>
                <c:pt idx="2">
                  <c:v>24</c:v>
                </c:pt>
              </c:numCache>
            </c:numRef>
          </c:val>
        </c:ser>
        <c:ser>
          <c:idx val="2"/>
          <c:order val="2"/>
          <c:tx>
            <c:strRef>
              <c:f>Sheet1!$A$4</c:f>
              <c:strCache>
                <c:ptCount val="1"/>
                <c:pt idx="0">
                  <c:v>80%</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Sheet1!$B$4:$E$4</c:f>
              <c:numCache>
                <c:formatCode>General</c:formatCode>
                <c:ptCount val="4"/>
                <c:pt idx="0">
                  <c:v>29</c:v>
                </c:pt>
                <c:pt idx="1">
                  <c:v>21</c:v>
                </c:pt>
                <c:pt idx="2">
                  <c:v>17</c:v>
                </c:pt>
              </c:numCache>
            </c:numRef>
          </c:val>
        </c:ser>
        <c:ser>
          <c:idx val="3"/>
          <c:order val="3"/>
          <c:tx>
            <c:strRef>
              <c:f>Sheet1!$A$5</c:f>
              <c:strCache>
                <c:ptCount val="1"/>
                <c:pt idx="0">
                  <c:v>70%</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Sheet1!$B$1:$E$1</c:f>
              <c:strCache>
                <c:ptCount val="4"/>
                <c:pt idx="0">
                  <c:v>1 Year  (N = 145)</c:v>
                </c:pt>
                <c:pt idx="1">
                  <c:v>2 Years  (N = 107)</c:v>
                </c:pt>
                <c:pt idx="2">
                  <c:v>3 Years  (N = 94)</c:v>
                </c:pt>
                <c:pt idx="3">
                  <c:v>Column2</c:v>
                </c:pt>
              </c:strCache>
            </c:strRef>
          </c:cat>
          <c:val>
            <c:numRef>
              <c:f>Sheet1!$B$5:$E$5</c:f>
              <c:numCache>
                <c:formatCode>General</c:formatCode>
                <c:ptCount val="4"/>
                <c:pt idx="0">
                  <c:v>7</c:v>
                </c:pt>
                <c:pt idx="1">
                  <c:v>9</c:v>
                </c:pt>
                <c:pt idx="2">
                  <c:v>11</c:v>
                </c:pt>
              </c:numCache>
            </c:numRef>
          </c:val>
        </c:ser>
        <c:ser>
          <c:idx val="4"/>
          <c:order val="4"/>
          <c:tx>
            <c:strRef>
              <c:f>Sheet1!$A$6</c:f>
              <c:strCache>
                <c:ptCount val="1"/>
                <c:pt idx="0">
                  <c:v>60%</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Sheet1!$B$6:$E$6</c:f>
              <c:numCache>
                <c:formatCode>General</c:formatCode>
                <c:ptCount val="4"/>
                <c:pt idx="0">
                  <c:v>7</c:v>
                </c:pt>
                <c:pt idx="1">
                  <c:v>4</c:v>
                </c:pt>
                <c:pt idx="2">
                  <c:v>2</c:v>
                </c:pt>
              </c:numCache>
            </c:numRef>
          </c:val>
        </c:ser>
        <c:ser>
          <c:idx val="5"/>
          <c:order val="5"/>
          <c:tx>
            <c:strRef>
              <c:f>Sheet1!$A$7</c:f>
              <c:strCache>
                <c:ptCount val="1"/>
                <c:pt idx="0">
                  <c:v>50%</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Sheet1!$B$7:$E$7</c:f>
              <c:numCache>
                <c:formatCode>General</c:formatCode>
                <c:ptCount val="4"/>
                <c:pt idx="0">
                  <c:v>6</c:v>
                </c:pt>
                <c:pt idx="1">
                  <c:v>5</c:v>
                </c:pt>
                <c:pt idx="2">
                  <c:v>1</c:v>
                </c:pt>
              </c:numCache>
            </c:numRef>
          </c:val>
        </c:ser>
        <c:ser>
          <c:idx val="6"/>
          <c:order val="6"/>
          <c:tx>
            <c:strRef>
              <c:f>Sheet1!$A$8</c:f>
              <c:strCache>
                <c:ptCount val="1"/>
                <c:pt idx="0">
                  <c:v>40%</c:v>
                </c:pt>
              </c:strCache>
            </c:strRef>
          </c:tx>
          <c:spPr>
            <a:gradFill flip="none" rotWithShape="1">
              <a:gsLst>
                <a:gs pos="0">
                  <a:srgbClr val="0070C0"/>
                </a:gs>
                <a:gs pos="50000">
                  <a:srgbClr val="00B0F0"/>
                </a:gs>
                <a:gs pos="100000">
                  <a:srgbClr val="0070C0"/>
                </a:gs>
              </a:gsLst>
              <a:lin ang="10800000" scaled="1"/>
              <a:tileRect/>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Sheet1!$B$8:$E$8</c:f>
              <c:numCache>
                <c:formatCode>General</c:formatCode>
                <c:ptCount val="4"/>
                <c:pt idx="0">
                  <c:v>5</c:v>
                </c:pt>
                <c:pt idx="1">
                  <c:v>1</c:v>
                </c:pt>
                <c:pt idx="2">
                  <c:v>0</c:v>
                </c:pt>
              </c:numCache>
            </c:numRef>
          </c:val>
        </c:ser>
        <c:ser>
          <c:idx val="7"/>
          <c:order val="7"/>
          <c:tx>
            <c:strRef>
              <c:f>Sheet1!$A$9</c:f>
              <c:strCache>
                <c:ptCount val="1"/>
                <c:pt idx="0">
                  <c:v>30%</c:v>
                </c:pt>
              </c:strCache>
            </c:strRef>
          </c:tx>
          <c:spPr>
            <a:gradFill flip="none" rotWithShape="1">
              <a:gsLst>
                <a:gs pos="0">
                  <a:srgbClr val="9999FF"/>
                </a:gs>
                <a:gs pos="50000">
                  <a:srgbClr val="CCCCFF"/>
                </a:gs>
                <a:gs pos="100000">
                  <a:srgbClr val="9999FF"/>
                </a:gs>
              </a:gsLst>
              <a:lin ang="10800000" scaled="1"/>
              <a:tileRect/>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Sheet1!$B$9:$E$9</c:f>
              <c:numCache>
                <c:formatCode>General</c:formatCode>
                <c:ptCount val="4"/>
                <c:pt idx="0">
                  <c:v>2</c:v>
                </c:pt>
                <c:pt idx="1">
                  <c:v>0</c:v>
                </c:pt>
                <c:pt idx="2">
                  <c:v>0</c:v>
                </c:pt>
              </c:numCache>
            </c:numRef>
          </c:val>
        </c:ser>
        <c:ser>
          <c:idx val="8"/>
          <c:order val="8"/>
          <c:tx>
            <c:strRef>
              <c:f>Sheet1!$A$10</c:f>
              <c:strCache>
                <c:ptCount val="1"/>
                <c:pt idx="0">
                  <c:v>20%</c:v>
                </c:pt>
              </c:strCache>
            </c:strRef>
          </c:tx>
          <c:spPr>
            <a:gradFill>
              <a:gsLst>
                <a:gs pos="0">
                  <a:srgbClr val="CC6600"/>
                </a:gs>
                <a:gs pos="50000">
                  <a:srgbClr val="FF9933"/>
                </a:gs>
                <a:gs pos="100000">
                  <a:srgbClr val="CC6600"/>
                </a:gs>
              </a:gsLst>
              <a:lin ang="10800000" scaled="1"/>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Sheet1!$B$10:$E$10</c:f>
              <c:numCache>
                <c:formatCode>General</c:formatCode>
                <c:ptCount val="4"/>
                <c:pt idx="0">
                  <c:v>5</c:v>
                </c:pt>
                <c:pt idx="1">
                  <c:v>1</c:v>
                </c:pt>
                <c:pt idx="2">
                  <c:v>0</c:v>
                </c:pt>
              </c:numCache>
            </c:numRef>
          </c:val>
        </c:ser>
        <c:ser>
          <c:idx val="9"/>
          <c:order val="9"/>
          <c:tx>
            <c:strRef>
              <c:f>Sheet1!$A$11</c:f>
              <c:strCache>
                <c:ptCount val="1"/>
                <c:pt idx="0">
                  <c:v>10%</c:v>
                </c:pt>
              </c:strCache>
            </c:strRef>
          </c:tx>
          <c:spPr>
            <a:gradFill flip="none" rotWithShape="1">
              <a:gsLst>
                <a:gs pos="0">
                  <a:srgbClr val="33CCCC"/>
                </a:gs>
                <a:gs pos="50000">
                  <a:srgbClr val="00FFFF"/>
                </a:gs>
                <a:gs pos="100000">
                  <a:srgbClr val="33CCCC"/>
                </a:gs>
              </a:gsLst>
              <a:lin ang="10800000" scaled="1"/>
              <a:tileRect/>
            </a:gradFill>
            <a:ln>
              <a:solidFill>
                <a:srgbClr val="000000"/>
              </a:solidFill>
            </a:ln>
          </c:spPr>
          <c:cat>
            <c:strRef>
              <c:f>Sheet1!$B$1:$E$1</c:f>
              <c:strCache>
                <c:ptCount val="4"/>
                <c:pt idx="0">
                  <c:v>1 Year  (N = 145)</c:v>
                </c:pt>
                <c:pt idx="1">
                  <c:v>2 Years  (N = 107)</c:v>
                </c:pt>
                <c:pt idx="2">
                  <c:v>3 Years  (N = 94)</c:v>
                </c:pt>
                <c:pt idx="3">
                  <c:v>Column2</c:v>
                </c:pt>
              </c:strCache>
            </c:strRef>
          </c:cat>
          <c:val>
            <c:numRef>
              <c:f>Sheet1!$B$11:$E$11</c:f>
              <c:numCache>
                <c:formatCode>General</c:formatCode>
                <c:ptCount val="4"/>
                <c:pt idx="0">
                  <c:v>2</c:v>
                </c:pt>
                <c:pt idx="1">
                  <c:v>1</c:v>
                </c:pt>
                <c:pt idx="2">
                  <c:v>1</c:v>
                </c:pt>
              </c:numCache>
            </c:numRef>
          </c:val>
        </c:ser>
        <c:gapWidth val="100"/>
        <c:overlap val="100"/>
        <c:axId val="228663680"/>
        <c:axId val="228665216"/>
      </c:barChart>
      <c:catAx>
        <c:axId val="228663680"/>
        <c:scaling>
          <c:orientation val="minMax"/>
        </c:scaling>
        <c:delete val="1"/>
        <c:axPos val="b"/>
        <c:tickLblPos val="none"/>
        <c:crossAx val="228665216"/>
        <c:crosses val="autoZero"/>
        <c:auto val="1"/>
        <c:lblAlgn val="ctr"/>
        <c:lblOffset val="100"/>
      </c:catAx>
      <c:valAx>
        <c:axId val="228665216"/>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28663680"/>
        <c:crosses val="autoZero"/>
        <c:crossBetween val="between"/>
        <c:majorUnit val="0.2"/>
      </c:valAx>
      <c:spPr>
        <a:solidFill>
          <a:srgbClr val="000000"/>
        </a:solidFill>
        <a:ln>
          <a:solidFill>
            <a:srgbClr val="FFFFFF"/>
          </a:solidFill>
        </a:ln>
      </c:spPr>
    </c:plotArea>
    <c:legend>
      <c:legendPos val="r"/>
      <c:layout>
        <c:manualLayout>
          <c:xMode val="edge"/>
          <c:yMode val="edge"/>
          <c:x val="0.78278101106926867"/>
          <c:y val="6.6615507807286811E-2"/>
          <c:w val="0.12156681501768812"/>
          <c:h val="0.7622492103741465"/>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8.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9.4987903685952363E-2"/>
          <c:y val="3.6402642466302593E-2"/>
          <c:w val="0.89292662330252193"/>
          <c:h val="0.82823590907068823"/>
        </c:manualLayout>
      </c:layout>
      <c:barChart>
        <c:barDir val="col"/>
        <c:grouping val="percentStacked"/>
        <c:ser>
          <c:idx val="0"/>
          <c:order val="0"/>
          <c:tx>
            <c:strRef>
              <c:f>Sheet1!$A$2</c:f>
              <c:strCache>
                <c:ptCount val="1"/>
                <c:pt idx="0">
                  <c:v>Working Full Time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5.7971014492753624E-3"/>
                  <c:y val="0.16837670714889463"/>
                </c:manualLayout>
              </c:layout>
              <c:dLblPos val="ctr"/>
              <c:showCatName val="1"/>
            </c:dLbl>
            <c:dLbl>
              <c:idx val="1"/>
              <c:layout>
                <c:manualLayout>
                  <c:x val="-1.4492753623188421E-3"/>
                  <c:y val="0.20831820810534601"/>
                </c:manualLayout>
              </c:layout>
              <c:dLblPos val="ctr"/>
              <c:showCatName val="1"/>
            </c:dLbl>
            <c:dLbl>
              <c:idx val="2"/>
              <c:layout>
                <c:manualLayout>
                  <c:x val="2.8985507246376812E-3"/>
                  <c:y val="0.21151808354464494"/>
                </c:manualLayout>
              </c:layout>
              <c:dLblPos val="ctr"/>
              <c:showCatName val="1"/>
            </c:dLbl>
            <c:txPr>
              <a:bodyPr/>
              <a:lstStyle/>
              <a:p>
                <a:pPr>
                  <a:defRPr sz="1500" b="1"/>
                </a:pPr>
                <a:endParaRPr lang="en-US"/>
              </a:p>
            </c:txPr>
            <c:dLblPos val="inBase"/>
            <c:showCatName val="1"/>
          </c:dLbls>
          <c:cat>
            <c:strRef>
              <c:f>Sheet1!$B$1:$E$1</c:f>
              <c:strCache>
                <c:ptCount val="4"/>
                <c:pt idx="0">
                  <c:v>1 Year (N = 348)</c:v>
                </c:pt>
                <c:pt idx="1">
                  <c:v>3 Years (N = 246)</c:v>
                </c:pt>
                <c:pt idx="2">
                  <c:v>5 Years (N = 220)</c:v>
                </c:pt>
                <c:pt idx="3">
                  <c:v>Column2</c:v>
                </c:pt>
              </c:strCache>
            </c:strRef>
          </c:cat>
          <c:val>
            <c:numRef>
              <c:f>Sheet1!$B$2:$E$2</c:f>
              <c:numCache>
                <c:formatCode>General</c:formatCode>
                <c:ptCount val="4"/>
                <c:pt idx="0">
                  <c:v>81</c:v>
                </c:pt>
                <c:pt idx="1">
                  <c:v>82</c:v>
                </c:pt>
                <c:pt idx="2">
                  <c:v>78</c:v>
                </c:pt>
              </c:numCache>
            </c:numRef>
          </c:val>
        </c:ser>
        <c:ser>
          <c:idx val="1"/>
          <c:order val="1"/>
          <c:tx>
            <c:strRef>
              <c:f>Sheet1!$A$3</c:f>
              <c:strCache>
                <c:ptCount val="1"/>
                <c:pt idx="0">
                  <c:v>Working Part Time</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Sheet1!$B$1:$E$1</c:f>
              <c:strCache>
                <c:ptCount val="4"/>
                <c:pt idx="0">
                  <c:v>1 Year (N = 348)</c:v>
                </c:pt>
                <c:pt idx="1">
                  <c:v>3 Years (N = 246)</c:v>
                </c:pt>
                <c:pt idx="2">
                  <c:v>5 Years (N = 220)</c:v>
                </c:pt>
                <c:pt idx="3">
                  <c:v>Column2</c:v>
                </c:pt>
              </c:strCache>
            </c:strRef>
          </c:cat>
          <c:val>
            <c:numRef>
              <c:f>Sheet1!$B$3:$E$3</c:f>
              <c:numCache>
                <c:formatCode>General</c:formatCode>
                <c:ptCount val="4"/>
                <c:pt idx="0">
                  <c:v>36</c:v>
                </c:pt>
                <c:pt idx="1">
                  <c:v>21</c:v>
                </c:pt>
                <c:pt idx="2">
                  <c:v>27</c:v>
                </c:pt>
              </c:numCache>
            </c:numRef>
          </c:val>
        </c:ser>
        <c:ser>
          <c:idx val="2"/>
          <c:order val="2"/>
          <c:tx>
            <c:strRef>
              <c:f>Sheet1!$A$4</c:f>
              <c:strCache>
                <c:ptCount val="1"/>
                <c:pt idx="0">
                  <c:v>Not Working</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 Year (N = 348)</c:v>
                </c:pt>
                <c:pt idx="1">
                  <c:v>3 Years (N = 246)</c:v>
                </c:pt>
                <c:pt idx="2">
                  <c:v>5 Years (N = 220)</c:v>
                </c:pt>
                <c:pt idx="3">
                  <c:v>Column2</c:v>
                </c:pt>
              </c:strCache>
            </c:strRef>
          </c:cat>
          <c:val>
            <c:numRef>
              <c:f>Sheet1!$B$4:$E$4</c:f>
              <c:numCache>
                <c:formatCode>General</c:formatCode>
                <c:ptCount val="4"/>
                <c:pt idx="0">
                  <c:v>216</c:v>
                </c:pt>
                <c:pt idx="1">
                  <c:v>125</c:v>
                </c:pt>
                <c:pt idx="2">
                  <c:v>101</c:v>
                </c:pt>
              </c:numCache>
            </c:numRef>
          </c:val>
        </c:ser>
        <c:ser>
          <c:idx val="3"/>
          <c:order val="3"/>
          <c:tx>
            <c:strRef>
              <c:f>Sheet1!$A$5</c:f>
              <c:strCache>
                <c:ptCount val="1"/>
                <c:pt idx="0">
                  <c:v>Retired</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Sheet1!$B$1:$E$1</c:f>
              <c:strCache>
                <c:ptCount val="4"/>
                <c:pt idx="0">
                  <c:v>1 Year (N = 348)</c:v>
                </c:pt>
                <c:pt idx="1">
                  <c:v>3 Years (N = 246)</c:v>
                </c:pt>
                <c:pt idx="2">
                  <c:v>5 Years (N = 220)</c:v>
                </c:pt>
                <c:pt idx="3">
                  <c:v>Column2</c:v>
                </c:pt>
              </c:strCache>
            </c:strRef>
          </c:cat>
          <c:val>
            <c:numRef>
              <c:f>Sheet1!$B$5:$E$5</c:f>
              <c:numCache>
                <c:formatCode>General</c:formatCode>
                <c:ptCount val="4"/>
                <c:pt idx="0">
                  <c:v>8</c:v>
                </c:pt>
                <c:pt idx="1">
                  <c:v>8</c:v>
                </c:pt>
                <c:pt idx="2">
                  <c:v>8</c:v>
                </c:pt>
              </c:numCache>
            </c:numRef>
          </c:val>
        </c:ser>
        <c:ser>
          <c:idx val="4"/>
          <c:order val="4"/>
          <c:tx>
            <c:strRef>
              <c:f>Sheet1!$A$6</c:f>
              <c:strCache>
                <c:ptCount val="1"/>
                <c:pt idx="0">
                  <c:v>Working (FT/PT status unknown)</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c:spPr>
          <c:cat>
            <c:strRef>
              <c:f>Sheet1!$B$1:$E$1</c:f>
              <c:strCache>
                <c:ptCount val="4"/>
                <c:pt idx="0">
                  <c:v>1 Year (N = 348)</c:v>
                </c:pt>
                <c:pt idx="1">
                  <c:v>3 Years (N = 246)</c:v>
                </c:pt>
                <c:pt idx="2">
                  <c:v>5 Years (N = 220)</c:v>
                </c:pt>
                <c:pt idx="3">
                  <c:v>Column2</c:v>
                </c:pt>
              </c:strCache>
            </c:strRef>
          </c:cat>
          <c:val>
            <c:numRef>
              <c:f>Sheet1!$B$6:$E$6</c:f>
              <c:numCache>
                <c:formatCode>General</c:formatCode>
                <c:ptCount val="4"/>
                <c:pt idx="0">
                  <c:v>7</c:v>
                </c:pt>
                <c:pt idx="1">
                  <c:v>10</c:v>
                </c:pt>
                <c:pt idx="2">
                  <c:v>6</c:v>
                </c:pt>
              </c:numCache>
            </c:numRef>
          </c:val>
        </c:ser>
        <c:gapWidth val="100"/>
        <c:overlap val="100"/>
        <c:axId val="231286272"/>
        <c:axId val="231287808"/>
      </c:barChart>
      <c:catAx>
        <c:axId val="231286272"/>
        <c:scaling>
          <c:orientation val="minMax"/>
        </c:scaling>
        <c:delete val="1"/>
        <c:axPos val="b"/>
        <c:tickLblPos val="none"/>
        <c:crossAx val="231287808"/>
        <c:crosses val="autoZero"/>
        <c:auto val="1"/>
        <c:lblAlgn val="ctr"/>
        <c:lblOffset val="100"/>
      </c:catAx>
      <c:valAx>
        <c:axId val="231287808"/>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31286272"/>
        <c:crosses val="autoZero"/>
        <c:crossBetween val="between"/>
        <c:majorUnit val="0.2"/>
      </c:valAx>
      <c:spPr>
        <a:solidFill>
          <a:srgbClr val="000000"/>
        </a:solidFill>
        <a:ln>
          <a:solidFill>
            <a:srgbClr val="FFFFFF"/>
          </a:solidFill>
        </a:ln>
      </c:spPr>
    </c:plotArea>
    <c:legend>
      <c:legendPos val="r"/>
      <c:layout>
        <c:manualLayout>
          <c:xMode val="edge"/>
          <c:yMode val="edge"/>
          <c:x val="0.7393027501997036"/>
          <c:y val="0.18808443436096256"/>
          <c:w val="0.21721898893073469"/>
          <c:h val="0.52213621602384463"/>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1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614E-2"/>
          <c:w val="0.89292662330252193"/>
          <c:h val="0.82823590907068823"/>
        </c:manualLayout>
      </c:layout>
      <c:barChart>
        <c:barDir val="col"/>
        <c:grouping val="percentStacked"/>
        <c:ser>
          <c:idx val="0"/>
          <c:order val="0"/>
          <c:tx>
            <c:strRef>
              <c:f>Sheet1!$A$2</c:f>
              <c:strCache>
                <c:ptCount val="1"/>
                <c:pt idx="0">
                  <c:v>No Hospitalization</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2.8985507246376812E-3"/>
                  <c:y val="0.23714377863783975"/>
                </c:manualLayout>
              </c:layout>
              <c:dLblPos val="ctr"/>
              <c:showCatName val="1"/>
            </c:dLbl>
            <c:dLbl>
              <c:idx val="1"/>
              <c:layout>
                <c:manualLayout>
                  <c:x val="0"/>
                  <c:y val="0.34366430891053878"/>
                </c:manualLayout>
              </c:layout>
              <c:dLblPos val="ctr"/>
              <c:showCatName val="1"/>
            </c:dLbl>
            <c:dLbl>
              <c:idx val="2"/>
              <c:layout>
                <c:manualLayout>
                  <c:x val="5.7971014492753624E-3"/>
                  <c:y val="0.37824969971973882"/>
                </c:manualLayout>
              </c:layout>
              <c:dLblPos val="ctr"/>
              <c:showCatName val="1"/>
            </c:dLbl>
            <c:txPr>
              <a:bodyPr/>
              <a:lstStyle/>
              <a:p>
                <a:pPr>
                  <a:defRPr sz="1500" b="1"/>
                </a:pPr>
                <a:endParaRPr lang="en-US"/>
              </a:p>
            </c:txPr>
            <c:dLblPos val="inBase"/>
            <c:showCatName val="1"/>
          </c:dLbls>
          <c:cat>
            <c:strRef>
              <c:f>Sheet1!$B$1:$D$1</c:f>
              <c:strCache>
                <c:ptCount val="3"/>
                <c:pt idx="0">
                  <c:v>Up to 1 Year         (N = 441)</c:v>
                </c:pt>
                <c:pt idx="1">
                  <c:v>Between 2 and 3 Years (N = 314)</c:v>
                </c:pt>
                <c:pt idx="2">
                  <c:v>Between 4 and 5 Years (N = 258)</c:v>
                </c:pt>
              </c:strCache>
            </c:strRef>
          </c:cat>
          <c:val>
            <c:numRef>
              <c:f>Sheet1!$B$2:$D$2</c:f>
              <c:numCache>
                <c:formatCode>General</c:formatCode>
                <c:ptCount val="3"/>
                <c:pt idx="0">
                  <c:v>180</c:v>
                </c:pt>
                <c:pt idx="1">
                  <c:v>205</c:v>
                </c:pt>
                <c:pt idx="2">
                  <c:v>192</c:v>
                </c:pt>
              </c:numCache>
            </c:numRef>
          </c:val>
        </c:ser>
        <c:ser>
          <c:idx val="1"/>
          <c:order val="1"/>
          <c:tx>
            <c:strRef>
              <c:f>Sheet1!$A$3</c:f>
              <c:strCache>
                <c:ptCount val="1"/>
                <c:pt idx="0">
                  <c:v>Hospitalized, Not Rejection/Not Infection</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Up to 1 Year         (N = 441)</c:v>
                </c:pt>
                <c:pt idx="1">
                  <c:v>Between 2 and 3 Years (N = 314)</c:v>
                </c:pt>
                <c:pt idx="2">
                  <c:v>Between 4 and 5 Years (N = 258)</c:v>
                </c:pt>
              </c:strCache>
            </c:strRef>
          </c:cat>
          <c:val>
            <c:numRef>
              <c:f>Sheet1!$B$3:$D$3</c:f>
              <c:numCache>
                <c:formatCode>General</c:formatCode>
                <c:ptCount val="3"/>
                <c:pt idx="0">
                  <c:v>80</c:v>
                </c:pt>
                <c:pt idx="1">
                  <c:v>38</c:v>
                </c:pt>
                <c:pt idx="2">
                  <c:v>22</c:v>
                </c:pt>
              </c:numCache>
            </c:numRef>
          </c:val>
        </c:ser>
        <c:ser>
          <c:idx val="2"/>
          <c:order val="2"/>
          <c:tx>
            <c:strRef>
              <c:f>Sheet1!$A$4</c:f>
              <c:strCache>
                <c:ptCount val="1"/>
                <c:pt idx="0">
                  <c:v>Hospitalized, Rejection Only</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Up to 1 Year         (N = 441)</c:v>
                </c:pt>
                <c:pt idx="1">
                  <c:v>Between 2 and 3 Years (N = 314)</c:v>
                </c:pt>
                <c:pt idx="2">
                  <c:v>Between 4 and 5 Years (N = 258)</c:v>
                </c:pt>
              </c:strCache>
            </c:strRef>
          </c:cat>
          <c:val>
            <c:numRef>
              <c:f>Sheet1!$B$4:$D$4</c:f>
              <c:numCache>
                <c:formatCode>General</c:formatCode>
                <c:ptCount val="3"/>
                <c:pt idx="0">
                  <c:v>24</c:v>
                </c:pt>
                <c:pt idx="1">
                  <c:v>7</c:v>
                </c:pt>
                <c:pt idx="2">
                  <c:v>5</c:v>
                </c:pt>
              </c:numCache>
            </c:numRef>
          </c:val>
        </c:ser>
        <c:ser>
          <c:idx val="3"/>
          <c:order val="3"/>
          <c:tx>
            <c:strRef>
              <c:f>Sheet1!$A$5</c:f>
              <c:strCache>
                <c:ptCount val="1"/>
                <c:pt idx="0">
                  <c:v>Hospitalized, Infection Only</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Sheet1!$B$1:$D$1</c:f>
              <c:strCache>
                <c:ptCount val="3"/>
                <c:pt idx="0">
                  <c:v>Up to 1 Year         (N = 441)</c:v>
                </c:pt>
                <c:pt idx="1">
                  <c:v>Between 2 and 3 Years (N = 314)</c:v>
                </c:pt>
                <c:pt idx="2">
                  <c:v>Between 4 and 5 Years (N = 258)</c:v>
                </c:pt>
              </c:strCache>
            </c:strRef>
          </c:cat>
          <c:val>
            <c:numRef>
              <c:f>Sheet1!$B$5:$D$5</c:f>
              <c:numCache>
                <c:formatCode>General</c:formatCode>
                <c:ptCount val="3"/>
                <c:pt idx="0">
                  <c:v>99</c:v>
                </c:pt>
                <c:pt idx="1">
                  <c:v>52</c:v>
                </c:pt>
                <c:pt idx="2">
                  <c:v>32</c:v>
                </c:pt>
              </c:numCache>
            </c:numRef>
          </c:val>
        </c:ser>
        <c:ser>
          <c:idx val="4"/>
          <c:order val="4"/>
          <c:tx>
            <c:strRef>
              <c:f>Sheet1!$A$6</c:f>
              <c:strCache>
                <c:ptCount val="1"/>
                <c:pt idx="0">
                  <c:v>Hospitalized, Rejection and Infection</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c:spPr>
          <c:cat>
            <c:strRef>
              <c:f>Sheet1!$B$1:$D$1</c:f>
              <c:strCache>
                <c:ptCount val="3"/>
                <c:pt idx="0">
                  <c:v>Up to 1 Year         (N = 441)</c:v>
                </c:pt>
                <c:pt idx="1">
                  <c:v>Between 2 and 3 Years (N = 314)</c:v>
                </c:pt>
                <c:pt idx="2">
                  <c:v>Between 4 and 5 Years (N = 258)</c:v>
                </c:pt>
              </c:strCache>
            </c:strRef>
          </c:cat>
          <c:val>
            <c:numRef>
              <c:f>Sheet1!$B$6:$D$6</c:f>
              <c:numCache>
                <c:formatCode>General</c:formatCode>
                <c:ptCount val="3"/>
                <c:pt idx="0">
                  <c:v>58</c:v>
                </c:pt>
                <c:pt idx="1">
                  <c:v>12</c:v>
                </c:pt>
                <c:pt idx="2">
                  <c:v>7</c:v>
                </c:pt>
              </c:numCache>
            </c:numRef>
          </c:val>
        </c:ser>
        <c:gapWidth val="100"/>
        <c:overlap val="100"/>
        <c:axId val="231598720"/>
        <c:axId val="233247104"/>
      </c:barChart>
      <c:catAx>
        <c:axId val="231598720"/>
        <c:scaling>
          <c:orientation val="minMax"/>
        </c:scaling>
        <c:delete val="1"/>
        <c:axPos val="b"/>
        <c:tickLblPos val="none"/>
        <c:crossAx val="233247104"/>
        <c:crosses val="autoZero"/>
        <c:auto val="1"/>
        <c:lblAlgn val="ctr"/>
        <c:lblOffset val="100"/>
      </c:catAx>
      <c:valAx>
        <c:axId val="233247104"/>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31598720"/>
        <c:crosses val="autoZero"/>
        <c:crossBetween val="between"/>
        <c:majorUnit val="0.2"/>
      </c:valAx>
      <c:spPr>
        <a:solidFill>
          <a:srgbClr val="000000"/>
        </a:solidFill>
        <a:ln>
          <a:solidFill>
            <a:srgbClr val="FFFFFF"/>
          </a:solidFill>
        </a:ln>
      </c:spPr>
    </c:plotArea>
    <c:legend>
      <c:legendPos val="b"/>
      <c:layout>
        <c:manualLayout>
          <c:xMode val="edge"/>
          <c:yMode val="edge"/>
          <c:x val="0.11313614059112313"/>
          <c:y val="0.6103082877352195"/>
          <c:w val="0.84329293620906165"/>
          <c:h val="0.17782730548511944"/>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1543272245836518"/>
          <c:h val="0.69970440170388992"/>
        </c:manualLayout>
      </c:layout>
      <c:barChart>
        <c:barDir val="col"/>
        <c:grouping val="clustered"/>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dLbls>
            <c:txPr>
              <a:bodyPr/>
              <a:lstStyle/>
              <a:p>
                <a:pPr>
                  <a:defRPr sz="1600" b="1">
                    <a:solidFill>
                      <a:schemeClr val="bg2"/>
                    </a:solidFill>
                  </a:defRPr>
                </a:pPr>
                <a:endParaRPr lang="en-US"/>
              </a:p>
            </c:txPr>
            <c:dLblPos val="ctr"/>
            <c:showVal val="1"/>
          </c:dLbls>
          <c:cat>
            <c:strRef>
              <c:f>Sheet1!$A$2:$A$5</c:f>
              <c:strCache>
                <c:ptCount val="4"/>
                <c:pt idx="0">
                  <c:v>1/year</c:v>
                </c:pt>
                <c:pt idx="1">
                  <c:v>2/year</c:v>
                </c:pt>
                <c:pt idx="2">
                  <c:v>3/year</c:v>
                </c:pt>
                <c:pt idx="3">
                  <c:v>4-9/year</c:v>
                </c:pt>
              </c:strCache>
            </c:strRef>
          </c:cat>
          <c:val>
            <c:numRef>
              <c:f>Sheet1!$B$2:$B$5</c:f>
              <c:numCache>
                <c:formatCode>General</c:formatCode>
                <c:ptCount val="4"/>
                <c:pt idx="0">
                  <c:v>55</c:v>
                </c:pt>
                <c:pt idx="1">
                  <c:v>41</c:v>
                </c:pt>
                <c:pt idx="2">
                  <c:v>4</c:v>
                </c:pt>
                <c:pt idx="3">
                  <c:v>7</c:v>
                </c:pt>
              </c:numCache>
            </c:numRef>
          </c:val>
        </c:ser>
        <c:gapWidth val="35"/>
        <c:axId val="199890048"/>
        <c:axId val="200002176"/>
      </c:barChart>
      <c:lineChart>
        <c:grouping val="standard"/>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Sheet1!$A$2:$A$5</c:f>
              <c:strCache>
                <c:ptCount val="4"/>
                <c:pt idx="0">
                  <c:v>1/year</c:v>
                </c:pt>
                <c:pt idx="1">
                  <c:v>2/year</c:v>
                </c:pt>
                <c:pt idx="2">
                  <c:v>3/year</c:v>
                </c:pt>
                <c:pt idx="3">
                  <c:v>4-9/year</c:v>
                </c:pt>
              </c:strCache>
            </c:strRef>
          </c:cat>
          <c:val>
            <c:numRef>
              <c:f>Sheet1!$C$2:$C$5</c:f>
              <c:numCache>
                <c:formatCode>General</c:formatCode>
                <c:ptCount val="4"/>
                <c:pt idx="0">
                  <c:v>18.3432</c:v>
                </c:pt>
                <c:pt idx="1">
                  <c:v>39.222300000000068</c:v>
                </c:pt>
                <c:pt idx="2">
                  <c:v>8.3686000000000007</c:v>
                </c:pt>
                <c:pt idx="3">
                  <c:v>34.065900000000013</c:v>
                </c:pt>
              </c:numCache>
            </c:numRef>
          </c:val>
        </c:ser>
        <c:marker val="1"/>
        <c:axId val="200066560"/>
        <c:axId val="200046848"/>
      </c:lineChart>
      <c:catAx>
        <c:axId val="199890048"/>
        <c:scaling>
          <c:orientation val="minMax"/>
        </c:scaling>
        <c:axPos val="b"/>
        <c:title>
          <c:tx>
            <c:rich>
              <a:bodyPr/>
              <a:lstStyle/>
              <a:p>
                <a:pPr>
                  <a:defRPr sz="1700"/>
                </a:pPr>
                <a:r>
                  <a:rPr lang="en-US" sz="1700" dirty="0" smtClean="0"/>
                  <a:t>Average number of heart-lung transplants per year</a:t>
                </a:r>
                <a:endParaRPr lang="en-US" sz="1700" dirty="0"/>
              </a:p>
            </c:rich>
          </c:tx>
          <c:layout/>
        </c:title>
        <c:numFmt formatCode="General" sourceLinked="1"/>
        <c:tickLblPos val="nextTo"/>
        <c:txPr>
          <a:bodyPr rot="0"/>
          <a:lstStyle/>
          <a:p>
            <a:pPr>
              <a:defRPr sz="1500" b="1"/>
            </a:pPr>
            <a:endParaRPr lang="en-US"/>
          </a:p>
        </c:txPr>
        <c:crossAx val="200002176"/>
        <c:crosses val="autoZero"/>
        <c:auto val="1"/>
        <c:lblAlgn val="ctr"/>
        <c:lblOffset val="100"/>
        <c:tickLblSkip val="1"/>
      </c:catAx>
      <c:valAx>
        <c:axId val="200002176"/>
        <c:scaling>
          <c:orientation val="minMax"/>
          <c:max val="60"/>
        </c:scaling>
        <c:axPos val="l"/>
        <c:majorGridlines>
          <c:spPr>
            <a:ln>
              <a:prstDash val="sysDash"/>
            </a:ln>
          </c:spPr>
        </c:majorGridlines>
        <c:title>
          <c:tx>
            <c:rich>
              <a:bodyPr rot="-5400000" vert="horz"/>
              <a:lstStyle/>
              <a:p>
                <a:pPr>
                  <a:defRPr sz="1700"/>
                </a:pPr>
                <a:r>
                  <a:rPr lang="en-US" sz="1700" dirty="0" smtClean="0"/>
                  <a:t>Number of Centers</a:t>
                </a:r>
                <a:endParaRPr lang="en-US" sz="1700" dirty="0"/>
              </a:p>
            </c:rich>
          </c:tx>
          <c:layout/>
        </c:title>
        <c:numFmt formatCode="General" sourceLinked="1"/>
        <c:tickLblPos val="nextTo"/>
        <c:txPr>
          <a:bodyPr/>
          <a:lstStyle/>
          <a:p>
            <a:pPr>
              <a:defRPr sz="1500" b="1"/>
            </a:pPr>
            <a:endParaRPr lang="en-US"/>
          </a:p>
        </c:txPr>
        <c:crossAx val="199890048"/>
        <c:crosses val="autoZero"/>
        <c:crossBetween val="between"/>
        <c:majorUnit val="5"/>
      </c:valAx>
      <c:valAx>
        <c:axId val="200046848"/>
        <c:scaling>
          <c:orientation val="minMax"/>
          <c:max val="60"/>
        </c:scaling>
        <c:axPos val="r"/>
        <c:title>
          <c:tx>
            <c:rich>
              <a:bodyPr rot="-5400000" vert="horz"/>
              <a:lstStyle/>
              <a:p>
                <a:pPr>
                  <a:defRPr sz="1700"/>
                </a:pPr>
                <a:r>
                  <a:rPr lang="en-US" sz="1700" dirty="0" smtClean="0"/>
                  <a:t>% of Heart-Lung Transplants</a:t>
                </a:r>
                <a:endParaRPr lang="en-US" sz="1700" dirty="0"/>
              </a:p>
            </c:rich>
          </c:tx>
          <c:layout/>
        </c:title>
        <c:numFmt formatCode="General" sourceLinked="1"/>
        <c:tickLblPos val="nextTo"/>
        <c:txPr>
          <a:bodyPr/>
          <a:lstStyle/>
          <a:p>
            <a:pPr>
              <a:defRPr sz="1500" b="1"/>
            </a:pPr>
            <a:endParaRPr lang="en-US"/>
          </a:p>
        </c:txPr>
        <c:crossAx val="200066560"/>
        <c:crosses val="max"/>
        <c:crossBetween val="between"/>
        <c:majorUnit val="5"/>
      </c:valAx>
      <c:catAx>
        <c:axId val="200066560"/>
        <c:scaling>
          <c:orientation val="minMax"/>
        </c:scaling>
        <c:delete val="1"/>
        <c:axPos val="b"/>
        <c:tickLblPos val="none"/>
        <c:crossAx val="200046848"/>
        <c:crosses val="autoZero"/>
        <c:auto val="1"/>
        <c:lblAlgn val="ctr"/>
        <c:lblOffset val="100"/>
      </c:catAx>
      <c:spPr>
        <a:solidFill>
          <a:schemeClr val="bg2"/>
        </a:solidFill>
        <a:ln>
          <a:solidFill>
            <a:schemeClr val="tx1"/>
          </a:solidFill>
        </a:ln>
      </c:spPr>
    </c:plotArea>
    <c:legend>
      <c:legendPos val="b"/>
      <c:layout/>
      <c:spPr>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2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627E-2"/>
          <c:w val="0.8915245920346917"/>
          <c:h val="0.79433760398593956"/>
        </c:manualLayout>
      </c:layout>
      <c:barChart>
        <c:barDir val="col"/>
        <c:grouping val="clustered"/>
        <c:ser>
          <c:idx val="0"/>
          <c:order val="0"/>
          <c:tx>
            <c:strRef>
              <c:f>Sheet1!$B$1</c:f>
              <c:strCache>
                <c:ptCount val="1"/>
                <c:pt idx="0">
                  <c:v>Discharge</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0"/>
            <c:spPr>
              <a:gradFill flip="none" rotWithShape="1">
                <a:gsLst>
                  <a:gs pos="0">
                    <a:srgbClr val="CCCC00"/>
                  </a:gs>
                  <a:gs pos="50000">
                    <a:srgbClr val="FFFF00"/>
                  </a:gs>
                  <a:gs pos="100000">
                    <a:srgbClr val="CCCC00"/>
                  </a:gs>
                </a:gsLst>
                <a:lin ang="10800000" scaled="1"/>
                <a:tileRect/>
              </a:gradFill>
              <a:ln>
                <a:solidFill>
                  <a:schemeClr val="bg2"/>
                </a:solidFill>
              </a:ln>
            </c:spPr>
          </c:dPt>
          <c:cat>
            <c:strRef>
              <c:f>Sheet1!$A$2:$A$5</c:f>
              <c:strCache>
                <c:ptCount val="4"/>
                <c:pt idx="0">
                  <c:v>Any Induction (N=174)</c:v>
                </c:pt>
                <c:pt idx="1">
                  <c:v>Polyclonal ALG/ATG (N=66)</c:v>
                </c:pt>
                <c:pt idx="2">
                  <c:v>OKT3 (N=5)</c:v>
                </c:pt>
                <c:pt idx="3">
                  <c:v>IL-2R Antagonist (N=87)</c:v>
                </c:pt>
              </c:strCache>
            </c:strRef>
          </c:cat>
          <c:val>
            <c:numRef>
              <c:f>Sheet1!$B$2:$B$5</c:f>
              <c:numCache>
                <c:formatCode>General</c:formatCode>
                <c:ptCount val="4"/>
                <c:pt idx="0">
                  <c:v>61.921700000000001</c:v>
                </c:pt>
                <c:pt idx="1">
                  <c:v>23.487499999999972</c:v>
                </c:pt>
                <c:pt idx="2">
                  <c:v>1.7793999999999988</c:v>
                </c:pt>
                <c:pt idx="3">
                  <c:v>30.960899999999974</c:v>
                </c:pt>
              </c:numCache>
            </c:numRef>
          </c:val>
        </c:ser>
        <c:gapWidth val="40"/>
        <c:overlap val="-80"/>
        <c:axId val="241668864"/>
        <c:axId val="241670400"/>
      </c:barChart>
      <c:catAx>
        <c:axId val="241668864"/>
        <c:scaling>
          <c:orientation val="minMax"/>
        </c:scaling>
        <c:axPos val="b"/>
        <c:tickLblPos val="nextTo"/>
        <c:txPr>
          <a:bodyPr/>
          <a:lstStyle/>
          <a:p>
            <a:pPr>
              <a:defRPr sz="1500" b="1"/>
            </a:pPr>
            <a:endParaRPr lang="en-US"/>
          </a:p>
        </c:txPr>
        <c:crossAx val="241670400"/>
        <c:crosses val="autoZero"/>
        <c:auto val="1"/>
        <c:lblAlgn val="ctr"/>
        <c:lblOffset val="100"/>
      </c:catAx>
      <c:valAx>
        <c:axId val="24167040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241668864"/>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chartSpace>
</file>

<file path=ppt/charts/chart2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648E-2"/>
          <c:w val="0.8915245920346917"/>
          <c:h val="0.79433760398593956"/>
        </c:manualLayout>
      </c:layout>
      <c:barChart>
        <c:barDir val="col"/>
        <c:grouping val="clustered"/>
        <c:ser>
          <c:idx val="0"/>
          <c:order val="0"/>
          <c:tx>
            <c:strRef>
              <c:f>Sheet1!$A$2</c:f>
              <c:strCache>
                <c:ptCount val="1"/>
                <c:pt idx="0">
                  <c:v>Any Induction</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Sheet1!$B$1:$L$1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Sheet1!$B$2:$L$2</c:f>
              <c:numCache>
                <c:formatCode>General</c:formatCode>
                <c:ptCount val="11"/>
                <c:pt idx="0">
                  <c:v>75.599999999999994</c:v>
                </c:pt>
                <c:pt idx="1">
                  <c:v>58.1</c:v>
                </c:pt>
                <c:pt idx="2">
                  <c:v>64</c:v>
                </c:pt>
                <c:pt idx="3">
                  <c:v>66.7</c:v>
                </c:pt>
                <c:pt idx="4">
                  <c:v>66.7</c:v>
                </c:pt>
                <c:pt idx="5">
                  <c:v>54.8</c:v>
                </c:pt>
                <c:pt idx="6">
                  <c:v>78.900000000000006</c:v>
                </c:pt>
                <c:pt idx="7">
                  <c:v>82.8</c:v>
                </c:pt>
                <c:pt idx="8">
                  <c:v>70.599999999999994</c:v>
                </c:pt>
                <c:pt idx="9">
                  <c:v>61.5</c:v>
                </c:pt>
                <c:pt idx="10">
                  <c:v>38.9</c:v>
                </c:pt>
              </c:numCache>
            </c:numRef>
          </c:val>
        </c:ser>
        <c:ser>
          <c:idx val="1"/>
          <c:order val="1"/>
          <c:tx>
            <c:strRef>
              <c:f>Sheet1!$A$3</c:f>
              <c:strCache>
                <c:ptCount val="1"/>
                <c:pt idx="0">
                  <c:v>Polyclonal ALG/ATG</c:v>
                </c:pt>
              </c:strCache>
            </c:strRef>
          </c:tx>
          <c:spPr>
            <a:gradFill>
              <a:gsLst>
                <a:gs pos="0">
                  <a:srgbClr val="CC6600"/>
                </a:gs>
                <a:gs pos="50000">
                  <a:srgbClr val="FF9900"/>
                </a:gs>
                <a:gs pos="100000">
                  <a:srgbClr val="CC6600"/>
                </a:gs>
              </a:gsLst>
              <a:lin ang="10800000" scaled="1"/>
            </a:gradFill>
            <a:ln>
              <a:solidFill>
                <a:schemeClr val="bg2"/>
              </a:solidFill>
            </a:ln>
          </c:spPr>
          <c:cat>
            <c:strRef>
              <c:f>Sheet1!$B$1:$L$1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Sheet1!$B$3:$L$3</c:f>
              <c:numCache>
                <c:formatCode>General</c:formatCode>
                <c:ptCount val="11"/>
                <c:pt idx="0">
                  <c:v>58.5</c:v>
                </c:pt>
                <c:pt idx="1">
                  <c:v>38.700000000000003</c:v>
                </c:pt>
                <c:pt idx="2">
                  <c:v>24</c:v>
                </c:pt>
                <c:pt idx="3">
                  <c:v>42.9</c:v>
                </c:pt>
                <c:pt idx="4">
                  <c:v>33.300000000000004</c:v>
                </c:pt>
                <c:pt idx="5">
                  <c:v>16.100000000000001</c:v>
                </c:pt>
                <c:pt idx="6">
                  <c:v>15.8</c:v>
                </c:pt>
                <c:pt idx="7">
                  <c:v>34.5</c:v>
                </c:pt>
                <c:pt idx="8">
                  <c:v>5.9</c:v>
                </c:pt>
                <c:pt idx="9">
                  <c:v>15.4</c:v>
                </c:pt>
                <c:pt idx="10">
                  <c:v>11.1</c:v>
                </c:pt>
              </c:numCache>
            </c:numRef>
          </c:val>
        </c:ser>
        <c:ser>
          <c:idx val="2"/>
          <c:order val="2"/>
          <c:tx>
            <c:strRef>
              <c:f>Sheet1!$A$4</c:f>
              <c:strCache>
                <c:ptCount val="1"/>
                <c:pt idx="0">
                  <c:v>OKT3</c:v>
                </c:pt>
              </c:strCache>
            </c:strRef>
          </c:tx>
          <c:spPr>
            <a:gradFill>
              <a:gsLst>
                <a:gs pos="0">
                  <a:srgbClr val="CCCC00"/>
                </a:gs>
                <a:gs pos="50000">
                  <a:srgbClr val="FFFF00"/>
                </a:gs>
                <a:gs pos="100000">
                  <a:srgbClr val="CCCC00"/>
                </a:gs>
              </a:gsLst>
              <a:lin ang="10800000" scaled="1"/>
            </a:gradFill>
            <a:ln>
              <a:solidFill>
                <a:srgbClr val="000000"/>
              </a:solidFill>
            </a:ln>
          </c:spPr>
          <c:cat>
            <c:strRef>
              <c:f>Sheet1!$B$1:$L$1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Sheet1!$B$4:$L$4</c:f>
              <c:numCache>
                <c:formatCode>General</c:formatCode>
                <c:ptCount val="11"/>
                <c:pt idx="0">
                  <c:v>7.3</c:v>
                </c:pt>
                <c:pt idx="1">
                  <c:v>0</c:v>
                </c:pt>
                <c:pt idx="2">
                  <c:v>8</c:v>
                </c:pt>
                <c:pt idx="3">
                  <c:v>4.8</c:v>
                </c:pt>
                <c:pt idx="4">
                  <c:v>2.8</c:v>
                </c:pt>
                <c:pt idx="5">
                  <c:v>3.2</c:v>
                </c:pt>
                <c:pt idx="6">
                  <c:v>0</c:v>
                </c:pt>
                <c:pt idx="7">
                  <c:v>0</c:v>
                </c:pt>
                <c:pt idx="8">
                  <c:v>0</c:v>
                </c:pt>
                <c:pt idx="9">
                  <c:v>0</c:v>
                </c:pt>
                <c:pt idx="10">
                  <c:v>0</c:v>
                </c:pt>
              </c:numCache>
            </c:numRef>
          </c:val>
        </c:ser>
        <c:ser>
          <c:idx val="3"/>
          <c:order val="3"/>
          <c:tx>
            <c:strRef>
              <c:f>Sheet1!$A$5</c:f>
              <c:strCache>
                <c:ptCount val="1"/>
                <c:pt idx="0">
                  <c:v>IL-2R Antagonist</c:v>
                </c:pt>
              </c:strCache>
            </c:strRef>
          </c:tx>
          <c:spPr>
            <a:gradFill>
              <a:gsLst>
                <a:gs pos="0">
                  <a:srgbClr val="7030A0"/>
                </a:gs>
                <a:gs pos="50000">
                  <a:srgbClr val="9966FF"/>
                </a:gs>
                <a:gs pos="100000">
                  <a:srgbClr val="7030A0"/>
                </a:gs>
              </a:gsLst>
              <a:lin ang="10800000" scaled="1"/>
            </a:gradFill>
            <a:ln>
              <a:solidFill>
                <a:srgbClr val="000000"/>
              </a:solidFill>
            </a:ln>
          </c:spPr>
          <c:cat>
            <c:strRef>
              <c:f>Sheet1!$B$1:$L$1</c:f>
              <c:strCache>
                <c:ptCount val="11"/>
                <c:pt idx="0">
                  <c:v>2000</c:v>
                </c:pt>
                <c:pt idx="1">
                  <c:v>2001</c:v>
                </c:pt>
                <c:pt idx="2">
                  <c:v>2002</c:v>
                </c:pt>
                <c:pt idx="3">
                  <c:v>2003</c:v>
                </c:pt>
                <c:pt idx="4">
                  <c:v>2004</c:v>
                </c:pt>
                <c:pt idx="5">
                  <c:v>2005</c:v>
                </c:pt>
                <c:pt idx="6">
                  <c:v>2006</c:v>
                </c:pt>
                <c:pt idx="7">
                  <c:v>2007</c:v>
                </c:pt>
                <c:pt idx="8">
                  <c:v>2008</c:v>
                </c:pt>
                <c:pt idx="9">
                  <c:v>2009</c:v>
                </c:pt>
                <c:pt idx="10">
                  <c:v>2010</c:v>
                </c:pt>
              </c:strCache>
            </c:strRef>
          </c:cat>
          <c:val>
            <c:numRef>
              <c:f>Sheet1!$B$5:$L$5</c:f>
              <c:numCache>
                <c:formatCode>General</c:formatCode>
                <c:ptCount val="11"/>
                <c:pt idx="0">
                  <c:v>12.2</c:v>
                </c:pt>
                <c:pt idx="1">
                  <c:v>22.6</c:v>
                </c:pt>
                <c:pt idx="2">
                  <c:v>32</c:v>
                </c:pt>
                <c:pt idx="3">
                  <c:v>19</c:v>
                </c:pt>
                <c:pt idx="4">
                  <c:v>27.8</c:v>
                </c:pt>
                <c:pt idx="5">
                  <c:v>29</c:v>
                </c:pt>
                <c:pt idx="6">
                  <c:v>36.800000000000004</c:v>
                </c:pt>
                <c:pt idx="7">
                  <c:v>41.4</c:v>
                </c:pt>
                <c:pt idx="8">
                  <c:v>47.1</c:v>
                </c:pt>
                <c:pt idx="9">
                  <c:v>42.3</c:v>
                </c:pt>
                <c:pt idx="10">
                  <c:v>22.2</c:v>
                </c:pt>
              </c:numCache>
            </c:numRef>
          </c:val>
        </c:ser>
        <c:gapWidth val="100"/>
        <c:axId val="269828864"/>
        <c:axId val="269830400"/>
      </c:barChart>
      <c:catAx>
        <c:axId val="269828864"/>
        <c:scaling>
          <c:orientation val="minMax"/>
        </c:scaling>
        <c:axPos val="b"/>
        <c:tickLblPos val="nextTo"/>
        <c:txPr>
          <a:bodyPr/>
          <a:lstStyle/>
          <a:p>
            <a:pPr>
              <a:defRPr sz="1500" b="1"/>
            </a:pPr>
            <a:endParaRPr lang="en-US"/>
          </a:p>
        </c:txPr>
        <c:crossAx val="269830400"/>
        <c:crosses val="autoZero"/>
        <c:auto val="1"/>
        <c:lblAlgn val="ctr"/>
        <c:lblOffset val="100"/>
      </c:catAx>
      <c:valAx>
        <c:axId val="269830400"/>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269828864"/>
        <c:crosses val="autoZero"/>
        <c:crossBetween val="between"/>
      </c:valAx>
      <c:spPr>
        <a:solidFill>
          <a:srgbClr val="000000"/>
        </a:solidFill>
        <a:ln>
          <a:solidFill>
            <a:srgbClr val="FFFFFF"/>
          </a:solidFill>
        </a:ln>
      </c:spPr>
    </c:plotArea>
    <c:legend>
      <c:legendPos val="r"/>
      <c:layout>
        <c:manualLayout>
          <c:xMode val="edge"/>
          <c:yMode val="edge"/>
          <c:x val="9.5899920118680815E-2"/>
          <c:y val="6.548643919510061E-2"/>
          <c:w val="0.46931747118567479"/>
          <c:h val="0.13738867387339293"/>
        </c:manualLayout>
      </c:layout>
      <c:overlay val="1"/>
      <c:spPr>
        <a:solidFill>
          <a:schemeClr val="bg2"/>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676E-2"/>
          <c:w val="0.8915245920346917"/>
          <c:h val="0.7342283034292868"/>
        </c:manualLayout>
      </c:layout>
      <c:barChart>
        <c:barDir val="col"/>
        <c:grouping val="clustered"/>
        <c:ser>
          <c:idx val="0"/>
          <c:order val="0"/>
          <c:tx>
            <c:strRef>
              <c:f>Sheet1!$B$1</c:f>
              <c:strCache>
                <c:ptCount val="1"/>
                <c:pt idx="0">
                  <c:v>Percent</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dPt>
            <c:idx val="1"/>
            <c:spPr>
              <a:gradFill flip="none" rotWithShape="1">
                <a:gsLst>
                  <a:gs pos="0">
                    <a:srgbClr val="00B050"/>
                  </a:gs>
                  <a:gs pos="50000">
                    <a:srgbClr val="00FF00"/>
                  </a:gs>
                  <a:gs pos="100000">
                    <a:srgbClr val="00B050"/>
                  </a:gs>
                </a:gsLst>
                <a:lin ang="10800000" scaled="1"/>
                <a:tileRect/>
              </a:gradFill>
              <a:ln>
                <a:solidFill>
                  <a:schemeClr val="bg2"/>
                </a:solidFill>
              </a:ln>
            </c:spPr>
          </c:dPt>
          <c:dPt>
            <c:idx val="2"/>
            <c:spPr>
              <a:gradFill flip="none" rotWithShape="1">
                <a:gsLst>
                  <a:gs pos="0">
                    <a:srgbClr val="00B050"/>
                  </a:gs>
                  <a:gs pos="50000">
                    <a:srgbClr val="00FF00"/>
                  </a:gs>
                  <a:gs pos="100000">
                    <a:srgbClr val="00B050"/>
                  </a:gs>
                </a:gsLst>
                <a:lin ang="10800000" scaled="1"/>
                <a:tileRect/>
              </a:gradFill>
              <a:ln>
                <a:solidFill>
                  <a:schemeClr val="bg2"/>
                </a:solidFill>
              </a:ln>
            </c:spPr>
          </c:dPt>
          <c:dPt>
            <c:idx val="3"/>
            <c:spPr>
              <a:gradFill flip="none" rotWithShape="1">
                <a:gsLst>
                  <a:gs pos="0">
                    <a:srgbClr val="00B050"/>
                  </a:gs>
                  <a:gs pos="50000">
                    <a:srgbClr val="00FF00"/>
                  </a:gs>
                  <a:gs pos="100000">
                    <a:srgbClr val="00B050"/>
                  </a:gs>
                </a:gsLst>
                <a:lin ang="10800000" scaled="1"/>
                <a:tileRect/>
              </a:gradFill>
              <a:ln>
                <a:solidFill>
                  <a:schemeClr val="bg2"/>
                </a:solidFill>
              </a:ln>
            </c:spPr>
          </c:dPt>
          <c:dPt>
            <c:idx val="11"/>
            <c:spPr>
              <a:gradFill flip="none" rotWithShape="1">
                <a:gsLst>
                  <a:gs pos="0">
                    <a:srgbClr val="CC6600"/>
                  </a:gs>
                  <a:gs pos="50000">
                    <a:srgbClr val="FF9900"/>
                  </a:gs>
                  <a:gs pos="100000">
                    <a:srgbClr val="CC6600"/>
                  </a:gs>
                </a:gsLst>
                <a:lin ang="10800000" scaled="1"/>
                <a:tileRect/>
              </a:gradFill>
              <a:ln>
                <a:solidFill>
                  <a:schemeClr val="bg2"/>
                </a:solidFill>
              </a:ln>
            </c:spPr>
          </c:dPt>
          <c:dPt>
            <c:idx val="12"/>
            <c:spPr>
              <a:gradFill flip="none" rotWithShape="1">
                <a:gsLst>
                  <a:gs pos="0">
                    <a:srgbClr val="CC6600"/>
                  </a:gs>
                  <a:gs pos="50000">
                    <a:srgbClr val="FF9900"/>
                  </a:gs>
                  <a:gs pos="100000">
                    <a:srgbClr val="CC6600"/>
                  </a:gs>
                </a:gsLst>
                <a:lin ang="10800000" scaled="1"/>
                <a:tileRect/>
              </a:gradFill>
              <a:ln>
                <a:solidFill>
                  <a:schemeClr val="bg2"/>
                </a:solidFill>
              </a:ln>
            </c:spPr>
          </c:dPt>
          <c:dPt>
            <c:idx val="13"/>
            <c:spPr>
              <a:gradFill flip="none" rotWithShape="1">
                <a:gsLst>
                  <a:gs pos="0">
                    <a:srgbClr val="CC6600"/>
                  </a:gs>
                  <a:gs pos="50000">
                    <a:srgbClr val="FF9900"/>
                  </a:gs>
                  <a:gs pos="100000">
                    <a:srgbClr val="CC6600"/>
                  </a:gs>
                </a:gsLst>
                <a:lin ang="10800000" scaled="1"/>
                <a:tileRect/>
              </a:gradFill>
              <a:ln>
                <a:solidFill>
                  <a:schemeClr val="bg2"/>
                </a:solidFill>
              </a:ln>
            </c:spPr>
          </c:dPt>
          <c:dPt>
            <c:idx val="14"/>
            <c:spPr>
              <a:gradFill flip="none" rotWithShape="1">
                <a:gsLst>
                  <a:gs pos="0">
                    <a:srgbClr val="CC6600"/>
                  </a:gs>
                  <a:gs pos="50000">
                    <a:srgbClr val="FF9900"/>
                  </a:gs>
                  <a:gs pos="100000">
                    <a:srgbClr val="CC6600"/>
                  </a:gs>
                </a:gsLst>
                <a:lin ang="10800000" scaled="1"/>
                <a:tileRect/>
              </a:gradFill>
              <a:ln>
                <a:solidFill>
                  <a:schemeClr val="bg2"/>
                </a:solidFill>
              </a:ln>
            </c:spPr>
          </c:dPt>
          <c:dPt>
            <c:idx val="15"/>
            <c:spPr>
              <a:gradFill flip="none" rotWithShape="1">
                <a:gsLst>
                  <a:gs pos="0">
                    <a:srgbClr val="CC6600"/>
                  </a:gs>
                  <a:gs pos="50000">
                    <a:srgbClr val="FF9900"/>
                  </a:gs>
                  <a:gs pos="100000">
                    <a:srgbClr val="CC6600"/>
                  </a:gs>
                </a:gsLst>
                <a:lin ang="10800000" scaled="1"/>
                <a:tileRect/>
              </a:gradFill>
              <a:ln>
                <a:solidFill>
                  <a:schemeClr val="bg2"/>
                </a:solidFill>
              </a:ln>
            </c:spPr>
          </c:dPt>
          <c:dPt>
            <c:idx val="16"/>
            <c:spPr>
              <a:gradFill flip="none" rotWithShape="1">
                <a:gsLst>
                  <a:gs pos="0">
                    <a:srgbClr val="CC6600"/>
                  </a:gs>
                  <a:gs pos="50000">
                    <a:srgbClr val="FF9900"/>
                  </a:gs>
                  <a:gs pos="100000">
                    <a:srgbClr val="CC6600"/>
                  </a:gs>
                </a:gsLst>
                <a:lin ang="10800000" scaled="1"/>
                <a:tileRect/>
              </a:gradFill>
              <a:ln>
                <a:solidFill>
                  <a:schemeClr val="bg2"/>
                </a:solidFill>
              </a:ln>
            </c:spPr>
          </c:dPt>
          <c:dPt>
            <c:idx val="17"/>
            <c:spPr>
              <a:gradFill flip="none" rotWithShape="1">
                <a:gsLst>
                  <a:gs pos="0">
                    <a:srgbClr val="CC6600"/>
                  </a:gs>
                  <a:gs pos="50000">
                    <a:srgbClr val="FF9900"/>
                  </a:gs>
                  <a:gs pos="100000">
                    <a:srgbClr val="CC6600"/>
                  </a:gs>
                </a:gsLst>
                <a:lin ang="10800000" scaled="1"/>
                <a:tileRect/>
              </a:gradFill>
              <a:ln>
                <a:solidFill>
                  <a:schemeClr val="bg2"/>
                </a:solidFill>
              </a:ln>
            </c:spPr>
          </c:dPt>
          <c:dPt>
            <c:idx val="18"/>
            <c:spPr>
              <a:gradFill flip="none" rotWithShape="1">
                <a:gsLst>
                  <a:gs pos="0">
                    <a:srgbClr val="CC6600"/>
                  </a:gs>
                  <a:gs pos="50000">
                    <a:srgbClr val="FF9900"/>
                  </a:gs>
                  <a:gs pos="100000">
                    <a:srgbClr val="CC6600"/>
                  </a:gs>
                </a:gsLst>
                <a:lin ang="10800000" scaled="1"/>
                <a:tileRect/>
              </a:gradFill>
              <a:ln>
                <a:solidFill>
                  <a:schemeClr val="bg2"/>
                </a:solidFill>
              </a:ln>
            </c:spPr>
          </c:dPt>
          <c:dPt>
            <c:idx val="19"/>
            <c:spPr>
              <a:gradFill flip="none" rotWithShape="1">
                <a:gsLst>
                  <a:gs pos="0">
                    <a:srgbClr val="CC6600"/>
                  </a:gs>
                  <a:gs pos="50000">
                    <a:srgbClr val="FF9900"/>
                  </a:gs>
                  <a:gs pos="100000">
                    <a:srgbClr val="CC6600"/>
                  </a:gs>
                </a:gsLst>
                <a:lin ang="10800000" scaled="1"/>
                <a:tileRect/>
              </a:gradFill>
              <a:ln>
                <a:solidFill>
                  <a:schemeClr val="bg2"/>
                </a:solidFill>
              </a:ln>
            </c:spPr>
          </c:dPt>
          <c:dPt>
            <c:idx val="20"/>
            <c:spPr>
              <a:gradFill flip="none" rotWithShape="1">
                <a:gsLst>
                  <a:gs pos="0">
                    <a:srgbClr val="CC6600"/>
                  </a:gs>
                  <a:gs pos="50000">
                    <a:srgbClr val="FF9900"/>
                  </a:gs>
                  <a:gs pos="100000">
                    <a:srgbClr val="CC6600"/>
                  </a:gs>
                </a:gsLst>
                <a:lin ang="10800000" scaled="1"/>
                <a:tileRect/>
              </a:gradFill>
              <a:ln>
                <a:solidFill>
                  <a:schemeClr val="bg2"/>
                </a:solidFill>
              </a:ln>
            </c:spPr>
          </c:dPt>
          <c:dPt>
            <c:idx val="21"/>
            <c:spPr>
              <a:gradFill>
                <a:gsLst>
                  <a:gs pos="0">
                    <a:srgbClr val="CC6600"/>
                  </a:gs>
                  <a:gs pos="50000">
                    <a:srgbClr val="FF9900"/>
                  </a:gs>
                  <a:gs pos="100000">
                    <a:srgbClr val="CC6600"/>
                  </a:gs>
                </a:gsLst>
                <a:lin ang="10800000" scaled="1"/>
              </a:gradFill>
              <a:ln>
                <a:solidFill>
                  <a:schemeClr val="bg2"/>
                </a:solidFill>
              </a:ln>
            </c:spPr>
          </c:dPt>
          <c:dPt>
            <c:idx val="22"/>
            <c:spPr>
              <a:gradFill flip="none" rotWithShape="1">
                <a:gsLst>
                  <a:gs pos="0">
                    <a:srgbClr val="CC6600"/>
                  </a:gs>
                  <a:gs pos="50000">
                    <a:srgbClr val="FF9900"/>
                  </a:gs>
                  <a:gs pos="100000">
                    <a:srgbClr val="CC6600"/>
                  </a:gs>
                </a:gsLst>
                <a:lin ang="10800000" scaled="1"/>
                <a:tileRect/>
              </a:gradFill>
              <a:ln>
                <a:solidFill>
                  <a:schemeClr val="bg2"/>
                </a:solidFill>
              </a:ln>
            </c:spPr>
          </c:dPt>
          <c:dPt>
            <c:idx val="24"/>
            <c:spPr>
              <a:gradFill flip="none" rotWithShape="1">
                <a:gsLst>
                  <a:gs pos="0">
                    <a:srgbClr val="CCCC00"/>
                  </a:gs>
                  <a:gs pos="50000">
                    <a:srgbClr val="FFFF00"/>
                  </a:gs>
                  <a:gs pos="100000">
                    <a:srgbClr val="CCCC00"/>
                  </a:gs>
                </a:gsLst>
                <a:lin ang="10800000" scaled="1"/>
                <a:tileRect/>
              </a:gradFill>
              <a:ln>
                <a:solidFill>
                  <a:schemeClr val="bg2"/>
                </a:solidFill>
              </a:ln>
            </c:spPr>
          </c:dPt>
          <c:dPt>
            <c:idx val="25"/>
            <c:spPr>
              <a:gradFill flip="none" rotWithShape="1">
                <a:gsLst>
                  <a:gs pos="0">
                    <a:srgbClr val="CCCC00"/>
                  </a:gs>
                  <a:gs pos="50000">
                    <a:srgbClr val="FFFF00"/>
                  </a:gs>
                  <a:gs pos="100000">
                    <a:srgbClr val="CCCC00"/>
                  </a:gs>
                </a:gsLst>
                <a:lin ang="10800000" scaled="1"/>
                <a:tileRect/>
              </a:gradFill>
              <a:ln>
                <a:solidFill>
                  <a:schemeClr val="bg2"/>
                </a:solidFill>
              </a:ln>
            </c:spPr>
          </c:dPt>
          <c:dPt>
            <c:idx val="26"/>
            <c:spPr>
              <a:gradFill flip="none" rotWithShape="1">
                <a:gsLst>
                  <a:gs pos="0">
                    <a:srgbClr val="CCCC00"/>
                  </a:gs>
                  <a:gs pos="50000">
                    <a:srgbClr val="FFFF00"/>
                  </a:gs>
                  <a:gs pos="100000">
                    <a:srgbClr val="CCCC00"/>
                  </a:gs>
                </a:gsLst>
                <a:lin ang="10800000" scaled="1"/>
                <a:tileRect/>
              </a:gradFill>
              <a:ln>
                <a:solidFill>
                  <a:schemeClr val="bg2"/>
                </a:solidFill>
              </a:ln>
            </c:spPr>
          </c:dPt>
          <c:dPt>
            <c:idx val="27"/>
            <c:spPr>
              <a:gradFill flip="none" rotWithShape="1">
                <a:gsLst>
                  <a:gs pos="0">
                    <a:srgbClr val="CCCC00"/>
                  </a:gs>
                  <a:gs pos="50000">
                    <a:srgbClr val="FFFF00"/>
                  </a:gs>
                  <a:gs pos="100000">
                    <a:srgbClr val="CCCC00"/>
                  </a:gs>
                </a:gsLst>
                <a:lin ang="10800000" scaled="1"/>
                <a:tileRect/>
              </a:gradFill>
              <a:ln>
                <a:solidFill>
                  <a:schemeClr val="bg2"/>
                </a:solidFill>
              </a:ln>
            </c:spPr>
          </c:dPt>
          <c:dPt>
            <c:idx val="28"/>
            <c:spPr>
              <a:gradFill flip="none" rotWithShape="1">
                <a:gsLst>
                  <a:gs pos="0">
                    <a:srgbClr val="CCCC00"/>
                  </a:gs>
                  <a:gs pos="50000">
                    <a:srgbClr val="FFFF00"/>
                  </a:gs>
                  <a:gs pos="100000">
                    <a:srgbClr val="CCCC00"/>
                  </a:gs>
                </a:gsLst>
                <a:lin ang="10800000" scaled="1"/>
                <a:tileRect/>
              </a:gradFill>
              <a:ln>
                <a:solidFill>
                  <a:schemeClr val="bg2"/>
                </a:solidFill>
              </a:ln>
            </c:spPr>
          </c:dPt>
          <c:dPt>
            <c:idx val="29"/>
            <c:spPr>
              <a:gradFill flip="none" rotWithShape="1">
                <a:gsLst>
                  <a:gs pos="0">
                    <a:srgbClr val="CCCC00"/>
                  </a:gs>
                  <a:gs pos="50000">
                    <a:srgbClr val="FFFF00"/>
                  </a:gs>
                  <a:gs pos="100000">
                    <a:srgbClr val="CCCC00"/>
                  </a:gs>
                </a:gsLst>
                <a:lin ang="10800000" scaled="1"/>
                <a:tileRect/>
              </a:gradFill>
              <a:ln>
                <a:solidFill>
                  <a:schemeClr val="bg2"/>
                </a:solidFill>
              </a:ln>
            </c:spPr>
          </c:dPt>
          <c:dPt>
            <c:idx val="33"/>
            <c:spPr>
              <a:gradFill flip="none" rotWithShape="1">
                <a:gsLst>
                  <a:gs pos="0">
                    <a:srgbClr val="7030A0"/>
                  </a:gs>
                  <a:gs pos="50000">
                    <a:srgbClr val="9900FF"/>
                  </a:gs>
                  <a:gs pos="100000">
                    <a:srgbClr val="7030A0"/>
                  </a:gs>
                </a:gsLst>
                <a:lin ang="10800000" scaled="1"/>
                <a:tileRect/>
              </a:gradFill>
              <a:ln>
                <a:solidFill>
                  <a:schemeClr val="bg2"/>
                </a:solidFill>
              </a:ln>
            </c:spPr>
          </c:dPt>
          <c:dPt>
            <c:idx val="34"/>
            <c:spPr>
              <a:gradFill flip="none" rotWithShape="1">
                <a:gsLst>
                  <a:gs pos="0">
                    <a:srgbClr val="7030A0"/>
                  </a:gs>
                  <a:gs pos="50000">
                    <a:srgbClr val="9900FF"/>
                  </a:gs>
                  <a:gs pos="100000">
                    <a:srgbClr val="7030A0"/>
                  </a:gs>
                </a:gsLst>
                <a:lin ang="10800000" scaled="1"/>
                <a:tileRect/>
              </a:gradFill>
              <a:ln>
                <a:solidFill>
                  <a:schemeClr val="bg2"/>
                </a:solidFill>
              </a:ln>
            </c:spPr>
          </c:dPt>
          <c:dPt>
            <c:idx val="35"/>
            <c:spPr>
              <a:gradFill flip="none" rotWithShape="1">
                <a:gsLst>
                  <a:gs pos="0">
                    <a:srgbClr val="7030A0"/>
                  </a:gs>
                  <a:gs pos="50000">
                    <a:srgbClr val="9900FF"/>
                  </a:gs>
                  <a:gs pos="100000">
                    <a:srgbClr val="7030A0"/>
                  </a:gs>
                </a:gsLst>
                <a:lin ang="10800000" scaled="1"/>
                <a:tileRect/>
              </a:gradFill>
              <a:ln>
                <a:solidFill>
                  <a:schemeClr val="bg2"/>
                </a:solidFill>
              </a:ln>
            </c:spPr>
          </c:dPt>
          <c:dPt>
            <c:idx val="36"/>
            <c:spPr>
              <a:gradFill flip="none" rotWithShape="1">
                <a:gsLst>
                  <a:gs pos="0">
                    <a:srgbClr val="7030A0"/>
                  </a:gs>
                  <a:gs pos="50000">
                    <a:srgbClr val="9900FF"/>
                  </a:gs>
                  <a:gs pos="100000">
                    <a:srgbClr val="7030A0"/>
                  </a:gs>
                </a:gsLst>
                <a:lin ang="10800000" scaled="1"/>
                <a:tileRect/>
              </a:gradFill>
              <a:ln>
                <a:solidFill>
                  <a:schemeClr val="bg2"/>
                </a:solidFill>
              </a:ln>
            </c:spPr>
          </c:dPt>
          <c:dPt>
            <c:idx val="37"/>
            <c:spPr>
              <a:gradFill flip="none" rotWithShape="1">
                <a:gsLst>
                  <a:gs pos="0">
                    <a:srgbClr val="7030A0"/>
                  </a:gs>
                  <a:gs pos="50000">
                    <a:srgbClr val="9900FF"/>
                  </a:gs>
                  <a:gs pos="100000">
                    <a:srgbClr val="7030A0"/>
                  </a:gs>
                </a:gsLst>
                <a:lin ang="10800000" scaled="1"/>
                <a:tileRect/>
              </a:gradFill>
              <a:ln>
                <a:solidFill>
                  <a:schemeClr val="bg2"/>
                </a:solidFill>
              </a:ln>
            </c:spPr>
          </c:dPt>
          <c:dPt>
            <c:idx val="38"/>
            <c:spPr>
              <a:gradFill flip="none" rotWithShape="1">
                <a:gsLst>
                  <a:gs pos="0">
                    <a:srgbClr val="7030A0"/>
                  </a:gs>
                  <a:gs pos="50000">
                    <a:srgbClr val="9900FF"/>
                  </a:gs>
                  <a:gs pos="100000">
                    <a:srgbClr val="7030A0"/>
                  </a:gs>
                </a:gsLst>
                <a:lin ang="10800000" scaled="1"/>
                <a:tileRect/>
              </a:gradFill>
              <a:ln>
                <a:solidFill>
                  <a:schemeClr val="bg2"/>
                </a:solidFill>
              </a:ln>
            </c:spPr>
          </c:dPt>
          <c:dPt>
            <c:idx val="39"/>
            <c:spPr>
              <a:gradFill flip="none" rotWithShape="1">
                <a:gsLst>
                  <a:gs pos="0">
                    <a:srgbClr val="7030A0"/>
                  </a:gs>
                  <a:gs pos="50000">
                    <a:srgbClr val="9900FF"/>
                  </a:gs>
                  <a:gs pos="100000">
                    <a:srgbClr val="7030A0"/>
                  </a:gs>
                </a:gsLst>
                <a:lin ang="10800000" scaled="1"/>
                <a:tileRect/>
              </a:gradFill>
              <a:ln>
                <a:solidFill>
                  <a:schemeClr val="bg2"/>
                </a:solidFill>
              </a:ln>
            </c:spPr>
          </c:dPt>
          <c:dPt>
            <c:idx val="40"/>
            <c:spPr>
              <a:gradFill flip="none" rotWithShape="1">
                <a:gsLst>
                  <a:gs pos="0">
                    <a:srgbClr val="7030A0"/>
                  </a:gs>
                  <a:gs pos="50000">
                    <a:srgbClr val="9900FF"/>
                  </a:gs>
                  <a:gs pos="100000">
                    <a:srgbClr val="7030A0"/>
                  </a:gs>
                </a:gsLst>
                <a:lin ang="10800000" scaled="1"/>
                <a:tileRect/>
              </a:gradFill>
              <a:ln>
                <a:solidFill>
                  <a:schemeClr val="bg2"/>
                </a:solidFill>
              </a:ln>
            </c:spPr>
          </c:dPt>
          <c:dPt>
            <c:idx val="41"/>
            <c:spPr>
              <a:gradFill flip="none" rotWithShape="1">
                <a:gsLst>
                  <a:gs pos="0">
                    <a:srgbClr val="7030A0"/>
                  </a:gs>
                  <a:gs pos="50000">
                    <a:srgbClr val="9900FF"/>
                  </a:gs>
                  <a:gs pos="100000">
                    <a:srgbClr val="7030A0"/>
                  </a:gs>
                </a:gsLst>
                <a:lin ang="10800000" scaled="1"/>
                <a:tileRect/>
              </a:gradFill>
              <a:ln>
                <a:solidFill>
                  <a:schemeClr val="bg2"/>
                </a:solidFill>
              </a:ln>
            </c:spPr>
          </c:dPt>
          <c:dPt>
            <c:idx val="42"/>
            <c:spPr>
              <a:gradFill flip="none" rotWithShape="1">
                <a:gsLst>
                  <a:gs pos="0">
                    <a:srgbClr val="7030A0"/>
                  </a:gs>
                  <a:gs pos="50000">
                    <a:srgbClr val="9900FF"/>
                  </a:gs>
                  <a:gs pos="100000">
                    <a:srgbClr val="7030A0"/>
                  </a:gs>
                </a:gsLst>
                <a:lin ang="10800000" scaled="1"/>
                <a:tileRect/>
              </a:gradFill>
              <a:ln>
                <a:solidFill>
                  <a:schemeClr val="bg2"/>
                </a:solidFill>
              </a:ln>
            </c:spPr>
          </c:dPt>
          <c:dPt>
            <c:idx val="43"/>
            <c:spPr>
              <a:gradFill flip="none" rotWithShape="1">
                <a:gsLst>
                  <a:gs pos="0">
                    <a:srgbClr val="7030A0"/>
                  </a:gs>
                  <a:gs pos="50000">
                    <a:srgbClr val="9900FF"/>
                  </a:gs>
                  <a:gs pos="100000">
                    <a:srgbClr val="7030A0"/>
                  </a:gs>
                </a:gsLst>
                <a:lin ang="10800000" scaled="1"/>
                <a:tileRect/>
              </a:gradFill>
              <a:ln>
                <a:solidFill>
                  <a:schemeClr val="bg2"/>
                </a:solidFill>
              </a:ln>
            </c:spPr>
          </c:dPt>
          <c:dPt>
            <c:idx val="44"/>
            <c:spPr>
              <a:gradFill flip="none" rotWithShape="1">
                <a:gsLst>
                  <a:gs pos="0">
                    <a:srgbClr val="7030A0"/>
                  </a:gs>
                  <a:gs pos="50000">
                    <a:srgbClr val="9900FF"/>
                  </a:gs>
                  <a:gs pos="100000">
                    <a:srgbClr val="7030A0"/>
                  </a:gs>
                </a:gsLst>
                <a:lin ang="10800000" scaled="1"/>
                <a:tileRect/>
              </a:gradFill>
              <a:ln>
                <a:solidFill>
                  <a:schemeClr val="bg2"/>
                </a:solidFill>
              </a:ln>
            </c:spPr>
          </c:dPt>
          <c:dPt>
            <c:idx val="45"/>
            <c:spPr>
              <a:gradFill flip="none" rotWithShape="1">
                <a:gsLst>
                  <a:gs pos="0">
                    <a:srgbClr val="7030A0"/>
                  </a:gs>
                  <a:gs pos="50000">
                    <a:srgbClr val="9900FF"/>
                  </a:gs>
                  <a:gs pos="100000">
                    <a:srgbClr val="7030A0"/>
                  </a:gs>
                </a:gsLst>
                <a:lin ang="10800000" scaled="1"/>
                <a:tileRect/>
              </a:gradFill>
              <a:ln>
                <a:solidFill>
                  <a:schemeClr val="bg2"/>
                </a:solidFill>
              </a:ln>
            </c:spPr>
          </c:dPt>
          <c:dPt>
            <c:idx val="46"/>
            <c:spPr>
              <a:gradFill flip="none" rotWithShape="1">
                <a:gsLst>
                  <a:gs pos="0">
                    <a:srgbClr val="7030A0"/>
                  </a:gs>
                  <a:gs pos="50000">
                    <a:srgbClr val="9900FF"/>
                  </a:gs>
                  <a:gs pos="100000">
                    <a:srgbClr val="7030A0"/>
                  </a:gs>
                </a:gsLst>
                <a:lin ang="10800000" scaled="1"/>
                <a:tileRect/>
              </a:gradFill>
              <a:ln>
                <a:solidFill>
                  <a:schemeClr val="bg2"/>
                </a:solidFill>
              </a:ln>
            </c:spPr>
          </c:dPt>
          <c:cat>
            <c:numRef>
              <c:f>Sheet1!$A$2:$A$48</c:f>
              <c:numCache>
                <c:formatCode>General</c:formatCode>
                <c:ptCount val="47"/>
                <c:pt idx="0">
                  <c:v>2000</c:v>
                </c:pt>
                <c:pt idx="1">
                  <c:v>2001</c:v>
                </c:pt>
                <c:pt idx="2">
                  <c:v>2002</c:v>
                </c:pt>
                <c:pt idx="3">
                  <c:v>2003</c:v>
                </c:pt>
                <c:pt idx="4">
                  <c:v>2004</c:v>
                </c:pt>
                <c:pt idx="5">
                  <c:v>2005</c:v>
                </c:pt>
                <c:pt idx="6">
                  <c:v>2006</c:v>
                </c:pt>
                <c:pt idx="7">
                  <c:v>2007</c:v>
                </c:pt>
                <c:pt idx="8">
                  <c:v>2008</c:v>
                </c:pt>
                <c:pt idx="9">
                  <c:v>2009</c:v>
                </c:pt>
                <c:pt idx="10">
                  <c:v>2010</c:v>
                </c:pt>
                <c:pt idx="12">
                  <c:v>2000</c:v>
                </c:pt>
                <c:pt idx="13">
                  <c:v>2001</c:v>
                </c:pt>
                <c:pt idx="14">
                  <c:v>2002</c:v>
                </c:pt>
                <c:pt idx="15">
                  <c:v>2003</c:v>
                </c:pt>
                <c:pt idx="16">
                  <c:v>2004</c:v>
                </c:pt>
                <c:pt idx="17">
                  <c:v>2005</c:v>
                </c:pt>
                <c:pt idx="18">
                  <c:v>2006</c:v>
                </c:pt>
                <c:pt idx="19">
                  <c:v>2007</c:v>
                </c:pt>
                <c:pt idx="20">
                  <c:v>2008</c:v>
                </c:pt>
                <c:pt idx="21">
                  <c:v>2009</c:v>
                </c:pt>
                <c:pt idx="22">
                  <c:v>2010</c:v>
                </c:pt>
                <c:pt idx="24">
                  <c:v>2000</c:v>
                </c:pt>
                <c:pt idx="25">
                  <c:v>2001</c:v>
                </c:pt>
                <c:pt idx="26">
                  <c:v>2002</c:v>
                </c:pt>
                <c:pt idx="27">
                  <c:v>2003</c:v>
                </c:pt>
                <c:pt idx="28">
                  <c:v>2004</c:v>
                </c:pt>
                <c:pt idx="29">
                  <c:v>2005</c:v>
                </c:pt>
                <c:pt idx="30">
                  <c:v>2006</c:v>
                </c:pt>
                <c:pt idx="31">
                  <c:v>2007</c:v>
                </c:pt>
                <c:pt idx="32">
                  <c:v>2008</c:v>
                </c:pt>
                <c:pt idx="33">
                  <c:v>2009</c:v>
                </c:pt>
                <c:pt idx="34">
                  <c:v>2010</c:v>
                </c:pt>
                <c:pt idx="36">
                  <c:v>2000</c:v>
                </c:pt>
                <c:pt idx="37">
                  <c:v>2001</c:v>
                </c:pt>
                <c:pt idx="38">
                  <c:v>2002</c:v>
                </c:pt>
                <c:pt idx="39">
                  <c:v>2003</c:v>
                </c:pt>
                <c:pt idx="40">
                  <c:v>2004</c:v>
                </c:pt>
                <c:pt idx="41">
                  <c:v>2005</c:v>
                </c:pt>
                <c:pt idx="42">
                  <c:v>2006</c:v>
                </c:pt>
                <c:pt idx="43">
                  <c:v>2007</c:v>
                </c:pt>
                <c:pt idx="44">
                  <c:v>2008</c:v>
                </c:pt>
                <c:pt idx="45">
                  <c:v>2009</c:v>
                </c:pt>
                <c:pt idx="46">
                  <c:v>2010</c:v>
                </c:pt>
              </c:numCache>
            </c:numRef>
          </c:cat>
          <c:val>
            <c:numRef>
              <c:f>Sheet1!$B$2:$B$48</c:f>
              <c:numCache>
                <c:formatCode>General</c:formatCode>
                <c:ptCount val="47"/>
                <c:pt idx="0">
                  <c:v>75.609799999999979</c:v>
                </c:pt>
                <c:pt idx="1">
                  <c:v>58.064500000000002</c:v>
                </c:pt>
                <c:pt idx="2">
                  <c:v>64</c:v>
                </c:pt>
                <c:pt idx="3">
                  <c:v>66.666699999999992</c:v>
                </c:pt>
                <c:pt idx="4">
                  <c:v>66.666699999999992</c:v>
                </c:pt>
                <c:pt idx="5">
                  <c:v>54.838700000000003</c:v>
                </c:pt>
                <c:pt idx="6">
                  <c:v>78.947400000000101</c:v>
                </c:pt>
                <c:pt idx="7">
                  <c:v>82.758600000000001</c:v>
                </c:pt>
                <c:pt idx="8">
                  <c:v>70.588200000000001</c:v>
                </c:pt>
                <c:pt idx="9">
                  <c:v>61.538500000000013</c:v>
                </c:pt>
                <c:pt idx="10">
                  <c:v>38.8889</c:v>
                </c:pt>
                <c:pt idx="12">
                  <c:v>58.5366</c:v>
                </c:pt>
                <c:pt idx="13">
                  <c:v>38.709700000000012</c:v>
                </c:pt>
                <c:pt idx="14">
                  <c:v>24</c:v>
                </c:pt>
                <c:pt idx="15">
                  <c:v>42.857099999999996</c:v>
                </c:pt>
                <c:pt idx="16">
                  <c:v>33.333300000000001</c:v>
                </c:pt>
                <c:pt idx="17">
                  <c:v>16.129000000000001</c:v>
                </c:pt>
                <c:pt idx="18">
                  <c:v>15.7895</c:v>
                </c:pt>
                <c:pt idx="19">
                  <c:v>34.482800000000005</c:v>
                </c:pt>
                <c:pt idx="20">
                  <c:v>5.8823999999999996</c:v>
                </c:pt>
                <c:pt idx="21">
                  <c:v>15.384600000000002</c:v>
                </c:pt>
                <c:pt idx="22">
                  <c:v>11.1111</c:v>
                </c:pt>
                <c:pt idx="24">
                  <c:v>7.3170699999999975</c:v>
                </c:pt>
                <c:pt idx="25">
                  <c:v>0</c:v>
                </c:pt>
                <c:pt idx="26">
                  <c:v>8</c:v>
                </c:pt>
                <c:pt idx="27">
                  <c:v>4.7618999999999998</c:v>
                </c:pt>
                <c:pt idx="28">
                  <c:v>2.7777799999999999</c:v>
                </c:pt>
                <c:pt idx="29">
                  <c:v>3.2258100000000001</c:v>
                </c:pt>
                <c:pt idx="30">
                  <c:v>0</c:v>
                </c:pt>
                <c:pt idx="31">
                  <c:v>0</c:v>
                </c:pt>
                <c:pt idx="32">
                  <c:v>0</c:v>
                </c:pt>
                <c:pt idx="33">
                  <c:v>0</c:v>
                </c:pt>
                <c:pt idx="34">
                  <c:v>0</c:v>
                </c:pt>
                <c:pt idx="36">
                  <c:v>12.1951</c:v>
                </c:pt>
                <c:pt idx="37">
                  <c:v>22.580599999999972</c:v>
                </c:pt>
                <c:pt idx="38">
                  <c:v>32</c:v>
                </c:pt>
                <c:pt idx="39">
                  <c:v>19.047599999999989</c:v>
                </c:pt>
                <c:pt idx="40">
                  <c:v>27.777799999999989</c:v>
                </c:pt>
                <c:pt idx="41">
                  <c:v>29.032299999999989</c:v>
                </c:pt>
                <c:pt idx="42">
                  <c:v>36.842100000000002</c:v>
                </c:pt>
                <c:pt idx="43">
                  <c:v>41.379300000000001</c:v>
                </c:pt>
                <c:pt idx="44">
                  <c:v>47.058800000000005</c:v>
                </c:pt>
                <c:pt idx="45">
                  <c:v>42.307699999999997</c:v>
                </c:pt>
                <c:pt idx="46">
                  <c:v>22.222199999999972</c:v>
                </c:pt>
              </c:numCache>
            </c:numRef>
          </c:val>
        </c:ser>
        <c:gapWidth val="0"/>
        <c:axId val="270980608"/>
        <c:axId val="270982144"/>
      </c:barChart>
      <c:catAx>
        <c:axId val="270980608"/>
        <c:scaling>
          <c:orientation val="minMax"/>
        </c:scaling>
        <c:axPos val="b"/>
        <c:numFmt formatCode="General" sourceLinked="1"/>
        <c:tickLblPos val="nextTo"/>
        <c:txPr>
          <a:bodyPr rot="-2700000"/>
          <a:lstStyle/>
          <a:p>
            <a:pPr>
              <a:defRPr sz="1200" b="1"/>
            </a:pPr>
            <a:endParaRPr lang="en-US"/>
          </a:p>
        </c:txPr>
        <c:crossAx val="270982144"/>
        <c:crosses val="autoZero"/>
        <c:auto val="1"/>
        <c:lblAlgn val="ctr"/>
        <c:lblOffset val="100"/>
        <c:tickLblSkip val="1"/>
      </c:catAx>
      <c:valAx>
        <c:axId val="270982144"/>
        <c:scaling>
          <c:orientation val="minMax"/>
          <c:max val="9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270980608"/>
        <c:crosses val="autoZero"/>
        <c:crossBetween val="between"/>
      </c:valAx>
      <c:spPr>
        <a:solidFill>
          <a:srgbClr val="000000"/>
        </a:solidFill>
        <a:ln>
          <a:solidFill>
            <a:srgbClr val="FFFFFF"/>
          </a:solidFill>
        </a:ln>
      </c:spPr>
    </c:plotArea>
    <c:plotVisOnly val="1"/>
  </c:chart>
  <c:txPr>
    <a:bodyPr/>
    <a:lstStyle/>
    <a:p>
      <a:pPr>
        <a:defRPr sz="1800"/>
      </a:pPr>
      <a:endParaRPr lang="en-US"/>
    </a:p>
  </c:txPr>
  <c:externalData r:id="rId1"/>
  <c:userShapes r:id="rId2"/>
</c:chartSpace>
</file>

<file path=ppt/charts/chart2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0572863174712E-2"/>
          <c:y val="3.6402642466302662E-2"/>
          <c:w val="0.8915245920346917"/>
          <c:h val="0.79433760398593956"/>
        </c:manualLayout>
      </c:layout>
      <c:barChart>
        <c:barDir val="col"/>
        <c:grouping val="clustered"/>
        <c:ser>
          <c:idx val="0"/>
          <c:order val="0"/>
          <c:tx>
            <c:strRef>
              <c:f>Sheet1!$B$1</c:f>
              <c:strCache>
                <c:ptCount val="1"/>
                <c:pt idx="0">
                  <c:v>Year 1 (N = 206)</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Sheet1!$B$2:$B$7</c:f>
              <c:numCache>
                <c:formatCode>General</c:formatCode>
                <c:ptCount val="6"/>
                <c:pt idx="0">
                  <c:v>18.446599999999975</c:v>
                </c:pt>
                <c:pt idx="1">
                  <c:v>78.155299999999983</c:v>
                </c:pt>
                <c:pt idx="2">
                  <c:v>4.3688999999999965</c:v>
                </c:pt>
                <c:pt idx="3">
                  <c:v>58.737900000000003</c:v>
                </c:pt>
                <c:pt idx="4">
                  <c:v>31.5534</c:v>
                </c:pt>
                <c:pt idx="5">
                  <c:v>98.543700000000001</c:v>
                </c:pt>
              </c:numCache>
            </c:numRef>
          </c:val>
        </c:ser>
        <c:ser>
          <c:idx val="1"/>
          <c:order val="1"/>
          <c:tx>
            <c:strRef>
              <c:f>Sheet1!$C$1</c:f>
              <c:strCache>
                <c:ptCount val="1"/>
                <c:pt idx="0">
                  <c:v>Year 5 (N = 130)</c:v>
                </c:pt>
              </c:strCache>
            </c:strRef>
          </c:tx>
          <c:spPr>
            <a:gradFill>
              <a:gsLst>
                <a:gs pos="0">
                  <a:srgbClr val="7030A0"/>
                </a:gs>
                <a:gs pos="50000">
                  <a:srgbClr val="9966FF"/>
                </a:gs>
                <a:gs pos="100000">
                  <a:srgbClr val="7030A0"/>
                </a:gs>
              </a:gsLst>
              <a:lin ang="10800000" scaled="1"/>
            </a:gradFill>
            <a:ln>
              <a:solidFill>
                <a:schemeClr val="bg2"/>
              </a:solidFill>
            </a:ln>
          </c:spPr>
          <c:cat>
            <c:strRef>
              <c:f>Sheet1!$A$2:$A$7</c:f>
              <c:strCache>
                <c:ptCount val="6"/>
                <c:pt idx="0">
                  <c:v>Cyclosporine</c:v>
                </c:pt>
                <c:pt idx="1">
                  <c:v>Tacrolimus</c:v>
                </c:pt>
                <c:pt idx="2">
                  <c:v>Sirolimus/
Everolimus</c:v>
                </c:pt>
                <c:pt idx="3">
                  <c:v>MMF/MPA</c:v>
                </c:pt>
                <c:pt idx="4">
                  <c:v>Azathioprine</c:v>
                </c:pt>
                <c:pt idx="5">
                  <c:v>Prednisone</c:v>
                </c:pt>
              </c:strCache>
            </c:strRef>
          </c:cat>
          <c:val>
            <c:numRef>
              <c:f>Sheet1!$C$2:$C$7</c:f>
              <c:numCache>
                <c:formatCode>General</c:formatCode>
                <c:ptCount val="6"/>
                <c:pt idx="0">
                  <c:v>27.692299999999989</c:v>
                </c:pt>
                <c:pt idx="1">
                  <c:v>70.769200000000026</c:v>
                </c:pt>
                <c:pt idx="2">
                  <c:v>21.538499999999978</c:v>
                </c:pt>
                <c:pt idx="3">
                  <c:v>50.769200000000012</c:v>
                </c:pt>
                <c:pt idx="4">
                  <c:v>35.384599999999999</c:v>
                </c:pt>
                <c:pt idx="5">
                  <c:v>96.923100000000005</c:v>
                </c:pt>
              </c:numCache>
            </c:numRef>
          </c:val>
        </c:ser>
        <c:gapWidth val="100"/>
        <c:axId val="272317056"/>
        <c:axId val="272442880"/>
      </c:barChart>
      <c:catAx>
        <c:axId val="272317056"/>
        <c:scaling>
          <c:orientation val="minMax"/>
        </c:scaling>
        <c:axPos val="b"/>
        <c:tickLblPos val="nextTo"/>
        <c:txPr>
          <a:bodyPr/>
          <a:lstStyle/>
          <a:p>
            <a:pPr>
              <a:defRPr sz="1500" b="1"/>
            </a:pPr>
            <a:endParaRPr lang="en-US"/>
          </a:p>
        </c:txPr>
        <c:crossAx val="272442880"/>
        <c:crosses val="autoZero"/>
        <c:auto val="1"/>
        <c:lblAlgn val="ctr"/>
        <c:lblOffset val="100"/>
      </c:catAx>
      <c:valAx>
        <c:axId val="272442880"/>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a:t>
                </a:r>
                <a:r>
                  <a:rPr lang="en-US" sz="1700" baseline="0" dirty="0" smtClean="0"/>
                  <a:t> Patients</a:t>
                </a:r>
                <a:endParaRPr lang="en-US" sz="1700" dirty="0"/>
              </a:p>
            </c:rich>
          </c:tx>
          <c:layout/>
        </c:title>
        <c:numFmt formatCode="General" sourceLinked="1"/>
        <c:tickLblPos val="nextTo"/>
        <c:txPr>
          <a:bodyPr/>
          <a:lstStyle/>
          <a:p>
            <a:pPr>
              <a:defRPr sz="1500" b="1"/>
            </a:pPr>
            <a:endParaRPr lang="en-US"/>
          </a:p>
        </c:txPr>
        <c:crossAx val="272317056"/>
        <c:crosses val="autoZero"/>
        <c:crossBetween val="between"/>
      </c:valAx>
      <c:spPr>
        <a:solidFill>
          <a:srgbClr val="000000"/>
        </a:solidFill>
        <a:ln>
          <a:solidFill>
            <a:srgbClr val="FFFFFF"/>
          </a:solidFill>
        </a:ln>
      </c:spPr>
    </c:plotArea>
    <c:legend>
      <c:legendPos val="r"/>
      <c:layout>
        <c:manualLayout>
          <c:xMode val="edge"/>
          <c:yMode val="edge"/>
          <c:x val="0.13068252881433287"/>
          <c:y val="6.5486439195101664E-2"/>
          <c:w val="0.35501609038001164"/>
          <c:h val="0.11935345581802265"/>
        </c:manualLayout>
      </c:layout>
      <c:overlay val="1"/>
      <c:spPr>
        <a:solidFill>
          <a:schemeClr val="bg2"/>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2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4987903685952363E-2"/>
          <c:y val="3.6402642466302614E-2"/>
          <c:w val="0.82625995663585616"/>
          <c:h val="0.82823590907068823"/>
        </c:manualLayout>
      </c:layout>
      <c:barChart>
        <c:barDir val="col"/>
        <c:grouping val="percentStacked"/>
        <c:ser>
          <c:idx val="0"/>
          <c:order val="0"/>
          <c:tx>
            <c:strRef>
              <c:f>Sheet1!$A$2</c:f>
              <c:strCache>
                <c:ptCount val="1"/>
                <c:pt idx="0">
                  <c:v>Cyclosporine + AZA</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5.7971014492753624E-3"/>
                  <c:y val="9.8706125717337875E-2"/>
                </c:manualLayout>
              </c:layout>
              <c:dLblPos val="ctr"/>
              <c:showCatName val="1"/>
            </c:dLbl>
            <c:dLbl>
              <c:idx val="1"/>
              <c:layout>
                <c:manualLayout>
                  <c:x val="-4.3478260869564689E-3"/>
                  <c:y val="0.1039981760754482"/>
                </c:manualLayout>
              </c:layout>
              <c:dLblPos val="ctr"/>
              <c:showCatName val="1"/>
            </c:dLbl>
            <c:dLbl>
              <c:idx val="2"/>
              <c:layout>
                <c:manualLayout>
                  <c:x val="0"/>
                  <c:y val="0.23129209484407925"/>
                </c:manualLayout>
              </c:layout>
              <c:dLblPos val="ctr"/>
              <c:showCatName val="1"/>
            </c:dLbl>
            <c:txPr>
              <a:bodyPr/>
              <a:lstStyle/>
              <a:p>
                <a:pPr>
                  <a:defRPr sz="1500" b="1"/>
                </a:pPr>
                <a:endParaRPr lang="en-US"/>
              </a:p>
            </c:txPr>
            <c:dLblPos val="inBase"/>
            <c:showCatName val="1"/>
          </c:dLbls>
          <c:cat>
            <c:strRef>
              <c:f>Sheet1!$B$1:$D$1</c:f>
              <c:strCache>
                <c:ptCount val="3"/>
                <c:pt idx="0">
                  <c:v>Year 1 (N = 206)</c:v>
                </c:pt>
                <c:pt idx="1">
                  <c:v>Year 5 (N = 130)</c:v>
                </c:pt>
                <c:pt idx="2">
                  <c:v>Column2</c:v>
                </c:pt>
              </c:strCache>
            </c:strRef>
          </c:cat>
          <c:val>
            <c:numRef>
              <c:f>Sheet1!$B$2:$D$2</c:f>
              <c:numCache>
                <c:formatCode>General</c:formatCode>
                <c:ptCount val="3"/>
                <c:pt idx="0">
                  <c:v>15</c:v>
                </c:pt>
                <c:pt idx="1">
                  <c:v>11</c:v>
                </c:pt>
              </c:numCache>
            </c:numRef>
          </c:val>
        </c:ser>
        <c:ser>
          <c:idx val="1"/>
          <c:order val="1"/>
          <c:tx>
            <c:strRef>
              <c:f>Sheet1!$A$3</c:f>
              <c:strCache>
                <c:ptCount val="1"/>
                <c:pt idx="0">
                  <c:v>Cyclosporine + MMF/MPA</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Year 1 (N = 206)</c:v>
                </c:pt>
                <c:pt idx="1">
                  <c:v>Year 5 (N = 130)</c:v>
                </c:pt>
                <c:pt idx="2">
                  <c:v>Column2</c:v>
                </c:pt>
              </c:strCache>
            </c:strRef>
          </c:cat>
          <c:val>
            <c:numRef>
              <c:f>Sheet1!$B$3:$D$3</c:f>
              <c:numCache>
                <c:formatCode>General</c:formatCode>
                <c:ptCount val="3"/>
                <c:pt idx="0">
                  <c:v>19</c:v>
                </c:pt>
                <c:pt idx="1">
                  <c:v>16</c:v>
                </c:pt>
              </c:numCache>
            </c:numRef>
          </c:val>
        </c:ser>
        <c:ser>
          <c:idx val="2"/>
          <c:order val="2"/>
          <c:tx>
            <c:strRef>
              <c:f>Sheet1!$A$4</c:f>
              <c:strCache>
                <c:ptCount val="1"/>
                <c:pt idx="0">
                  <c:v>Tacrolimus + AZA</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Year 1 (N = 206)</c:v>
                </c:pt>
                <c:pt idx="1">
                  <c:v>Year 5 (N = 130)</c:v>
                </c:pt>
                <c:pt idx="2">
                  <c:v>Column2</c:v>
                </c:pt>
              </c:strCache>
            </c:strRef>
          </c:cat>
          <c:val>
            <c:numRef>
              <c:f>Sheet1!$B$4:$D$4</c:f>
              <c:numCache>
                <c:formatCode>General</c:formatCode>
                <c:ptCount val="3"/>
                <c:pt idx="0">
                  <c:v>41</c:v>
                </c:pt>
                <c:pt idx="1">
                  <c:v>26</c:v>
                </c:pt>
              </c:numCache>
            </c:numRef>
          </c:val>
        </c:ser>
        <c:ser>
          <c:idx val="3"/>
          <c:order val="3"/>
          <c:tx>
            <c:strRef>
              <c:f>Sheet1!$A$5</c:f>
              <c:strCache>
                <c:ptCount val="1"/>
                <c:pt idx="0">
                  <c:v>Tacrolimus + MMF/MPA</c:v>
                </c:pt>
              </c:strCache>
            </c:strRef>
          </c:tx>
          <c:spPr>
            <a:gradFill flip="none" rotWithShape="1">
              <a:gsLst>
                <a:gs pos="0">
                  <a:srgbClr val="660066"/>
                </a:gs>
                <a:gs pos="50000">
                  <a:srgbClr val="A200A2"/>
                </a:gs>
                <a:gs pos="100000">
                  <a:srgbClr val="660066"/>
                </a:gs>
              </a:gsLst>
              <a:lin ang="10800000" scaled="1"/>
              <a:tileRect/>
            </a:gradFill>
            <a:ln>
              <a:solidFill>
                <a:schemeClr val="bg2"/>
              </a:solidFill>
            </a:ln>
          </c:spPr>
          <c:cat>
            <c:strRef>
              <c:f>Sheet1!$B$1:$D$1</c:f>
              <c:strCache>
                <c:ptCount val="3"/>
                <c:pt idx="0">
                  <c:v>Year 1 (N = 206)</c:v>
                </c:pt>
                <c:pt idx="1">
                  <c:v>Year 5 (N = 130)</c:v>
                </c:pt>
                <c:pt idx="2">
                  <c:v>Column2</c:v>
                </c:pt>
              </c:strCache>
            </c:strRef>
          </c:cat>
          <c:val>
            <c:numRef>
              <c:f>Sheet1!$B$5:$D$5</c:f>
              <c:numCache>
                <c:formatCode>General</c:formatCode>
                <c:ptCount val="3"/>
                <c:pt idx="0">
                  <c:v>91</c:v>
                </c:pt>
                <c:pt idx="1">
                  <c:v>37</c:v>
                </c:pt>
              </c:numCache>
            </c:numRef>
          </c:val>
        </c:ser>
        <c:ser>
          <c:idx val="4"/>
          <c:order val="4"/>
          <c:tx>
            <c:strRef>
              <c:f>Sheet1!$A$6</c:f>
              <c:strCache>
                <c:ptCount val="1"/>
                <c:pt idx="0">
                  <c:v>Tacrolimus</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rgbClr val="000000"/>
              </a:solidFill>
            </a:ln>
          </c:spPr>
          <c:cat>
            <c:strRef>
              <c:f>Sheet1!$B$1:$D$1</c:f>
              <c:strCache>
                <c:ptCount val="3"/>
                <c:pt idx="0">
                  <c:v>Year 1 (N = 206)</c:v>
                </c:pt>
                <c:pt idx="1">
                  <c:v>Year 5 (N = 130)</c:v>
                </c:pt>
                <c:pt idx="2">
                  <c:v>Column2</c:v>
                </c:pt>
              </c:strCache>
            </c:strRef>
          </c:cat>
          <c:val>
            <c:numRef>
              <c:f>Sheet1!$B$6:$D$6</c:f>
              <c:numCache>
                <c:formatCode>General</c:formatCode>
                <c:ptCount val="3"/>
                <c:pt idx="0">
                  <c:v>19</c:v>
                </c:pt>
                <c:pt idx="1">
                  <c:v>8</c:v>
                </c:pt>
              </c:numCache>
            </c:numRef>
          </c:val>
        </c:ser>
        <c:ser>
          <c:idx val="5"/>
          <c:order val="5"/>
          <c:tx>
            <c:strRef>
              <c:f>Sheet1!$A$7</c:f>
              <c:strCache>
                <c:ptCount val="1"/>
                <c:pt idx="0">
                  <c:v>Sirolimus/Everolimus + Calcineurin</c:v>
                </c:pt>
              </c:strCache>
            </c:strRef>
          </c:tx>
          <c:spPr>
            <a:gradFill>
              <a:gsLst>
                <a:gs pos="0">
                  <a:srgbClr val="A7722D">
                    <a:lumMod val="50000"/>
                  </a:srgbClr>
                </a:gs>
                <a:gs pos="50000">
                  <a:srgbClr val="A7722D">
                    <a:lumMod val="60000"/>
                    <a:lumOff val="40000"/>
                  </a:srgbClr>
                </a:gs>
                <a:gs pos="100000">
                  <a:schemeClr val="accent6">
                    <a:lumMod val="50000"/>
                  </a:schemeClr>
                </a:gs>
              </a:gsLst>
              <a:lin ang="10800000" scaled="1"/>
            </a:gradFill>
            <a:ln>
              <a:solidFill>
                <a:srgbClr val="000000"/>
              </a:solidFill>
            </a:ln>
          </c:spPr>
          <c:cat>
            <c:strRef>
              <c:f>Sheet1!$B$1:$D$1</c:f>
              <c:strCache>
                <c:ptCount val="3"/>
                <c:pt idx="0">
                  <c:v>Year 1 (N = 206)</c:v>
                </c:pt>
                <c:pt idx="1">
                  <c:v>Year 5 (N = 130)</c:v>
                </c:pt>
                <c:pt idx="2">
                  <c:v>Column2</c:v>
                </c:pt>
              </c:strCache>
            </c:strRef>
          </c:cat>
          <c:val>
            <c:numRef>
              <c:f>Sheet1!$B$7:$D$7</c:f>
              <c:numCache>
                <c:formatCode>General</c:formatCode>
                <c:ptCount val="3"/>
                <c:pt idx="0">
                  <c:v>2</c:v>
                </c:pt>
                <c:pt idx="1">
                  <c:v>7</c:v>
                </c:pt>
              </c:numCache>
            </c:numRef>
          </c:val>
        </c:ser>
        <c:ser>
          <c:idx val="6"/>
          <c:order val="6"/>
          <c:tx>
            <c:strRef>
              <c:f>Sheet1!$A$8</c:f>
              <c:strCache>
                <c:ptCount val="1"/>
                <c:pt idx="0">
                  <c:v>Sirolimus/Everolimus + Calcineurin + Cellcycle</c:v>
                </c:pt>
              </c:strCache>
            </c:strRef>
          </c:tx>
          <c:spPr>
            <a:gradFill flip="none" rotWithShape="1">
              <a:gsLst>
                <a:gs pos="0">
                  <a:srgbClr val="00C9C4"/>
                </a:gs>
                <a:gs pos="50000">
                  <a:srgbClr val="00FFFF"/>
                </a:gs>
                <a:gs pos="100000">
                  <a:srgbClr val="00C9C4"/>
                </a:gs>
              </a:gsLst>
              <a:lin ang="10800000" scaled="1"/>
              <a:tileRect/>
            </a:gradFill>
            <a:ln>
              <a:solidFill>
                <a:srgbClr val="000000"/>
              </a:solidFill>
            </a:ln>
          </c:spPr>
          <c:cat>
            <c:strRef>
              <c:f>Sheet1!$B$1:$D$1</c:f>
              <c:strCache>
                <c:ptCount val="3"/>
                <c:pt idx="0">
                  <c:v>Year 1 (N = 206)</c:v>
                </c:pt>
                <c:pt idx="1">
                  <c:v>Year 5 (N = 130)</c:v>
                </c:pt>
                <c:pt idx="2">
                  <c:v>Column2</c:v>
                </c:pt>
              </c:strCache>
            </c:strRef>
          </c:cat>
          <c:val>
            <c:numRef>
              <c:f>Sheet1!$B$8:$D$8</c:f>
              <c:numCache>
                <c:formatCode>General</c:formatCode>
                <c:ptCount val="3"/>
                <c:pt idx="0">
                  <c:v>5</c:v>
                </c:pt>
                <c:pt idx="1">
                  <c:v>19</c:v>
                </c:pt>
              </c:numCache>
            </c:numRef>
          </c:val>
        </c:ser>
        <c:ser>
          <c:idx val="7"/>
          <c:order val="7"/>
          <c:tx>
            <c:strRef>
              <c:f>Sheet1!$A$9</c:f>
              <c:strCache>
                <c:ptCount val="1"/>
                <c:pt idx="0">
                  <c:v>None</c:v>
                </c:pt>
              </c:strCache>
            </c:strRef>
          </c:tx>
          <c:spPr>
            <a:gradFill>
              <a:gsLst>
                <a:gs pos="0">
                  <a:srgbClr val="9900FF"/>
                </a:gs>
                <a:gs pos="50000">
                  <a:srgbClr val="9966FF"/>
                </a:gs>
                <a:gs pos="100000">
                  <a:srgbClr val="9900FF"/>
                </a:gs>
              </a:gsLst>
              <a:lin ang="10800000" scaled="1"/>
            </a:gradFill>
            <a:ln>
              <a:solidFill>
                <a:srgbClr val="000000"/>
              </a:solidFill>
            </a:ln>
          </c:spPr>
          <c:cat>
            <c:strRef>
              <c:f>Sheet1!$B$1:$D$1</c:f>
              <c:strCache>
                <c:ptCount val="3"/>
                <c:pt idx="0">
                  <c:v>Year 1 (N = 206)</c:v>
                </c:pt>
                <c:pt idx="1">
                  <c:v>Year 5 (N = 130)</c:v>
                </c:pt>
                <c:pt idx="2">
                  <c:v>Column2</c:v>
                </c:pt>
              </c:strCache>
            </c:strRef>
          </c:cat>
          <c:val>
            <c:numRef>
              <c:f>Sheet1!$B$9:$D$9</c:f>
              <c:numCache>
                <c:formatCode>General</c:formatCode>
                <c:ptCount val="3"/>
                <c:pt idx="0">
                  <c:v>2</c:v>
                </c:pt>
                <c:pt idx="1">
                  <c:v>0</c:v>
                </c:pt>
              </c:numCache>
            </c:numRef>
          </c:val>
        </c:ser>
        <c:ser>
          <c:idx val="8"/>
          <c:order val="8"/>
          <c:tx>
            <c:strRef>
              <c:f>Sheet1!$A$10</c:f>
              <c:strCache>
                <c:ptCount val="1"/>
                <c:pt idx="0">
                  <c:v>Other</c:v>
                </c:pt>
              </c:strCache>
            </c:strRef>
          </c:tx>
          <c:spPr>
            <a:gradFill>
              <a:gsLst>
                <a:gs pos="0">
                  <a:srgbClr val="CC6600"/>
                </a:gs>
                <a:gs pos="50000">
                  <a:srgbClr val="FF9900"/>
                </a:gs>
                <a:gs pos="100000">
                  <a:srgbClr val="CC6600"/>
                </a:gs>
              </a:gsLst>
              <a:lin ang="10800000" scaled="1"/>
            </a:gradFill>
            <a:ln>
              <a:solidFill>
                <a:srgbClr val="000000"/>
              </a:solidFill>
            </a:ln>
          </c:spPr>
          <c:cat>
            <c:strRef>
              <c:f>Sheet1!$B$1:$D$1</c:f>
              <c:strCache>
                <c:ptCount val="3"/>
                <c:pt idx="0">
                  <c:v>Year 1 (N = 206)</c:v>
                </c:pt>
                <c:pt idx="1">
                  <c:v>Year 5 (N = 130)</c:v>
                </c:pt>
                <c:pt idx="2">
                  <c:v>Column2</c:v>
                </c:pt>
              </c:strCache>
            </c:strRef>
          </c:cat>
          <c:val>
            <c:numRef>
              <c:f>Sheet1!$B$10:$D$10</c:f>
              <c:numCache>
                <c:formatCode>General</c:formatCode>
                <c:ptCount val="3"/>
                <c:pt idx="0">
                  <c:v>12</c:v>
                </c:pt>
                <c:pt idx="1">
                  <c:v>6</c:v>
                </c:pt>
              </c:numCache>
            </c:numRef>
          </c:val>
        </c:ser>
        <c:gapWidth val="62"/>
        <c:overlap val="100"/>
        <c:axId val="275530496"/>
        <c:axId val="275532032"/>
      </c:barChart>
      <c:catAx>
        <c:axId val="275530496"/>
        <c:scaling>
          <c:orientation val="minMax"/>
        </c:scaling>
        <c:delete val="1"/>
        <c:axPos val="b"/>
        <c:tickLblPos val="none"/>
        <c:crossAx val="275532032"/>
        <c:crosses val="autoZero"/>
        <c:auto val="1"/>
        <c:lblAlgn val="ctr"/>
        <c:lblOffset val="100"/>
      </c:catAx>
      <c:valAx>
        <c:axId val="275532032"/>
        <c:scaling>
          <c:orientation val="minMax"/>
          <c:min val="0"/>
        </c:scaling>
        <c:axPos val="l"/>
        <c:majorGridlines>
          <c:spPr>
            <a:ln w="6350">
              <a:solidFill>
                <a:schemeClr val="tx1"/>
              </a:solidFill>
              <a:prstDash val="sysDash"/>
            </a:ln>
          </c:spPr>
        </c:majorGridlines>
        <c:numFmt formatCode="0%" sourceLinked="1"/>
        <c:tickLblPos val="nextTo"/>
        <c:txPr>
          <a:bodyPr/>
          <a:lstStyle/>
          <a:p>
            <a:pPr>
              <a:defRPr sz="1500" b="1"/>
            </a:pPr>
            <a:endParaRPr lang="en-US"/>
          </a:p>
        </c:txPr>
        <c:crossAx val="275530496"/>
        <c:crosses val="autoZero"/>
        <c:crossBetween val="between"/>
        <c:majorUnit val="0.2"/>
      </c:valAx>
      <c:spPr>
        <a:solidFill>
          <a:srgbClr val="000000"/>
        </a:solidFill>
        <a:ln>
          <a:solidFill>
            <a:srgbClr val="FFFFFF"/>
          </a:solidFill>
        </a:ln>
      </c:spPr>
    </c:plotArea>
    <c:legend>
      <c:legendPos val="r"/>
      <c:layout>
        <c:manualLayout>
          <c:xMode val="edge"/>
          <c:yMode val="edge"/>
          <c:x val="0.62480999657651637"/>
          <c:y val="1.8996531683539583E-2"/>
          <c:w val="0.36565377153942757"/>
          <c:h val="0.92779152605924264"/>
        </c:manualLayout>
      </c:layout>
      <c:spPr>
        <a:solidFill>
          <a:schemeClr val="bg2"/>
        </a:solidFill>
        <a:ln w="12700">
          <a:solidFill>
            <a:srgbClr val="FFFFFF"/>
          </a:solidFill>
        </a:ln>
      </c:spPr>
      <c:txPr>
        <a:bodyPr/>
        <a:lstStyle/>
        <a:p>
          <a:pPr>
            <a:defRPr sz="1300" b="1"/>
          </a:pPr>
          <a:endParaRPr lang="en-US"/>
        </a:p>
      </c:txPr>
    </c:legend>
    <c:plotVisOnly val="1"/>
  </c:chart>
  <c:txPr>
    <a:bodyPr/>
    <a:lstStyle/>
    <a:p>
      <a:pPr>
        <a:defRPr sz="1800"/>
      </a:pPr>
      <a:endParaRPr lang="en-US"/>
    </a:p>
  </c:txPr>
  <c:externalData r:id="rId1"/>
</c:chartSpace>
</file>

<file path=ppt/charts/chart2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249"/>
          <c:h val="0.77074260114039184"/>
        </c:manualLayout>
      </c:layout>
      <c:scatterChart>
        <c:scatterStyle val="smoothMarker"/>
        <c:ser>
          <c:idx val="0"/>
          <c:order val="0"/>
          <c:tx>
            <c:strRef>
              <c:f>Sheet1!$B$1</c:f>
              <c:strCache>
                <c:ptCount val="1"/>
                <c:pt idx="0">
                  <c:v>Freedom from Coronary Artery Vasculopathy </c:v>
                </c:pt>
              </c:strCache>
            </c:strRef>
          </c:tx>
          <c:spPr>
            <a:ln w="38100">
              <a:solidFill>
                <a:srgbClr val="00FF00"/>
              </a:solidFill>
            </a:ln>
          </c:spPr>
          <c:marker>
            <c:symbol val="none"/>
          </c:marker>
          <c:xVal>
            <c:numRef>
              <c:f>Sheet1!$A$2:$A$98</c:f>
              <c:numCache>
                <c:formatCode>General</c:formatCode>
                <c:ptCount val="9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1.0832999999999986</c:v>
                </c:pt>
                <c:pt idx="14">
                  <c:v>1.1667000000000001</c:v>
                </c:pt>
                <c:pt idx="15">
                  <c:v>1.25</c:v>
                </c:pt>
                <c:pt idx="16">
                  <c:v>1.3332999999999986</c:v>
                </c:pt>
                <c:pt idx="17">
                  <c:v>1.4166999999999987</c:v>
                </c:pt>
                <c:pt idx="18">
                  <c:v>1.5</c:v>
                </c:pt>
                <c:pt idx="19">
                  <c:v>1.5832999999999986</c:v>
                </c:pt>
                <c:pt idx="20">
                  <c:v>1.6667000000000001</c:v>
                </c:pt>
                <c:pt idx="21">
                  <c:v>1.75</c:v>
                </c:pt>
                <c:pt idx="22">
                  <c:v>1.8332999999999986</c:v>
                </c:pt>
                <c:pt idx="23">
                  <c:v>1.9167000000000001</c:v>
                </c:pt>
                <c:pt idx="24">
                  <c:v>2</c:v>
                </c:pt>
                <c:pt idx="25">
                  <c:v>2.0832999999999999</c:v>
                </c:pt>
                <c:pt idx="26">
                  <c:v>2.1667000000000001</c:v>
                </c:pt>
                <c:pt idx="27">
                  <c:v>2.25</c:v>
                </c:pt>
                <c:pt idx="28">
                  <c:v>2.3332999999999977</c:v>
                </c:pt>
                <c:pt idx="29">
                  <c:v>2.416699999999997</c:v>
                </c:pt>
                <c:pt idx="30">
                  <c:v>2.5</c:v>
                </c:pt>
                <c:pt idx="31">
                  <c:v>2.5832999999999999</c:v>
                </c:pt>
                <c:pt idx="32">
                  <c:v>2.6667000000000001</c:v>
                </c:pt>
                <c:pt idx="33">
                  <c:v>2.75</c:v>
                </c:pt>
                <c:pt idx="34">
                  <c:v>2.8332999999999977</c:v>
                </c:pt>
                <c:pt idx="35">
                  <c:v>2.916699999999997</c:v>
                </c:pt>
                <c:pt idx="36">
                  <c:v>3</c:v>
                </c:pt>
                <c:pt idx="37">
                  <c:v>3.0832999999999999</c:v>
                </c:pt>
                <c:pt idx="38">
                  <c:v>3.1667000000000001</c:v>
                </c:pt>
                <c:pt idx="39">
                  <c:v>3.25</c:v>
                </c:pt>
                <c:pt idx="40">
                  <c:v>3.3332999999999977</c:v>
                </c:pt>
                <c:pt idx="41">
                  <c:v>3.416699999999997</c:v>
                </c:pt>
                <c:pt idx="42">
                  <c:v>3.5</c:v>
                </c:pt>
                <c:pt idx="43">
                  <c:v>3.5832999999999999</c:v>
                </c:pt>
                <c:pt idx="44">
                  <c:v>3.6667000000000001</c:v>
                </c:pt>
                <c:pt idx="45">
                  <c:v>3.75</c:v>
                </c:pt>
                <c:pt idx="46">
                  <c:v>3.8332999999999977</c:v>
                </c:pt>
                <c:pt idx="47">
                  <c:v>3.916699999999997</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numCache>
            </c:numRef>
          </c:xVal>
          <c:yVal>
            <c:numRef>
              <c:f>Sheet1!$B$2:$B$98</c:f>
              <c:numCache>
                <c:formatCode>General</c:formatCode>
                <c:ptCount val="97"/>
                <c:pt idx="0">
                  <c:v>100</c:v>
                </c:pt>
                <c:pt idx="1">
                  <c:v>100</c:v>
                </c:pt>
                <c:pt idx="2">
                  <c:v>99.712999999999994</c:v>
                </c:pt>
                <c:pt idx="3">
                  <c:v>99.712999999999994</c:v>
                </c:pt>
                <c:pt idx="4">
                  <c:v>99.424000000000007</c:v>
                </c:pt>
                <c:pt idx="5">
                  <c:v>99.132999999999981</c:v>
                </c:pt>
                <c:pt idx="6">
                  <c:v>97.960000000000022</c:v>
                </c:pt>
                <c:pt idx="7">
                  <c:v>96.483000000000004</c:v>
                </c:pt>
                <c:pt idx="8">
                  <c:v>96.483000000000004</c:v>
                </c:pt>
                <c:pt idx="9">
                  <c:v>96.483000000000004</c:v>
                </c:pt>
                <c:pt idx="10">
                  <c:v>96.483000000000004</c:v>
                </c:pt>
                <c:pt idx="11">
                  <c:v>96.483000000000004</c:v>
                </c:pt>
                <c:pt idx="12">
                  <c:v>96.483000000000004</c:v>
                </c:pt>
                <c:pt idx="13">
                  <c:v>96.483000000000004</c:v>
                </c:pt>
                <c:pt idx="14">
                  <c:v>96.483000000000004</c:v>
                </c:pt>
                <c:pt idx="15">
                  <c:v>96.483000000000004</c:v>
                </c:pt>
                <c:pt idx="16">
                  <c:v>96.05</c:v>
                </c:pt>
                <c:pt idx="17">
                  <c:v>96.05</c:v>
                </c:pt>
                <c:pt idx="18">
                  <c:v>95.613</c:v>
                </c:pt>
                <c:pt idx="19">
                  <c:v>95.176999999999978</c:v>
                </c:pt>
                <c:pt idx="20">
                  <c:v>94.733999999999995</c:v>
                </c:pt>
                <c:pt idx="21">
                  <c:v>94.733999999999995</c:v>
                </c:pt>
                <c:pt idx="22">
                  <c:v>94.733999999999995</c:v>
                </c:pt>
                <c:pt idx="23">
                  <c:v>94.733999999999995</c:v>
                </c:pt>
                <c:pt idx="24">
                  <c:v>94.733999999999995</c:v>
                </c:pt>
                <c:pt idx="25">
                  <c:v>94.733999999999995</c:v>
                </c:pt>
                <c:pt idx="26">
                  <c:v>94.733999999999995</c:v>
                </c:pt>
                <c:pt idx="27">
                  <c:v>94.733999999999995</c:v>
                </c:pt>
                <c:pt idx="28">
                  <c:v>94.733999999999995</c:v>
                </c:pt>
                <c:pt idx="29">
                  <c:v>94.733999999999995</c:v>
                </c:pt>
                <c:pt idx="30">
                  <c:v>94.137999999999991</c:v>
                </c:pt>
                <c:pt idx="31">
                  <c:v>93.531000000000006</c:v>
                </c:pt>
                <c:pt idx="32">
                  <c:v>92.92</c:v>
                </c:pt>
                <c:pt idx="33">
                  <c:v>92.92</c:v>
                </c:pt>
                <c:pt idx="34">
                  <c:v>92.92</c:v>
                </c:pt>
                <c:pt idx="35">
                  <c:v>92.92</c:v>
                </c:pt>
                <c:pt idx="36">
                  <c:v>92.92</c:v>
                </c:pt>
                <c:pt idx="37">
                  <c:v>92.92</c:v>
                </c:pt>
                <c:pt idx="38">
                  <c:v>92.92</c:v>
                </c:pt>
                <c:pt idx="39">
                  <c:v>92.92</c:v>
                </c:pt>
                <c:pt idx="40">
                  <c:v>92.92</c:v>
                </c:pt>
                <c:pt idx="41">
                  <c:v>92.131999999999991</c:v>
                </c:pt>
                <c:pt idx="42">
                  <c:v>92.131999999999991</c:v>
                </c:pt>
                <c:pt idx="43">
                  <c:v>91.316999999999993</c:v>
                </c:pt>
                <c:pt idx="44">
                  <c:v>91.316999999999993</c:v>
                </c:pt>
                <c:pt idx="45">
                  <c:v>91.316999999999993</c:v>
                </c:pt>
                <c:pt idx="46">
                  <c:v>91.316999999999993</c:v>
                </c:pt>
                <c:pt idx="47">
                  <c:v>91.316999999999993</c:v>
                </c:pt>
                <c:pt idx="48">
                  <c:v>91.316999999999993</c:v>
                </c:pt>
                <c:pt idx="49">
                  <c:v>91.316999999999993</c:v>
                </c:pt>
                <c:pt idx="50">
                  <c:v>91.316999999999993</c:v>
                </c:pt>
                <c:pt idx="51">
                  <c:v>91.316999999999993</c:v>
                </c:pt>
                <c:pt idx="52">
                  <c:v>91.316999999999993</c:v>
                </c:pt>
                <c:pt idx="53">
                  <c:v>91.316999999999993</c:v>
                </c:pt>
                <c:pt idx="54">
                  <c:v>90.203000000000003</c:v>
                </c:pt>
                <c:pt idx="55">
                  <c:v>89.09</c:v>
                </c:pt>
                <c:pt idx="56">
                  <c:v>89.09</c:v>
                </c:pt>
                <c:pt idx="57">
                  <c:v>89.09</c:v>
                </c:pt>
                <c:pt idx="58">
                  <c:v>89.09</c:v>
                </c:pt>
                <c:pt idx="59">
                  <c:v>89.09</c:v>
                </c:pt>
                <c:pt idx="60">
                  <c:v>89.09</c:v>
                </c:pt>
                <c:pt idx="61">
                  <c:v>89.09</c:v>
                </c:pt>
                <c:pt idx="62">
                  <c:v>89.09</c:v>
                </c:pt>
                <c:pt idx="63">
                  <c:v>89.09</c:v>
                </c:pt>
                <c:pt idx="64">
                  <c:v>89.09</c:v>
                </c:pt>
                <c:pt idx="65">
                  <c:v>89.09</c:v>
                </c:pt>
                <c:pt idx="66">
                  <c:v>89.09</c:v>
                </c:pt>
                <c:pt idx="67">
                  <c:v>89.09</c:v>
                </c:pt>
                <c:pt idx="68">
                  <c:v>87.76</c:v>
                </c:pt>
                <c:pt idx="69">
                  <c:v>87.76</c:v>
                </c:pt>
                <c:pt idx="70">
                  <c:v>87.76</c:v>
                </c:pt>
                <c:pt idx="71">
                  <c:v>87.76</c:v>
                </c:pt>
                <c:pt idx="72">
                  <c:v>87.76</c:v>
                </c:pt>
                <c:pt idx="73">
                  <c:v>87.76</c:v>
                </c:pt>
                <c:pt idx="74">
                  <c:v>87.76</c:v>
                </c:pt>
                <c:pt idx="75">
                  <c:v>87.76</c:v>
                </c:pt>
                <c:pt idx="76">
                  <c:v>87.76</c:v>
                </c:pt>
                <c:pt idx="77">
                  <c:v>87.76</c:v>
                </c:pt>
                <c:pt idx="78">
                  <c:v>87.76</c:v>
                </c:pt>
                <c:pt idx="79">
                  <c:v>87.76</c:v>
                </c:pt>
                <c:pt idx="80">
                  <c:v>87.76</c:v>
                </c:pt>
                <c:pt idx="81">
                  <c:v>87.76</c:v>
                </c:pt>
                <c:pt idx="82">
                  <c:v>87.76</c:v>
                </c:pt>
                <c:pt idx="83">
                  <c:v>87.76</c:v>
                </c:pt>
                <c:pt idx="84">
                  <c:v>87.76</c:v>
                </c:pt>
                <c:pt idx="85">
                  <c:v>87.76</c:v>
                </c:pt>
                <c:pt idx="86">
                  <c:v>87.76</c:v>
                </c:pt>
                <c:pt idx="87">
                  <c:v>87.76</c:v>
                </c:pt>
                <c:pt idx="88">
                  <c:v>87.76</c:v>
                </c:pt>
                <c:pt idx="89">
                  <c:v>87.76</c:v>
                </c:pt>
                <c:pt idx="90">
                  <c:v>87.76</c:v>
                </c:pt>
                <c:pt idx="91">
                  <c:v>85.718999999999994</c:v>
                </c:pt>
                <c:pt idx="92">
                  <c:v>85.718999999999994</c:v>
                </c:pt>
                <c:pt idx="93">
                  <c:v>85.718999999999994</c:v>
                </c:pt>
                <c:pt idx="94">
                  <c:v>85.718999999999994</c:v>
                </c:pt>
                <c:pt idx="95">
                  <c:v>85.718999999999994</c:v>
                </c:pt>
                <c:pt idx="96">
                  <c:v>85.718999999999994</c:v>
                </c:pt>
              </c:numCache>
            </c:numRef>
          </c:yVal>
        </c:ser>
        <c:ser>
          <c:idx val="1"/>
          <c:order val="1"/>
          <c:tx>
            <c:strRef>
              <c:f>Sheet1!$C$1</c:f>
              <c:strCache>
                <c:ptCount val="1"/>
                <c:pt idx="0">
                  <c:v>Freedom from Bronchiolitis Obliterans Syndrome </c:v>
                </c:pt>
              </c:strCache>
            </c:strRef>
          </c:tx>
          <c:spPr>
            <a:ln w="38100">
              <a:solidFill>
                <a:srgbClr val="00FFFF"/>
              </a:solidFill>
              <a:prstDash val="solid"/>
            </a:ln>
          </c:spPr>
          <c:marker>
            <c:symbol val="none"/>
          </c:marker>
          <c:xVal>
            <c:numRef>
              <c:f>Sheet1!$A$2:$A$98</c:f>
              <c:numCache>
                <c:formatCode>General</c:formatCode>
                <c:ptCount val="97"/>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1.0832999999999986</c:v>
                </c:pt>
                <c:pt idx="14">
                  <c:v>1.1667000000000001</c:v>
                </c:pt>
                <c:pt idx="15">
                  <c:v>1.25</c:v>
                </c:pt>
                <c:pt idx="16">
                  <c:v>1.3332999999999986</c:v>
                </c:pt>
                <c:pt idx="17">
                  <c:v>1.4166999999999987</c:v>
                </c:pt>
                <c:pt idx="18">
                  <c:v>1.5</c:v>
                </c:pt>
                <c:pt idx="19">
                  <c:v>1.5832999999999986</c:v>
                </c:pt>
                <c:pt idx="20">
                  <c:v>1.6667000000000001</c:v>
                </c:pt>
                <c:pt idx="21">
                  <c:v>1.75</c:v>
                </c:pt>
                <c:pt idx="22">
                  <c:v>1.8332999999999986</c:v>
                </c:pt>
                <c:pt idx="23">
                  <c:v>1.9167000000000001</c:v>
                </c:pt>
                <c:pt idx="24">
                  <c:v>2</c:v>
                </c:pt>
                <c:pt idx="25">
                  <c:v>2.0832999999999999</c:v>
                </c:pt>
                <c:pt idx="26">
                  <c:v>2.1667000000000001</c:v>
                </c:pt>
                <c:pt idx="27">
                  <c:v>2.25</c:v>
                </c:pt>
                <c:pt idx="28">
                  <c:v>2.3332999999999977</c:v>
                </c:pt>
                <c:pt idx="29">
                  <c:v>2.416699999999997</c:v>
                </c:pt>
                <c:pt idx="30">
                  <c:v>2.5</c:v>
                </c:pt>
                <c:pt idx="31">
                  <c:v>2.5832999999999999</c:v>
                </c:pt>
                <c:pt idx="32">
                  <c:v>2.6667000000000001</c:v>
                </c:pt>
                <c:pt idx="33">
                  <c:v>2.75</c:v>
                </c:pt>
                <c:pt idx="34">
                  <c:v>2.8332999999999977</c:v>
                </c:pt>
                <c:pt idx="35">
                  <c:v>2.916699999999997</c:v>
                </c:pt>
                <c:pt idx="36">
                  <c:v>3</c:v>
                </c:pt>
                <c:pt idx="37">
                  <c:v>3.0832999999999999</c:v>
                </c:pt>
                <c:pt idx="38">
                  <c:v>3.1667000000000001</c:v>
                </c:pt>
                <c:pt idx="39">
                  <c:v>3.25</c:v>
                </c:pt>
                <c:pt idx="40">
                  <c:v>3.3332999999999977</c:v>
                </c:pt>
                <c:pt idx="41">
                  <c:v>3.416699999999997</c:v>
                </c:pt>
                <c:pt idx="42">
                  <c:v>3.5</c:v>
                </c:pt>
                <c:pt idx="43">
                  <c:v>3.5832999999999999</c:v>
                </c:pt>
                <c:pt idx="44">
                  <c:v>3.6667000000000001</c:v>
                </c:pt>
                <c:pt idx="45">
                  <c:v>3.75</c:v>
                </c:pt>
                <c:pt idx="46">
                  <c:v>3.8332999999999977</c:v>
                </c:pt>
                <c:pt idx="47">
                  <c:v>3.916699999999997</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numCache>
            </c:numRef>
          </c:xVal>
          <c:yVal>
            <c:numRef>
              <c:f>Sheet1!$C$2:$C$98</c:f>
              <c:numCache>
                <c:formatCode>General</c:formatCode>
                <c:ptCount val="97"/>
                <c:pt idx="0">
                  <c:v>100</c:v>
                </c:pt>
                <c:pt idx="1">
                  <c:v>100</c:v>
                </c:pt>
                <c:pt idx="2">
                  <c:v>99.76</c:v>
                </c:pt>
                <c:pt idx="3">
                  <c:v>99.76</c:v>
                </c:pt>
                <c:pt idx="4">
                  <c:v>99.519000000000005</c:v>
                </c:pt>
                <c:pt idx="5">
                  <c:v>99.034000000000006</c:v>
                </c:pt>
                <c:pt idx="6">
                  <c:v>98.302999999999983</c:v>
                </c:pt>
                <c:pt idx="7">
                  <c:v>92.414000000000101</c:v>
                </c:pt>
                <c:pt idx="8">
                  <c:v>91.667999999999992</c:v>
                </c:pt>
                <c:pt idx="9">
                  <c:v>90.92</c:v>
                </c:pt>
                <c:pt idx="10">
                  <c:v>90.92</c:v>
                </c:pt>
                <c:pt idx="11">
                  <c:v>90.92</c:v>
                </c:pt>
                <c:pt idx="12">
                  <c:v>90.92</c:v>
                </c:pt>
                <c:pt idx="13">
                  <c:v>90.92</c:v>
                </c:pt>
                <c:pt idx="14">
                  <c:v>90.92</c:v>
                </c:pt>
                <c:pt idx="15">
                  <c:v>90.92</c:v>
                </c:pt>
                <c:pt idx="16">
                  <c:v>89.935000000000002</c:v>
                </c:pt>
                <c:pt idx="17">
                  <c:v>88.940000000000026</c:v>
                </c:pt>
                <c:pt idx="18">
                  <c:v>86.949000000000026</c:v>
                </c:pt>
                <c:pt idx="19">
                  <c:v>83.606999999999999</c:v>
                </c:pt>
                <c:pt idx="20">
                  <c:v>82.933999999999997</c:v>
                </c:pt>
                <c:pt idx="21">
                  <c:v>82.933999999999997</c:v>
                </c:pt>
                <c:pt idx="22">
                  <c:v>82.593000000000004</c:v>
                </c:pt>
                <c:pt idx="23">
                  <c:v>82.593000000000004</c:v>
                </c:pt>
                <c:pt idx="24">
                  <c:v>82.593000000000004</c:v>
                </c:pt>
                <c:pt idx="25">
                  <c:v>82.593000000000004</c:v>
                </c:pt>
                <c:pt idx="26">
                  <c:v>82.593000000000004</c:v>
                </c:pt>
                <c:pt idx="27">
                  <c:v>82.191999999999993</c:v>
                </c:pt>
                <c:pt idx="28">
                  <c:v>80.55</c:v>
                </c:pt>
                <c:pt idx="29">
                  <c:v>80.134999999999991</c:v>
                </c:pt>
                <c:pt idx="30">
                  <c:v>77.644000000000005</c:v>
                </c:pt>
                <c:pt idx="31">
                  <c:v>74.322000000000003</c:v>
                </c:pt>
                <c:pt idx="32">
                  <c:v>73.075999999999979</c:v>
                </c:pt>
                <c:pt idx="33">
                  <c:v>72.658999999999978</c:v>
                </c:pt>
                <c:pt idx="34">
                  <c:v>71.813999999999993</c:v>
                </c:pt>
                <c:pt idx="35">
                  <c:v>71.813999999999993</c:v>
                </c:pt>
                <c:pt idx="36">
                  <c:v>71.813999999999993</c:v>
                </c:pt>
                <c:pt idx="37">
                  <c:v>71.813999999999993</c:v>
                </c:pt>
                <c:pt idx="38">
                  <c:v>71.813999999999993</c:v>
                </c:pt>
                <c:pt idx="39">
                  <c:v>71.813999999999993</c:v>
                </c:pt>
                <c:pt idx="40">
                  <c:v>71.813999999999993</c:v>
                </c:pt>
                <c:pt idx="41">
                  <c:v>71.331999999999994</c:v>
                </c:pt>
                <c:pt idx="42">
                  <c:v>68.430000000000007</c:v>
                </c:pt>
                <c:pt idx="43">
                  <c:v>67.453000000000003</c:v>
                </c:pt>
                <c:pt idx="44">
                  <c:v>67.453000000000003</c:v>
                </c:pt>
                <c:pt idx="45">
                  <c:v>66.453000000000003</c:v>
                </c:pt>
                <c:pt idx="46">
                  <c:v>66.453000000000003</c:v>
                </c:pt>
                <c:pt idx="47">
                  <c:v>66.453000000000003</c:v>
                </c:pt>
                <c:pt idx="48">
                  <c:v>66.453000000000003</c:v>
                </c:pt>
                <c:pt idx="49">
                  <c:v>66.453000000000003</c:v>
                </c:pt>
                <c:pt idx="50">
                  <c:v>66.453000000000003</c:v>
                </c:pt>
                <c:pt idx="51">
                  <c:v>66.453000000000003</c:v>
                </c:pt>
                <c:pt idx="52">
                  <c:v>66.453000000000003</c:v>
                </c:pt>
                <c:pt idx="53">
                  <c:v>66.453000000000003</c:v>
                </c:pt>
                <c:pt idx="54">
                  <c:v>63.564</c:v>
                </c:pt>
                <c:pt idx="55">
                  <c:v>61.83</c:v>
                </c:pt>
                <c:pt idx="56">
                  <c:v>60.069000000000003</c:v>
                </c:pt>
                <c:pt idx="57">
                  <c:v>59.474000000000004</c:v>
                </c:pt>
                <c:pt idx="58">
                  <c:v>59.474000000000004</c:v>
                </c:pt>
                <c:pt idx="59">
                  <c:v>59.474000000000004</c:v>
                </c:pt>
                <c:pt idx="60">
                  <c:v>59.474000000000004</c:v>
                </c:pt>
                <c:pt idx="61">
                  <c:v>59.474000000000004</c:v>
                </c:pt>
                <c:pt idx="62">
                  <c:v>59.474000000000004</c:v>
                </c:pt>
                <c:pt idx="63">
                  <c:v>59.474000000000004</c:v>
                </c:pt>
                <c:pt idx="64">
                  <c:v>59.474000000000004</c:v>
                </c:pt>
                <c:pt idx="65">
                  <c:v>58.775000000000013</c:v>
                </c:pt>
                <c:pt idx="66">
                  <c:v>57.375</c:v>
                </c:pt>
                <c:pt idx="67">
                  <c:v>55.276000000000003</c:v>
                </c:pt>
                <c:pt idx="68">
                  <c:v>54.576000000000001</c:v>
                </c:pt>
                <c:pt idx="69">
                  <c:v>54.576000000000001</c:v>
                </c:pt>
                <c:pt idx="70">
                  <c:v>54.576000000000001</c:v>
                </c:pt>
                <c:pt idx="71">
                  <c:v>54.576000000000001</c:v>
                </c:pt>
                <c:pt idx="72">
                  <c:v>54.576000000000001</c:v>
                </c:pt>
                <c:pt idx="73">
                  <c:v>54.576000000000001</c:v>
                </c:pt>
                <c:pt idx="74">
                  <c:v>54.576000000000001</c:v>
                </c:pt>
                <c:pt idx="75">
                  <c:v>54.576000000000001</c:v>
                </c:pt>
                <c:pt idx="76">
                  <c:v>54.576000000000001</c:v>
                </c:pt>
                <c:pt idx="77">
                  <c:v>54.576000000000001</c:v>
                </c:pt>
                <c:pt idx="78">
                  <c:v>54.576000000000001</c:v>
                </c:pt>
                <c:pt idx="79">
                  <c:v>53.724000000000011</c:v>
                </c:pt>
                <c:pt idx="80">
                  <c:v>51.976000000000006</c:v>
                </c:pt>
                <c:pt idx="81">
                  <c:v>51.095000000000013</c:v>
                </c:pt>
                <c:pt idx="82">
                  <c:v>51.095000000000013</c:v>
                </c:pt>
                <c:pt idx="83">
                  <c:v>51.095000000000013</c:v>
                </c:pt>
                <c:pt idx="84">
                  <c:v>51.095000000000013</c:v>
                </c:pt>
                <c:pt idx="85">
                  <c:v>51.095000000000013</c:v>
                </c:pt>
                <c:pt idx="86">
                  <c:v>51.095000000000013</c:v>
                </c:pt>
                <c:pt idx="87">
                  <c:v>51.095000000000013</c:v>
                </c:pt>
                <c:pt idx="88">
                  <c:v>51.095000000000013</c:v>
                </c:pt>
                <c:pt idx="89">
                  <c:v>49.96</c:v>
                </c:pt>
                <c:pt idx="90">
                  <c:v>48.824000000000005</c:v>
                </c:pt>
                <c:pt idx="91">
                  <c:v>46.553000000000004</c:v>
                </c:pt>
                <c:pt idx="92">
                  <c:v>45.417999999999999</c:v>
                </c:pt>
                <c:pt idx="93">
                  <c:v>45.417999999999999</c:v>
                </c:pt>
                <c:pt idx="94">
                  <c:v>44.283000000000001</c:v>
                </c:pt>
                <c:pt idx="95">
                  <c:v>44.283000000000001</c:v>
                </c:pt>
                <c:pt idx="96">
                  <c:v>44.283000000000001</c:v>
                </c:pt>
              </c:numCache>
            </c:numRef>
          </c:yVal>
        </c:ser>
        <c:axId val="276345216"/>
        <c:axId val="276347136"/>
      </c:scatterChart>
      <c:valAx>
        <c:axId val="276345216"/>
        <c:scaling>
          <c:orientation val="minMax"/>
          <c:max val="8"/>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6347136"/>
        <c:crosses val="autoZero"/>
        <c:crossBetween val="midCat"/>
        <c:majorUnit val="1"/>
      </c:valAx>
      <c:valAx>
        <c:axId val="276347136"/>
        <c:scaling>
          <c:orientation val="minMax"/>
          <c:max val="100"/>
          <c:min val="4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 and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76345216"/>
        <c:crosses val="autoZero"/>
        <c:crossBetween val="midCat"/>
        <c:majorUnit val="10"/>
      </c:valAx>
      <c:spPr>
        <a:solidFill>
          <a:schemeClr val="bg2"/>
        </a:solidFill>
        <a:ln>
          <a:solidFill>
            <a:schemeClr val="tx1"/>
          </a:solidFill>
        </a:ln>
      </c:spPr>
    </c:plotArea>
    <c:legend>
      <c:legendPos val="r"/>
      <c:layout>
        <c:manualLayout>
          <c:xMode val="edge"/>
          <c:yMode val="edge"/>
          <c:x val="0.1310987619910344"/>
          <c:y val="0.58279887393108165"/>
          <c:w val="0.54050890762548565"/>
          <c:h val="0.1852036383383112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2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282"/>
          <c:h val="0.77074260114039206"/>
        </c:manualLayout>
      </c:layout>
      <c:scatterChart>
        <c:scatterStyle val="smoothMarker"/>
        <c:ser>
          <c:idx val="0"/>
          <c:order val="0"/>
          <c:tx>
            <c:strRef>
              <c:f>Sheet1!$B$1</c:f>
              <c:strCache>
                <c:ptCount val="1"/>
                <c:pt idx="0">
                  <c:v>Heart (N=195)</c:v>
                </c:pt>
              </c:strCache>
            </c:strRef>
          </c:tx>
          <c:spPr>
            <a:ln w="38100">
              <a:solidFill>
                <a:srgbClr val="00FF00"/>
              </a:solidFill>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Sheet1!$B$2:$B$50</c:f>
              <c:numCache>
                <c:formatCode>General</c:formatCode>
                <c:ptCount val="49"/>
                <c:pt idx="0">
                  <c:v>100</c:v>
                </c:pt>
                <c:pt idx="1">
                  <c:v>100</c:v>
                </c:pt>
                <c:pt idx="2">
                  <c:v>100</c:v>
                </c:pt>
                <c:pt idx="3">
                  <c:v>100</c:v>
                </c:pt>
                <c:pt idx="4">
                  <c:v>100</c:v>
                </c:pt>
                <c:pt idx="5">
                  <c:v>100</c:v>
                </c:pt>
                <c:pt idx="6">
                  <c:v>98.429000000000002</c:v>
                </c:pt>
                <c:pt idx="7">
                  <c:v>97.376999999999981</c:v>
                </c:pt>
                <c:pt idx="8">
                  <c:v>97.376999999999981</c:v>
                </c:pt>
                <c:pt idx="9">
                  <c:v>97.376999999999981</c:v>
                </c:pt>
                <c:pt idx="10">
                  <c:v>97.376999999999981</c:v>
                </c:pt>
                <c:pt idx="11">
                  <c:v>97.376999999999981</c:v>
                </c:pt>
                <c:pt idx="12">
                  <c:v>97.376999999999981</c:v>
                </c:pt>
                <c:pt idx="13">
                  <c:v>97.376999999999981</c:v>
                </c:pt>
                <c:pt idx="14">
                  <c:v>97.376999999999981</c:v>
                </c:pt>
                <c:pt idx="15">
                  <c:v>97.376999999999981</c:v>
                </c:pt>
                <c:pt idx="16">
                  <c:v>96.627999999999986</c:v>
                </c:pt>
                <c:pt idx="17">
                  <c:v>96.627999999999986</c:v>
                </c:pt>
                <c:pt idx="18">
                  <c:v>96.627999999999986</c:v>
                </c:pt>
                <c:pt idx="19">
                  <c:v>96.627999999999986</c:v>
                </c:pt>
                <c:pt idx="20">
                  <c:v>95.861000000000004</c:v>
                </c:pt>
                <c:pt idx="21">
                  <c:v>95.861000000000004</c:v>
                </c:pt>
                <c:pt idx="22">
                  <c:v>95.861000000000004</c:v>
                </c:pt>
                <c:pt idx="23">
                  <c:v>95.861000000000004</c:v>
                </c:pt>
                <c:pt idx="24">
                  <c:v>95.861000000000004</c:v>
                </c:pt>
                <c:pt idx="25">
                  <c:v>95.861000000000004</c:v>
                </c:pt>
                <c:pt idx="26">
                  <c:v>95.861000000000004</c:v>
                </c:pt>
                <c:pt idx="27">
                  <c:v>95.861000000000004</c:v>
                </c:pt>
                <c:pt idx="28">
                  <c:v>95.861000000000004</c:v>
                </c:pt>
                <c:pt idx="29">
                  <c:v>95.861000000000004</c:v>
                </c:pt>
                <c:pt idx="30">
                  <c:v>94.861999999999995</c:v>
                </c:pt>
                <c:pt idx="31">
                  <c:v>94.861999999999995</c:v>
                </c:pt>
                <c:pt idx="32">
                  <c:v>93.864000000000004</c:v>
                </c:pt>
                <c:pt idx="33">
                  <c:v>93.864000000000004</c:v>
                </c:pt>
                <c:pt idx="34">
                  <c:v>93.864000000000004</c:v>
                </c:pt>
                <c:pt idx="35">
                  <c:v>93.864000000000004</c:v>
                </c:pt>
                <c:pt idx="36">
                  <c:v>93.864000000000004</c:v>
                </c:pt>
                <c:pt idx="37">
                  <c:v>93.864000000000004</c:v>
                </c:pt>
                <c:pt idx="38">
                  <c:v>93.864000000000004</c:v>
                </c:pt>
                <c:pt idx="39">
                  <c:v>93.864000000000004</c:v>
                </c:pt>
                <c:pt idx="40">
                  <c:v>93.864000000000004</c:v>
                </c:pt>
                <c:pt idx="41">
                  <c:v>93.864000000000004</c:v>
                </c:pt>
                <c:pt idx="42">
                  <c:v>93.864000000000004</c:v>
                </c:pt>
                <c:pt idx="43">
                  <c:v>92.542000000000002</c:v>
                </c:pt>
                <c:pt idx="44">
                  <c:v>92.542000000000002</c:v>
                </c:pt>
                <c:pt idx="45">
                  <c:v>92.542000000000002</c:v>
                </c:pt>
                <c:pt idx="46">
                  <c:v>92.542000000000002</c:v>
                </c:pt>
                <c:pt idx="47">
                  <c:v>92.542000000000002</c:v>
                </c:pt>
                <c:pt idx="48">
                  <c:v>92.542000000000002</c:v>
                </c:pt>
              </c:numCache>
            </c:numRef>
          </c:yVal>
        </c:ser>
        <c:ser>
          <c:idx val="1"/>
          <c:order val="1"/>
          <c:tx>
            <c:strRef>
              <c:f>Sheet1!$C$1</c:f>
              <c:strCache>
                <c:ptCount val="1"/>
                <c:pt idx="0">
                  <c:v>Lung (N=56)</c:v>
                </c:pt>
              </c:strCache>
            </c:strRef>
          </c:tx>
          <c:spPr>
            <a:ln w="38100">
              <a:solidFill>
                <a:srgbClr val="00FFFF"/>
              </a:solidFill>
              <a:prstDash val="solid"/>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Sheet1!$C$2:$C$50</c:f>
              <c:numCache>
                <c:formatCode>General</c:formatCode>
                <c:ptCount val="49"/>
                <c:pt idx="0">
                  <c:v>100</c:v>
                </c:pt>
                <c:pt idx="1">
                  <c:v>100</c:v>
                </c:pt>
                <c:pt idx="2">
                  <c:v>100</c:v>
                </c:pt>
                <c:pt idx="3">
                  <c:v>100</c:v>
                </c:pt>
                <c:pt idx="4">
                  <c:v>100</c:v>
                </c:pt>
                <c:pt idx="5">
                  <c:v>98.147999999999996</c:v>
                </c:pt>
                <c:pt idx="6">
                  <c:v>98.147999999999996</c:v>
                </c:pt>
                <c:pt idx="7">
                  <c:v>96.260999999999996</c:v>
                </c:pt>
                <c:pt idx="8">
                  <c:v>96.260999999999996</c:v>
                </c:pt>
                <c:pt idx="9">
                  <c:v>96.260999999999996</c:v>
                </c:pt>
                <c:pt idx="10">
                  <c:v>96.260999999999996</c:v>
                </c:pt>
                <c:pt idx="11">
                  <c:v>96.260999999999996</c:v>
                </c:pt>
                <c:pt idx="12">
                  <c:v>96.260999999999996</c:v>
                </c:pt>
                <c:pt idx="13">
                  <c:v>96.260999999999996</c:v>
                </c:pt>
                <c:pt idx="14">
                  <c:v>96.260999999999996</c:v>
                </c:pt>
                <c:pt idx="15">
                  <c:v>96.260999999999996</c:v>
                </c:pt>
                <c:pt idx="16">
                  <c:v>96.260999999999996</c:v>
                </c:pt>
                <c:pt idx="17">
                  <c:v>96.260999999999996</c:v>
                </c:pt>
                <c:pt idx="18">
                  <c:v>96.260999999999996</c:v>
                </c:pt>
                <c:pt idx="19">
                  <c:v>96.260999999999996</c:v>
                </c:pt>
                <c:pt idx="20">
                  <c:v>96.260999999999996</c:v>
                </c:pt>
                <c:pt idx="21">
                  <c:v>96.260999999999996</c:v>
                </c:pt>
                <c:pt idx="22">
                  <c:v>96.260999999999996</c:v>
                </c:pt>
                <c:pt idx="23">
                  <c:v>96.260999999999996</c:v>
                </c:pt>
                <c:pt idx="24">
                  <c:v>96.260999999999996</c:v>
                </c:pt>
                <c:pt idx="25">
                  <c:v>96.260999999999996</c:v>
                </c:pt>
                <c:pt idx="26">
                  <c:v>96.260999999999996</c:v>
                </c:pt>
                <c:pt idx="27">
                  <c:v>96.260999999999996</c:v>
                </c:pt>
                <c:pt idx="28">
                  <c:v>96.260999999999996</c:v>
                </c:pt>
                <c:pt idx="29">
                  <c:v>96.260999999999996</c:v>
                </c:pt>
                <c:pt idx="30">
                  <c:v>96.260999999999996</c:v>
                </c:pt>
                <c:pt idx="31">
                  <c:v>96.260999999999996</c:v>
                </c:pt>
                <c:pt idx="32">
                  <c:v>96.260999999999996</c:v>
                </c:pt>
                <c:pt idx="33">
                  <c:v>96.260999999999996</c:v>
                </c:pt>
                <c:pt idx="34">
                  <c:v>96.260999999999996</c:v>
                </c:pt>
                <c:pt idx="35">
                  <c:v>96.260999999999996</c:v>
                </c:pt>
                <c:pt idx="36">
                  <c:v>96.260999999999996</c:v>
                </c:pt>
                <c:pt idx="37">
                  <c:v>96.260999999999996</c:v>
                </c:pt>
                <c:pt idx="38">
                  <c:v>96.260999999999996</c:v>
                </c:pt>
                <c:pt idx="39">
                  <c:v>96.260999999999996</c:v>
                </c:pt>
                <c:pt idx="40">
                  <c:v>96.260999999999996</c:v>
                </c:pt>
                <c:pt idx="41">
                  <c:v>96.260999999999996</c:v>
                </c:pt>
                <c:pt idx="42">
                  <c:v>96.260999999999996</c:v>
                </c:pt>
                <c:pt idx="43">
                  <c:v>96.260999999999996</c:v>
                </c:pt>
                <c:pt idx="44">
                  <c:v>96.260999999999996</c:v>
                </c:pt>
                <c:pt idx="45">
                  <c:v>96.260999999999996</c:v>
                </c:pt>
                <c:pt idx="46">
                  <c:v>96.260999999999996</c:v>
                </c:pt>
                <c:pt idx="47">
                  <c:v>96.260999999999996</c:v>
                </c:pt>
                <c:pt idx="48">
                  <c:v>96.260999999999996</c:v>
                </c:pt>
              </c:numCache>
            </c:numRef>
          </c:yVal>
        </c:ser>
        <c:ser>
          <c:idx val="2"/>
          <c:order val="2"/>
          <c:tx>
            <c:strRef>
              <c:f>Sheet1!$D$1</c:f>
              <c:strCache>
                <c:ptCount val="1"/>
                <c:pt idx="0">
                  <c:v>Heart/Lung (N=89)</c:v>
                </c:pt>
              </c:strCache>
            </c:strRef>
          </c:tx>
          <c:spPr>
            <a:ln w="38100">
              <a:solidFill>
                <a:srgbClr val="FF0000"/>
              </a:solidFill>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Sheet1!$D$2:$D$50</c:f>
              <c:numCache>
                <c:formatCode>General</c:formatCode>
                <c:ptCount val="49"/>
                <c:pt idx="0">
                  <c:v>100</c:v>
                </c:pt>
                <c:pt idx="1">
                  <c:v>100</c:v>
                </c:pt>
                <c:pt idx="2">
                  <c:v>98.875999999999948</c:v>
                </c:pt>
                <c:pt idx="3">
                  <c:v>98.875999999999948</c:v>
                </c:pt>
                <c:pt idx="4">
                  <c:v>97.740000000000023</c:v>
                </c:pt>
                <c:pt idx="5">
                  <c:v>97.740000000000023</c:v>
                </c:pt>
                <c:pt idx="6">
                  <c:v>96.60299999999998</c:v>
                </c:pt>
                <c:pt idx="7">
                  <c:v>95.453000000000003</c:v>
                </c:pt>
                <c:pt idx="8">
                  <c:v>95.453000000000003</c:v>
                </c:pt>
                <c:pt idx="9">
                  <c:v>95.453000000000003</c:v>
                </c:pt>
                <c:pt idx="10">
                  <c:v>95.453000000000003</c:v>
                </c:pt>
                <c:pt idx="11">
                  <c:v>95.453000000000003</c:v>
                </c:pt>
                <c:pt idx="12">
                  <c:v>95.453000000000003</c:v>
                </c:pt>
                <c:pt idx="13">
                  <c:v>95.453000000000003</c:v>
                </c:pt>
                <c:pt idx="14">
                  <c:v>95.453000000000003</c:v>
                </c:pt>
                <c:pt idx="15">
                  <c:v>95.453000000000003</c:v>
                </c:pt>
                <c:pt idx="16">
                  <c:v>95.453000000000003</c:v>
                </c:pt>
                <c:pt idx="17">
                  <c:v>95.453000000000003</c:v>
                </c:pt>
                <c:pt idx="18">
                  <c:v>93.685999999999979</c:v>
                </c:pt>
                <c:pt idx="19">
                  <c:v>91.918000000000006</c:v>
                </c:pt>
                <c:pt idx="20">
                  <c:v>91.918000000000006</c:v>
                </c:pt>
                <c:pt idx="21">
                  <c:v>91.918000000000006</c:v>
                </c:pt>
                <c:pt idx="22">
                  <c:v>91.918000000000006</c:v>
                </c:pt>
                <c:pt idx="23">
                  <c:v>91.918000000000006</c:v>
                </c:pt>
                <c:pt idx="24">
                  <c:v>91.918000000000006</c:v>
                </c:pt>
                <c:pt idx="25">
                  <c:v>91.918000000000006</c:v>
                </c:pt>
                <c:pt idx="26">
                  <c:v>91.918000000000006</c:v>
                </c:pt>
                <c:pt idx="27">
                  <c:v>91.918000000000006</c:v>
                </c:pt>
                <c:pt idx="28">
                  <c:v>91.918000000000006</c:v>
                </c:pt>
                <c:pt idx="29">
                  <c:v>91.918000000000006</c:v>
                </c:pt>
                <c:pt idx="30">
                  <c:v>91.918000000000006</c:v>
                </c:pt>
                <c:pt idx="31">
                  <c:v>89.292000000000002</c:v>
                </c:pt>
                <c:pt idx="32">
                  <c:v>89.292000000000002</c:v>
                </c:pt>
                <c:pt idx="33">
                  <c:v>89.292000000000002</c:v>
                </c:pt>
                <c:pt idx="34">
                  <c:v>89.292000000000002</c:v>
                </c:pt>
                <c:pt idx="35">
                  <c:v>89.292000000000002</c:v>
                </c:pt>
                <c:pt idx="36">
                  <c:v>89.292000000000002</c:v>
                </c:pt>
                <c:pt idx="37">
                  <c:v>89.292000000000002</c:v>
                </c:pt>
                <c:pt idx="38">
                  <c:v>89.292000000000002</c:v>
                </c:pt>
                <c:pt idx="39">
                  <c:v>89.292000000000002</c:v>
                </c:pt>
                <c:pt idx="40">
                  <c:v>89.292000000000002</c:v>
                </c:pt>
                <c:pt idx="41">
                  <c:v>85.985000000000014</c:v>
                </c:pt>
                <c:pt idx="42">
                  <c:v>85.985000000000014</c:v>
                </c:pt>
                <c:pt idx="43">
                  <c:v>85.985000000000014</c:v>
                </c:pt>
                <c:pt idx="44">
                  <c:v>85.985000000000014</c:v>
                </c:pt>
                <c:pt idx="45">
                  <c:v>85.985000000000014</c:v>
                </c:pt>
                <c:pt idx="46">
                  <c:v>85.985000000000014</c:v>
                </c:pt>
                <c:pt idx="47">
                  <c:v>85.985000000000014</c:v>
                </c:pt>
                <c:pt idx="48">
                  <c:v>85.985000000000014</c:v>
                </c:pt>
              </c:numCache>
            </c:numRef>
          </c:yVal>
        </c:ser>
        <c:axId val="276386176"/>
        <c:axId val="276388096"/>
      </c:scatterChart>
      <c:valAx>
        <c:axId val="276386176"/>
        <c:scaling>
          <c:orientation val="minMax"/>
          <c:max val="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6388096"/>
        <c:crosses val="autoZero"/>
        <c:crossBetween val="midCat"/>
        <c:majorUnit val="1"/>
      </c:valAx>
      <c:valAx>
        <c:axId val="276388096"/>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CAV</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76386176"/>
        <c:crosses val="autoZero"/>
        <c:crossBetween val="midCat"/>
        <c:majorUnit val="10"/>
      </c:valAx>
      <c:spPr>
        <a:solidFill>
          <a:schemeClr val="bg2"/>
        </a:solidFill>
        <a:ln>
          <a:solidFill>
            <a:schemeClr val="tx1"/>
          </a:solidFill>
        </a:ln>
      </c:spPr>
    </c:plotArea>
    <c:legend>
      <c:legendPos val="r"/>
      <c:layout>
        <c:manualLayout>
          <c:xMode val="edge"/>
          <c:yMode val="edge"/>
          <c:x val="0.70779492718278259"/>
          <c:y val="0.56666984167302459"/>
          <c:w val="0.22263280143079461"/>
          <c:h val="0.1732550165100334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7.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304"/>
          <c:h val="0.7707426011403925"/>
        </c:manualLayout>
      </c:layout>
      <c:scatterChart>
        <c:scatterStyle val="smoothMarker"/>
        <c:ser>
          <c:idx val="0"/>
          <c:order val="0"/>
          <c:tx>
            <c:strRef>
              <c:f>Sheet1!$B$1</c:f>
              <c:strCache>
                <c:ptCount val="1"/>
                <c:pt idx="0">
                  <c:v>Heart (N=226)</c:v>
                </c:pt>
              </c:strCache>
            </c:strRef>
          </c:tx>
          <c:spPr>
            <a:ln w="38100">
              <a:solidFill>
                <a:srgbClr val="00FF00"/>
              </a:solidFill>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Sheet1!$B$2:$B$50</c:f>
              <c:numCache>
                <c:formatCode>General</c:formatCode>
                <c:ptCount val="49"/>
                <c:pt idx="0">
                  <c:v>100</c:v>
                </c:pt>
                <c:pt idx="1">
                  <c:v>100</c:v>
                </c:pt>
                <c:pt idx="2">
                  <c:v>99.557000000000002</c:v>
                </c:pt>
                <c:pt idx="3">
                  <c:v>99.557000000000002</c:v>
                </c:pt>
                <c:pt idx="4">
                  <c:v>99.557000000000002</c:v>
                </c:pt>
                <c:pt idx="5">
                  <c:v>99.557000000000002</c:v>
                </c:pt>
                <c:pt idx="6">
                  <c:v>99.10899999999998</c:v>
                </c:pt>
                <c:pt idx="7">
                  <c:v>93.698999999999998</c:v>
                </c:pt>
                <c:pt idx="8">
                  <c:v>92.781999999999996</c:v>
                </c:pt>
                <c:pt idx="9">
                  <c:v>92.322999999999979</c:v>
                </c:pt>
                <c:pt idx="10">
                  <c:v>92.322999999999979</c:v>
                </c:pt>
                <c:pt idx="11">
                  <c:v>92.322999999999979</c:v>
                </c:pt>
                <c:pt idx="12">
                  <c:v>92.322999999999979</c:v>
                </c:pt>
                <c:pt idx="13">
                  <c:v>92.322999999999979</c:v>
                </c:pt>
                <c:pt idx="14">
                  <c:v>92.322999999999979</c:v>
                </c:pt>
                <c:pt idx="15">
                  <c:v>92.322999999999979</c:v>
                </c:pt>
                <c:pt idx="16">
                  <c:v>91.739000000000004</c:v>
                </c:pt>
                <c:pt idx="17">
                  <c:v>91.150999999999982</c:v>
                </c:pt>
                <c:pt idx="18">
                  <c:v>88.783000000000001</c:v>
                </c:pt>
                <c:pt idx="19">
                  <c:v>86.4</c:v>
                </c:pt>
                <c:pt idx="20">
                  <c:v>86.4</c:v>
                </c:pt>
                <c:pt idx="21">
                  <c:v>86.4</c:v>
                </c:pt>
                <c:pt idx="22">
                  <c:v>85.790999999999997</c:v>
                </c:pt>
                <c:pt idx="23">
                  <c:v>85.790999999999997</c:v>
                </c:pt>
                <c:pt idx="24">
                  <c:v>85.790999999999997</c:v>
                </c:pt>
                <c:pt idx="25">
                  <c:v>85.790999999999997</c:v>
                </c:pt>
                <c:pt idx="26">
                  <c:v>85.790999999999997</c:v>
                </c:pt>
                <c:pt idx="27">
                  <c:v>85.093999999999994</c:v>
                </c:pt>
                <c:pt idx="28">
                  <c:v>83.664000000000001</c:v>
                </c:pt>
                <c:pt idx="29">
                  <c:v>82.942000000000007</c:v>
                </c:pt>
                <c:pt idx="30">
                  <c:v>81.5</c:v>
                </c:pt>
                <c:pt idx="31">
                  <c:v>77.894000000000005</c:v>
                </c:pt>
                <c:pt idx="32">
                  <c:v>76.450999999999993</c:v>
                </c:pt>
                <c:pt idx="33">
                  <c:v>76.450999999999993</c:v>
                </c:pt>
                <c:pt idx="34">
                  <c:v>76.450999999999993</c:v>
                </c:pt>
                <c:pt idx="35">
                  <c:v>76.450999999999993</c:v>
                </c:pt>
                <c:pt idx="36">
                  <c:v>76.450999999999993</c:v>
                </c:pt>
                <c:pt idx="37">
                  <c:v>76.450999999999993</c:v>
                </c:pt>
                <c:pt idx="38">
                  <c:v>76.450999999999993</c:v>
                </c:pt>
                <c:pt idx="39">
                  <c:v>76.450999999999993</c:v>
                </c:pt>
                <c:pt idx="40">
                  <c:v>76.450999999999993</c:v>
                </c:pt>
                <c:pt idx="41">
                  <c:v>75.637999999999991</c:v>
                </c:pt>
                <c:pt idx="42">
                  <c:v>73.197999999999993</c:v>
                </c:pt>
                <c:pt idx="43">
                  <c:v>71.570999999999998</c:v>
                </c:pt>
                <c:pt idx="44">
                  <c:v>71.570999999999998</c:v>
                </c:pt>
                <c:pt idx="45">
                  <c:v>70.739000000000004</c:v>
                </c:pt>
                <c:pt idx="46">
                  <c:v>70.739000000000004</c:v>
                </c:pt>
                <c:pt idx="47">
                  <c:v>70.739000000000004</c:v>
                </c:pt>
                <c:pt idx="48">
                  <c:v>70.739000000000004</c:v>
                </c:pt>
              </c:numCache>
            </c:numRef>
          </c:yVal>
        </c:ser>
        <c:ser>
          <c:idx val="1"/>
          <c:order val="1"/>
          <c:tx>
            <c:strRef>
              <c:f>Sheet1!$C$1</c:f>
              <c:strCache>
                <c:ptCount val="1"/>
                <c:pt idx="0">
                  <c:v>Lung (N=69)</c:v>
                </c:pt>
              </c:strCache>
            </c:strRef>
          </c:tx>
          <c:spPr>
            <a:ln w="38100">
              <a:solidFill>
                <a:srgbClr val="00FFFF"/>
              </a:solidFill>
              <a:prstDash val="solid"/>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Sheet1!$C$2:$C$50</c:f>
              <c:numCache>
                <c:formatCode>General</c:formatCode>
                <c:ptCount val="49"/>
                <c:pt idx="0">
                  <c:v>100</c:v>
                </c:pt>
                <c:pt idx="1">
                  <c:v>100</c:v>
                </c:pt>
                <c:pt idx="2">
                  <c:v>100</c:v>
                </c:pt>
                <c:pt idx="3">
                  <c:v>100</c:v>
                </c:pt>
                <c:pt idx="4">
                  <c:v>98.528999999999982</c:v>
                </c:pt>
                <c:pt idx="5">
                  <c:v>95.543999999999997</c:v>
                </c:pt>
                <c:pt idx="6">
                  <c:v>94.051000000000002</c:v>
                </c:pt>
                <c:pt idx="7">
                  <c:v>88.03</c:v>
                </c:pt>
                <c:pt idx="8">
                  <c:v>88.03</c:v>
                </c:pt>
                <c:pt idx="9">
                  <c:v>88.03</c:v>
                </c:pt>
                <c:pt idx="10">
                  <c:v>88.03</c:v>
                </c:pt>
                <c:pt idx="11">
                  <c:v>88.03</c:v>
                </c:pt>
                <c:pt idx="12">
                  <c:v>88.03</c:v>
                </c:pt>
                <c:pt idx="13">
                  <c:v>88.03</c:v>
                </c:pt>
                <c:pt idx="14">
                  <c:v>88.03</c:v>
                </c:pt>
                <c:pt idx="15">
                  <c:v>88.03</c:v>
                </c:pt>
                <c:pt idx="16">
                  <c:v>88.03</c:v>
                </c:pt>
                <c:pt idx="17">
                  <c:v>88.03</c:v>
                </c:pt>
                <c:pt idx="18">
                  <c:v>85.933999999999997</c:v>
                </c:pt>
                <c:pt idx="19">
                  <c:v>81.742000000000004</c:v>
                </c:pt>
                <c:pt idx="20">
                  <c:v>79.646000000000001</c:v>
                </c:pt>
                <c:pt idx="21">
                  <c:v>79.646000000000001</c:v>
                </c:pt>
                <c:pt idx="22">
                  <c:v>79.646000000000001</c:v>
                </c:pt>
                <c:pt idx="23">
                  <c:v>79.646000000000001</c:v>
                </c:pt>
                <c:pt idx="24">
                  <c:v>79.646000000000001</c:v>
                </c:pt>
                <c:pt idx="25">
                  <c:v>79.646000000000001</c:v>
                </c:pt>
                <c:pt idx="26">
                  <c:v>79.646000000000001</c:v>
                </c:pt>
                <c:pt idx="27">
                  <c:v>79.646000000000001</c:v>
                </c:pt>
                <c:pt idx="28">
                  <c:v>76.991000000000085</c:v>
                </c:pt>
                <c:pt idx="29">
                  <c:v>76.991000000000085</c:v>
                </c:pt>
                <c:pt idx="30">
                  <c:v>69.025999999999982</c:v>
                </c:pt>
                <c:pt idx="31">
                  <c:v>66.370999999999981</c:v>
                </c:pt>
                <c:pt idx="32">
                  <c:v>66.370999999999981</c:v>
                </c:pt>
                <c:pt idx="33">
                  <c:v>66.370999999999981</c:v>
                </c:pt>
                <c:pt idx="34">
                  <c:v>60.841000000000001</c:v>
                </c:pt>
                <c:pt idx="35">
                  <c:v>60.841000000000001</c:v>
                </c:pt>
                <c:pt idx="36">
                  <c:v>60.841000000000001</c:v>
                </c:pt>
                <c:pt idx="37">
                  <c:v>60.841000000000001</c:v>
                </c:pt>
                <c:pt idx="38">
                  <c:v>60.841000000000001</c:v>
                </c:pt>
                <c:pt idx="39">
                  <c:v>60.841000000000001</c:v>
                </c:pt>
                <c:pt idx="40">
                  <c:v>60.841000000000001</c:v>
                </c:pt>
                <c:pt idx="41">
                  <c:v>60.841000000000001</c:v>
                </c:pt>
                <c:pt idx="42">
                  <c:v>60.841000000000001</c:v>
                </c:pt>
              </c:numCache>
            </c:numRef>
          </c:yVal>
        </c:ser>
        <c:ser>
          <c:idx val="2"/>
          <c:order val="2"/>
          <c:tx>
            <c:strRef>
              <c:f>Sheet1!$D$1</c:f>
              <c:strCache>
                <c:ptCount val="1"/>
                <c:pt idx="0">
                  <c:v>Heart/Lung (N=111)</c:v>
                </c:pt>
              </c:strCache>
            </c:strRef>
          </c:tx>
          <c:spPr>
            <a:ln w="38100">
              <a:solidFill>
                <a:srgbClr val="FF0000"/>
              </a:solidFill>
            </a:ln>
          </c:spPr>
          <c:marker>
            <c:symbol val="none"/>
          </c:marker>
          <c:xVal>
            <c:numRef>
              <c:f>Sheet1!$A$2:$A$50</c:f>
              <c:numCache>
                <c:formatCode>General</c:formatCode>
                <c:ptCount val="49"/>
                <c:pt idx="0">
                  <c:v>0</c:v>
                </c:pt>
                <c:pt idx="1">
                  <c:v>8.3330000000000043E-2</c:v>
                </c:pt>
                <c:pt idx="2">
                  <c:v>0.16666999999999998</c:v>
                </c:pt>
                <c:pt idx="3">
                  <c:v>0.25</c:v>
                </c:pt>
                <c:pt idx="4">
                  <c:v>0.33333000000000046</c:v>
                </c:pt>
                <c:pt idx="5">
                  <c:v>0.41667000000000032</c:v>
                </c:pt>
                <c:pt idx="6">
                  <c:v>0.5</c:v>
                </c:pt>
                <c:pt idx="7">
                  <c:v>0.58332999999999957</c:v>
                </c:pt>
                <c:pt idx="8">
                  <c:v>0.66667000000000121</c:v>
                </c:pt>
                <c:pt idx="9">
                  <c:v>0.75000000000000078</c:v>
                </c:pt>
                <c:pt idx="10">
                  <c:v>0.83333000000000002</c:v>
                </c:pt>
                <c:pt idx="11">
                  <c:v>0.91666999999999998</c:v>
                </c:pt>
                <c:pt idx="12">
                  <c:v>1</c:v>
                </c:pt>
                <c:pt idx="13">
                  <c:v>1.0833299999999986</c:v>
                </c:pt>
                <c:pt idx="14">
                  <c:v>1.1666700000000001</c:v>
                </c:pt>
                <c:pt idx="15">
                  <c:v>1.25</c:v>
                </c:pt>
                <c:pt idx="16">
                  <c:v>1.3333299999999986</c:v>
                </c:pt>
                <c:pt idx="17">
                  <c:v>1.4166699999999988</c:v>
                </c:pt>
                <c:pt idx="18">
                  <c:v>1.5</c:v>
                </c:pt>
                <c:pt idx="19">
                  <c:v>1.5833299999999986</c:v>
                </c:pt>
                <c:pt idx="20">
                  <c:v>1.6666700000000001</c:v>
                </c:pt>
                <c:pt idx="21">
                  <c:v>1.75</c:v>
                </c:pt>
                <c:pt idx="22">
                  <c:v>1.8333299999999986</c:v>
                </c:pt>
                <c:pt idx="23">
                  <c:v>1.9166700000000001</c:v>
                </c:pt>
                <c:pt idx="24">
                  <c:v>2</c:v>
                </c:pt>
                <c:pt idx="25">
                  <c:v>2.0833300000000032</c:v>
                </c:pt>
                <c:pt idx="26">
                  <c:v>2.1666699999999977</c:v>
                </c:pt>
                <c:pt idx="27">
                  <c:v>2.25</c:v>
                </c:pt>
                <c:pt idx="28">
                  <c:v>2.3333300000000001</c:v>
                </c:pt>
                <c:pt idx="29">
                  <c:v>2.416669999999995</c:v>
                </c:pt>
                <c:pt idx="30">
                  <c:v>2.5</c:v>
                </c:pt>
                <c:pt idx="31">
                  <c:v>2.5833300000000032</c:v>
                </c:pt>
                <c:pt idx="32">
                  <c:v>2.6666699999999977</c:v>
                </c:pt>
                <c:pt idx="33">
                  <c:v>2.75</c:v>
                </c:pt>
                <c:pt idx="34">
                  <c:v>2.8333300000000001</c:v>
                </c:pt>
                <c:pt idx="35">
                  <c:v>2.916669999999995</c:v>
                </c:pt>
                <c:pt idx="36">
                  <c:v>3</c:v>
                </c:pt>
                <c:pt idx="37">
                  <c:v>3.0833300000000032</c:v>
                </c:pt>
                <c:pt idx="38">
                  <c:v>3.1666699999999977</c:v>
                </c:pt>
                <c:pt idx="39">
                  <c:v>3.25</c:v>
                </c:pt>
                <c:pt idx="40">
                  <c:v>3.3333300000000001</c:v>
                </c:pt>
                <c:pt idx="41">
                  <c:v>3.416669999999995</c:v>
                </c:pt>
                <c:pt idx="42">
                  <c:v>3.5</c:v>
                </c:pt>
                <c:pt idx="43">
                  <c:v>3.5833300000000032</c:v>
                </c:pt>
                <c:pt idx="44">
                  <c:v>3.6666699999999977</c:v>
                </c:pt>
                <c:pt idx="45">
                  <c:v>3.75</c:v>
                </c:pt>
                <c:pt idx="46">
                  <c:v>3.8333300000000001</c:v>
                </c:pt>
                <c:pt idx="47">
                  <c:v>3.916669999999995</c:v>
                </c:pt>
                <c:pt idx="48">
                  <c:v>4</c:v>
                </c:pt>
              </c:numCache>
            </c:numRef>
          </c:xVal>
          <c:yVal>
            <c:numRef>
              <c:f>Sheet1!$D$2:$D$50</c:f>
              <c:numCache>
                <c:formatCode>General</c:formatCode>
                <c:ptCount val="49"/>
                <c:pt idx="0">
                  <c:v>100</c:v>
                </c:pt>
                <c:pt idx="1">
                  <c:v>100</c:v>
                </c:pt>
                <c:pt idx="2">
                  <c:v>100</c:v>
                </c:pt>
                <c:pt idx="3">
                  <c:v>100</c:v>
                </c:pt>
                <c:pt idx="4">
                  <c:v>100</c:v>
                </c:pt>
                <c:pt idx="5">
                  <c:v>100</c:v>
                </c:pt>
                <c:pt idx="6">
                  <c:v>99.090999999999994</c:v>
                </c:pt>
                <c:pt idx="7">
                  <c:v>92.692999999999998</c:v>
                </c:pt>
                <c:pt idx="8">
                  <c:v>91.766000000000005</c:v>
                </c:pt>
                <c:pt idx="9">
                  <c:v>90.838999999999999</c:v>
                </c:pt>
                <c:pt idx="10">
                  <c:v>90.838999999999999</c:v>
                </c:pt>
                <c:pt idx="11">
                  <c:v>90.838999999999999</c:v>
                </c:pt>
                <c:pt idx="12">
                  <c:v>90.838999999999999</c:v>
                </c:pt>
                <c:pt idx="13">
                  <c:v>90.838999999999999</c:v>
                </c:pt>
                <c:pt idx="14">
                  <c:v>90.838999999999999</c:v>
                </c:pt>
                <c:pt idx="15">
                  <c:v>90.838999999999999</c:v>
                </c:pt>
                <c:pt idx="16">
                  <c:v>88.35</c:v>
                </c:pt>
                <c:pt idx="17">
                  <c:v>85.825999999999979</c:v>
                </c:pt>
                <c:pt idx="18">
                  <c:v>84.563999999999993</c:v>
                </c:pt>
                <c:pt idx="19">
                  <c:v>79.456999999999994</c:v>
                </c:pt>
                <c:pt idx="20">
                  <c:v>78.174999999999983</c:v>
                </c:pt>
                <c:pt idx="21">
                  <c:v>78.174999999999983</c:v>
                </c:pt>
                <c:pt idx="22">
                  <c:v>78.174999999999983</c:v>
                </c:pt>
                <c:pt idx="23">
                  <c:v>78.174999999999983</c:v>
                </c:pt>
                <c:pt idx="24">
                  <c:v>78.174999999999983</c:v>
                </c:pt>
                <c:pt idx="25">
                  <c:v>78.174999999999983</c:v>
                </c:pt>
                <c:pt idx="26">
                  <c:v>78.174999999999983</c:v>
                </c:pt>
                <c:pt idx="27">
                  <c:v>78.174999999999983</c:v>
                </c:pt>
                <c:pt idx="28">
                  <c:v>76.546999999999997</c:v>
                </c:pt>
                <c:pt idx="29">
                  <c:v>76.546999999999997</c:v>
                </c:pt>
                <c:pt idx="30">
                  <c:v>74.918000000000006</c:v>
                </c:pt>
                <c:pt idx="31">
                  <c:v>71.661000000000001</c:v>
                </c:pt>
                <c:pt idx="32">
                  <c:v>70.031999999999996</c:v>
                </c:pt>
                <c:pt idx="33">
                  <c:v>68.403000000000006</c:v>
                </c:pt>
                <c:pt idx="34">
                  <c:v>68.403000000000006</c:v>
                </c:pt>
                <c:pt idx="35">
                  <c:v>68.403000000000006</c:v>
                </c:pt>
                <c:pt idx="36">
                  <c:v>68.403000000000006</c:v>
                </c:pt>
                <c:pt idx="37">
                  <c:v>68.403000000000006</c:v>
                </c:pt>
                <c:pt idx="38">
                  <c:v>68.403000000000006</c:v>
                </c:pt>
                <c:pt idx="39">
                  <c:v>68.403000000000006</c:v>
                </c:pt>
                <c:pt idx="40">
                  <c:v>68.403000000000006</c:v>
                </c:pt>
                <c:pt idx="41">
                  <c:v>68.403000000000006</c:v>
                </c:pt>
                <c:pt idx="42">
                  <c:v>62.368000000000002</c:v>
                </c:pt>
                <c:pt idx="43">
                  <c:v>62.368000000000002</c:v>
                </c:pt>
                <c:pt idx="44">
                  <c:v>62.368000000000002</c:v>
                </c:pt>
                <c:pt idx="45">
                  <c:v>60.289000000000001</c:v>
                </c:pt>
                <c:pt idx="46">
                  <c:v>60.289000000000001</c:v>
                </c:pt>
                <c:pt idx="47">
                  <c:v>60.289000000000001</c:v>
                </c:pt>
                <c:pt idx="48">
                  <c:v>60.289000000000001</c:v>
                </c:pt>
              </c:numCache>
            </c:numRef>
          </c:yVal>
        </c:ser>
        <c:axId val="276533632"/>
        <c:axId val="276535552"/>
      </c:scatterChart>
      <c:valAx>
        <c:axId val="276533632"/>
        <c:scaling>
          <c:orientation val="minMax"/>
          <c:max val="4"/>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6535552"/>
        <c:crosses val="autoZero"/>
        <c:crossBetween val="midCat"/>
        <c:majorUnit val="1"/>
      </c:valAx>
      <c:valAx>
        <c:axId val="276535552"/>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a:t>
                </a:r>
                <a:r>
                  <a:rPr lang="en-US" sz="1700" b="1" i="0" baseline="0" dirty="0" err="1" smtClean="0">
                    <a:solidFill>
                      <a:schemeClr val="tx1"/>
                    </a:solidFill>
                  </a:rPr>
                  <a:t>Bronchiolitis</a:t>
                </a:r>
                <a:r>
                  <a:rPr lang="en-US" sz="1700" b="1" i="0" baseline="0" dirty="0" smtClean="0">
                    <a:solidFill>
                      <a:schemeClr val="tx1"/>
                    </a:solidFill>
                  </a:rPr>
                  <a:t> </a:t>
                </a:r>
                <a:r>
                  <a:rPr lang="en-US" sz="1700" b="1" i="0" baseline="0" dirty="0" err="1" smtClean="0">
                    <a:solidFill>
                      <a:schemeClr val="tx1"/>
                    </a:solidFill>
                  </a:rPr>
                  <a:t>Obliterans</a:t>
                </a:r>
                <a:r>
                  <a:rPr lang="en-US" sz="1700" b="1" i="0" baseline="0" dirty="0" smtClean="0">
                    <a:solidFill>
                      <a:schemeClr val="tx1"/>
                    </a:solidFill>
                  </a:rPr>
                  <a:t> Syndrome</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76533632"/>
        <c:crosses val="autoZero"/>
        <c:crossBetween val="midCat"/>
        <c:majorUnit val="10"/>
      </c:valAx>
      <c:spPr>
        <a:solidFill>
          <a:schemeClr val="bg2"/>
        </a:solidFill>
        <a:ln>
          <a:solidFill>
            <a:schemeClr val="tx1"/>
          </a:solidFill>
        </a:ln>
      </c:spPr>
    </c:plotArea>
    <c:legend>
      <c:legendPos val="r"/>
      <c:layout>
        <c:manualLayout>
          <c:xMode val="edge"/>
          <c:yMode val="edge"/>
          <c:x val="0.66207221331848509"/>
          <c:y val="6.3981669630005927E-2"/>
          <c:w val="0.29047940910041575"/>
          <c:h val="0.22701845737024992"/>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2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1449840893782083"/>
          <c:y val="3.3590508847684365E-2"/>
          <c:w val="0.85968051006899282"/>
          <c:h val="0.77074260114039206"/>
        </c:manualLayout>
      </c:layout>
      <c:scatterChart>
        <c:scatterStyle val="smoothMarker"/>
        <c:ser>
          <c:idx val="0"/>
          <c:order val="0"/>
          <c:tx>
            <c:strRef>
              <c:f>Sheet1!$B$1</c:f>
              <c:strCache>
                <c:ptCount val="1"/>
                <c:pt idx="0">
                  <c:v>Freedom</c:v>
                </c:pt>
              </c:strCache>
            </c:strRef>
          </c:tx>
          <c:spPr>
            <a:ln w="38100">
              <a:solidFill>
                <a:srgbClr val="00FFFF"/>
              </a:solidFill>
            </a:ln>
          </c:spPr>
          <c:marker>
            <c:symbol val="none"/>
          </c:marker>
          <c:xVal>
            <c:numRef>
              <c:f>Sheet1!$A$2:$A$110</c:f>
              <c:numCache>
                <c:formatCode>General</c:formatCode>
                <c:ptCount val="109"/>
                <c:pt idx="0">
                  <c:v>0</c:v>
                </c:pt>
                <c:pt idx="1">
                  <c:v>8.3300000000000041E-2</c:v>
                </c:pt>
                <c:pt idx="2">
                  <c:v>0.16669999999999999</c:v>
                </c:pt>
                <c:pt idx="3">
                  <c:v>0.25</c:v>
                </c:pt>
                <c:pt idx="4">
                  <c:v>0.33330000000000043</c:v>
                </c:pt>
                <c:pt idx="5">
                  <c:v>0.41670000000000001</c:v>
                </c:pt>
                <c:pt idx="6">
                  <c:v>0.5</c:v>
                </c:pt>
                <c:pt idx="7">
                  <c:v>0.58329999999999949</c:v>
                </c:pt>
                <c:pt idx="8">
                  <c:v>0.66670000000000085</c:v>
                </c:pt>
                <c:pt idx="9">
                  <c:v>0.75000000000000056</c:v>
                </c:pt>
                <c:pt idx="10">
                  <c:v>0.83330000000000004</c:v>
                </c:pt>
                <c:pt idx="11">
                  <c:v>0.91670000000000051</c:v>
                </c:pt>
                <c:pt idx="12">
                  <c:v>1</c:v>
                </c:pt>
                <c:pt idx="13">
                  <c:v>1.0832999999999988</c:v>
                </c:pt>
                <c:pt idx="14">
                  <c:v>1.1667000000000001</c:v>
                </c:pt>
                <c:pt idx="15">
                  <c:v>1.25</c:v>
                </c:pt>
                <c:pt idx="16">
                  <c:v>1.3332999999999988</c:v>
                </c:pt>
                <c:pt idx="17">
                  <c:v>1.416699999999999</c:v>
                </c:pt>
                <c:pt idx="18">
                  <c:v>1.5</c:v>
                </c:pt>
                <c:pt idx="19">
                  <c:v>1.5832999999999988</c:v>
                </c:pt>
                <c:pt idx="20">
                  <c:v>1.6667000000000001</c:v>
                </c:pt>
                <c:pt idx="21">
                  <c:v>1.75</c:v>
                </c:pt>
                <c:pt idx="22">
                  <c:v>1.8332999999999988</c:v>
                </c:pt>
                <c:pt idx="23">
                  <c:v>1.9167000000000001</c:v>
                </c:pt>
                <c:pt idx="24">
                  <c:v>2</c:v>
                </c:pt>
                <c:pt idx="25">
                  <c:v>2.0832999999999999</c:v>
                </c:pt>
                <c:pt idx="26">
                  <c:v>2.1667000000000001</c:v>
                </c:pt>
                <c:pt idx="27">
                  <c:v>2.25</c:v>
                </c:pt>
                <c:pt idx="28">
                  <c:v>2.3332999999999977</c:v>
                </c:pt>
                <c:pt idx="29">
                  <c:v>2.4166999999999974</c:v>
                </c:pt>
                <c:pt idx="30">
                  <c:v>2.5</c:v>
                </c:pt>
                <c:pt idx="31">
                  <c:v>2.5832999999999999</c:v>
                </c:pt>
                <c:pt idx="32">
                  <c:v>2.6667000000000001</c:v>
                </c:pt>
                <c:pt idx="33">
                  <c:v>2.75</c:v>
                </c:pt>
                <c:pt idx="34">
                  <c:v>2.8332999999999977</c:v>
                </c:pt>
                <c:pt idx="35">
                  <c:v>2.9166999999999974</c:v>
                </c:pt>
                <c:pt idx="36">
                  <c:v>3</c:v>
                </c:pt>
                <c:pt idx="37">
                  <c:v>3.0832999999999999</c:v>
                </c:pt>
                <c:pt idx="38">
                  <c:v>3.1667000000000001</c:v>
                </c:pt>
                <c:pt idx="39">
                  <c:v>3.25</c:v>
                </c:pt>
                <c:pt idx="40">
                  <c:v>3.3332999999999977</c:v>
                </c:pt>
                <c:pt idx="41">
                  <c:v>3.4166999999999974</c:v>
                </c:pt>
                <c:pt idx="42">
                  <c:v>3.5</c:v>
                </c:pt>
                <c:pt idx="43">
                  <c:v>3.5832999999999999</c:v>
                </c:pt>
                <c:pt idx="44">
                  <c:v>3.6667000000000001</c:v>
                </c:pt>
                <c:pt idx="45">
                  <c:v>3.75</c:v>
                </c:pt>
                <c:pt idx="46">
                  <c:v>3.8332999999999977</c:v>
                </c:pt>
                <c:pt idx="47">
                  <c:v>3.9166999999999974</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numCache>
            </c:numRef>
          </c:xVal>
          <c:yVal>
            <c:numRef>
              <c:f>Sheet1!$B$2:$B$110</c:f>
              <c:numCache>
                <c:formatCode>General</c:formatCode>
                <c:ptCount val="109"/>
                <c:pt idx="0">
                  <c:v>100</c:v>
                </c:pt>
                <c:pt idx="1">
                  <c:v>100</c:v>
                </c:pt>
                <c:pt idx="2">
                  <c:v>100</c:v>
                </c:pt>
                <c:pt idx="3">
                  <c:v>99.772999999999982</c:v>
                </c:pt>
                <c:pt idx="4">
                  <c:v>99.088999999999999</c:v>
                </c:pt>
                <c:pt idx="5">
                  <c:v>98.85899999999998</c:v>
                </c:pt>
                <c:pt idx="6">
                  <c:v>97.013000000000005</c:v>
                </c:pt>
                <c:pt idx="7">
                  <c:v>94.232000000000014</c:v>
                </c:pt>
                <c:pt idx="8">
                  <c:v>93.068000000000012</c:v>
                </c:pt>
                <c:pt idx="9">
                  <c:v>92.834000000000003</c:v>
                </c:pt>
                <c:pt idx="10">
                  <c:v>92.834000000000003</c:v>
                </c:pt>
                <c:pt idx="11">
                  <c:v>92.834000000000003</c:v>
                </c:pt>
                <c:pt idx="12">
                  <c:v>92.834000000000003</c:v>
                </c:pt>
                <c:pt idx="13">
                  <c:v>92.834000000000003</c:v>
                </c:pt>
                <c:pt idx="14">
                  <c:v>92.834000000000003</c:v>
                </c:pt>
                <c:pt idx="15">
                  <c:v>92.834000000000003</c:v>
                </c:pt>
                <c:pt idx="16">
                  <c:v>92.536000000000001</c:v>
                </c:pt>
                <c:pt idx="17">
                  <c:v>92.236999999999995</c:v>
                </c:pt>
                <c:pt idx="18">
                  <c:v>92.236999999999995</c:v>
                </c:pt>
                <c:pt idx="19">
                  <c:v>91.03</c:v>
                </c:pt>
                <c:pt idx="20">
                  <c:v>90.114999999999995</c:v>
                </c:pt>
                <c:pt idx="21">
                  <c:v>90.114999999999995</c:v>
                </c:pt>
                <c:pt idx="22">
                  <c:v>90.114999999999995</c:v>
                </c:pt>
                <c:pt idx="23">
                  <c:v>90.114999999999995</c:v>
                </c:pt>
                <c:pt idx="24">
                  <c:v>90.114999999999995</c:v>
                </c:pt>
                <c:pt idx="25">
                  <c:v>90.114999999999995</c:v>
                </c:pt>
                <c:pt idx="26">
                  <c:v>90.114999999999995</c:v>
                </c:pt>
                <c:pt idx="27">
                  <c:v>89.751999999999995</c:v>
                </c:pt>
                <c:pt idx="28">
                  <c:v>89.01</c:v>
                </c:pt>
                <c:pt idx="29">
                  <c:v>88.638999999999982</c:v>
                </c:pt>
                <c:pt idx="30">
                  <c:v>87.897999999999996</c:v>
                </c:pt>
                <c:pt idx="31">
                  <c:v>87.152999999999949</c:v>
                </c:pt>
                <c:pt idx="32">
                  <c:v>86.778999999999982</c:v>
                </c:pt>
                <c:pt idx="33">
                  <c:v>86.024000000000001</c:v>
                </c:pt>
                <c:pt idx="34">
                  <c:v>86.024000000000001</c:v>
                </c:pt>
                <c:pt idx="35">
                  <c:v>86.024000000000001</c:v>
                </c:pt>
                <c:pt idx="36">
                  <c:v>86.024000000000001</c:v>
                </c:pt>
                <c:pt idx="37">
                  <c:v>86.024000000000001</c:v>
                </c:pt>
                <c:pt idx="38">
                  <c:v>86.024000000000001</c:v>
                </c:pt>
                <c:pt idx="39">
                  <c:v>86.024000000000001</c:v>
                </c:pt>
                <c:pt idx="40">
                  <c:v>86.024000000000001</c:v>
                </c:pt>
                <c:pt idx="41">
                  <c:v>86.024000000000001</c:v>
                </c:pt>
                <c:pt idx="42">
                  <c:v>84.674999999999983</c:v>
                </c:pt>
                <c:pt idx="43">
                  <c:v>83.762</c:v>
                </c:pt>
                <c:pt idx="44">
                  <c:v>83.299000000000007</c:v>
                </c:pt>
                <c:pt idx="45">
                  <c:v>83.299000000000007</c:v>
                </c:pt>
                <c:pt idx="46">
                  <c:v>83.299000000000007</c:v>
                </c:pt>
                <c:pt idx="47">
                  <c:v>83.299000000000007</c:v>
                </c:pt>
                <c:pt idx="48">
                  <c:v>83.299000000000007</c:v>
                </c:pt>
                <c:pt idx="49">
                  <c:v>83.299000000000007</c:v>
                </c:pt>
                <c:pt idx="50">
                  <c:v>83.299000000000007</c:v>
                </c:pt>
                <c:pt idx="51">
                  <c:v>83.299000000000007</c:v>
                </c:pt>
                <c:pt idx="52">
                  <c:v>82.740000000000023</c:v>
                </c:pt>
                <c:pt idx="53">
                  <c:v>82.740000000000023</c:v>
                </c:pt>
                <c:pt idx="54">
                  <c:v>82.740000000000023</c:v>
                </c:pt>
                <c:pt idx="55">
                  <c:v>81.614999999999995</c:v>
                </c:pt>
                <c:pt idx="56">
                  <c:v>81.614999999999995</c:v>
                </c:pt>
                <c:pt idx="57">
                  <c:v>81.614999999999995</c:v>
                </c:pt>
                <c:pt idx="58">
                  <c:v>81.614999999999995</c:v>
                </c:pt>
                <c:pt idx="59">
                  <c:v>81.614999999999995</c:v>
                </c:pt>
                <c:pt idx="60">
                  <c:v>81.614999999999995</c:v>
                </c:pt>
                <c:pt idx="61">
                  <c:v>81.614999999999995</c:v>
                </c:pt>
                <c:pt idx="62">
                  <c:v>81.614999999999995</c:v>
                </c:pt>
                <c:pt idx="63">
                  <c:v>81.614999999999995</c:v>
                </c:pt>
                <c:pt idx="64">
                  <c:v>81.614999999999995</c:v>
                </c:pt>
                <c:pt idx="65">
                  <c:v>80.885999999999981</c:v>
                </c:pt>
                <c:pt idx="66">
                  <c:v>80.156999999999982</c:v>
                </c:pt>
                <c:pt idx="67">
                  <c:v>79.429000000000002</c:v>
                </c:pt>
                <c:pt idx="68">
                  <c:v>78.7</c:v>
                </c:pt>
                <c:pt idx="69">
                  <c:v>78.7</c:v>
                </c:pt>
                <c:pt idx="70">
                  <c:v>78.7</c:v>
                </c:pt>
                <c:pt idx="71">
                  <c:v>78.7</c:v>
                </c:pt>
                <c:pt idx="72">
                  <c:v>78.7</c:v>
                </c:pt>
                <c:pt idx="73">
                  <c:v>78.7</c:v>
                </c:pt>
                <c:pt idx="74">
                  <c:v>78.7</c:v>
                </c:pt>
                <c:pt idx="75">
                  <c:v>78.7</c:v>
                </c:pt>
                <c:pt idx="76">
                  <c:v>78.7</c:v>
                </c:pt>
                <c:pt idx="77">
                  <c:v>78.7</c:v>
                </c:pt>
                <c:pt idx="78">
                  <c:v>78.7</c:v>
                </c:pt>
                <c:pt idx="79">
                  <c:v>78.7</c:v>
                </c:pt>
                <c:pt idx="80">
                  <c:v>78.7</c:v>
                </c:pt>
                <c:pt idx="81">
                  <c:v>78.7</c:v>
                </c:pt>
                <c:pt idx="82">
                  <c:v>78.7</c:v>
                </c:pt>
                <c:pt idx="83">
                  <c:v>78.7</c:v>
                </c:pt>
                <c:pt idx="84">
                  <c:v>78.7</c:v>
                </c:pt>
                <c:pt idx="85">
                  <c:v>78.7</c:v>
                </c:pt>
                <c:pt idx="86">
                  <c:v>78.7</c:v>
                </c:pt>
                <c:pt idx="87">
                  <c:v>78.7</c:v>
                </c:pt>
                <c:pt idx="88">
                  <c:v>78.7</c:v>
                </c:pt>
                <c:pt idx="89">
                  <c:v>78.7</c:v>
                </c:pt>
                <c:pt idx="90">
                  <c:v>78.7</c:v>
                </c:pt>
                <c:pt idx="91">
                  <c:v>78.7</c:v>
                </c:pt>
                <c:pt idx="92">
                  <c:v>77.575999999999979</c:v>
                </c:pt>
                <c:pt idx="93">
                  <c:v>77.575999999999979</c:v>
                </c:pt>
                <c:pt idx="94">
                  <c:v>77.575999999999979</c:v>
                </c:pt>
                <c:pt idx="95">
                  <c:v>77.575999999999979</c:v>
                </c:pt>
                <c:pt idx="96">
                  <c:v>77.575999999999979</c:v>
                </c:pt>
                <c:pt idx="97">
                  <c:v>77.575999999999979</c:v>
                </c:pt>
                <c:pt idx="98">
                  <c:v>77.575999999999979</c:v>
                </c:pt>
                <c:pt idx="99">
                  <c:v>77.575999999999979</c:v>
                </c:pt>
                <c:pt idx="100">
                  <c:v>77.575999999999979</c:v>
                </c:pt>
                <c:pt idx="101">
                  <c:v>77.575999999999979</c:v>
                </c:pt>
                <c:pt idx="102">
                  <c:v>76.363</c:v>
                </c:pt>
                <c:pt idx="103">
                  <c:v>76.363</c:v>
                </c:pt>
                <c:pt idx="104">
                  <c:v>76.363</c:v>
                </c:pt>
                <c:pt idx="105">
                  <c:v>76.363</c:v>
                </c:pt>
                <c:pt idx="106">
                  <c:v>76.363</c:v>
                </c:pt>
                <c:pt idx="107">
                  <c:v>76.363</c:v>
                </c:pt>
                <c:pt idx="108">
                  <c:v>76.363</c:v>
                </c:pt>
              </c:numCache>
            </c:numRef>
          </c:yVal>
        </c:ser>
        <c:axId val="276695680"/>
        <c:axId val="276706048"/>
      </c:scatterChart>
      <c:valAx>
        <c:axId val="276695680"/>
        <c:scaling>
          <c:orientation val="minMax"/>
          <c:max val="9"/>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76706048"/>
        <c:crosses val="autoZero"/>
        <c:crossBetween val="midCat"/>
        <c:majorUnit val="1"/>
      </c:valAx>
      <c:valAx>
        <c:axId val="276706048"/>
        <c:scaling>
          <c:orientation val="minMax"/>
          <c:max val="100"/>
          <c:min val="50"/>
        </c:scaling>
        <c:axPos val="l"/>
        <c:majorGridlines>
          <c:spPr>
            <a:ln>
              <a:prstDash val="sysDash"/>
            </a:ln>
          </c:spPr>
        </c:majorGridlines>
        <c:numFmt formatCode="General" sourceLinked="1"/>
        <c:tickLblPos val="nextTo"/>
        <c:txPr>
          <a:bodyPr/>
          <a:lstStyle/>
          <a:p>
            <a:pPr>
              <a:defRPr sz="1500" b="1"/>
            </a:pPr>
            <a:endParaRPr lang="en-US"/>
          </a:p>
        </c:txPr>
        <c:crossAx val="276695680"/>
        <c:crosses val="autoZero"/>
        <c:crossBetween val="midCat"/>
        <c:majorUnit val="1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1449840893782083"/>
          <c:y val="3.3590508847684365E-2"/>
          <c:w val="0.85968051006899326"/>
          <c:h val="0.77074260114039284"/>
        </c:manualLayout>
      </c:layout>
      <c:scatterChart>
        <c:scatterStyle val="smoothMarker"/>
        <c:ser>
          <c:idx val="0"/>
          <c:order val="0"/>
          <c:tx>
            <c:strRef>
              <c:f>Sheet1!$B$1</c:f>
              <c:strCache>
                <c:ptCount val="1"/>
                <c:pt idx="0">
                  <c:v>All malignancy</c:v>
                </c:pt>
              </c:strCache>
            </c:strRef>
          </c:tx>
          <c:spPr>
            <a:ln w="38100">
              <a:solidFill>
                <a:srgbClr val="00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0.33330000000000032</c:v>
                </c:pt>
                <c:pt idx="5">
                  <c:v>0.41670000000000001</c:v>
                </c:pt>
                <c:pt idx="6">
                  <c:v>0.5</c:v>
                </c:pt>
                <c:pt idx="7">
                  <c:v>0.58329999999999971</c:v>
                </c:pt>
                <c:pt idx="8">
                  <c:v>0.66670000000000063</c:v>
                </c:pt>
                <c:pt idx="9">
                  <c:v>0.75000000000000033</c:v>
                </c:pt>
                <c:pt idx="10">
                  <c:v>0.83330000000000004</c:v>
                </c:pt>
                <c:pt idx="11">
                  <c:v>0.91670000000000029</c:v>
                </c:pt>
                <c:pt idx="12">
                  <c:v>1</c:v>
                </c:pt>
                <c:pt idx="13">
                  <c:v>1.0832999999999993</c:v>
                </c:pt>
                <c:pt idx="14">
                  <c:v>1.1667000000000001</c:v>
                </c:pt>
                <c:pt idx="15">
                  <c:v>1.25</c:v>
                </c:pt>
                <c:pt idx="16">
                  <c:v>1.3332999999999993</c:v>
                </c:pt>
                <c:pt idx="17">
                  <c:v>1.4166999999999994</c:v>
                </c:pt>
                <c:pt idx="18">
                  <c:v>1.5</c:v>
                </c:pt>
                <c:pt idx="19">
                  <c:v>1.5832999999999993</c:v>
                </c:pt>
                <c:pt idx="20">
                  <c:v>1.6667000000000001</c:v>
                </c:pt>
                <c:pt idx="21">
                  <c:v>1.75</c:v>
                </c:pt>
                <c:pt idx="22">
                  <c:v>1.8332999999999993</c:v>
                </c:pt>
                <c:pt idx="23">
                  <c:v>1.9167000000000001</c:v>
                </c:pt>
                <c:pt idx="24">
                  <c:v>2</c:v>
                </c:pt>
                <c:pt idx="25">
                  <c:v>2.0832999999999999</c:v>
                </c:pt>
                <c:pt idx="26">
                  <c:v>2.1667000000000001</c:v>
                </c:pt>
                <c:pt idx="27">
                  <c:v>2.25</c:v>
                </c:pt>
                <c:pt idx="28">
                  <c:v>2.3332999999999986</c:v>
                </c:pt>
                <c:pt idx="29">
                  <c:v>2.4166999999999983</c:v>
                </c:pt>
                <c:pt idx="30">
                  <c:v>2.5</c:v>
                </c:pt>
                <c:pt idx="31">
                  <c:v>2.5832999999999999</c:v>
                </c:pt>
                <c:pt idx="32">
                  <c:v>2.6667000000000001</c:v>
                </c:pt>
                <c:pt idx="33">
                  <c:v>2.75</c:v>
                </c:pt>
                <c:pt idx="34">
                  <c:v>2.8332999999999986</c:v>
                </c:pt>
                <c:pt idx="35">
                  <c:v>2.9166999999999983</c:v>
                </c:pt>
                <c:pt idx="36">
                  <c:v>3</c:v>
                </c:pt>
                <c:pt idx="37">
                  <c:v>3.0832999999999999</c:v>
                </c:pt>
                <c:pt idx="38">
                  <c:v>3.1667000000000001</c:v>
                </c:pt>
                <c:pt idx="39">
                  <c:v>3.25</c:v>
                </c:pt>
                <c:pt idx="40">
                  <c:v>3.3332999999999986</c:v>
                </c:pt>
                <c:pt idx="41">
                  <c:v>3.4166999999999983</c:v>
                </c:pt>
                <c:pt idx="42">
                  <c:v>3.5</c:v>
                </c:pt>
                <c:pt idx="43">
                  <c:v>3.5832999999999999</c:v>
                </c:pt>
                <c:pt idx="44">
                  <c:v>3.6667000000000001</c:v>
                </c:pt>
                <c:pt idx="45">
                  <c:v>3.75</c:v>
                </c:pt>
                <c:pt idx="46">
                  <c:v>3.8332999999999986</c:v>
                </c:pt>
                <c:pt idx="47">
                  <c:v>3.9166999999999983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Sheet1!$B$2:$B$122</c:f>
              <c:numCache>
                <c:formatCode>General</c:formatCode>
                <c:ptCount val="121"/>
                <c:pt idx="0">
                  <c:v>100</c:v>
                </c:pt>
                <c:pt idx="1">
                  <c:v>100</c:v>
                </c:pt>
                <c:pt idx="2">
                  <c:v>99.738</c:v>
                </c:pt>
                <c:pt idx="3">
                  <c:v>99.215000000000003</c:v>
                </c:pt>
                <c:pt idx="4">
                  <c:v>98.69</c:v>
                </c:pt>
                <c:pt idx="5">
                  <c:v>97.894000000000005</c:v>
                </c:pt>
                <c:pt idx="6">
                  <c:v>95.763000000000005</c:v>
                </c:pt>
                <c:pt idx="7">
                  <c:v>91.741000000000042</c:v>
                </c:pt>
                <c:pt idx="8">
                  <c:v>90.926000000000002</c:v>
                </c:pt>
                <c:pt idx="9">
                  <c:v>90.926000000000002</c:v>
                </c:pt>
                <c:pt idx="10">
                  <c:v>90.926000000000002</c:v>
                </c:pt>
                <c:pt idx="11">
                  <c:v>90.926000000000002</c:v>
                </c:pt>
                <c:pt idx="12">
                  <c:v>90.926000000000002</c:v>
                </c:pt>
                <c:pt idx="13">
                  <c:v>90.926000000000002</c:v>
                </c:pt>
                <c:pt idx="14">
                  <c:v>90.926000000000002</c:v>
                </c:pt>
                <c:pt idx="15">
                  <c:v>90.926000000000002</c:v>
                </c:pt>
                <c:pt idx="16">
                  <c:v>90.926000000000002</c:v>
                </c:pt>
                <c:pt idx="17">
                  <c:v>90.58</c:v>
                </c:pt>
                <c:pt idx="18">
                  <c:v>89.543000000000006</c:v>
                </c:pt>
                <c:pt idx="19">
                  <c:v>89.192999999999998</c:v>
                </c:pt>
                <c:pt idx="20">
                  <c:v>89.192999999999998</c:v>
                </c:pt>
                <c:pt idx="21">
                  <c:v>89.192999999999998</c:v>
                </c:pt>
                <c:pt idx="22">
                  <c:v>89.192999999999998</c:v>
                </c:pt>
                <c:pt idx="23">
                  <c:v>89.192999999999998</c:v>
                </c:pt>
                <c:pt idx="24">
                  <c:v>89.192999999999998</c:v>
                </c:pt>
                <c:pt idx="25">
                  <c:v>89.192999999999998</c:v>
                </c:pt>
                <c:pt idx="26">
                  <c:v>89.192999999999998</c:v>
                </c:pt>
                <c:pt idx="27">
                  <c:v>89.192999999999998</c:v>
                </c:pt>
                <c:pt idx="28">
                  <c:v>89.192999999999998</c:v>
                </c:pt>
                <c:pt idx="29">
                  <c:v>89.192999999999998</c:v>
                </c:pt>
                <c:pt idx="30">
                  <c:v>88.331000000000003</c:v>
                </c:pt>
                <c:pt idx="31">
                  <c:v>87.461000000000027</c:v>
                </c:pt>
                <c:pt idx="32">
                  <c:v>87.461000000000027</c:v>
                </c:pt>
                <c:pt idx="33">
                  <c:v>87.461000000000027</c:v>
                </c:pt>
                <c:pt idx="34">
                  <c:v>87.461000000000027</c:v>
                </c:pt>
                <c:pt idx="35">
                  <c:v>87.461000000000027</c:v>
                </c:pt>
                <c:pt idx="36">
                  <c:v>87.461000000000027</c:v>
                </c:pt>
                <c:pt idx="37">
                  <c:v>87.461000000000027</c:v>
                </c:pt>
                <c:pt idx="38">
                  <c:v>87.461000000000027</c:v>
                </c:pt>
                <c:pt idx="39">
                  <c:v>87.461000000000027</c:v>
                </c:pt>
                <c:pt idx="40">
                  <c:v>87.461000000000027</c:v>
                </c:pt>
                <c:pt idx="41">
                  <c:v>86.444000000000045</c:v>
                </c:pt>
                <c:pt idx="42">
                  <c:v>86.444000000000045</c:v>
                </c:pt>
                <c:pt idx="43">
                  <c:v>85.926000000000002</c:v>
                </c:pt>
                <c:pt idx="44">
                  <c:v>85.406000000000006</c:v>
                </c:pt>
                <c:pt idx="45">
                  <c:v>85.406000000000006</c:v>
                </c:pt>
                <c:pt idx="46">
                  <c:v>85.406000000000006</c:v>
                </c:pt>
                <c:pt idx="47">
                  <c:v>85.406000000000006</c:v>
                </c:pt>
                <c:pt idx="48">
                  <c:v>85.406000000000006</c:v>
                </c:pt>
                <c:pt idx="49">
                  <c:v>84.824999999999989</c:v>
                </c:pt>
                <c:pt idx="50">
                  <c:v>84.824999999999989</c:v>
                </c:pt>
                <c:pt idx="51">
                  <c:v>84.824999999999989</c:v>
                </c:pt>
                <c:pt idx="52">
                  <c:v>84.824999999999989</c:v>
                </c:pt>
                <c:pt idx="53">
                  <c:v>84.218999999999994</c:v>
                </c:pt>
                <c:pt idx="54">
                  <c:v>84.218999999999994</c:v>
                </c:pt>
                <c:pt idx="55">
                  <c:v>84.218999999999994</c:v>
                </c:pt>
                <c:pt idx="56">
                  <c:v>82.985000000000014</c:v>
                </c:pt>
                <c:pt idx="57">
                  <c:v>82.985000000000014</c:v>
                </c:pt>
                <c:pt idx="58">
                  <c:v>82.985000000000014</c:v>
                </c:pt>
                <c:pt idx="59">
                  <c:v>82.985000000000014</c:v>
                </c:pt>
                <c:pt idx="60">
                  <c:v>82.985000000000014</c:v>
                </c:pt>
                <c:pt idx="61">
                  <c:v>82.985000000000014</c:v>
                </c:pt>
                <c:pt idx="62">
                  <c:v>82.985000000000014</c:v>
                </c:pt>
                <c:pt idx="63">
                  <c:v>82.985000000000014</c:v>
                </c:pt>
                <c:pt idx="64">
                  <c:v>82.985000000000014</c:v>
                </c:pt>
                <c:pt idx="65">
                  <c:v>82.985000000000014</c:v>
                </c:pt>
                <c:pt idx="66">
                  <c:v>82.257000000000005</c:v>
                </c:pt>
                <c:pt idx="67">
                  <c:v>81.528999999999982</c:v>
                </c:pt>
                <c:pt idx="68">
                  <c:v>81.528999999999982</c:v>
                </c:pt>
                <c:pt idx="69">
                  <c:v>80.793999999999997</c:v>
                </c:pt>
                <c:pt idx="70">
                  <c:v>80.793999999999997</c:v>
                </c:pt>
                <c:pt idx="71">
                  <c:v>80.793999999999997</c:v>
                </c:pt>
                <c:pt idx="72">
                  <c:v>80.793999999999997</c:v>
                </c:pt>
                <c:pt idx="73">
                  <c:v>80.793999999999997</c:v>
                </c:pt>
                <c:pt idx="74">
                  <c:v>80.793999999999997</c:v>
                </c:pt>
                <c:pt idx="75">
                  <c:v>80.793999999999997</c:v>
                </c:pt>
                <c:pt idx="76">
                  <c:v>80.793999999999997</c:v>
                </c:pt>
                <c:pt idx="77">
                  <c:v>80.793999999999997</c:v>
                </c:pt>
                <c:pt idx="78">
                  <c:v>80.793999999999997</c:v>
                </c:pt>
                <c:pt idx="79">
                  <c:v>80.793999999999997</c:v>
                </c:pt>
                <c:pt idx="80">
                  <c:v>79.866</c:v>
                </c:pt>
                <c:pt idx="81">
                  <c:v>79.866</c:v>
                </c:pt>
                <c:pt idx="82">
                  <c:v>79.866</c:v>
                </c:pt>
                <c:pt idx="83">
                  <c:v>79.866</c:v>
                </c:pt>
                <c:pt idx="84">
                  <c:v>79.866</c:v>
                </c:pt>
                <c:pt idx="85">
                  <c:v>79.866</c:v>
                </c:pt>
                <c:pt idx="86">
                  <c:v>79.866</c:v>
                </c:pt>
                <c:pt idx="87">
                  <c:v>79.866</c:v>
                </c:pt>
                <c:pt idx="88">
                  <c:v>79.866</c:v>
                </c:pt>
                <c:pt idx="89">
                  <c:v>79.866</c:v>
                </c:pt>
                <c:pt idx="90">
                  <c:v>79.866</c:v>
                </c:pt>
                <c:pt idx="91">
                  <c:v>78.801000000000002</c:v>
                </c:pt>
                <c:pt idx="92">
                  <c:v>78.801000000000002</c:v>
                </c:pt>
                <c:pt idx="93">
                  <c:v>78.801000000000002</c:v>
                </c:pt>
                <c:pt idx="94">
                  <c:v>78.801000000000002</c:v>
                </c:pt>
                <c:pt idx="95">
                  <c:v>78.801000000000002</c:v>
                </c:pt>
                <c:pt idx="96">
                  <c:v>78.801000000000002</c:v>
                </c:pt>
                <c:pt idx="97">
                  <c:v>78.801000000000002</c:v>
                </c:pt>
                <c:pt idx="98">
                  <c:v>78.801000000000002</c:v>
                </c:pt>
                <c:pt idx="99">
                  <c:v>78.801000000000002</c:v>
                </c:pt>
                <c:pt idx="100">
                  <c:v>78.801000000000002</c:v>
                </c:pt>
                <c:pt idx="101">
                  <c:v>78.801000000000002</c:v>
                </c:pt>
                <c:pt idx="102">
                  <c:v>77.658999999999978</c:v>
                </c:pt>
                <c:pt idx="103">
                  <c:v>76.516999999999996</c:v>
                </c:pt>
                <c:pt idx="104">
                  <c:v>76.516999999999996</c:v>
                </c:pt>
                <c:pt idx="105">
                  <c:v>76.516999999999996</c:v>
                </c:pt>
                <c:pt idx="106">
                  <c:v>75.283000000000001</c:v>
                </c:pt>
                <c:pt idx="107">
                  <c:v>75.283000000000001</c:v>
                </c:pt>
                <c:pt idx="108">
                  <c:v>75.283000000000001</c:v>
                </c:pt>
                <c:pt idx="109">
                  <c:v>75.283000000000001</c:v>
                </c:pt>
                <c:pt idx="110">
                  <c:v>75.283000000000001</c:v>
                </c:pt>
                <c:pt idx="111">
                  <c:v>75.283000000000001</c:v>
                </c:pt>
                <c:pt idx="112">
                  <c:v>75.283000000000001</c:v>
                </c:pt>
                <c:pt idx="113">
                  <c:v>75.283000000000001</c:v>
                </c:pt>
                <c:pt idx="114">
                  <c:v>73.777000000000001</c:v>
                </c:pt>
                <c:pt idx="115">
                  <c:v>73.777000000000001</c:v>
                </c:pt>
                <c:pt idx="116">
                  <c:v>73.777000000000001</c:v>
                </c:pt>
                <c:pt idx="117">
                  <c:v>73.777000000000001</c:v>
                </c:pt>
                <c:pt idx="118">
                  <c:v>73.777000000000001</c:v>
                </c:pt>
                <c:pt idx="119">
                  <c:v>73.777000000000001</c:v>
                </c:pt>
                <c:pt idx="120">
                  <c:v>73.777000000000001</c:v>
                </c:pt>
              </c:numCache>
            </c:numRef>
          </c:yVal>
        </c:ser>
        <c:ser>
          <c:idx val="1"/>
          <c:order val="1"/>
          <c:tx>
            <c:strRef>
              <c:f>Sheet1!$C$1</c:f>
              <c:strCache>
                <c:ptCount val="1"/>
                <c:pt idx="0">
                  <c:v>Lymphoma</c:v>
                </c:pt>
              </c:strCache>
            </c:strRef>
          </c:tx>
          <c:spPr>
            <a:ln w="38100">
              <a:solidFill>
                <a:srgbClr val="00FFFF"/>
              </a:solidFill>
              <a:prstDash val="solid"/>
            </a:ln>
          </c:spPr>
          <c:marker>
            <c:symbol val="none"/>
          </c:marker>
          <c:xVal>
            <c:numRef>
              <c:f>Sheet1!$A$2:$A$122</c:f>
              <c:numCache>
                <c:formatCode>General</c:formatCode>
                <c:ptCount val="121"/>
                <c:pt idx="0">
                  <c:v>0</c:v>
                </c:pt>
                <c:pt idx="1">
                  <c:v>8.3300000000000041E-2</c:v>
                </c:pt>
                <c:pt idx="2">
                  <c:v>0.16669999999999999</c:v>
                </c:pt>
                <c:pt idx="3">
                  <c:v>0.25</c:v>
                </c:pt>
                <c:pt idx="4">
                  <c:v>0.33330000000000032</c:v>
                </c:pt>
                <c:pt idx="5">
                  <c:v>0.41670000000000001</c:v>
                </c:pt>
                <c:pt idx="6">
                  <c:v>0.5</c:v>
                </c:pt>
                <c:pt idx="7">
                  <c:v>0.58329999999999971</c:v>
                </c:pt>
                <c:pt idx="8">
                  <c:v>0.66670000000000063</c:v>
                </c:pt>
                <c:pt idx="9">
                  <c:v>0.75000000000000033</c:v>
                </c:pt>
                <c:pt idx="10">
                  <c:v>0.83330000000000004</c:v>
                </c:pt>
                <c:pt idx="11">
                  <c:v>0.91670000000000029</c:v>
                </c:pt>
                <c:pt idx="12">
                  <c:v>1</c:v>
                </c:pt>
                <c:pt idx="13">
                  <c:v>1.0832999999999993</c:v>
                </c:pt>
                <c:pt idx="14">
                  <c:v>1.1667000000000001</c:v>
                </c:pt>
                <c:pt idx="15">
                  <c:v>1.25</c:v>
                </c:pt>
                <c:pt idx="16">
                  <c:v>1.3332999999999993</c:v>
                </c:pt>
                <c:pt idx="17">
                  <c:v>1.4166999999999994</c:v>
                </c:pt>
                <c:pt idx="18">
                  <c:v>1.5</c:v>
                </c:pt>
                <c:pt idx="19">
                  <c:v>1.5832999999999993</c:v>
                </c:pt>
                <c:pt idx="20">
                  <c:v>1.6667000000000001</c:v>
                </c:pt>
                <c:pt idx="21">
                  <c:v>1.75</c:v>
                </c:pt>
                <c:pt idx="22">
                  <c:v>1.8332999999999993</c:v>
                </c:pt>
                <c:pt idx="23">
                  <c:v>1.9167000000000001</c:v>
                </c:pt>
                <c:pt idx="24">
                  <c:v>2</c:v>
                </c:pt>
                <c:pt idx="25">
                  <c:v>2.0832999999999999</c:v>
                </c:pt>
                <c:pt idx="26">
                  <c:v>2.1667000000000001</c:v>
                </c:pt>
                <c:pt idx="27">
                  <c:v>2.25</c:v>
                </c:pt>
                <c:pt idx="28">
                  <c:v>2.3332999999999986</c:v>
                </c:pt>
                <c:pt idx="29">
                  <c:v>2.4166999999999983</c:v>
                </c:pt>
                <c:pt idx="30">
                  <c:v>2.5</c:v>
                </c:pt>
                <c:pt idx="31">
                  <c:v>2.5832999999999999</c:v>
                </c:pt>
                <c:pt idx="32">
                  <c:v>2.6667000000000001</c:v>
                </c:pt>
                <c:pt idx="33">
                  <c:v>2.75</c:v>
                </c:pt>
                <c:pt idx="34">
                  <c:v>2.8332999999999986</c:v>
                </c:pt>
                <c:pt idx="35">
                  <c:v>2.9166999999999983</c:v>
                </c:pt>
                <c:pt idx="36">
                  <c:v>3</c:v>
                </c:pt>
                <c:pt idx="37">
                  <c:v>3.0832999999999999</c:v>
                </c:pt>
                <c:pt idx="38">
                  <c:v>3.1667000000000001</c:v>
                </c:pt>
                <c:pt idx="39">
                  <c:v>3.25</c:v>
                </c:pt>
                <c:pt idx="40">
                  <c:v>3.3332999999999986</c:v>
                </c:pt>
                <c:pt idx="41">
                  <c:v>3.4166999999999983</c:v>
                </c:pt>
                <c:pt idx="42">
                  <c:v>3.5</c:v>
                </c:pt>
                <c:pt idx="43">
                  <c:v>3.5832999999999999</c:v>
                </c:pt>
                <c:pt idx="44">
                  <c:v>3.6667000000000001</c:v>
                </c:pt>
                <c:pt idx="45">
                  <c:v>3.75</c:v>
                </c:pt>
                <c:pt idx="46">
                  <c:v>3.8332999999999986</c:v>
                </c:pt>
                <c:pt idx="47">
                  <c:v>3.9166999999999983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Sheet1!$C$2:$C$122</c:f>
              <c:numCache>
                <c:formatCode>General</c:formatCode>
                <c:ptCount val="121"/>
                <c:pt idx="0">
                  <c:v>100</c:v>
                </c:pt>
                <c:pt idx="1">
                  <c:v>100</c:v>
                </c:pt>
                <c:pt idx="2">
                  <c:v>99.733000000000004</c:v>
                </c:pt>
                <c:pt idx="3">
                  <c:v>99.465000000000003</c:v>
                </c:pt>
                <c:pt idx="4">
                  <c:v>99.197999999999993</c:v>
                </c:pt>
                <c:pt idx="5">
                  <c:v>98.384999999999991</c:v>
                </c:pt>
                <c:pt idx="6">
                  <c:v>96.753</c:v>
                </c:pt>
                <c:pt idx="7">
                  <c:v>94.289000000000001</c:v>
                </c:pt>
                <c:pt idx="8">
                  <c:v>93.733000000000004</c:v>
                </c:pt>
                <c:pt idx="9">
                  <c:v>93.733000000000004</c:v>
                </c:pt>
                <c:pt idx="10">
                  <c:v>93.733000000000004</c:v>
                </c:pt>
                <c:pt idx="11">
                  <c:v>93.733000000000004</c:v>
                </c:pt>
                <c:pt idx="12">
                  <c:v>93.733000000000004</c:v>
                </c:pt>
                <c:pt idx="13">
                  <c:v>93.733000000000004</c:v>
                </c:pt>
                <c:pt idx="14">
                  <c:v>93.733000000000004</c:v>
                </c:pt>
                <c:pt idx="15">
                  <c:v>93.733000000000004</c:v>
                </c:pt>
                <c:pt idx="16">
                  <c:v>93.733000000000004</c:v>
                </c:pt>
                <c:pt idx="17">
                  <c:v>93.733000000000004</c:v>
                </c:pt>
                <c:pt idx="18">
                  <c:v>93.733000000000004</c:v>
                </c:pt>
                <c:pt idx="19">
                  <c:v>93.373999999999981</c:v>
                </c:pt>
                <c:pt idx="20">
                  <c:v>93.373999999999981</c:v>
                </c:pt>
                <c:pt idx="21">
                  <c:v>93.373999999999981</c:v>
                </c:pt>
                <c:pt idx="22">
                  <c:v>93.373999999999981</c:v>
                </c:pt>
                <c:pt idx="23">
                  <c:v>93.373999999999981</c:v>
                </c:pt>
                <c:pt idx="24">
                  <c:v>93.373999999999981</c:v>
                </c:pt>
                <c:pt idx="25">
                  <c:v>93.373999999999981</c:v>
                </c:pt>
                <c:pt idx="26">
                  <c:v>93.373999999999981</c:v>
                </c:pt>
                <c:pt idx="27">
                  <c:v>93.373999999999981</c:v>
                </c:pt>
                <c:pt idx="28">
                  <c:v>93.373999999999981</c:v>
                </c:pt>
                <c:pt idx="29">
                  <c:v>93.373999999999981</c:v>
                </c:pt>
                <c:pt idx="30">
                  <c:v>93.373999999999981</c:v>
                </c:pt>
                <c:pt idx="31">
                  <c:v>93.373999999999981</c:v>
                </c:pt>
                <c:pt idx="32">
                  <c:v>93.373999999999981</c:v>
                </c:pt>
                <c:pt idx="33">
                  <c:v>93.373999999999981</c:v>
                </c:pt>
                <c:pt idx="34">
                  <c:v>93.373999999999981</c:v>
                </c:pt>
                <c:pt idx="35">
                  <c:v>93.373999999999981</c:v>
                </c:pt>
                <c:pt idx="36">
                  <c:v>93.373999999999981</c:v>
                </c:pt>
                <c:pt idx="37">
                  <c:v>93.373999999999981</c:v>
                </c:pt>
                <c:pt idx="38">
                  <c:v>93.373999999999981</c:v>
                </c:pt>
                <c:pt idx="39">
                  <c:v>93.373999999999981</c:v>
                </c:pt>
                <c:pt idx="40">
                  <c:v>93.373999999999981</c:v>
                </c:pt>
                <c:pt idx="41">
                  <c:v>92.84</c:v>
                </c:pt>
                <c:pt idx="42">
                  <c:v>92.84</c:v>
                </c:pt>
                <c:pt idx="43">
                  <c:v>92.84</c:v>
                </c:pt>
                <c:pt idx="44">
                  <c:v>92.84</c:v>
                </c:pt>
                <c:pt idx="45">
                  <c:v>92.84</c:v>
                </c:pt>
                <c:pt idx="46">
                  <c:v>92.84</c:v>
                </c:pt>
                <c:pt idx="47">
                  <c:v>92.84</c:v>
                </c:pt>
                <c:pt idx="48">
                  <c:v>92.84</c:v>
                </c:pt>
                <c:pt idx="49">
                  <c:v>92.84</c:v>
                </c:pt>
                <c:pt idx="50">
                  <c:v>92.84</c:v>
                </c:pt>
                <c:pt idx="51">
                  <c:v>92.84</c:v>
                </c:pt>
                <c:pt idx="52">
                  <c:v>92.84</c:v>
                </c:pt>
                <c:pt idx="53">
                  <c:v>92.84</c:v>
                </c:pt>
                <c:pt idx="54">
                  <c:v>92.84</c:v>
                </c:pt>
                <c:pt idx="55">
                  <c:v>92.84</c:v>
                </c:pt>
                <c:pt idx="56">
                  <c:v>92.181999999999988</c:v>
                </c:pt>
                <c:pt idx="57">
                  <c:v>92.181999999999988</c:v>
                </c:pt>
                <c:pt idx="58">
                  <c:v>92.181999999999988</c:v>
                </c:pt>
                <c:pt idx="59">
                  <c:v>92.181999999999988</c:v>
                </c:pt>
                <c:pt idx="60">
                  <c:v>92.181999999999988</c:v>
                </c:pt>
                <c:pt idx="61">
                  <c:v>92.181999999999988</c:v>
                </c:pt>
                <c:pt idx="62">
                  <c:v>92.181999999999988</c:v>
                </c:pt>
                <c:pt idx="63">
                  <c:v>92.181999999999988</c:v>
                </c:pt>
                <c:pt idx="64">
                  <c:v>92.181999999999988</c:v>
                </c:pt>
                <c:pt idx="65">
                  <c:v>92.181999999999988</c:v>
                </c:pt>
                <c:pt idx="66">
                  <c:v>91.38</c:v>
                </c:pt>
                <c:pt idx="67">
                  <c:v>91.38</c:v>
                </c:pt>
                <c:pt idx="68">
                  <c:v>91.38</c:v>
                </c:pt>
                <c:pt idx="69">
                  <c:v>91.38</c:v>
                </c:pt>
                <c:pt idx="70">
                  <c:v>91.38</c:v>
                </c:pt>
                <c:pt idx="71">
                  <c:v>91.38</c:v>
                </c:pt>
                <c:pt idx="72">
                  <c:v>91.38</c:v>
                </c:pt>
                <c:pt idx="73">
                  <c:v>91.38</c:v>
                </c:pt>
                <c:pt idx="74">
                  <c:v>91.38</c:v>
                </c:pt>
                <c:pt idx="75">
                  <c:v>91.38</c:v>
                </c:pt>
                <c:pt idx="76">
                  <c:v>91.38</c:v>
                </c:pt>
                <c:pt idx="77">
                  <c:v>91.38</c:v>
                </c:pt>
                <c:pt idx="78">
                  <c:v>91.38</c:v>
                </c:pt>
                <c:pt idx="79">
                  <c:v>91.38</c:v>
                </c:pt>
                <c:pt idx="80">
                  <c:v>91.38</c:v>
                </c:pt>
                <c:pt idx="81">
                  <c:v>91.38</c:v>
                </c:pt>
                <c:pt idx="82">
                  <c:v>91.38</c:v>
                </c:pt>
                <c:pt idx="83">
                  <c:v>91.38</c:v>
                </c:pt>
                <c:pt idx="84">
                  <c:v>91.38</c:v>
                </c:pt>
                <c:pt idx="85">
                  <c:v>91.38</c:v>
                </c:pt>
                <c:pt idx="86">
                  <c:v>91.38</c:v>
                </c:pt>
                <c:pt idx="87">
                  <c:v>91.38</c:v>
                </c:pt>
                <c:pt idx="88">
                  <c:v>91.38</c:v>
                </c:pt>
                <c:pt idx="89">
                  <c:v>91.38</c:v>
                </c:pt>
                <c:pt idx="90">
                  <c:v>91.38</c:v>
                </c:pt>
                <c:pt idx="91">
                  <c:v>90.146000000000001</c:v>
                </c:pt>
                <c:pt idx="92">
                  <c:v>90.146000000000001</c:v>
                </c:pt>
                <c:pt idx="93">
                  <c:v>90.146000000000001</c:v>
                </c:pt>
                <c:pt idx="94">
                  <c:v>90.146000000000001</c:v>
                </c:pt>
                <c:pt idx="95">
                  <c:v>90.146000000000001</c:v>
                </c:pt>
                <c:pt idx="96">
                  <c:v>90.146000000000001</c:v>
                </c:pt>
                <c:pt idx="97">
                  <c:v>90.146000000000001</c:v>
                </c:pt>
                <c:pt idx="98">
                  <c:v>90.146000000000001</c:v>
                </c:pt>
                <c:pt idx="99">
                  <c:v>90.146000000000001</c:v>
                </c:pt>
                <c:pt idx="100">
                  <c:v>90.146000000000001</c:v>
                </c:pt>
                <c:pt idx="101">
                  <c:v>90.146000000000001</c:v>
                </c:pt>
                <c:pt idx="102">
                  <c:v>90.146000000000001</c:v>
                </c:pt>
                <c:pt idx="103">
                  <c:v>90.146000000000001</c:v>
                </c:pt>
                <c:pt idx="104">
                  <c:v>90.146000000000001</c:v>
                </c:pt>
                <c:pt idx="105">
                  <c:v>90.146000000000001</c:v>
                </c:pt>
                <c:pt idx="106">
                  <c:v>90.146000000000001</c:v>
                </c:pt>
                <c:pt idx="107">
                  <c:v>90.146000000000001</c:v>
                </c:pt>
                <c:pt idx="108">
                  <c:v>90.146000000000001</c:v>
                </c:pt>
                <c:pt idx="109">
                  <c:v>90.146000000000001</c:v>
                </c:pt>
                <c:pt idx="110">
                  <c:v>90.146000000000001</c:v>
                </c:pt>
                <c:pt idx="111">
                  <c:v>90.146000000000001</c:v>
                </c:pt>
                <c:pt idx="112">
                  <c:v>90.146000000000001</c:v>
                </c:pt>
                <c:pt idx="113">
                  <c:v>90.146000000000001</c:v>
                </c:pt>
                <c:pt idx="114">
                  <c:v>90.146000000000001</c:v>
                </c:pt>
                <c:pt idx="115">
                  <c:v>90.146000000000001</c:v>
                </c:pt>
                <c:pt idx="116">
                  <c:v>90.146000000000001</c:v>
                </c:pt>
                <c:pt idx="117">
                  <c:v>90.146000000000001</c:v>
                </c:pt>
                <c:pt idx="118">
                  <c:v>90.146000000000001</c:v>
                </c:pt>
                <c:pt idx="119">
                  <c:v>90.146000000000001</c:v>
                </c:pt>
                <c:pt idx="120">
                  <c:v>90.146000000000001</c:v>
                </c:pt>
              </c:numCache>
            </c:numRef>
          </c:yVal>
        </c:ser>
        <c:ser>
          <c:idx val="2"/>
          <c:order val="2"/>
          <c:tx>
            <c:strRef>
              <c:f>Sheet1!$D$1</c:f>
              <c:strCache>
                <c:ptCount val="1"/>
                <c:pt idx="0">
                  <c:v>Skin</c:v>
                </c:pt>
              </c:strCache>
            </c:strRef>
          </c:tx>
          <c:spPr>
            <a:ln w="38100">
              <a:solidFill>
                <a:srgbClr val="FF00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0.33330000000000032</c:v>
                </c:pt>
                <c:pt idx="5">
                  <c:v>0.41670000000000001</c:v>
                </c:pt>
                <c:pt idx="6">
                  <c:v>0.5</c:v>
                </c:pt>
                <c:pt idx="7">
                  <c:v>0.58329999999999971</c:v>
                </c:pt>
                <c:pt idx="8">
                  <c:v>0.66670000000000063</c:v>
                </c:pt>
                <c:pt idx="9">
                  <c:v>0.75000000000000033</c:v>
                </c:pt>
                <c:pt idx="10">
                  <c:v>0.83330000000000004</c:v>
                </c:pt>
                <c:pt idx="11">
                  <c:v>0.91670000000000029</c:v>
                </c:pt>
                <c:pt idx="12">
                  <c:v>1</c:v>
                </c:pt>
                <c:pt idx="13">
                  <c:v>1.0832999999999993</c:v>
                </c:pt>
                <c:pt idx="14">
                  <c:v>1.1667000000000001</c:v>
                </c:pt>
                <c:pt idx="15">
                  <c:v>1.25</c:v>
                </c:pt>
                <c:pt idx="16">
                  <c:v>1.3332999999999993</c:v>
                </c:pt>
                <c:pt idx="17">
                  <c:v>1.4166999999999994</c:v>
                </c:pt>
                <c:pt idx="18">
                  <c:v>1.5</c:v>
                </c:pt>
                <c:pt idx="19">
                  <c:v>1.5832999999999993</c:v>
                </c:pt>
                <c:pt idx="20">
                  <c:v>1.6667000000000001</c:v>
                </c:pt>
                <c:pt idx="21">
                  <c:v>1.75</c:v>
                </c:pt>
                <c:pt idx="22">
                  <c:v>1.8332999999999993</c:v>
                </c:pt>
                <c:pt idx="23">
                  <c:v>1.9167000000000001</c:v>
                </c:pt>
                <c:pt idx="24">
                  <c:v>2</c:v>
                </c:pt>
                <c:pt idx="25">
                  <c:v>2.0832999999999999</c:v>
                </c:pt>
                <c:pt idx="26">
                  <c:v>2.1667000000000001</c:v>
                </c:pt>
                <c:pt idx="27">
                  <c:v>2.25</c:v>
                </c:pt>
                <c:pt idx="28">
                  <c:v>2.3332999999999986</c:v>
                </c:pt>
                <c:pt idx="29">
                  <c:v>2.4166999999999983</c:v>
                </c:pt>
                <c:pt idx="30">
                  <c:v>2.5</c:v>
                </c:pt>
                <c:pt idx="31">
                  <c:v>2.5832999999999999</c:v>
                </c:pt>
                <c:pt idx="32">
                  <c:v>2.6667000000000001</c:v>
                </c:pt>
                <c:pt idx="33">
                  <c:v>2.75</c:v>
                </c:pt>
                <c:pt idx="34">
                  <c:v>2.8332999999999986</c:v>
                </c:pt>
                <c:pt idx="35">
                  <c:v>2.9166999999999983</c:v>
                </c:pt>
                <c:pt idx="36">
                  <c:v>3</c:v>
                </c:pt>
                <c:pt idx="37">
                  <c:v>3.0832999999999999</c:v>
                </c:pt>
                <c:pt idx="38">
                  <c:v>3.1667000000000001</c:v>
                </c:pt>
                <c:pt idx="39">
                  <c:v>3.25</c:v>
                </c:pt>
                <c:pt idx="40">
                  <c:v>3.3332999999999986</c:v>
                </c:pt>
                <c:pt idx="41">
                  <c:v>3.4166999999999983</c:v>
                </c:pt>
                <c:pt idx="42">
                  <c:v>3.5</c:v>
                </c:pt>
                <c:pt idx="43">
                  <c:v>3.5832999999999999</c:v>
                </c:pt>
                <c:pt idx="44">
                  <c:v>3.6667000000000001</c:v>
                </c:pt>
                <c:pt idx="45">
                  <c:v>3.75</c:v>
                </c:pt>
                <c:pt idx="46">
                  <c:v>3.8332999999999986</c:v>
                </c:pt>
                <c:pt idx="47">
                  <c:v>3.9166999999999983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Sheet1!$D$2:$D$122</c:f>
              <c:numCache>
                <c:formatCode>General</c:formatCode>
                <c:ptCount val="121"/>
                <c:pt idx="0">
                  <c:v>100</c:v>
                </c:pt>
                <c:pt idx="1">
                  <c:v>100</c:v>
                </c:pt>
                <c:pt idx="2">
                  <c:v>100</c:v>
                </c:pt>
                <c:pt idx="3">
                  <c:v>100</c:v>
                </c:pt>
                <c:pt idx="4">
                  <c:v>100</c:v>
                </c:pt>
                <c:pt idx="5">
                  <c:v>100</c:v>
                </c:pt>
                <c:pt idx="6">
                  <c:v>99.721999999999994</c:v>
                </c:pt>
                <c:pt idx="7">
                  <c:v>99.444000000000045</c:v>
                </c:pt>
                <c:pt idx="8">
                  <c:v>99.444000000000045</c:v>
                </c:pt>
                <c:pt idx="9">
                  <c:v>99.444000000000045</c:v>
                </c:pt>
                <c:pt idx="10">
                  <c:v>99.444000000000045</c:v>
                </c:pt>
                <c:pt idx="11">
                  <c:v>99.444000000000045</c:v>
                </c:pt>
                <c:pt idx="12">
                  <c:v>99.444000000000045</c:v>
                </c:pt>
                <c:pt idx="13">
                  <c:v>99.444000000000045</c:v>
                </c:pt>
                <c:pt idx="14">
                  <c:v>99.444000000000045</c:v>
                </c:pt>
                <c:pt idx="15">
                  <c:v>99.444000000000045</c:v>
                </c:pt>
                <c:pt idx="16">
                  <c:v>99.444000000000045</c:v>
                </c:pt>
                <c:pt idx="17">
                  <c:v>99.074999999999989</c:v>
                </c:pt>
                <c:pt idx="18">
                  <c:v>98.706999999999994</c:v>
                </c:pt>
                <c:pt idx="19">
                  <c:v>98.706999999999994</c:v>
                </c:pt>
                <c:pt idx="20">
                  <c:v>98.706999999999994</c:v>
                </c:pt>
                <c:pt idx="21">
                  <c:v>98.706999999999994</c:v>
                </c:pt>
                <c:pt idx="22">
                  <c:v>98.706999999999994</c:v>
                </c:pt>
                <c:pt idx="23">
                  <c:v>98.706999999999994</c:v>
                </c:pt>
                <c:pt idx="24">
                  <c:v>98.706999999999994</c:v>
                </c:pt>
                <c:pt idx="25">
                  <c:v>98.706999999999994</c:v>
                </c:pt>
                <c:pt idx="26">
                  <c:v>98.706999999999994</c:v>
                </c:pt>
                <c:pt idx="27">
                  <c:v>98.706999999999994</c:v>
                </c:pt>
                <c:pt idx="28">
                  <c:v>98.706999999999994</c:v>
                </c:pt>
                <c:pt idx="29">
                  <c:v>98.706999999999994</c:v>
                </c:pt>
                <c:pt idx="30">
                  <c:v>98.241000000000042</c:v>
                </c:pt>
                <c:pt idx="31">
                  <c:v>98.241000000000042</c:v>
                </c:pt>
                <c:pt idx="32">
                  <c:v>98.241000000000042</c:v>
                </c:pt>
                <c:pt idx="33">
                  <c:v>98.241000000000042</c:v>
                </c:pt>
                <c:pt idx="34">
                  <c:v>98.241000000000042</c:v>
                </c:pt>
                <c:pt idx="35">
                  <c:v>98.241000000000042</c:v>
                </c:pt>
                <c:pt idx="36">
                  <c:v>98.241000000000042</c:v>
                </c:pt>
                <c:pt idx="37">
                  <c:v>98.241000000000042</c:v>
                </c:pt>
                <c:pt idx="38">
                  <c:v>98.241000000000042</c:v>
                </c:pt>
                <c:pt idx="39">
                  <c:v>98.241000000000042</c:v>
                </c:pt>
                <c:pt idx="40">
                  <c:v>98.241000000000042</c:v>
                </c:pt>
                <c:pt idx="41">
                  <c:v>98.241000000000042</c:v>
                </c:pt>
                <c:pt idx="42">
                  <c:v>98.241000000000042</c:v>
                </c:pt>
                <c:pt idx="43">
                  <c:v>98.241000000000042</c:v>
                </c:pt>
                <c:pt idx="44">
                  <c:v>97.669999999999987</c:v>
                </c:pt>
                <c:pt idx="45">
                  <c:v>97.669999999999987</c:v>
                </c:pt>
                <c:pt idx="46">
                  <c:v>97.669999999999987</c:v>
                </c:pt>
                <c:pt idx="47">
                  <c:v>97.669999999999987</c:v>
                </c:pt>
                <c:pt idx="48">
                  <c:v>97.669999999999987</c:v>
                </c:pt>
                <c:pt idx="49">
                  <c:v>97.669999999999987</c:v>
                </c:pt>
                <c:pt idx="50">
                  <c:v>97.669999999999987</c:v>
                </c:pt>
                <c:pt idx="51">
                  <c:v>97.669999999999987</c:v>
                </c:pt>
                <c:pt idx="52">
                  <c:v>97.669999999999987</c:v>
                </c:pt>
                <c:pt idx="53">
                  <c:v>97.669999999999987</c:v>
                </c:pt>
                <c:pt idx="54">
                  <c:v>97.669999999999987</c:v>
                </c:pt>
                <c:pt idx="55">
                  <c:v>97.669999999999987</c:v>
                </c:pt>
                <c:pt idx="56">
                  <c:v>96.977999999999994</c:v>
                </c:pt>
                <c:pt idx="57">
                  <c:v>96.977999999999994</c:v>
                </c:pt>
                <c:pt idx="58">
                  <c:v>96.977999999999994</c:v>
                </c:pt>
                <c:pt idx="59">
                  <c:v>96.977999999999994</c:v>
                </c:pt>
                <c:pt idx="60">
                  <c:v>96.977999999999994</c:v>
                </c:pt>
                <c:pt idx="61">
                  <c:v>96.977999999999994</c:v>
                </c:pt>
                <c:pt idx="62">
                  <c:v>96.977999999999994</c:v>
                </c:pt>
                <c:pt idx="63">
                  <c:v>96.977999999999994</c:v>
                </c:pt>
                <c:pt idx="64">
                  <c:v>96.977999999999994</c:v>
                </c:pt>
                <c:pt idx="65">
                  <c:v>96.977999999999994</c:v>
                </c:pt>
                <c:pt idx="66">
                  <c:v>96.977999999999994</c:v>
                </c:pt>
                <c:pt idx="67">
                  <c:v>95.305999999999983</c:v>
                </c:pt>
                <c:pt idx="68">
                  <c:v>95.305999999999983</c:v>
                </c:pt>
                <c:pt idx="69">
                  <c:v>95.305999999999983</c:v>
                </c:pt>
                <c:pt idx="70">
                  <c:v>95.305999999999983</c:v>
                </c:pt>
                <c:pt idx="71">
                  <c:v>95.305999999999983</c:v>
                </c:pt>
                <c:pt idx="72">
                  <c:v>95.305999999999983</c:v>
                </c:pt>
                <c:pt idx="73">
                  <c:v>95.305999999999983</c:v>
                </c:pt>
                <c:pt idx="74">
                  <c:v>95.305999999999983</c:v>
                </c:pt>
                <c:pt idx="75">
                  <c:v>95.305999999999983</c:v>
                </c:pt>
                <c:pt idx="76">
                  <c:v>95.305999999999983</c:v>
                </c:pt>
                <c:pt idx="77">
                  <c:v>95.305999999999983</c:v>
                </c:pt>
                <c:pt idx="78">
                  <c:v>95.305999999999983</c:v>
                </c:pt>
                <c:pt idx="79">
                  <c:v>95.305999999999983</c:v>
                </c:pt>
                <c:pt idx="80">
                  <c:v>94.197000000000003</c:v>
                </c:pt>
                <c:pt idx="81">
                  <c:v>94.197000000000003</c:v>
                </c:pt>
                <c:pt idx="82">
                  <c:v>94.197000000000003</c:v>
                </c:pt>
                <c:pt idx="83">
                  <c:v>94.197000000000003</c:v>
                </c:pt>
                <c:pt idx="84">
                  <c:v>94.197000000000003</c:v>
                </c:pt>
                <c:pt idx="85">
                  <c:v>94.197000000000003</c:v>
                </c:pt>
                <c:pt idx="86">
                  <c:v>94.197000000000003</c:v>
                </c:pt>
                <c:pt idx="87">
                  <c:v>94.197000000000003</c:v>
                </c:pt>
                <c:pt idx="88">
                  <c:v>94.197000000000003</c:v>
                </c:pt>
                <c:pt idx="89">
                  <c:v>94.197000000000003</c:v>
                </c:pt>
                <c:pt idx="90">
                  <c:v>94.197000000000003</c:v>
                </c:pt>
                <c:pt idx="91">
                  <c:v>94.197000000000003</c:v>
                </c:pt>
                <c:pt idx="92">
                  <c:v>94.197000000000003</c:v>
                </c:pt>
                <c:pt idx="93">
                  <c:v>94.197000000000003</c:v>
                </c:pt>
                <c:pt idx="94">
                  <c:v>94.197000000000003</c:v>
                </c:pt>
                <c:pt idx="95">
                  <c:v>94.197000000000003</c:v>
                </c:pt>
                <c:pt idx="96">
                  <c:v>94.197000000000003</c:v>
                </c:pt>
                <c:pt idx="97">
                  <c:v>94.197000000000003</c:v>
                </c:pt>
                <c:pt idx="98">
                  <c:v>94.197000000000003</c:v>
                </c:pt>
                <c:pt idx="99">
                  <c:v>94.197000000000003</c:v>
                </c:pt>
                <c:pt idx="100">
                  <c:v>94.197000000000003</c:v>
                </c:pt>
                <c:pt idx="101">
                  <c:v>94.197000000000003</c:v>
                </c:pt>
                <c:pt idx="102">
                  <c:v>94.197000000000003</c:v>
                </c:pt>
                <c:pt idx="103">
                  <c:v>92.724999999999994</c:v>
                </c:pt>
                <c:pt idx="104">
                  <c:v>92.724999999999994</c:v>
                </c:pt>
                <c:pt idx="105">
                  <c:v>92.724999999999994</c:v>
                </c:pt>
                <c:pt idx="106">
                  <c:v>91.07</c:v>
                </c:pt>
                <c:pt idx="107">
                  <c:v>91.07</c:v>
                </c:pt>
                <c:pt idx="108">
                  <c:v>91.07</c:v>
                </c:pt>
                <c:pt idx="109">
                  <c:v>91.07</c:v>
                </c:pt>
                <c:pt idx="110">
                  <c:v>91.07</c:v>
                </c:pt>
                <c:pt idx="111">
                  <c:v>91.07</c:v>
                </c:pt>
                <c:pt idx="112">
                  <c:v>91.07</c:v>
                </c:pt>
                <c:pt idx="113">
                  <c:v>91.07</c:v>
                </c:pt>
                <c:pt idx="114">
                  <c:v>88.952000000000012</c:v>
                </c:pt>
                <c:pt idx="115">
                  <c:v>88.952000000000012</c:v>
                </c:pt>
                <c:pt idx="116">
                  <c:v>88.952000000000012</c:v>
                </c:pt>
                <c:pt idx="117">
                  <c:v>88.952000000000012</c:v>
                </c:pt>
                <c:pt idx="118">
                  <c:v>88.952000000000012</c:v>
                </c:pt>
                <c:pt idx="119">
                  <c:v>88.952000000000012</c:v>
                </c:pt>
                <c:pt idx="120">
                  <c:v>88.952000000000012</c:v>
                </c:pt>
              </c:numCache>
            </c:numRef>
          </c:yVal>
        </c:ser>
        <c:ser>
          <c:idx val="3"/>
          <c:order val="3"/>
          <c:tx>
            <c:strRef>
              <c:f>Sheet1!$E$1</c:f>
              <c:strCache>
                <c:ptCount val="1"/>
                <c:pt idx="0">
                  <c:v>Other</c:v>
                </c:pt>
              </c:strCache>
            </c:strRef>
          </c:tx>
          <c:spPr>
            <a:ln w="38100">
              <a:solidFill>
                <a:srgbClr val="FFFF00"/>
              </a:solidFill>
            </a:ln>
          </c:spPr>
          <c:marker>
            <c:symbol val="none"/>
          </c:marker>
          <c:xVal>
            <c:numRef>
              <c:f>Sheet1!$A$2:$A$122</c:f>
              <c:numCache>
                <c:formatCode>General</c:formatCode>
                <c:ptCount val="121"/>
                <c:pt idx="0">
                  <c:v>0</c:v>
                </c:pt>
                <c:pt idx="1">
                  <c:v>8.3300000000000041E-2</c:v>
                </c:pt>
                <c:pt idx="2">
                  <c:v>0.16669999999999999</c:v>
                </c:pt>
                <c:pt idx="3">
                  <c:v>0.25</c:v>
                </c:pt>
                <c:pt idx="4">
                  <c:v>0.33330000000000032</c:v>
                </c:pt>
                <c:pt idx="5">
                  <c:v>0.41670000000000001</c:v>
                </c:pt>
                <c:pt idx="6">
                  <c:v>0.5</c:v>
                </c:pt>
                <c:pt idx="7">
                  <c:v>0.58329999999999971</c:v>
                </c:pt>
                <c:pt idx="8">
                  <c:v>0.66670000000000063</c:v>
                </c:pt>
                <c:pt idx="9">
                  <c:v>0.75000000000000033</c:v>
                </c:pt>
                <c:pt idx="10">
                  <c:v>0.83330000000000004</c:v>
                </c:pt>
                <c:pt idx="11">
                  <c:v>0.91670000000000029</c:v>
                </c:pt>
                <c:pt idx="12">
                  <c:v>1</c:v>
                </c:pt>
                <c:pt idx="13">
                  <c:v>1.0832999999999993</c:v>
                </c:pt>
                <c:pt idx="14">
                  <c:v>1.1667000000000001</c:v>
                </c:pt>
                <c:pt idx="15">
                  <c:v>1.25</c:v>
                </c:pt>
                <c:pt idx="16">
                  <c:v>1.3332999999999993</c:v>
                </c:pt>
                <c:pt idx="17">
                  <c:v>1.4166999999999994</c:v>
                </c:pt>
                <c:pt idx="18">
                  <c:v>1.5</c:v>
                </c:pt>
                <c:pt idx="19">
                  <c:v>1.5832999999999993</c:v>
                </c:pt>
                <c:pt idx="20">
                  <c:v>1.6667000000000001</c:v>
                </c:pt>
                <c:pt idx="21">
                  <c:v>1.75</c:v>
                </c:pt>
                <c:pt idx="22">
                  <c:v>1.8332999999999993</c:v>
                </c:pt>
                <c:pt idx="23">
                  <c:v>1.9167000000000001</c:v>
                </c:pt>
                <c:pt idx="24">
                  <c:v>2</c:v>
                </c:pt>
                <c:pt idx="25">
                  <c:v>2.0832999999999999</c:v>
                </c:pt>
                <c:pt idx="26">
                  <c:v>2.1667000000000001</c:v>
                </c:pt>
                <c:pt idx="27">
                  <c:v>2.25</c:v>
                </c:pt>
                <c:pt idx="28">
                  <c:v>2.3332999999999986</c:v>
                </c:pt>
                <c:pt idx="29">
                  <c:v>2.4166999999999983</c:v>
                </c:pt>
                <c:pt idx="30">
                  <c:v>2.5</c:v>
                </c:pt>
                <c:pt idx="31">
                  <c:v>2.5832999999999999</c:v>
                </c:pt>
                <c:pt idx="32">
                  <c:v>2.6667000000000001</c:v>
                </c:pt>
                <c:pt idx="33">
                  <c:v>2.75</c:v>
                </c:pt>
                <c:pt idx="34">
                  <c:v>2.8332999999999986</c:v>
                </c:pt>
                <c:pt idx="35">
                  <c:v>2.9166999999999983</c:v>
                </c:pt>
                <c:pt idx="36">
                  <c:v>3</c:v>
                </c:pt>
                <c:pt idx="37">
                  <c:v>3.0832999999999999</c:v>
                </c:pt>
                <c:pt idx="38">
                  <c:v>3.1667000000000001</c:v>
                </c:pt>
                <c:pt idx="39">
                  <c:v>3.25</c:v>
                </c:pt>
                <c:pt idx="40">
                  <c:v>3.3332999999999986</c:v>
                </c:pt>
                <c:pt idx="41">
                  <c:v>3.4166999999999983</c:v>
                </c:pt>
                <c:pt idx="42">
                  <c:v>3.5</c:v>
                </c:pt>
                <c:pt idx="43">
                  <c:v>3.5832999999999999</c:v>
                </c:pt>
                <c:pt idx="44">
                  <c:v>3.6667000000000001</c:v>
                </c:pt>
                <c:pt idx="45">
                  <c:v>3.75</c:v>
                </c:pt>
                <c:pt idx="46">
                  <c:v>3.8332999999999986</c:v>
                </c:pt>
                <c:pt idx="47">
                  <c:v>3.9166999999999983</c:v>
                </c:pt>
                <c:pt idx="48">
                  <c:v>4</c:v>
                </c:pt>
                <c:pt idx="49">
                  <c:v>4.0833000000000004</c:v>
                </c:pt>
                <c:pt idx="50">
                  <c:v>4.1666999999999996</c:v>
                </c:pt>
                <c:pt idx="51">
                  <c:v>4.25</c:v>
                </c:pt>
                <c:pt idx="52">
                  <c:v>4.3333000000000004</c:v>
                </c:pt>
                <c:pt idx="53">
                  <c:v>4.4167000000000014</c:v>
                </c:pt>
                <c:pt idx="54">
                  <c:v>4.5</c:v>
                </c:pt>
                <c:pt idx="55">
                  <c:v>4.5833000000000004</c:v>
                </c:pt>
                <c:pt idx="56">
                  <c:v>4.6666999999999996</c:v>
                </c:pt>
                <c:pt idx="57">
                  <c:v>4.75</c:v>
                </c:pt>
                <c:pt idx="58">
                  <c:v>4.8333000000000004</c:v>
                </c:pt>
                <c:pt idx="59">
                  <c:v>4.9167000000000014</c:v>
                </c:pt>
                <c:pt idx="60">
                  <c:v>5</c:v>
                </c:pt>
                <c:pt idx="61">
                  <c:v>5.0833000000000004</c:v>
                </c:pt>
                <c:pt idx="62">
                  <c:v>5.1666999999999996</c:v>
                </c:pt>
                <c:pt idx="63">
                  <c:v>5.25</c:v>
                </c:pt>
                <c:pt idx="64">
                  <c:v>5.3333000000000004</c:v>
                </c:pt>
                <c:pt idx="65">
                  <c:v>5.4167000000000014</c:v>
                </c:pt>
                <c:pt idx="66">
                  <c:v>5.5</c:v>
                </c:pt>
                <c:pt idx="67">
                  <c:v>5.5833000000000004</c:v>
                </c:pt>
                <c:pt idx="68">
                  <c:v>5.6666999999999996</c:v>
                </c:pt>
                <c:pt idx="69">
                  <c:v>5.75</c:v>
                </c:pt>
                <c:pt idx="70">
                  <c:v>5.8333000000000004</c:v>
                </c:pt>
                <c:pt idx="71">
                  <c:v>5.9167000000000014</c:v>
                </c:pt>
                <c:pt idx="72">
                  <c:v>6</c:v>
                </c:pt>
                <c:pt idx="73">
                  <c:v>6.0833000000000004</c:v>
                </c:pt>
                <c:pt idx="74">
                  <c:v>6.1666999999999996</c:v>
                </c:pt>
                <c:pt idx="75">
                  <c:v>6.25</c:v>
                </c:pt>
                <c:pt idx="76">
                  <c:v>6.3333000000000004</c:v>
                </c:pt>
                <c:pt idx="77">
                  <c:v>6.4167000000000014</c:v>
                </c:pt>
                <c:pt idx="78">
                  <c:v>6.5</c:v>
                </c:pt>
                <c:pt idx="79">
                  <c:v>6.5833000000000004</c:v>
                </c:pt>
                <c:pt idx="80">
                  <c:v>6.6666999999999996</c:v>
                </c:pt>
                <c:pt idx="81">
                  <c:v>6.75</c:v>
                </c:pt>
                <c:pt idx="82">
                  <c:v>6.8333000000000004</c:v>
                </c:pt>
                <c:pt idx="83">
                  <c:v>6.9167000000000014</c:v>
                </c:pt>
                <c:pt idx="84">
                  <c:v>7</c:v>
                </c:pt>
                <c:pt idx="85">
                  <c:v>7.0833000000000004</c:v>
                </c:pt>
                <c:pt idx="86">
                  <c:v>7.1666999999999996</c:v>
                </c:pt>
                <c:pt idx="87">
                  <c:v>7.25</c:v>
                </c:pt>
                <c:pt idx="88">
                  <c:v>7.3333000000000004</c:v>
                </c:pt>
                <c:pt idx="89">
                  <c:v>7.4167000000000014</c:v>
                </c:pt>
                <c:pt idx="90">
                  <c:v>7.5</c:v>
                </c:pt>
                <c:pt idx="91">
                  <c:v>7.5833000000000004</c:v>
                </c:pt>
                <c:pt idx="92">
                  <c:v>7.6666999999999996</c:v>
                </c:pt>
                <c:pt idx="93">
                  <c:v>7.75</c:v>
                </c:pt>
                <c:pt idx="94">
                  <c:v>7.8333000000000004</c:v>
                </c:pt>
                <c:pt idx="95">
                  <c:v>7.9167000000000014</c:v>
                </c:pt>
                <c:pt idx="96">
                  <c:v>8</c:v>
                </c:pt>
                <c:pt idx="97">
                  <c:v>8.0833000000000013</c:v>
                </c:pt>
                <c:pt idx="98">
                  <c:v>8.1667000000000005</c:v>
                </c:pt>
                <c:pt idx="99">
                  <c:v>8.25</c:v>
                </c:pt>
                <c:pt idx="100">
                  <c:v>8.3333000000000013</c:v>
                </c:pt>
                <c:pt idx="101">
                  <c:v>8.4167000000000005</c:v>
                </c:pt>
                <c:pt idx="102">
                  <c:v>8.5</c:v>
                </c:pt>
                <c:pt idx="103">
                  <c:v>8.5833000000000013</c:v>
                </c:pt>
                <c:pt idx="104">
                  <c:v>8.6667000000000005</c:v>
                </c:pt>
                <c:pt idx="105">
                  <c:v>8.75</c:v>
                </c:pt>
                <c:pt idx="106">
                  <c:v>8.8333000000000013</c:v>
                </c:pt>
                <c:pt idx="107">
                  <c:v>8.9167000000000005</c:v>
                </c:pt>
                <c:pt idx="108">
                  <c:v>9</c:v>
                </c:pt>
                <c:pt idx="109">
                  <c:v>9.0833000000000013</c:v>
                </c:pt>
                <c:pt idx="110">
                  <c:v>9.1667000000000005</c:v>
                </c:pt>
                <c:pt idx="111">
                  <c:v>9.25</c:v>
                </c:pt>
                <c:pt idx="112">
                  <c:v>9.3333000000000013</c:v>
                </c:pt>
                <c:pt idx="113">
                  <c:v>9.4167000000000005</c:v>
                </c:pt>
                <c:pt idx="114">
                  <c:v>9.5</c:v>
                </c:pt>
                <c:pt idx="115">
                  <c:v>9.5833000000000013</c:v>
                </c:pt>
                <c:pt idx="116">
                  <c:v>9.6667000000000005</c:v>
                </c:pt>
                <c:pt idx="117">
                  <c:v>9.75</c:v>
                </c:pt>
                <c:pt idx="118">
                  <c:v>9.8333000000000013</c:v>
                </c:pt>
                <c:pt idx="119">
                  <c:v>9.9167000000000005</c:v>
                </c:pt>
                <c:pt idx="120">
                  <c:v>10</c:v>
                </c:pt>
              </c:numCache>
            </c:numRef>
          </c:xVal>
          <c:yVal>
            <c:numRef>
              <c:f>Sheet1!$E$2:$E$122</c:f>
              <c:numCache>
                <c:formatCode>General</c:formatCode>
                <c:ptCount val="121"/>
                <c:pt idx="0">
                  <c:v>100</c:v>
                </c:pt>
                <c:pt idx="1">
                  <c:v>100</c:v>
                </c:pt>
                <c:pt idx="2">
                  <c:v>100</c:v>
                </c:pt>
                <c:pt idx="3">
                  <c:v>99.721000000000004</c:v>
                </c:pt>
                <c:pt idx="4">
                  <c:v>99.441000000000045</c:v>
                </c:pt>
                <c:pt idx="5">
                  <c:v>99.441000000000045</c:v>
                </c:pt>
                <c:pt idx="6">
                  <c:v>99.156999999999982</c:v>
                </c:pt>
                <c:pt idx="7">
                  <c:v>98.299000000000007</c:v>
                </c:pt>
                <c:pt idx="8">
                  <c:v>98.299000000000007</c:v>
                </c:pt>
                <c:pt idx="9">
                  <c:v>98.299000000000007</c:v>
                </c:pt>
                <c:pt idx="10">
                  <c:v>98.299000000000007</c:v>
                </c:pt>
                <c:pt idx="11">
                  <c:v>98.299000000000007</c:v>
                </c:pt>
                <c:pt idx="12">
                  <c:v>98.299000000000007</c:v>
                </c:pt>
                <c:pt idx="13">
                  <c:v>98.299000000000007</c:v>
                </c:pt>
                <c:pt idx="14">
                  <c:v>98.299000000000007</c:v>
                </c:pt>
                <c:pt idx="15">
                  <c:v>98.299000000000007</c:v>
                </c:pt>
                <c:pt idx="16">
                  <c:v>98.299000000000007</c:v>
                </c:pt>
                <c:pt idx="17">
                  <c:v>98.299000000000007</c:v>
                </c:pt>
                <c:pt idx="18">
                  <c:v>97.168999999999983</c:v>
                </c:pt>
                <c:pt idx="19">
                  <c:v>97.168999999999983</c:v>
                </c:pt>
                <c:pt idx="20">
                  <c:v>97.168999999999983</c:v>
                </c:pt>
                <c:pt idx="21">
                  <c:v>97.168999999999983</c:v>
                </c:pt>
                <c:pt idx="22">
                  <c:v>97.168999999999983</c:v>
                </c:pt>
                <c:pt idx="23">
                  <c:v>97.168999999999983</c:v>
                </c:pt>
                <c:pt idx="24">
                  <c:v>97.168999999999983</c:v>
                </c:pt>
                <c:pt idx="25">
                  <c:v>97.168999999999983</c:v>
                </c:pt>
                <c:pt idx="26">
                  <c:v>97.168999999999983</c:v>
                </c:pt>
                <c:pt idx="27">
                  <c:v>97.168999999999983</c:v>
                </c:pt>
                <c:pt idx="28">
                  <c:v>97.168999999999983</c:v>
                </c:pt>
                <c:pt idx="29">
                  <c:v>97.168999999999983</c:v>
                </c:pt>
                <c:pt idx="30">
                  <c:v>96.692999999999998</c:v>
                </c:pt>
                <c:pt idx="31">
                  <c:v>96.212000000000003</c:v>
                </c:pt>
                <c:pt idx="32">
                  <c:v>96.212000000000003</c:v>
                </c:pt>
                <c:pt idx="33">
                  <c:v>96.212000000000003</c:v>
                </c:pt>
                <c:pt idx="34">
                  <c:v>96.212000000000003</c:v>
                </c:pt>
                <c:pt idx="35">
                  <c:v>96.212000000000003</c:v>
                </c:pt>
                <c:pt idx="36">
                  <c:v>96.212000000000003</c:v>
                </c:pt>
                <c:pt idx="37">
                  <c:v>96.212000000000003</c:v>
                </c:pt>
                <c:pt idx="38">
                  <c:v>96.212000000000003</c:v>
                </c:pt>
                <c:pt idx="39">
                  <c:v>96.212000000000003</c:v>
                </c:pt>
                <c:pt idx="40">
                  <c:v>96.212000000000003</c:v>
                </c:pt>
                <c:pt idx="41">
                  <c:v>95.638999999999982</c:v>
                </c:pt>
                <c:pt idx="42">
                  <c:v>95.638999999999982</c:v>
                </c:pt>
                <c:pt idx="43">
                  <c:v>95.638999999999982</c:v>
                </c:pt>
                <c:pt idx="44">
                  <c:v>95.638999999999982</c:v>
                </c:pt>
                <c:pt idx="45">
                  <c:v>95.638999999999982</c:v>
                </c:pt>
                <c:pt idx="46">
                  <c:v>95.638999999999982</c:v>
                </c:pt>
                <c:pt idx="47">
                  <c:v>95.638999999999982</c:v>
                </c:pt>
                <c:pt idx="48">
                  <c:v>95.638999999999982</c:v>
                </c:pt>
                <c:pt idx="49">
                  <c:v>95.638999999999982</c:v>
                </c:pt>
                <c:pt idx="50">
                  <c:v>95.638999999999982</c:v>
                </c:pt>
                <c:pt idx="51">
                  <c:v>95.638999999999982</c:v>
                </c:pt>
                <c:pt idx="52">
                  <c:v>95.638999999999982</c:v>
                </c:pt>
                <c:pt idx="53">
                  <c:v>94.946000000000026</c:v>
                </c:pt>
                <c:pt idx="54">
                  <c:v>94.946000000000026</c:v>
                </c:pt>
                <c:pt idx="55">
                  <c:v>94.946000000000026</c:v>
                </c:pt>
                <c:pt idx="56">
                  <c:v>94.946000000000026</c:v>
                </c:pt>
                <c:pt idx="57">
                  <c:v>94.946000000000026</c:v>
                </c:pt>
                <c:pt idx="58">
                  <c:v>94.946000000000026</c:v>
                </c:pt>
                <c:pt idx="59">
                  <c:v>94.946000000000026</c:v>
                </c:pt>
                <c:pt idx="60">
                  <c:v>94.946000000000026</c:v>
                </c:pt>
                <c:pt idx="61">
                  <c:v>94.946000000000026</c:v>
                </c:pt>
                <c:pt idx="62">
                  <c:v>94.946000000000026</c:v>
                </c:pt>
                <c:pt idx="63">
                  <c:v>94.946000000000026</c:v>
                </c:pt>
                <c:pt idx="64">
                  <c:v>94.946000000000026</c:v>
                </c:pt>
                <c:pt idx="65">
                  <c:v>94.946000000000026</c:v>
                </c:pt>
                <c:pt idx="66">
                  <c:v>94.946000000000026</c:v>
                </c:pt>
                <c:pt idx="67">
                  <c:v>94.946000000000026</c:v>
                </c:pt>
                <c:pt idx="68">
                  <c:v>94.946000000000026</c:v>
                </c:pt>
                <c:pt idx="69">
                  <c:v>94.946000000000026</c:v>
                </c:pt>
                <c:pt idx="70">
                  <c:v>94.946000000000026</c:v>
                </c:pt>
                <c:pt idx="71">
                  <c:v>94.946000000000026</c:v>
                </c:pt>
                <c:pt idx="72">
                  <c:v>94.946000000000026</c:v>
                </c:pt>
                <c:pt idx="73">
                  <c:v>94.946000000000026</c:v>
                </c:pt>
                <c:pt idx="74">
                  <c:v>94.946000000000026</c:v>
                </c:pt>
                <c:pt idx="75">
                  <c:v>94.946000000000026</c:v>
                </c:pt>
                <c:pt idx="76">
                  <c:v>94.946000000000026</c:v>
                </c:pt>
                <c:pt idx="77">
                  <c:v>94.946000000000026</c:v>
                </c:pt>
                <c:pt idx="78">
                  <c:v>94.946000000000026</c:v>
                </c:pt>
                <c:pt idx="79">
                  <c:v>94.946000000000026</c:v>
                </c:pt>
                <c:pt idx="80">
                  <c:v>94.946000000000026</c:v>
                </c:pt>
                <c:pt idx="81">
                  <c:v>94.946000000000026</c:v>
                </c:pt>
                <c:pt idx="82">
                  <c:v>94.946000000000026</c:v>
                </c:pt>
                <c:pt idx="83">
                  <c:v>94.946000000000026</c:v>
                </c:pt>
                <c:pt idx="84">
                  <c:v>94.946000000000026</c:v>
                </c:pt>
                <c:pt idx="85">
                  <c:v>94.946000000000026</c:v>
                </c:pt>
                <c:pt idx="86">
                  <c:v>94.946000000000026</c:v>
                </c:pt>
                <c:pt idx="87">
                  <c:v>94.946000000000026</c:v>
                </c:pt>
                <c:pt idx="88">
                  <c:v>94.946000000000026</c:v>
                </c:pt>
                <c:pt idx="89">
                  <c:v>94.946000000000026</c:v>
                </c:pt>
                <c:pt idx="90">
                  <c:v>94.946000000000026</c:v>
                </c:pt>
                <c:pt idx="91">
                  <c:v>94.946000000000026</c:v>
                </c:pt>
                <c:pt idx="92">
                  <c:v>94.946000000000026</c:v>
                </c:pt>
                <c:pt idx="93">
                  <c:v>94.946000000000026</c:v>
                </c:pt>
                <c:pt idx="94">
                  <c:v>94.946000000000026</c:v>
                </c:pt>
                <c:pt idx="95">
                  <c:v>94.946000000000026</c:v>
                </c:pt>
                <c:pt idx="96">
                  <c:v>94.946000000000026</c:v>
                </c:pt>
                <c:pt idx="97">
                  <c:v>94.946000000000026</c:v>
                </c:pt>
                <c:pt idx="98">
                  <c:v>94.946000000000026</c:v>
                </c:pt>
                <c:pt idx="99">
                  <c:v>94.946000000000026</c:v>
                </c:pt>
                <c:pt idx="100">
                  <c:v>94.946000000000026</c:v>
                </c:pt>
                <c:pt idx="101">
                  <c:v>94.946000000000026</c:v>
                </c:pt>
                <c:pt idx="102">
                  <c:v>94.946000000000026</c:v>
                </c:pt>
                <c:pt idx="103">
                  <c:v>94.946000000000026</c:v>
                </c:pt>
                <c:pt idx="104">
                  <c:v>94.946000000000026</c:v>
                </c:pt>
                <c:pt idx="105">
                  <c:v>94.946000000000026</c:v>
                </c:pt>
                <c:pt idx="106">
                  <c:v>94.946000000000026</c:v>
                </c:pt>
                <c:pt idx="107">
                  <c:v>94.946000000000026</c:v>
                </c:pt>
                <c:pt idx="108">
                  <c:v>94.946000000000026</c:v>
                </c:pt>
                <c:pt idx="109">
                  <c:v>94.946000000000026</c:v>
                </c:pt>
                <c:pt idx="110">
                  <c:v>94.946000000000026</c:v>
                </c:pt>
                <c:pt idx="111">
                  <c:v>94.946000000000026</c:v>
                </c:pt>
                <c:pt idx="112">
                  <c:v>94.946000000000026</c:v>
                </c:pt>
                <c:pt idx="113">
                  <c:v>94.946000000000026</c:v>
                </c:pt>
                <c:pt idx="114">
                  <c:v>94.946000000000026</c:v>
                </c:pt>
                <c:pt idx="115">
                  <c:v>94.946000000000026</c:v>
                </c:pt>
                <c:pt idx="116">
                  <c:v>94.946000000000026</c:v>
                </c:pt>
                <c:pt idx="117">
                  <c:v>94.946000000000026</c:v>
                </c:pt>
                <c:pt idx="118">
                  <c:v>94.946000000000026</c:v>
                </c:pt>
                <c:pt idx="119">
                  <c:v>94.946000000000026</c:v>
                </c:pt>
                <c:pt idx="120">
                  <c:v>94.946000000000026</c:v>
                </c:pt>
              </c:numCache>
            </c:numRef>
          </c:yVal>
          <c:smooth val="1"/>
        </c:ser>
        <c:axId val="280420736"/>
        <c:axId val="280422656"/>
      </c:scatterChart>
      <c:valAx>
        <c:axId val="280420736"/>
        <c:scaling>
          <c:orientation val="minMax"/>
          <c:max val="10"/>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80422656"/>
        <c:crosses val="autoZero"/>
        <c:crossBetween val="midCat"/>
        <c:majorUnit val="1"/>
      </c:valAx>
      <c:valAx>
        <c:axId val="280422656"/>
        <c:scaling>
          <c:orientation val="minMax"/>
          <c:max val="100"/>
          <c:min val="5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Free from Malignancy</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80420736"/>
        <c:crosses val="autoZero"/>
        <c:crossBetween val="midCat"/>
        <c:majorUnit val="10"/>
      </c:valAx>
      <c:spPr>
        <a:solidFill>
          <a:schemeClr val="bg2"/>
        </a:solidFill>
        <a:ln>
          <a:solidFill>
            <a:schemeClr val="tx1"/>
          </a:solidFill>
        </a:ln>
      </c:spPr>
    </c:plotArea>
    <c:legend>
      <c:legendPos val="r"/>
      <c:layout>
        <c:manualLayout>
          <c:xMode val="edge"/>
          <c:yMode val="edge"/>
          <c:x val="0.15912236081109349"/>
          <c:y val="0.49946554059774811"/>
          <c:w val="0.25634218289085592"/>
          <c:h val="0.25520023706714084"/>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7737962511323264"/>
          <c:h val="0.77074260114038984"/>
        </c:manualLayout>
      </c:layout>
      <c:barChart>
        <c:barDir val="col"/>
        <c:grouping val="clustered"/>
        <c:ser>
          <c:idx val="0"/>
          <c:order val="0"/>
          <c:tx>
            <c:strRef>
              <c:f>Sheet1!$B$1</c:f>
              <c:strCache>
                <c:ptCount val="1"/>
                <c:pt idx="0">
                  <c:v>Percentage of transplants</c:v>
                </c:pt>
              </c:strCache>
            </c:strRef>
          </c:tx>
          <c:spPr>
            <a:gradFill flip="none" rotWithShape="1">
              <a:gsLst>
                <a:gs pos="0">
                  <a:srgbClr val="208C03"/>
                </a:gs>
                <a:gs pos="50000">
                  <a:srgbClr val="20F703"/>
                </a:gs>
                <a:gs pos="100000">
                  <a:srgbClr val="208C03"/>
                </a:gs>
              </a:gsLst>
              <a:lin ang="10800000" scaled="1"/>
              <a:tileRect/>
            </a:gradFill>
          </c:spPr>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6.2991999999999999</c:v>
                </c:pt>
                <c:pt idx="1">
                  <c:v>6.8240999999999943</c:v>
                </c:pt>
                <c:pt idx="2">
                  <c:v>27.996499999999973</c:v>
                </c:pt>
                <c:pt idx="3">
                  <c:v>23.447099999999974</c:v>
                </c:pt>
                <c:pt idx="4">
                  <c:v>10.323700000000002</c:v>
                </c:pt>
                <c:pt idx="5">
                  <c:v>8.4864000000000068</c:v>
                </c:pt>
                <c:pt idx="6">
                  <c:v>16.622900000000001</c:v>
                </c:pt>
              </c:numCache>
            </c:numRef>
          </c:val>
        </c:ser>
        <c:gapWidth val="35"/>
        <c:axId val="200511872"/>
        <c:axId val="200514176"/>
      </c:barChart>
      <c:catAx>
        <c:axId val="200511872"/>
        <c:scaling>
          <c:orientation val="minMax"/>
        </c:scaling>
        <c:axPos val="b"/>
        <c:title>
          <c:tx>
            <c:rich>
              <a:bodyPr/>
              <a:lstStyle/>
              <a:p>
                <a:pPr>
                  <a:defRPr sz="1700"/>
                </a:pPr>
                <a:r>
                  <a:rPr lang="en-US" sz="1700" dirty="0" smtClean="0"/>
                  <a:t>Average number of lung transplants per year</a:t>
                </a:r>
                <a:endParaRPr lang="en-US" sz="1700" dirty="0"/>
              </a:p>
            </c:rich>
          </c:tx>
          <c:layout/>
        </c:title>
        <c:numFmt formatCode="General" sourceLinked="1"/>
        <c:tickLblPos val="nextTo"/>
        <c:txPr>
          <a:bodyPr rot="0"/>
          <a:lstStyle/>
          <a:p>
            <a:pPr>
              <a:defRPr sz="1500" b="1"/>
            </a:pPr>
            <a:endParaRPr lang="en-US"/>
          </a:p>
        </c:txPr>
        <c:crossAx val="200514176"/>
        <c:crosses val="autoZero"/>
        <c:auto val="1"/>
        <c:lblAlgn val="ctr"/>
        <c:lblOffset val="100"/>
        <c:tickLblSkip val="1"/>
      </c:catAx>
      <c:valAx>
        <c:axId val="200514176"/>
        <c:scaling>
          <c:orientation val="minMax"/>
          <c:max val="4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Heart-Lung Transplants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00511872"/>
        <c:crosses val="autoZero"/>
        <c:crossBetween val="between"/>
        <c:majorUnit val="5"/>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0.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0.11423567013800787"/>
          <c:w val="0.86853006759110862"/>
          <c:h val="0.69009736686140044"/>
        </c:manualLayout>
      </c:layout>
      <c:lineChart>
        <c:grouping val="standard"/>
        <c:ser>
          <c:idx val="0"/>
          <c:order val="0"/>
          <c:tx>
            <c:strRef>
              <c:f>Sheet1!$A$2</c:f>
              <c:strCache>
                <c:ptCount val="1"/>
                <c:pt idx="0">
                  <c:v>Bronchiolitis</c:v>
                </c:pt>
              </c:strCache>
            </c:strRef>
          </c:tx>
          <c:spPr>
            <a:ln w="38100">
              <a:solidFill>
                <a:srgbClr val="FF0000"/>
              </a:solidFill>
            </a:ln>
          </c:spPr>
          <c:marker>
            <c:symbol val="diamond"/>
            <c:size val="9"/>
            <c:spPr>
              <a:solidFill>
                <a:srgbClr val="FF0000"/>
              </a:solidFill>
              <a:ln>
                <a:solidFill>
                  <a:srgbClr val="FF0000"/>
                </a:solidFill>
              </a:ln>
            </c:spPr>
          </c:marker>
          <c:cat>
            <c:strRef>
              <c:f>Sheet1!$B$1:$F$1</c:f>
              <c:strCache>
                <c:ptCount val="5"/>
                <c:pt idx="0">
                  <c:v>0-30 Days            (N = 385)</c:v>
                </c:pt>
                <c:pt idx="1">
                  <c:v>31 Days –  1 Year  (N = 311)</c:v>
                </c:pt>
                <c:pt idx="2">
                  <c:v>&gt;1 Year – 3 Years (N = 250)</c:v>
                </c:pt>
                <c:pt idx="3">
                  <c:v>&gt;3 Years – 5 Years (N = 160)</c:v>
                </c:pt>
                <c:pt idx="4">
                  <c:v>&gt;5 Years           (N = 393)</c:v>
                </c:pt>
              </c:strCache>
            </c:strRef>
          </c:cat>
          <c:val>
            <c:numRef>
              <c:f>Sheet1!$B$2:$F$2</c:f>
              <c:numCache>
                <c:formatCode>General</c:formatCode>
                <c:ptCount val="5"/>
                <c:pt idx="0">
                  <c:v>0</c:v>
                </c:pt>
                <c:pt idx="1">
                  <c:v>3.5</c:v>
                </c:pt>
                <c:pt idx="2">
                  <c:v>24.8</c:v>
                </c:pt>
                <c:pt idx="3">
                  <c:v>22.5</c:v>
                </c:pt>
                <c:pt idx="4">
                  <c:v>20.399999999999999</c:v>
                </c:pt>
              </c:numCache>
            </c:numRef>
          </c:val>
        </c:ser>
        <c:ser>
          <c:idx val="1"/>
          <c:order val="1"/>
          <c:tx>
            <c:strRef>
              <c:f>Sheet1!$A$3</c:f>
              <c:strCache>
                <c:ptCount val="1"/>
                <c:pt idx="0">
                  <c:v>Infection (non-CMV)</c:v>
                </c:pt>
              </c:strCache>
            </c:strRef>
          </c:tx>
          <c:spPr>
            <a:ln w="38100">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385)</c:v>
                </c:pt>
                <c:pt idx="1">
                  <c:v>31 Days –  1 Year  (N = 311)</c:v>
                </c:pt>
                <c:pt idx="2">
                  <c:v>&gt;1 Year – 3 Years (N = 250)</c:v>
                </c:pt>
                <c:pt idx="3">
                  <c:v>&gt;3 Years – 5 Years (N = 160)</c:v>
                </c:pt>
                <c:pt idx="4">
                  <c:v>&gt;5 Years           (N = 393)</c:v>
                </c:pt>
              </c:strCache>
            </c:strRef>
          </c:cat>
          <c:val>
            <c:numRef>
              <c:f>Sheet1!$B$3:$F$3</c:f>
              <c:numCache>
                <c:formatCode>General</c:formatCode>
                <c:ptCount val="5"/>
                <c:pt idx="0">
                  <c:v>17.7</c:v>
                </c:pt>
                <c:pt idx="1">
                  <c:v>35</c:v>
                </c:pt>
                <c:pt idx="2">
                  <c:v>29.6</c:v>
                </c:pt>
                <c:pt idx="3">
                  <c:v>27.5</c:v>
                </c:pt>
                <c:pt idx="4">
                  <c:v>24.7</c:v>
                </c:pt>
              </c:numCache>
            </c:numRef>
          </c:val>
        </c:ser>
        <c:ser>
          <c:idx val="2"/>
          <c:order val="2"/>
          <c:tx>
            <c:strRef>
              <c:f>Sheet1!$A$4</c:f>
              <c:strCache>
                <c:ptCount val="1"/>
                <c:pt idx="0">
                  <c:v>Graft Failure</c:v>
                </c:pt>
              </c:strCache>
            </c:strRef>
          </c:tx>
          <c:spPr>
            <a:ln w="38100">
              <a:solidFill>
                <a:srgbClr val="00FF00"/>
              </a:solidFill>
            </a:ln>
          </c:spPr>
          <c:marker>
            <c:symbol val="diamond"/>
            <c:size val="9"/>
            <c:spPr>
              <a:solidFill>
                <a:srgbClr val="00FF00"/>
              </a:solidFill>
              <a:ln>
                <a:solidFill>
                  <a:srgbClr val="00FF00"/>
                </a:solidFill>
              </a:ln>
            </c:spPr>
          </c:marker>
          <c:cat>
            <c:strRef>
              <c:f>Sheet1!$B$1:$F$1</c:f>
              <c:strCache>
                <c:ptCount val="5"/>
                <c:pt idx="0">
                  <c:v>0-30 Days            (N = 385)</c:v>
                </c:pt>
                <c:pt idx="1">
                  <c:v>31 Days –  1 Year  (N = 311)</c:v>
                </c:pt>
                <c:pt idx="2">
                  <c:v>&gt;1 Year – 3 Years (N = 250)</c:v>
                </c:pt>
                <c:pt idx="3">
                  <c:v>&gt;3 Years – 5 Years (N = 160)</c:v>
                </c:pt>
                <c:pt idx="4">
                  <c:v>&gt;5 Years           (N = 393)</c:v>
                </c:pt>
              </c:strCache>
            </c:strRef>
          </c:cat>
          <c:val>
            <c:numRef>
              <c:f>Sheet1!$B$4:$F$4</c:f>
              <c:numCache>
                <c:formatCode>General</c:formatCode>
                <c:ptCount val="5"/>
                <c:pt idx="0">
                  <c:v>28.3</c:v>
                </c:pt>
                <c:pt idx="1">
                  <c:v>21.5</c:v>
                </c:pt>
                <c:pt idx="2">
                  <c:v>13.6</c:v>
                </c:pt>
                <c:pt idx="3">
                  <c:v>16.3</c:v>
                </c:pt>
                <c:pt idx="4">
                  <c:v>13.7</c:v>
                </c:pt>
              </c:numCache>
            </c:numRef>
          </c:val>
        </c:ser>
        <c:ser>
          <c:idx val="3"/>
          <c:order val="3"/>
          <c:tx>
            <c:strRef>
              <c:f>Sheet1!$A$5</c:f>
              <c:strCache>
                <c:ptCount val="1"/>
                <c:pt idx="0">
                  <c:v>Cardiovascular</c:v>
                </c:pt>
              </c:strCache>
            </c:strRef>
          </c:tx>
          <c:spPr>
            <a:ln w="38100">
              <a:solidFill>
                <a:srgbClr val="00FFFF"/>
              </a:solidFill>
            </a:ln>
          </c:spPr>
          <c:marker>
            <c:symbol val="diamond"/>
            <c:size val="9"/>
            <c:spPr>
              <a:solidFill>
                <a:srgbClr val="00FFFF"/>
              </a:solidFill>
              <a:ln>
                <a:solidFill>
                  <a:srgbClr val="00FFFF"/>
                </a:solidFill>
              </a:ln>
            </c:spPr>
          </c:marker>
          <c:cat>
            <c:strRef>
              <c:f>Sheet1!$B$1:$F$1</c:f>
              <c:strCache>
                <c:ptCount val="5"/>
                <c:pt idx="0">
                  <c:v>0-30 Days            (N = 385)</c:v>
                </c:pt>
                <c:pt idx="1">
                  <c:v>31 Days –  1 Year  (N = 311)</c:v>
                </c:pt>
                <c:pt idx="2">
                  <c:v>&gt;1 Year – 3 Years (N = 250)</c:v>
                </c:pt>
                <c:pt idx="3">
                  <c:v>&gt;3 Years – 5 Years (N = 160)</c:v>
                </c:pt>
                <c:pt idx="4">
                  <c:v>&gt;5 Years           (N = 393)</c:v>
                </c:pt>
              </c:strCache>
            </c:strRef>
          </c:cat>
          <c:val>
            <c:numRef>
              <c:f>Sheet1!$B$5:$F$5</c:f>
              <c:numCache>
                <c:formatCode>General</c:formatCode>
                <c:ptCount val="5"/>
                <c:pt idx="0">
                  <c:v>7.3</c:v>
                </c:pt>
                <c:pt idx="1">
                  <c:v>3.9</c:v>
                </c:pt>
                <c:pt idx="2">
                  <c:v>7.6</c:v>
                </c:pt>
                <c:pt idx="3">
                  <c:v>8.8000000000000007</c:v>
                </c:pt>
                <c:pt idx="4">
                  <c:v>8.7000000000000011</c:v>
                </c:pt>
              </c:numCache>
            </c:numRef>
          </c:val>
        </c:ser>
        <c:ser>
          <c:idx val="4"/>
          <c:order val="4"/>
          <c:tx>
            <c:strRef>
              <c:f>Sheet1!$A$6</c:f>
              <c:strCache>
                <c:ptCount val="1"/>
                <c:pt idx="0">
                  <c:v>Technical</c:v>
                </c:pt>
              </c:strCache>
            </c:strRef>
          </c:tx>
          <c:spPr>
            <a:ln w="38100">
              <a:solidFill>
                <a:srgbClr val="9966FF"/>
              </a:solidFill>
            </a:ln>
          </c:spPr>
          <c:marker>
            <c:symbol val="diamond"/>
            <c:size val="9"/>
            <c:spPr>
              <a:solidFill>
                <a:srgbClr val="9966FF"/>
              </a:solidFill>
              <a:ln>
                <a:solidFill>
                  <a:srgbClr val="9966FF"/>
                </a:solidFill>
              </a:ln>
            </c:spPr>
          </c:marker>
          <c:cat>
            <c:strRef>
              <c:f>Sheet1!$B$1:$F$1</c:f>
              <c:strCache>
                <c:ptCount val="5"/>
                <c:pt idx="0">
                  <c:v>0-30 Days            (N = 385)</c:v>
                </c:pt>
                <c:pt idx="1">
                  <c:v>31 Days –  1 Year  (N = 311)</c:v>
                </c:pt>
                <c:pt idx="2">
                  <c:v>&gt;1 Year – 3 Years (N = 250)</c:v>
                </c:pt>
                <c:pt idx="3">
                  <c:v>&gt;3 Years – 5 Years (N = 160)</c:v>
                </c:pt>
                <c:pt idx="4">
                  <c:v>&gt;5 Years           (N = 393)</c:v>
                </c:pt>
              </c:strCache>
            </c:strRef>
          </c:cat>
          <c:val>
            <c:numRef>
              <c:f>Sheet1!$B$6:$F$6</c:f>
              <c:numCache>
                <c:formatCode>General</c:formatCode>
                <c:ptCount val="5"/>
                <c:pt idx="0">
                  <c:v>22.3</c:v>
                </c:pt>
                <c:pt idx="1">
                  <c:v>3.2</c:v>
                </c:pt>
                <c:pt idx="2">
                  <c:v>1.2</c:v>
                </c:pt>
                <c:pt idx="3">
                  <c:v>1.9000000000000001</c:v>
                </c:pt>
                <c:pt idx="4">
                  <c:v>0.8</c:v>
                </c:pt>
              </c:numCache>
            </c:numRef>
          </c:val>
        </c:ser>
        <c:marker val="1"/>
        <c:axId val="291129600"/>
        <c:axId val="291144064"/>
      </c:lineChart>
      <c:catAx>
        <c:axId val="291129600"/>
        <c:scaling>
          <c:orientation val="minMax"/>
        </c:scaling>
        <c:axPos val="b"/>
        <c:numFmt formatCode="#,##0" sourceLinked="1"/>
        <c:tickLblPos val="nextTo"/>
        <c:txPr>
          <a:bodyPr rot="0"/>
          <a:lstStyle/>
          <a:p>
            <a:pPr>
              <a:defRPr sz="1500" b="1"/>
            </a:pPr>
            <a:endParaRPr lang="en-US"/>
          </a:p>
        </c:txPr>
        <c:crossAx val="291144064"/>
        <c:crosses val="autoZero"/>
        <c:auto val="1"/>
        <c:lblAlgn val="ctr"/>
        <c:lblOffset val="100"/>
      </c:catAx>
      <c:valAx>
        <c:axId val="291144064"/>
        <c:scaling>
          <c:orientation val="minMax"/>
          <c:max val="5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1958"/>
            </c:manualLayout>
          </c:layout>
        </c:title>
        <c:numFmt formatCode="General" sourceLinked="1"/>
        <c:tickLblPos val="nextTo"/>
        <c:txPr>
          <a:bodyPr/>
          <a:lstStyle/>
          <a:p>
            <a:pPr>
              <a:defRPr sz="1500" b="1"/>
            </a:pPr>
            <a:endParaRPr lang="en-US"/>
          </a:p>
        </c:txPr>
        <c:crossAx val="291129600"/>
        <c:crosses val="autoZero"/>
        <c:crossBetween val="between"/>
        <c:majorUnit val="10"/>
      </c:valAx>
      <c:spPr>
        <a:solidFill>
          <a:schemeClr val="bg2"/>
        </a:solidFill>
        <a:ln>
          <a:solidFill>
            <a:schemeClr val="tx1"/>
          </a:solidFill>
        </a:ln>
      </c:spPr>
    </c:plotArea>
    <c:legend>
      <c:legendPos val="r"/>
      <c:layout>
        <c:manualLayout>
          <c:xMode val="edge"/>
          <c:yMode val="edge"/>
          <c:x val="0.14007374631268438"/>
          <c:y val="4.8999237998476698E-2"/>
          <c:w val="0.82309002856944447"/>
          <c:h val="0.17619486072305468"/>
        </c:manualLayout>
      </c:layout>
      <c:overlay val="1"/>
      <c:spPr>
        <a:solidFill>
          <a:schemeClr val="bg2"/>
        </a:solidFill>
        <a:ln>
          <a:solidFill>
            <a:schemeClr val="tx1"/>
          </a:solidFill>
        </a:ln>
      </c:spPr>
      <c:txPr>
        <a:bodyPr/>
        <a:lstStyle/>
        <a:p>
          <a:pPr>
            <a:defRPr sz="1500" b="1"/>
          </a:pPr>
          <a:endParaRPr lang="en-US"/>
        </a:p>
      </c:txPr>
    </c:legend>
    <c:plotVisOnly val="1"/>
    <c:dispBlanksAs val="gap"/>
  </c:chart>
  <c:txPr>
    <a:bodyPr/>
    <a:lstStyle/>
    <a:p>
      <a:pPr>
        <a:defRPr sz="1800"/>
      </a:pPr>
      <a:endParaRPr lang="en-US"/>
    </a:p>
  </c:txPr>
  <c:externalData r:id="rId1"/>
</c:chartSpace>
</file>

<file path=ppt/charts/chart31.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9152185718164582E-2"/>
          <c:w val="0.86853006759110862"/>
          <c:h val="0.77074260114038984"/>
        </c:manualLayout>
      </c:layout>
      <c:barChart>
        <c:barDir val="col"/>
        <c:grouping val="cluster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dLbls>
            <c:dLbl>
              <c:idx val="2"/>
              <c:layout>
                <c:manualLayout>
                  <c:x val="-5.8997050147492824E-3"/>
                  <c:y val="1.4367816091954019E-2"/>
                </c:manualLayout>
              </c:layout>
              <c:showVal val="1"/>
            </c:dLbl>
            <c:txPr>
              <a:bodyPr/>
              <a:lstStyle/>
              <a:p>
                <a:pPr>
                  <a:defRPr sz="1400" b="1"/>
                </a:pPr>
                <a:endParaRPr lang="en-US"/>
              </a:p>
            </c:txPr>
            <c:showVal val="1"/>
          </c:dLbls>
          <c:cat>
            <c:strRef>
              <c:f>Sheet1!$A$2:$A$5</c:f>
              <c:strCache>
                <c:ptCount val="4"/>
                <c:pt idx="0">
                  <c:v>&lt;1</c:v>
                </c:pt>
                <c:pt idx="1">
                  <c:v>1-5</c:v>
                </c:pt>
                <c:pt idx="2">
                  <c:v>6-11</c:v>
                </c:pt>
                <c:pt idx="3">
                  <c:v>12-17</c:v>
                </c:pt>
              </c:strCache>
            </c:strRef>
          </c:cat>
          <c:val>
            <c:numRef>
              <c:f>Sheet1!$B$2:$B$5</c:f>
              <c:numCache>
                <c:formatCode>General</c:formatCode>
                <c:ptCount val="4"/>
                <c:pt idx="0">
                  <c:v>21</c:v>
                </c:pt>
                <c:pt idx="1">
                  <c:v>105</c:v>
                </c:pt>
                <c:pt idx="2">
                  <c:v>381</c:v>
                </c:pt>
                <c:pt idx="3">
                  <c:v>165</c:v>
                </c:pt>
              </c:numCache>
            </c:numRef>
          </c:val>
        </c:ser>
        <c:gapWidth val="35"/>
        <c:axId val="291206656"/>
        <c:axId val="291208576"/>
      </c:barChart>
      <c:catAx>
        <c:axId val="291206656"/>
        <c:scaling>
          <c:orientation val="minMax"/>
        </c:scaling>
        <c:axPos val="b"/>
        <c:title>
          <c:tx>
            <c:rich>
              <a:bodyPr/>
              <a:lstStyle/>
              <a:p>
                <a:pPr>
                  <a:defRPr sz="1700"/>
                </a:pPr>
                <a:r>
                  <a:rPr lang="en-US" sz="1700" dirty="0" smtClean="0"/>
                  <a:t>Recipient Age (Years)</a:t>
                </a:r>
                <a:endParaRPr lang="en-US" sz="1700" dirty="0"/>
              </a:p>
            </c:rich>
          </c:tx>
          <c:layout/>
        </c:title>
        <c:numFmt formatCode="General" sourceLinked="1"/>
        <c:tickLblPos val="nextTo"/>
        <c:txPr>
          <a:bodyPr rot="0"/>
          <a:lstStyle/>
          <a:p>
            <a:pPr>
              <a:defRPr sz="1500" b="1"/>
            </a:pPr>
            <a:endParaRPr lang="en-US"/>
          </a:p>
        </c:txPr>
        <c:crossAx val="291208576"/>
        <c:crosses val="autoZero"/>
        <c:auto val="1"/>
        <c:lblAlgn val="ctr"/>
        <c:lblOffset val="100"/>
        <c:tickLblSkip val="1"/>
      </c:catAx>
      <c:valAx>
        <c:axId val="291208576"/>
        <c:scaling>
          <c:orientation val="minMax"/>
          <c:max val="4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1206656"/>
        <c:crosses val="autoZero"/>
        <c:crossBetween val="between"/>
        <c:majorUnit val="5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9152185718164582E-2"/>
          <c:w val="0.86853006759110862"/>
          <c:h val="0.77074260114039006"/>
        </c:manualLayout>
      </c:layout>
      <c:barChart>
        <c:barDir val="col"/>
        <c:grouping val="cluster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dLbls>
            <c:dLbl>
              <c:idx val="0"/>
              <c:layout>
                <c:manualLayout>
                  <c:x val="-1.4749262536873156E-3"/>
                  <c:y val="1.1494252873563218E-2"/>
                </c:manualLayout>
              </c:layout>
              <c:showVal val="1"/>
            </c:dLbl>
            <c:dLbl>
              <c:idx val="3"/>
              <c:layout>
                <c:manualLayout>
                  <c:x val="0"/>
                  <c:y val="-1.7241379310344827E-2"/>
                </c:manualLayout>
              </c:layout>
              <c:showVal val="1"/>
            </c:dLbl>
            <c:txPr>
              <a:bodyPr/>
              <a:lstStyle/>
              <a:p>
                <a:pPr>
                  <a:defRPr sz="1400" b="1"/>
                </a:pPr>
                <a:endParaRPr lang="en-US"/>
              </a:p>
            </c:txPr>
            <c:showVal val="1"/>
          </c:dLbls>
          <c:cat>
            <c:strRef>
              <c:f>Sheet1!$A$2:$A$6</c:f>
              <c:strCache>
                <c:ptCount val="5"/>
                <c:pt idx="0">
                  <c:v>0-11</c:v>
                </c:pt>
                <c:pt idx="1">
                  <c:v>12-17</c:v>
                </c:pt>
                <c:pt idx="2">
                  <c:v>18-34</c:v>
                </c:pt>
                <c:pt idx="3">
                  <c:v>35-49</c:v>
                </c:pt>
                <c:pt idx="4">
                  <c:v>50-59</c:v>
                </c:pt>
              </c:strCache>
            </c:strRef>
          </c:cat>
          <c:val>
            <c:numRef>
              <c:f>Sheet1!$B$2:$B$6</c:f>
              <c:numCache>
                <c:formatCode>General</c:formatCode>
                <c:ptCount val="5"/>
                <c:pt idx="0">
                  <c:v>376</c:v>
                </c:pt>
                <c:pt idx="1">
                  <c:v>109</c:v>
                </c:pt>
                <c:pt idx="2">
                  <c:v>56</c:v>
                </c:pt>
                <c:pt idx="3">
                  <c:v>39</c:v>
                </c:pt>
                <c:pt idx="4">
                  <c:v>6</c:v>
                </c:pt>
              </c:numCache>
            </c:numRef>
          </c:val>
        </c:ser>
        <c:gapWidth val="35"/>
        <c:axId val="291918208"/>
        <c:axId val="291920128"/>
      </c:barChart>
      <c:catAx>
        <c:axId val="291918208"/>
        <c:scaling>
          <c:orientation val="minMax"/>
        </c:scaling>
        <c:axPos val="b"/>
        <c:title>
          <c:tx>
            <c:rich>
              <a:bodyPr/>
              <a:lstStyle/>
              <a:p>
                <a:pPr>
                  <a:defRPr sz="1700"/>
                </a:pPr>
                <a:r>
                  <a:rPr lang="en-US" sz="1700" dirty="0" smtClean="0"/>
                  <a:t>Donor Age (Years)</a:t>
                </a:r>
                <a:endParaRPr lang="en-US" sz="1700" dirty="0"/>
              </a:p>
            </c:rich>
          </c:tx>
          <c:layout/>
        </c:title>
        <c:numFmt formatCode="General" sourceLinked="1"/>
        <c:tickLblPos val="nextTo"/>
        <c:txPr>
          <a:bodyPr rot="0"/>
          <a:lstStyle/>
          <a:p>
            <a:pPr>
              <a:defRPr sz="1500" b="1"/>
            </a:pPr>
            <a:endParaRPr lang="en-US"/>
          </a:p>
        </c:txPr>
        <c:crossAx val="291920128"/>
        <c:crosses val="autoZero"/>
        <c:auto val="1"/>
        <c:lblAlgn val="ctr"/>
        <c:lblOffset val="100"/>
        <c:tickLblSkip val="1"/>
      </c:catAx>
      <c:valAx>
        <c:axId val="291920128"/>
        <c:scaling>
          <c:orientation val="minMax"/>
          <c:max val="4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Number of Transplants</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1918208"/>
        <c:crosses val="autoZero"/>
        <c:crossBetween val="between"/>
        <c:majorUnit val="50"/>
      </c:valAx>
      <c:spPr>
        <a:solidFill>
          <a:schemeClr val="bg2"/>
        </a:solidFill>
        <a:ln>
          <a:solidFill>
            <a:schemeClr val="tx1"/>
          </a:solidFill>
        </a:ln>
      </c:spPr>
    </c:plotArea>
    <c:plotVisOnly val="1"/>
    <c:dispBlanksAs val="gap"/>
  </c:chart>
  <c:txPr>
    <a:bodyPr/>
    <a:lstStyle/>
    <a:p>
      <a:pPr>
        <a:defRPr sz="1800"/>
      </a:pPr>
      <a:endParaRPr lang="en-US"/>
    </a:p>
  </c:txPr>
  <c:externalData r:id="rId1"/>
</c:chartSpace>
</file>

<file path=ppt/charts/chart3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&lt;1 Year</c:v>
                </c:pt>
              </c:strCache>
            </c:strRef>
          </c:tx>
          <c:spPr>
            <a:gradFill flip="none" rotWithShape="1">
              <a:gsLst>
                <a:gs pos="0">
                  <a:srgbClr val="7030A0"/>
                </a:gs>
                <a:gs pos="50000">
                  <a:srgbClr val="9966FF"/>
                </a:gs>
                <a:gs pos="100000">
                  <a:srgbClr val="7030A0"/>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Sheet1!$B$2:$B$28</c:f>
              <c:numCache>
                <c:formatCode>General</c:formatCode>
                <c:ptCount val="27"/>
                <c:pt idx="0">
                  <c:v>0</c:v>
                </c:pt>
                <c:pt idx="1">
                  <c:v>0</c:v>
                </c:pt>
                <c:pt idx="2">
                  <c:v>1</c:v>
                </c:pt>
                <c:pt idx="3">
                  <c:v>0</c:v>
                </c:pt>
                <c:pt idx="4">
                  <c:v>0</c:v>
                </c:pt>
                <c:pt idx="5">
                  <c:v>3</c:v>
                </c:pt>
                <c:pt idx="6">
                  <c:v>0</c:v>
                </c:pt>
                <c:pt idx="7">
                  <c:v>0</c:v>
                </c:pt>
                <c:pt idx="8">
                  <c:v>1</c:v>
                </c:pt>
                <c:pt idx="9">
                  <c:v>0</c:v>
                </c:pt>
                <c:pt idx="10">
                  <c:v>0</c:v>
                </c:pt>
                <c:pt idx="11">
                  <c:v>2</c:v>
                </c:pt>
                <c:pt idx="12">
                  <c:v>0</c:v>
                </c:pt>
                <c:pt idx="13">
                  <c:v>0</c:v>
                </c:pt>
                <c:pt idx="14">
                  <c:v>6</c:v>
                </c:pt>
                <c:pt idx="15">
                  <c:v>1</c:v>
                </c:pt>
                <c:pt idx="16">
                  <c:v>1</c:v>
                </c:pt>
                <c:pt idx="17">
                  <c:v>0</c:v>
                </c:pt>
                <c:pt idx="18">
                  <c:v>1</c:v>
                </c:pt>
                <c:pt idx="19">
                  <c:v>0</c:v>
                </c:pt>
                <c:pt idx="20">
                  <c:v>1</c:v>
                </c:pt>
                <c:pt idx="21">
                  <c:v>0</c:v>
                </c:pt>
                <c:pt idx="22">
                  <c:v>3</c:v>
                </c:pt>
                <c:pt idx="23">
                  <c:v>1</c:v>
                </c:pt>
                <c:pt idx="24">
                  <c:v>0</c:v>
                </c:pt>
                <c:pt idx="25">
                  <c:v>0</c:v>
                </c:pt>
                <c:pt idx="26">
                  <c:v>0</c:v>
                </c:pt>
              </c:numCache>
            </c:numRef>
          </c:val>
        </c:ser>
        <c:ser>
          <c:idx val="1"/>
          <c:order val="1"/>
          <c:tx>
            <c:strRef>
              <c:f>Sheet1!$C$1</c:f>
              <c:strCache>
                <c:ptCount val="1"/>
                <c:pt idx="0">
                  <c:v>1-11 Years</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Sheet1!$C$2:$C$28</c:f>
              <c:numCache>
                <c:formatCode>General</c:formatCode>
                <c:ptCount val="27"/>
                <c:pt idx="0">
                  <c:v>0</c:v>
                </c:pt>
                <c:pt idx="1">
                  <c:v>4</c:v>
                </c:pt>
                <c:pt idx="2">
                  <c:v>11</c:v>
                </c:pt>
                <c:pt idx="3">
                  <c:v>18</c:v>
                </c:pt>
                <c:pt idx="4">
                  <c:v>23</c:v>
                </c:pt>
                <c:pt idx="5">
                  <c:v>27</c:v>
                </c:pt>
                <c:pt idx="6">
                  <c:v>25</c:v>
                </c:pt>
                <c:pt idx="7">
                  <c:v>24</c:v>
                </c:pt>
                <c:pt idx="8">
                  <c:v>16</c:v>
                </c:pt>
                <c:pt idx="9">
                  <c:v>13</c:v>
                </c:pt>
                <c:pt idx="10">
                  <c:v>19</c:v>
                </c:pt>
                <c:pt idx="11">
                  <c:v>5</c:v>
                </c:pt>
                <c:pt idx="12">
                  <c:v>13</c:v>
                </c:pt>
                <c:pt idx="13">
                  <c:v>8</c:v>
                </c:pt>
                <c:pt idx="14">
                  <c:v>4</c:v>
                </c:pt>
                <c:pt idx="15">
                  <c:v>10</c:v>
                </c:pt>
                <c:pt idx="16">
                  <c:v>8</c:v>
                </c:pt>
                <c:pt idx="17">
                  <c:v>6</c:v>
                </c:pt>
                <c:pt idx="18">
                  <c:v>0</c:v>
                </c:pt>
                <c:pt idx="19">
                  <c:v>4</c:v>
                </c:pt>
                <c:pt idx="20">
                  <c:v>5</c:v>
                </c:pt>
                <c:pt idx="21">
                  <c:v>4</c:v>
                </c:pt>
                <c:pt idx="22">
                  <c:v>4</c:v>
                </c:pt>
                <c:pt idx="23">
                  <c:v>4</c:v>
                </c:pt>
                <c:pt idx="24">
                  <c:v>5</c:v>
                </c:pt>
                <c:pt idx="25">
                  <c:v>5</c:v>
                </c:pt>
                <c:pt idx="26">
                  <c:v>3</c:v>
                </c:pt>
              </c:numCache>
            </c:numRef>
          </c:val>
        </c:ser>
        <c:ser>
          <c:idx val="2"/>
          <c:order val="2"/>
          <c:tx>
            <c:strRef>
              <c:f>Sheet1!$D$1</c:f>
              <c:strCache>
                <c:ptCount val="1"/>
                <c:pt idx="0">
                  <c:v>12-17 Years</c:v>
                </c:pt>
              </c:strCache>
            </c:strRef>
          </c:tx>
          <c:spPr>
            <a:gradFill flip="none" rotWithShape="1">
              <a:gsLst>
                <a:gs pos="0">
                  <a:srgbClr val="C00000"/>
                </a:gs>
                <a:gs pos="50000">
                  <a:srgbClr val="FF0000"/>
                </a:gs>
                <a:gs pos="100000">
                  <a:srgbClr val="C00000"/>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Sheet1!$D$2:$D$28</c:f>
              <c:numCache>
                <c:formatCode>General</c:formatCode>
                <c:ptCount val="27"/>
                <c:pt idx="0">
                  <c:v>1</c:v>
                </c:pt>
                <c:pt idx="1">
                  <c:v>7</c:v>
                </c:pt>
                <c:pt idx="2">
                  <c:v>11</c:v>
                </c:pt>
                <c:pt idx="3">
                  <c:v>19</c:v>
                </c:pt>
                <c:pt idx="4">
                  <c:v>28</c:v>
                </c:pt>
                <c:pt idx="5">
                  <c:v>31</c:v>
                </c:pt>
                <c:pt idx="6">
                  <c:v>29</c:v>
                </c:pt>
                <c:pt idx="7">
                  <c:v>22</c:v>
                </c:pt>
                <c:pt idx="8">
                  <c:v>24</c:v>
                </c:pt>
                <c:pt idx="9">
                  <c:v>18</c:v>
                </c:pt>
                <c:pt idx="10">
                  <c:v>25</c:v>
                </c:pt>
                <c:pt idx="11">
                  <c:v>17</c:v>
                </c:pt>
                <c:pt idx="12">
                  <c:v>17</c:v>
                </c:pt>
                <c:pt idx="13">
                  <c:v>12</c:v>
                </c:pt>
                <c:pt idx="14">
                  <c:v>13</c:v>
                </c:pt>
                <c:pt idx="15">
                  <c:v>18</c:v>
                </c:pt>
                <c:pt idx="16">
                  <c:v>10</c:v>
                </c:pt>
                <c:pt idx="17">
                  <c:v>13</c:v>
                </c:pt>
                <c:pt idx="18">
                  <c:v>10</c:v>
                </c:pt>
                <c:pt idx="19">
                  <c:v>12</c:v>
                </c:pt>
                <c:pt idx="20">
                  <c:v>9</c:v>
                </c:pt>
                <c:pt idx="21">
                  <c:v>7</c:v>
                </c:pt>
                <c:pt idx="22">
                  <c:v>12</c:v>
                </c:pt>
                <c:pt idx="23">
                  <c:v>5</c:v>
                </c:pt>
                <c:pt idx="24">
                  <c:v>5</c:v>
                </c:pt>
                <c:pt idx="25">
                  <c:v>2</c:v>
                </c:pt>
                <c:pt idx="26">
                  <c:v>4</c:v>
                </c:pt>
              </c:numCache>
            </c:numRef>
          </c:val>
        </c:ser>
        <c:gapWidth val="35"/>
        <c:overlap val="100"/>
        <c:axId val="292912512"/>
        <c:axId val="292914304"/>
      </c:barChart>
      <c:catAx>
        <c:axId val="292912512"/>
        <c:scaling>
          <c:orientation val="minMax"/>
        </c:scaling>
        <c:axPos val="b"/>
        <c:numFmt formatCode="General" sourceLinked="1"/>
        <c:tickLblPos val="nextTo"/>
        <c:txPr>
          <a:bodyPr rot="-2700000"/>
          <a:lstStyle/>
          <a:p>
            <a:pPr>
              <a:defRPr sz="1500" b="1"/>
            </a:pPr>
            <a:endParaRPr lang="en-US"/>
          </a:p>
        </c:txPr>
        <c:crossAx val="292914304"/>
        <c:crosses val="autoZero"/>
        <c:auto val="1"/>
        <c:lblAlgn val="ctr"/>
        <c:lblOffset val="100"/>
        <c:tickLblSkip val="1"/>
      </c:catAx>
      <c:valAx>
        <c:axId val="292914304"/>
        <c:scaling>
          <c:orientation val="minMax"/>
          <c:max val="65"/>
        </c:scaling>
        <c:axPos val="l"/>
        <c:majorGridlines>
          <c:spPr>
            <a:ln>
              <a:prstDash val="sysDash"/>
            </a:ln>
          </c:spPr>
        </c:majorGridlines>
        <c:title>
          <c:tx>
            <c:rich>
              <a:bodyPr rot="-5400000" vert="horz"/>
              <a:lstStyle/>
              <a:p>
                <a:pPr>
                  <a:defRPr sz="1700"/>
                </a:pPr>
                <a:r>
                  <a:rPr lang="en-US" sz="1700" dirty="0" smtClean="0"/>
                  <a:t>Number of Transplants</a:t>
                </a:r>
                <a:endParaRPr lang="en-US" sz="1700" dirty="0"/>
              </a:p>
            </c:rich>
          </c:tx>
          <c:layout/>
        </c:title>
        <c:numFmt formatCode="General" sourceLinked="1"/>
        <c:tickLblPos val="nextTo"/>
        <c:txPr>
          <a:bodyPr/>
          <a:lstStyle/>
          <a:p>
            <a:pPr>
              <a:defRPr sz="1500" b="1"/>
            </a:pPr>
            <a:endParaRPr lang="en-US"/>
          </a:p>
        </c:txPr>
        <c:crossAx val="292912512"/>
        <c:crosses val="autoZero"/>
        <c:crossBetween val="between"/>
        <c:majorUnit val="5"/>
      </c:valAx>
      <c:spPr>
        <a:solidFill>
          <a:schemeClr val="bg2"/>
        </a:solidFill>
        <a:ln>
          <a:solidFill>
            <a:schemeClr val="tx1"/>
          </a:solidFill>
        </a:ln>
      </c:spPr>
    </c:plotArea>
    <c:legend>
      <c:legendPos val="r"/>
      <c:layout>
        <c:manualLayout>
          <c:xMode val="edge"/>
          <c:yMode val="edge"/>
          <c:x val="0.7885487654751121"/>
          <c:y val="0.10376889311249805"/>
          <c:w val="0.15245418437739913"/>
          <c:h val="0.19476106434971488"/>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34.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838505480932851"/>
          <c:y val="4.2052347623213804E-2"/>
          <c:w val="0.8060491529467968"/>
          <c:h val="0.82356400161518273"/>
        </c:manualLayout>
      </c:layout>
      <c:barChart>
        <c:barDir val="col"/>
        <c:grouping val="percentStacked"/>
        <c:ser>
          <c:idx val="0"/>
          <c:order val="0"/>
          <c:tx>
            <c:strRef>
              <c:f>Sheet1!$A$2</c:f>
              <c:strCache>
                <c:ptCount val="1"/>
                <c:pt idx="0">
                  <c:v>&lt;1 Year</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chemeClr val="bg2"/>
              </a:solidFill>
            </a:ln>
          </c:spPr>
          <c:dLbls>
            <c:dLbl>
              <c:idx val="0"/>
              <c:layout>
                <c:manualLayout>
                  <c:x val="1.6339869281045999E-3"/>
                  <c:y val="9.6517206182560544E-2"/>
                </c:manualLayout>
              </c:layout>
              <c:dLblPos val="ctr"/>
              <c:showCatName val="1"/>
            </c:dLbl>
            <c:dLbl>
              <c:idx val="1"/>
              <c:layout>
                <c:manualLayout>
                  <c:x val="0"/>
                  <c:y val="0.10138986098959835"/>
                </c:manualLayout>
              </c:layout>
              <c:dLblPos val="ctr"/>
              <c:showCatName val="1"/>
            </c:dLbl>
            <c:dLbl>
              <c:idx val="2"/>
              <c:layout>
                <c:manualLayout>
                  <c:x val="-3.2679738562092458E-3"/>
                  <c:y val="0.11544643725089919"/>
                </c:manualLayout>
              </c:layout>
              <c:dLblPos val="ctr"/>
              <c:showCatName val="1"/>
            </c:dLbl>
            <c:txPr>
              <a:bodyPr/>
              <a:lstStyle/>
              <a:p>
                <a:pPr>
                  <a:defRPr sz="1500" b="1"/>
                </a:pPr>
                <a:endParaRPr lang="en-US"/>
              </a:p>
            </c:txPr>
            <c:dLblPos val="inEnd"/>
            <c:showCatName val="1"/>
          </c:dLbls>
          <c:cat>
            <c:strRef>
              <c:f>Sheet1!$B$1:$C$1</c:f>
              <c:strCache>
                <c:ptCount val="2"/>
                <c:pt idx="0">
                  <c:v>1982-1996</c:v>
                </c:pt>
                <c:pt idx="1">
                  <c:v>1997-6/2011</c:v>
                </c:pt>
              </c:strCache>
            </c:strRef>
          </c:cat>
          <c:val>
            <c:numRef>
              <c:f>Sheet1!$B$2:$C$2</c:f>
              <c:numCache>
                <c:formatCode>General</c:formatCode>
                <c:ptCount val="2"/>
                <c:pt idx="0">
                  <c:v>7</c:v>
                </c:pt>
                <c:pt idx="1">
                  <c:v>14</c:v>
                </c:pt>
              </c:numCache>
            </c:numRef>
          </c:val>
        </c:ser>
        <c:ser>
          <c:idx val="1"/>
          <c:order val="1"/>
          <c:tx>
            <c:strRef>
              <c:f>Sheet1!$A$3</c:f>
              <c:strCache>
                <c:ptCount val="1"/>
                <c:pt idx="0">
                  <c:v>1-11 Years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Sheet1!$B$1:$C$1</c:f>
              <c:strCache>
                <c:ptCount val="2"/>
                <c:pt idx="0">
                  <c:v>1982-1996</c:v>
                </c:pt>
                <c:pt idx="1">
                  <c:v>1997-6/2011</c:v>
                </c:pt>
              </c:strCache>
            </c:strRef>
          </c:cat>
          <c:val>
            <c:numRef>
              <c:f>Sheet1!$B$3:$C$3</c:f>
              <c:numCache>
                <c:formatCode>General</c:formatCode>
                <c:ptCount val="2"/>
                <c:pt idx="0">
                  <c:v>198</c:v>
                </c:pt>
                <c:pt idx="1">
                  <c:v>72</c:v>
                </c:pt>
              </c:numCache>
            </c:numRef>
          </c:val>
        </c:ser>
        <c:ser>
          <c:idx val="2"/>
          <c:order val="2"/>
          <c:tx>
            <c:strRef>
              <c:f>Sheet1!$A$4</c:f>
              <c:strCache>
                <c:ptCount val="1"/>
                <c:pt idx="0">
                  <c:v>12-17 Years</c:v>
                </c:pt>
              </c:strCache>
            </c:strRef>
          </c:tx>
          <c:spPr>
            <a:gradFill flip="none" rotWithShape="1">
              <a:gsLst>
                <a:gs pos="0">
                  <a:srgbClr val="CC6600"/>
                </a:gs>
                <a:gs pos="50000">
                  <a:srgbClr val="FF9900"/>
                </a:gs>
                <a:gs pos="100000">
                  <a:srgbClr val="CC6600"/>
                </a:gs>
              </a:gsLst>
              <a:lin ang="10800000" scaled="1"/>
              <a:tileRect/>
            </a:gradFill>
            <a:ln>
              <a:solidFill>
                <a:srgbClr val="000000"/>
              </a:solidFill>
            </a:ln>
          </c:spPr>
          <c:cat>
            <c:strRef>
              <c:f>Sheet1!$B$1:$C$1</c:f>
              <c:strCache>
                <c:ptCount val="2"/>
                <c:pt idx="0">
                  <c:v>1982-1996</c:v>
                </c:pt>
                <c:pt idx="1">
                  <c:v>1997-6/2011</c:v>
                </c:pt>
              </c:strCache>
            </c:strRef>
          </c:cat>
          <c:val>
            <c:numRef>
              <c:f>Sheet1!$B$4:$C$4</c:f>
              <c:numCache>
                <c:formatCode>General</c:formatCode>
                <c:ptCount val="2"/>
                <c:pt idx="0">
                  <c:v>249</c:v>
                </c:pt>
                <c:pt idx="1">
                  <c:v>132</c:v>
                </c:pt>
              </c:numCache>
            </c:numRef>
          </c:val>
        </c:ser>
        <c:gapWidth val="100"/>
        <c:overlap val="100"/>
        <c:axId val="293114624"/>
        <c:axId val="293116160"/>
      </c:barChart>
      <c:catAx>
        <c:axId val="293114624"/>
        <c:scaling>
          <c:orientation val="minMax"/>
        </c:scaling>
        <c:delete val="1"/>
        <c:axPos val="b"/>
        <c:tickLblPos val="none"/>
        <c:crossAx val="293116160"/>
        <c:crosses val="autoZero"/>
        <c:auto val="1"/>
        <c:lblAlgn val="ctr"/>
        <c:lblOffset val="100"/>
      </c:catAx>
      <c:valAx>
        <c:axId val="29311616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293114624"/>
        <c:crosses val="autoZero"/>
        <c:crossBetween val="between"/>
      </c:valAx>
      <c:spPr>
        <a:solidFill>
          <a:srgbClr val="000000"/>
        </a:solidFill>
        <a:ln>
          <a:solidFill>
            <a:srgbClr val="FFFFFF"/>
          </a:solidFill>
        </a:ln>
      </c:spPr>
    </c:plotArea>
    <c:legend>
      <c:legendPos val="r"/>
      <c:layout>
        <c:manualLayout>
          <c:xMode val="edge"/>
          <c:yMode val="edge"/>
          <c:x val="0.46358458601766223"/>
          <c:y val="5.6588683626085198E-2"/>
          <c:w val="0.16030136005726686"/>
          <c:h val="0.3291303250555219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clustered"/>
        <c:ser>
          <c:idx val="0"/>
          <c:order val="0"/>
          <c:tx>
            <c:strRef>
              <c:f>Sheet1!$B$1</c:f>
              <c:strCache>
                <c:ptCount val="1"/>
                <c:pt idx="0">
                  <c:v>N</c:v>
                </c:pt>
              </c:strCache>
            </c:strRef>
          </c:tx>
          <c:spPr>
            <a:gradFill flip="none" rotWithShape="1">
              <a:gsLst>
                <a:gs pos="0">
                  <a:srgbClr val="208C03"/>
                </a:gs>
                <a:gs pos="50000">
                  <a:srgbClr val="20F703"/>
                </a:gs>
                <a:gs pos="100000">
                  <a:srgbClr val="208C03"/>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Sheet1!$B$2:$B$28</c:f>
              <c:numCache>
                <c:formatCode>General</c:formatCode>
                <c:ptCount val="27"/>
                <c:pt idx="0">
                  <c:v>1</c:v>
                </c:pt>
                <c:pt idx="1">
                  <c:v>5</c:v>
                </c:pt>
                <c:pt idx="2">
                  <c:v>6</c:v>
                </c:pt>
                <c:pt idx="3">
                  <c:v>13</c:v>
                </c:pt>
                <c:pt idx="4">
                  <c:v>17</c:v>
                </c:pt>
                <c:pt idx="5">
                  <c:v>16</c:v>
                </c:pt>
                <c:pt idx="6">
                  <c:v>21</c:v>
                </c:pt>
                <c:pt idx="7">
                  <c:v>21</c:v>
                </c:pt>
                <c:pt idx="8">
                  <c:v>22</c:v>
                </c:pt>
                <c:pt idx="9">
                  <c:v>20</c:v>
                </c:pt>
                <c:pt idx="10">
                  <c:v>28</c:v>
                </c:pt>
                <c:pt idx="11">
                  <c:v>17</c:v>
                </c:pt>
                <c:pt idx="12">
                  <c:v>20</c:v>
                </c:pt>
                <c:pt idx="13">
                  <c:v>14</c:v>
                </c:pt>
                <c:pt idx="14">
                  <c:v>14</c:v>
                </c:pt>
                <c:pt idx="15">
                  <c:v>14</c:v>
                </c:pt>
                <c:pt idx="16">
                  <c:v>13</c:v>
                </c:pt>
                <c:pt idx="17">
                  <c:v>18</c:v>
                </c:pt>
                <c:pt idx="18">
                  <c:v>9</c:v>
                </c:pt>
                <c:pt idx="19">
                  <c:v>11</c:v>
                </c:pt>
                <c:pt idx="20">
                  <c:v>9</c:v>
                </c:pt>
                <c:pt idx="21">
                  <c:v>10</c:v>
                </c:pt>
                <c:pt idx="22">
                  <c:v>13</c:v>
                </c:pt>
                <c:pt idx="23">
                  <c:v>9</c:v>
                </c:pt>
                <c:pt idx="24">
                  <c:v>6</c:v>
                </c:pt>
                <c:pt idx="25">
                  <c:v>7</c:v>
                </c:pt>
                <c:pt idx="26">
                  <c:v>5</c:v>
                </c:pt>
              </c:numCache>
            </c:numRef>
          </c:val>
        </c:ser>
        <c:gapWidth val="35"/>
        <c:axId val="293140352"/>
        <c:axId val="293670912"/>
      </c:barChart>
      <c:catAx>
        <c:axId val="293140352"/>
        <c:scaling>
          <c:orientation val="minMax"/>
        </c:scaling>
        <c:axPos val="b"/>
        <c:title>
          <c:tx>
            <c:rich>
              <a:bodyPr/>
              <a:lstStyle/>
              <a:p>
                <a:pPr>
                  <a:defRPr sz="1700"/>
                </a:pPr>
                <a:r>
                  <a:rPr lang="en-US" sz="1700" dirty="0" smtClean="0"/>
                  <a:t>Transplant</a:t>
                </a:r>
                <a:r>
                  <a:rPr lang="en-US" sz="1700" baseline="0" dirty="0" smtClean="0"/>
                  <a:t> Year</a:t>
                </a:r>
                <a:endParaRPr lang="en-US" sz="1700" dirty="0"/>
              </a:p>
            </c:rich>
          </c:tx>
          <c:layout/>
        </c:title>
        <c:numFmt formatCode="General" sourceLinked="1"/>
        <c:tickLblPos val="nextTo"/>
        <c:txPr>
          <a:bodyPr rot="-2700000"/>
          <a:lstStyle/>
          <a:p>
            <a:pPr>
              <a:defRPr sz="1500" b="1"/>
            </a:pPr>
            <a:endParaRPr lang="en-US"/>
          </a:p>
        </c:txPr>
        <c:crossAx val="293670912"/>
        <c:crosses val="autoZero"/>
        <c:auto val="1"/>
        <c:lblAlgn val="ctr"/>
        <c:lblOffset val="100"/>
        <c:tickLblSkip val="1"/>
      </c:catAx>
      <c:valAx>
        <c:axId val="293670912"/>
        <c:scaling>
          <c:orientation val="minMax"/>
        </c:scaling>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title>
        <c:numFmt formatCode="General" sourceLinked="1"/>
        <c:tickLblPos val="nextTo"/>
        <c:txPr>
          <a:bodyPr/>
          <a:lstStyle/>
          <a:p>
            <a:pPr>
              <a:defRPr sz="1500" b="1"/>
            </a:pPr>
            <a:endParaRPr lang="en-US"/>
          </a:p>
        </c:txPr>
        <c:crossAx val="293140352"/>
        <c:crosses val="autoZero"/>
        <c:crossBetween val="between"/>
      </c:valAx>
      <c:spPr>
        <a:solidFill>
          <a:schemeClr val="bg2"/>
        </a:solidFill>
        <a:ln>
          <a:solidFill>
            <a:schemeClr val="tx1"/>
          </a:solidFill>
        </a:ln>
      </c:spPr>
    </c:plotArea>
    <c:plotVisOnly val="1"/>
  </c:chart>
  <c:txPr>
    <a:bodyPr/>
    <a:lstStyle/>
    <a:p>
      <a:pPr>
        <a:defRPr sz="1800"/>
      </a:pPr>
      <a:endParaRPr lang="en-US"/>
    </a:p>
  </c:txPr>
  <c:externalData r:id="rId1"/>
</c:chartSpace>
</file>

<file path=ppt/charts/chart3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barChart>
        <c:barDir val="col"/>
        <c:grouping val="stacked"/>
        <c:ser>
          <c:idx val="0"/>
          <c:order val="0"/>
          <c:tx>
            <c:strRef>
              <c:f>Sheet1!$B$1</c:f>
              <c:strCache>
                <c:ptCount val="1"/>
                <c:pt idx="0">
                  <c:v>1-4/yr</c:v>
                </c:pt>
              </c:strCache>
            </c:strRef>
          </c:tx>
          <c:spPr>
            <a:gradFill flip="none" rotWithShape="1">
              <a:gsLst>
                <a:gs pos="0">
                  <a:srgbClr val="208C03"/>
                </a:gs>
                <a:gs pos="50000">
                  <a:srgbClr val="20F703"/>
                </a:gs>
                <a:gs pos="100000">
                  <a:srgbClr val="208C03"/>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Sheet1!$B$2:$B$28</c:f>
              <c:numCache>
                <c:formatCode>General</c:formatCode>
                <c:ptCount val="27"/>
                <c:pt idx="0">
                  <c:v>1</c:v>
                </c:pt>
                <c:pt idx="1">
                  <c:v>4</c:v>
                </c:pt>
                <c:pt idx="2">
                  <c:v>5</c:v>
                </c:pt>
                <c:pt idx="3">
                  <c:v>12</c:v>
                </c:pt>
                <c:pt idx="4">
                  <c:v>15</c:v>
                </c:pt>
                <c:pt idx="5">
                  <c:v>13</c:v>
                </c:pt>
                <c:pt idx="6">
                  <c:v>18</c:v>
                </c:pt>
                <c:pt idx="7">
                  <c:v>20</c:v>
                </c:pt>
                <c:pt idx="8">
                  <c:v>20</c:v>
                </c:pt>
                <c:pt idx="9">
                  <c:v>20</c:v>
                </c:pt>
                <c:pt idx="10">
                  <c:v>28</c:v>
                </c:pt>
                <c:pt idx="11">
                  <c:v>17</c:v>
                </c:pt>
                <c:pt idx="12">
                  <c:v>20</c:v>
                </c:pt>
                <c:pt idx="13">
                  <c:v>14</c:v>
                </c:pt>
                <c:pt idx="14">
                  <c:v>14</c:v>
                </c:pt>
                <c:pt idx="15">
                  <c:v>13</c:v>
                </c:pt>
                <c:pt idx="16">
                  <c:v>13</c:v>
                </c:pt>
                <c:pt idx="17">
                  <c:v>18</c:v>
                </c:pt>
                <c:pt idx="18">
                  <c:v>9</c:v>
                </c:pt>
                <c:pt idx="19">
                  <c:v>11</c:v>
                </c:pt>
                <c:pt idx="20">
                  <c:v>9</c:v>
                </c:pt>
                <c:pt idx="21">
                  <c:v>10</c:v>
                </c:pt>
                <c:pt idx="22">
                  <c:v>13</c:v>
                </c:pt>
                <c:pt idx="23">
                  <c:v>9</c:v>
                </c:pt>
                <c:pt idx="24">
                  <c:v>5</c:v>
                </c:pt>
                <c:pt idx="25">
                  <c:v>7</c:v>
                </c:pt>
                <c:pt idx="26">
                  <c:v>5</c:v>
                </c:pt>
              </c:numCache>
            </c:numRef>
          </c:val>
        </c:ser>
        <c:ser>
          <c:idx val="1"/>
          <c:order val="1"/>
          <c:tx>
            <c:strRef>
              <c:f>Sheet1!$C$1</c:f>
              <c:strCache>
                <c:ptCount val="1"/>
                <c:pt idx="0">
                  <c:v>5-9/yr</c:v>
                </c:pt>
              </c:strCache>
            </c:strRef>
          </c:tx>
          <c:spPr>
            <a:gradFill flip="none" rotWithShape="1">
              <a:gsLst>
                <a:gs pos="0">
                  <a:srgbClr val="C00000"/>
                </a:gs>
                <a:gs pos="50000">
                  <a:srgbClr val="FF0000"/>
                </a:gs>
                <a:gs pos="100000">
                  <a:srgbClr val="C00000"/>
                </a:gs>
              </a:gsLst>
              <a:lin ang="10800000" scaled="1"/>
              <a:tileRect/>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Sheet1!$C$2:$C$28</c:f>
              <c:numCache>
                <c:formatCode>General</c:formatCode>
                <c:ptCount val="27"/>
                <c:pt idx="0">
                  <c:v>0</c:v>
                </c:pt>
                <c:pt idx="1">
                  <c:v>1</c:v>
                </c:pt>
                <c:pt idx="2">
                  <c:v>0</c:v>
                </c:pt>
                <c:pt idx="3">
                  <c:v>0</c:v>
                </c:pt>
                <c:pt idx="4">
                  <c:v>1</c:v>
                </c:pt>
                <c:pt idx="5">
                  <c:v>2</c:v>
                </c:pt>
                <c:pt idx="6">
                  <c:v>2</c:v>
                </c:pt>
                <c:pt idx="7">
                  <c:v>0</c:v>
                </c:pt>
                <c:pt idx="8">
                  <c:v>2</c:v>
                </c:pt>
                <c:pt idx="9">
                  <c:v>0</c:v>
                </c:pt>
                <c:pt idx="10">
                  <c:v>0</c:v>
                </c:pt>
                <c:pt idx="11">
                  <c:v>0</c:v>
                </c:pt>
                <c:pt idx="12">
                  <c:v>0</c:v>
                </c:pt>
                <c:pt idx="13">
                  <c:v>0</c:v>
                </c:pt>
                <c:pt idx="14">
                  <c:v>0</c:v>
                </c:pt>
                <c:pt idx="15">
                  <c:v>1</c:v>
                </c:pt>
                <c:pt idx="16">
                  <c:v>0</c:v>
                </c:pt>
                <c:pt idx="17">
                  <c:v>0</c:v>
                </c:pt>
                <c:pt idx="18">
                  <c:v>0</c:v>
                </c:pt>
                <c:pt idx="19">
                  <c:v>0</c:v>
                </c:pt>
                <c:pt idx="20">
                  <c:v>0</c:v>
                </c:pt>
                <c:pt idx="21">
                  <c:v>0</c:v>
                </c:pt>
                <c:pt idx="22">
                  <c:v>0</c:v>
                </c:pt>
                <c:pt idx="23">
                  <c:v>0</c:v>
                </c:pt>
                <c:pt idx="24">
                  <c:v>1</c:v>
                </c:pt>
                <c:pt idx="25">
                  <c:v>0</c:v>
                </c:pt>
                <c:pt idx="26">
                  <c:v>0</c:v>
                </c:pt>
              </c:numCache>
            </c:numRef>
          </c:val>
        </c:ser>
        <c:ser>
          <c:idx val="2"/>
          <c:order val="2"/>
          <c:tx>
            <c:strRef>
              <c:f>Sheet1!$D$1</c:f>
              <c:strCache>
                <c:ptCount val="1"/>
                <c:pt idx="0">
                  <c:v>10-19/yr</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Sheet1!$D$2:$D$28</c:f>
              <c:numCache>
                <c:formatCode>General</c:formatCode>
                <c:ptCount val="27"/>
                <c:pt idx="0">
                  <c:v>0</c:v>
                </c:pt>
                <c:pt idx="1">
                  <c:v>0</c:v>
                </c:pt>
                <c:pt idx="2">
                  <c:v>1</c:v>
                </c:pt>
                <c:pt idx="3">
                  <c:v>0</c:v>
                </c:pt>
                <c:pt idx="4">
                  <c:v>0</c:v>
                </c:pt>
                <c:pt idx="5">
                  <c:v>0</c:v>
                </c:pt>
                <c:pt idx="6">
                  <c:v>1</c:v>
                </c:pt>
                <c:pt idx="7">
                  <c:v>1</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ser>
        <c:ser>
          <c:idx val="3"/>
          <c:order val="3"/>
          <c:tx>
            <c:strRef>
              <c:f>Sheet1!$E$1</c:f>
              <c:strCache>
                <c:ptCount val="1"/>
                <c:pt idx="0">
                  <c:v>20-29/yr</c:v>
                </c:pt>
              </c:strCache>
            </c:strRef>
          </c:tx>
          <c:spPr>
            <a:gradFill>
              <a:gsLst>
                <a:gs pos="0">
                  <a:srgbClr val="7030A0"/>
                </a:gs>
                <a:gs pos="50000">
                  <a:srgbClr val="9966FF"/>
                </a:gs>
                <a:gs pos="100000">
                  <a:srgbClr val="7030A0"/>
                </a:gs>
              </a:gsLst>
              <a:lin ang="10800000" scaled="1"/>
            </a:gradFill>
          </c:spPr>
          <c:cat>
            <c:numRef>
              <c:f>Sheet1!$A$2:$A$28</c:f>
              <c:numCache>
                <c:formatCode>General</c:formatCode>
                <c:ptCount val="27"/>
                <c:pt idx="0">
                  <c:v>1984</c:v>
                </c:pt>
                <c:pt idx="1">
                  <c:v>1985</c:v>
                </c:pt>
                <c:pt idx="2">
                  <c:v>1986</c:v>
                </c:pt>
                <c:pt idx="3">
                  <c:v>1987</c:v>
                </c:pt>
                <c:pt idx="4">
                  <c:v>1988</c:v>
                </c:pt>
                <c:pt idx="5">
                  <c:v>1989</c:v>
                </c:pt>
                <c:pt idx="6">
                  <c:v>1990</c:v>
                </c:pt>
                <c:pt idx="7">
                  <c:v>1991</c:v>
                </c:pt>
                <c:pt idx="8">
                  <c:v>1992</c:v>
                </c:pt>
                <c:pt idx="9">
                  <c:v>1993</c:v>
                </c:pt>
                <c:pt idx="10">
                  <c:v>1994</c:v>
                </c:pt>
                <c:pt idx="11">
                  <c:v>1995</c:v>
                </c:pt>
                <c:pt idx="12">
                  <c:v>1996</c:v>
                </c:pt>
                <c:pt idx="13">
                  <c:v>1997</c:v>
                </c:pt>
                <c:pt idx="14">
                  <c:v>1998</c:v>
                </c:pt>
                <c:pt idx="15">
                  <c:v>1999</c:v>
                </c:pt>
                <c:pt idx="16">
                  <c:v>2000</c:v>
                </c:pt>
                <c:pt idx="17">
                  <c:v>2001</c:v>
                </c:pt>
                <c:pt idx="18">
                  <c:v>2002</c:v>
                </c:pt>
                <c:pt idx="19">
                  <c:v>2003</c:v>
                </c:pt>
                <c:pt idx="20">
                  <c:v>2004</c:v>
                </c:pt>
                <c:pt idx="21">
                  <c:v>2005</c:v>
                </c:pt>
                <c:pt idx="22">
                  <c:v>2006</c:v>
                </c:pt>
                <c:pt idx="23">
                  <c:v>2007</c:v>
                </c:pt>
                <c:pt idx="24">
                  <c:v>2008</c:v>
                </c:pt>
                <c:pt idx="25">
                  <c:v>2009</c:v>
                </c:pt>
                <c:pt idx="26">
                  <c:v>2010</c:v>
                </c:pt>
              </c:numCache>
            </c:numRef>
          </c:cat>
          <c:val>
            <c:numRef>
              <c:f>Sheet1!$E$2:$E$28</c:f>
              <c:numCache>
                <c:formatCode>General</c:formatCode>
                <c:ptCount val="27"/>
                <c:pt idx="0">
                  <c:v>0</c:v>
                </c:pt>
                <c:pt idx="1">
                  <c:v>0</c:v>
                </c:pt>
                <c:pt idx="2">
                  <c:v>0</c:v>
                </c:pt>
                <c:pt idx="3">
                  <c:v>1</c:v>
                </c:pt>
                <c:pt idx="4">
                  <c:v>1</c:v>
                </c:pt>
                <c:pt idx="5">
                  <c:v>1</c:v>
                </c:pt>
                <c:pt idx="6">
                  <c:v>0</c:v>
                </c:pt>
                <c:pt idx="7">
                  <c:v>0</c:v>
                </c:pt>
                <c:pt idx="8">
                  <c:v>0</c:v>
                </c:pt>
                <c:pt idx="9">
                  <c:v>0</c:v>
                </c:pt>
                <c:pt idx="10">
                  <c:v>0</c:v>
                </c:pt>
                <c:pt idx="11">
                  <c:v>0</c:v>
                </c:pt>
                <c:pt idx="12">
                  <c:v>0</c:v>
                </c:pt>
                <c:pt idx="13">
                  <c:v>0</c:v>
                </c:pt>
                <c:pt idx="14">
                  <c:v>0</c:v>
                </c:pt>
                <c:pt idx="15">
                  <c:v>0</c:v>
                </c:pt>
                <c:pt idx="16">
                  <c:v>0</c:v>
                </c:pt>
                <c:pt idx="17">
                  <c:v>0</c:v>
                </c:pt>
                <c:pt idx="18">
                  <c:v>0</c:v>
                </c:pt>
                <c:pt idx="19">
                  <c:v>0</c:v>
                </c:pt>
                <c:pt idx="20">
                  <c:v>0</c:v>
                </c:pt>
                <c:pt idx="21">
                  <c:v>0</c:v>
                </c:pt>
                <c:pt idx="22">
                  <c:v>0</c:v>
                </c:pt>
                <c:pt idx="23">
                  <c:v>0</c:v>
                </c:pt>
                <c:pt idx="24">
                  <c:v>0</c:v>
                </c:pt>
                <c:pt idx="25">
                  <c:v>0</c:v>
                </c:pt>
                <c:pt idx="26">
                  <c:v>0</c:v>
                </c:pt>
              </c:numCache>
            </c:numRef>
          </c:val>
        </c:ser>
        <c:gapWidth val="35"/>
        <c:overlap val="100"/>
        <c:axId val="293894400"/>
        <c:axId val="293917056"/>
      </c:barChart>
      <c:catAx>
        <c:axId val="293894400"/>
        <c:scaling>
          <c:orientation val="minMax"/>
        </c:scaling>
        <c:axPos val="b"/>
        <c:title>
          <c:tx>
            <c:rich>
              <a:bodyPr/>
              <a:lstStyle/>
              <a:p>
                <a:pPr>
                  <a:defRPr sz="1700"/>
                </a:pPr>
                <a:r>
                  <a:rPr lang="en-US" sz="1700" b="1" i="0" baseline="0" dirty="0" smtClean="0">
                    <a:solidFill>
                      <a:schemeClr val="tx1"/>
                    </a:solidFill>
                  </a:rPr>
                  <a:t>Transplant Year</a:t>
                </a:r>
                <a:endParaRPr lang="en-US" sz="1700" b="1" i="0" baseline="0" dirty="0">
                  <a:solidFill>
                    <a:schemeClr val="tx1"/>
                  </a:solidFill>
                </a:endParaRPr>
              </a:p>
            </c:rich>
          </c:tx>
          <c:layout/>
        </c:title>
        <c:numFmt formatCode="General" sourceLinked="1"/>
        <c:tickLblPos val="nextTo"/>
        <c:txPr>
          <a:bodyPr rot="-2700000"/>
          <a:lstStyle/>
          <a:p>
            <a:pPr>
              <a:defRPr sz="1500" b="1"/>
            </a:pPr>
            <a:endParaRPr lang="en-US"/>
          </a:p>
        </c:txPr>
        <c:crossAx val="293917056"/>
        <c:crosses val="autoZero"/>
        <c:auto val="1"/>
        <c:lblAlgn val="ctr"/>
        <c:lblOffset val="100"/>
        <c:tickLblSkip val="1"/>
      </c:catAx>
      <c:valAx>
        <c:axId val="293917056"/>
        <c:scaling>
          <c:orientation val="minMax"/>
        </c:scaling>
        <c:axPos val="l"/>
        <c:majorGridlines>
          <c:spPr>
            <a:ln>
              <a:prstDash val="sysDash"/>
            </a:ln>
          </c:spPr>
        </c:majorGridlines>
        <c:title>
          <c:tx>
            <c:rich>
              <a:bodyPr rot="-5400000" vert="horz"/>
              <a:lstStyle/>
              <a:p>
                <a:pPr>
                  <a:defRPr sz="1700"/>
                </a:pPr>
                <a:r>
                  <a:rPr lang="en-US" sz="1700" dirty="0" smtClean="0"/>
                  <a:t>N of Pediatric Transplant Centers</a:t>
                </a:r>
                <a:endParaRPr lang="en-US" sz="1700" dirty="0"/>
              </a:p>
            </c:rich>
          </c:tx>
          <c:layout/>
        </c:title>
        <c:numFmt formatCode="General" sourceLinked="1"/>
        <c:tickLblPos val="nextTo"/>
        <c:txPr>
          <a:bodyPr/>
          <a:lstStyle/>
          <a:p>
            <a:pPr>
              <a:defRPr sz="1500" b="1"/>
            </a:pPr>
            <a:endParaRPr lang="en-US"/>
          </a:p>
        </c:txPr>
        <c:crossAx val="293894400"/>
        <c:crosses val="autoZero"/>
        <c:crossBetween val="between"/>
      </c:valAx>
      <c:spPr>
        <a:solidFill>
          <a:schemeClr val="bg2"/>
        </a:solidFill>
        <a:ln>
          <a:solidFill>
            <a:schemeClr val="tx1"/>
          </a:solidFill>
        </a:ln>
      </c:spPr>
    </c:plotArea>
    <c:legend>
      <c:legendPos val="t"/>
      <c:layout>
        <c:manualLayout>
          <c:xMode val="edge"/>
          <c:yMode val="edge"/>
          <c:x val="0.67071748774765949"/>
          <c:y val="8.6206896551724227E-2"/>
          <c:w val="0.2559101572480455"/>
          <c:h val="0.15400081455335324"/>
        </c:manualLayout>
      </c:layout>
      <c:overlay val="1"/>
      <c:spPr>
        <a:solidFill>
          <a:schemeClr val="bg2"/>
        </a:solidFill>
        <a:ln>
          <a:solidFill>
            <a:schemeClr val="tx1"/>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3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8299939070116221E-2"/>
          <c:y val="4.7376543209876554E-2"/>
          <c:w val="0.88345144356955385"/>
          <c:h val="0.63831383577052869"/>
        </c:manualLayout>
      </c:layout>
      <c:lineChart>
        <c:grouping val="standard"/>
        <c:ser>
          <c:idx val="0"/>
          <c:order val="0"/>
          <c:tx>
            <c:strRef>
              <c:f>Sheet1!$B$1</c:f>
              <c:strCache>
                <c:ptCount val="1"/>
                <c:pt idx="0">
                  <c:v>Cystic Fibrosis</c:v>
                </c:pt>
              </c:strCache>
            </c:strRef>
          </c:tx>
          <c:spPr>
            <a:ln w="38100">
              <a:solidFill>
                <a:srgbClr val="FFFF00"/>
              </a:solidFill>
            </a:ln>
          </c:spPr>
          <c:marker>
            <c:symbol val="none"/>
          </c:marke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Sheet1!$B$2:$B$26</c:f>
              <c:numCache>
                <c:formatCode>General</c:formatCode>
                <c:ptCount val="25"/>
                <c:pt idx="0">
                  <c:v>0</c:v>
                </c:pt>
                <c:pt idx="1">
                  <c:v>9.0909000000000013</c:v>
                </c:pt>
                <c:pt idx="2">
                  <c:v>21.9512</c:v>
                </c:pt>
                <c:pt idx="3">
                  <c:v>41.666700000000013</c:v>
                </c:pt>
                <c:pt idx="4">
                  <c:v>43.75</c:v>
                </c:pt>
                <c:pt idx="5">
                  <c:v>40.476200000000006</c:v>
                </c:pt>
                <c:pt idx="6">
                  <c:v>38.8889</c:v>
                </c:pt>
                <c:pt idx="7">
                  <c:v>29.032299999999989</c:v>
                </c:pt>
                <c:pt idx="8">
                  <c:v>20</c:v>
                </c:pt>
                <c:pt idx="9">
                  <c:v>27.272699999999979</c:v>
                </c:pt>
                <c:pt idx="10">
                  <c:v>28.571400000000001</c:v>
                </c:pt>
                <c:pt idx="11">
                  <c:v>40</c:v>
                </c:pt>
                <c:pt idx="12">
                  <c:v>30.434799999999989</c:v>
                </c:pt>
                <c:pt idx="13">
                  <c:v>32.142900000000012</c:v>
                </c:pt>
                <c:pt idx="14">
                  <c:v>35.294100000000029</c:v>
                </c:pt>
                <c:pt idx="15">
                  <c:v>22.22219999999998</c:v>
                </c:pt>
                <c:pt idx="16">
                  <c:v>18.181799999999985</c:v>
                </c:pt>
                <c:pt idx="17">
                  <c:v>31.25</c:v>
                </c:pt>
                <c:pt idx="18">
                  <c:v>26.666699999999981</c:v>
                </c:pt>
                <c:pt idx="19">
                  <c:v>10</c:v>
                </c:pt>
                <c:pt idx="20">
                  <c:v>13.333300000000001</c:v>
                </c:pt>
                <c:pt idx="21">
                  <c:v>12.5</c:v>
                </c:pt>
                <c:pt idx="22">
                  <c:v>0</c:v>
                </c:pt>
                <c:pt idx="23">
                  <c:v>0</c:v>
                </c:pt>
                <c:pt idx="24">
                  <c:v>0</c:v>
                </c:pt>
              </c:numCache>
            </c:numRef>
          </c:val>
        </c:ser>
        <c:ser>
          <c:idx val="1"/>
          <c:order val="1"/>
          <c:tx>
            <c:strRef>
              <c:f>Sheet1!$C$1</c:f>
              <c:strCache>
                <c:ptCount val="1"/>
                <c:pt idx="0">
                  <c:v>Congenital</c:v>
                </c:pt>
              </c:strCache>
            </c:strRef>
          </c:tx>
          <c:spPr>
            <a:ln w="38100">
              <a:solidFill>
                <a:srgbClr val="FF0000"/>
              </a:solidFill>
            </a:ln>
          </c:spPr>
          <c:marker>
            <c:symbol val="none"/>
          </c:marke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Sheet1!$C$2:$C$26</c:f>
              <c:numCache>
                <c:formatCode>General</c:formatCode>
                <c:ptCount val="25"/>
                <c:pt idx="0">
                  <c:v>28.571400000000001</c:v>
                </c:pt>
                <c:pt idx="1">
                  <c:v>18.181799999999985</c:v>
                </c:pt>
                <c:pt idx="2">
                  <c:v>19.5122</c:v>
                </c:pt>
                <c:pt idx="3">
                  <c:v>27.08329999999998</c:v>
                </c:pt>
                <c:pt idx="4">
                  <c:v>12.5</c:v>
                </c:pt>
                <c:pt idx="5">
                  <c:v>19.047599999999989</c:v>
                </c:pt>
                <c:pt idx="6">
                  <c:v>22.22219999999998</c:v>
                </c:pt>
                <c:pt idx="7">
                  <c:v>25.8065</c:v>
                </c:pt>
                <c:pt idx="8">
                  <c:v>20</c:v>
                </c:pt>
                <c:pt idx="9">
                  <c:v>22.7273</c:v>
                </c:pt>
                <c:pt idx="10">
                  <c:v>14.2857</c:v>
                </c:pt>
                <c:pt idx="11">
                  <c:v>20</c:v>
                </c:pt>
                <c:pt idx="12">
                  <c:v>34.782600000000002</c:v>
                </c:pt>
                <c:pt idx="13">
                  <c:v>32.142900000000012</c:v>
                </c:pt>
                <c:pt idx="14">
                  <c:v>23.529399999999981</c:v>
                </c:pt>
                <c:pt idx="15">
                  <c:v>11.1111</c:v>
                </c:pt>
                <c:pt idx="16">
                  <c:v>27.272699999999979</c:v>
                </c:pt>
                <c:pt idx="17">
                  <c:v>12.5</c:v>
                </c:pt>
                <c:pt idx="18">
                  <c:v>20</c:v>
                </c:pt>
                <c:pt idx="19">
                  <c:v>20</c:v>
                </c:pt>
                <c:pt idx="20">
                  <c:v>46.666700000000013</c:v>
                </c:pt>
                <c:pt idx="21">
                  <c:v>12.5</c:v>
                </c:pt>
                <c:pt idx="22">
                  <c:v>22.22219999999998</c:v>
                </c:pt>
                <c:pt idx="23">
                  <c:v>57.142900000000012</c:v>
                </c:pt>
                <c:pt idx="24">
                  <c:v>16.666699999999981</c:v>
                </c:pt>
              </c:numCache>
            </c:numRef>
          </c:val>
        </c:ser>
        <c:ser>
          <c:idx val="2"/>
          <c:order val="2"/>
          <c:tx>
            <c:strRef>
              <c:f>Sheet1!$D$1</c:f>
              <c:strCache>
                <c:ptCount val="1"/>
                <c:pt idx="0">
                  <c:v>IPAH</c:v>
                </c:pt>
              </c:strCache>
            </c:strRef>
          </c:tx>
          <c:spPr>
            <a:ln w="38100">
              <a:solidFill>
                <a:srgbClr val="00B0F0"/>
              </a:solidFill>
            </a:ln>
          </c:spPr>
          <c:marker>
            <c:symbol val="none"/>
          </c:marker>
          <c:cat>
            <c:numRef>
              <c:f>Sheet1!$A$2:$A$26</c:f>
              <c:numCache>
                <c:formatCode>General</c:formatCode>
                <c:ptCount val="25"/>
                <c:pt idx="0">
                  <c:v>1986</c:v>
                </c:pt>
                <c:pt idx="1">
                  <c:v>1987</c:v>
                </c:pt>
                <c:pt idx="2">
                  <c:v>1988</c:v>
                </c:pt>
                <c:pt idx="3">
                  <c:v>1989</c:v>
                </c:pt>
                <c:pt idx="4">
                  <c:v>1990</c:v>
                </c:pt>
                <c:pt idx="5">
                  <c:v>1991</c:v>
                </c:pt>
                <c:pt idx="6">
                  <c:v>1992</c:v>
                </c:pt>
                <c:pt idx="7">
                  <c:v>1993</c:v>
                </c:pt>
                <c:pt idx="8">
                  <c:v>1994</c:v>
                </c:pt>
                <c:pt idx="9">
                  <c:v>1995</c:v>
                </c:pt>
                <c:pt idx="10">
                  <c:v>1996</c:v>
                </c:pt>
                <c:pt idx="11">
                  <c:v>1997</c:v>
                </c:pt>
                <c:pt idx="12">
                  <c:v>1998</c:v>
                </c:pt>
                <c:pt idx="13">
                  <c:v>1999</c:v>
                </c:pt>
                <c:pt idx="14">
                  <c:v>2000</c:v>
                </c:pt>
                <c:pt idx="15">
                  <c:v>2001</c:v>
                </c:pt>
                <c:pt idx="16">
                  <c:v>2002</c:v>
                </c:pt>
                <c:pt idx="17">
                  <c:v>2003</c:v>
                </c:pt>
                <c:pt idx="18">
                  <c:v>2004</c:v>
                </c:pt>
                <c:pt idx="19">
                  <c:v>2005</c:v>
                </c:pt>
                <c:pt idx="20">
                  <c:v>2006</c:v>
                </c:pt>
                <c:pt idx="21">
                  <c:v>2007</c:v>
                </c:pt>
                <c:pt idx="22">
                  <c:v>2008</c:v>
                </c:pt>
                <c:pt idx="23">
                  <c:v>2009</c:v>
                </c:pt>
                <c:pt idx="24">
                  <c:v>2010</c:v>
                </c:pt>
              </c:numCache>
            </c:numRef>
          </c:cat>
          <c:val>
            <c:numRef>
              <c:f>Sheet1!$D$2:$D$26</c:f>
              <c:numCache>
                <c:formatCode>General</c:formatCode>
                <c:ptCount val="25"/>
                <c:pt idx="0">
                  <c:v>38.095200000000013</c:v>
                </c:pt>
                <c:pt idx="1">
                  <c:v>30.303000000000001</c:v>
                </c:pt>
                <c:pt idx="2">
                  <c:v>24.3902</c:v>
                </c:pt>
                <c:pt idx="3">
                  <c:v>10.416700000000002</c:v>
                </c:pt>
                <c:pt idx="4">
                  <c:v>14.583300000000001</c:v>
                </c:pt>
                <c:pt idx="5">
                  <c:v>19.047599999999989</c:v>
                </c:pt>
                <c:pt idx="6">
                  <c:v>16.666699999999981</c:v>
                </c:pt>
                <c:pt idx="7">
                  <c:v>16.129000000000001</c:v>
                </c:pt>
                <c:pt idx="8">
                  <c:v>35</c:v>
                </c:pt>
                <c:pt idx="9">
                  <c:v>13.6364</c:v>
                </c:pt>
                <c:pt idx="10">
                  <c:v>28.571400000000001</c:v>
                </c:pt>
                <c:pt idx="11">
                  <c:v>25</c:v>
                </c:pt>
                <c:pt idx="12">
                  <c:v>21.739100000000001</c:v>
                </c:pt>
                <c:pt idx="13">
                  <c:v>10.7143</c:v>
                </c:pt>
                <c:pt idx="14">
                  <c:v>5.8823999999999996</c:v>
                </c:pt>
                <c:pt idx="15">
                  <c:v>27.777799999999989</c:v>
                </c:pt>
                <c:pt idx="16">
                  <c:v>45.454499999999996</c:v>
                </c:pt>
                <c:pt idx="17">
                  <c:v>31.25</c:v>
                </c:pt>
                <c:pt idx="18">
                  <c:v>46.666700000000013</c:v>
                </c:pt>
                <c:pt idx="19">
                  <c:v>30</c:v>
                </c:pt>
                <c:pt idx="20">
                  <c:v>26.666699999999981</c:v>
                </c:pt>
                <c:pt idx="21">
                  <c:v>37.5</c:v>
                </c:pt>
                <c:pt idx="22">
                  <c:v>66.666699999999992</c:v>
                </c:pt>
                <c:pt idx="23">
                  <c:v>28.571400000000001</c:v>
                </c:pt>
                <c:pt idx="24">
                  <c:v>66.666699999999992</c:v>
                </c:pt>
              </c:numCache>
            </c:numRef>
          </c:val>
        </c:ser>
        <c:marker val="1"/>
        <c:axId val="298236928"/>
        <c:axId val="298242816"/>
      </c:lineChart>
      <c:catAx>
        <c:axId val="298236928"/>
        <c:scaling>
          <c:orientation val="minMax"/>
        </c:scaling>
        <c:axPos val="b"/>
        <c:numFmt formatCode="General" sourceLinked="1"/>
        <c:tickLblPos val="nextTo"/>
        <c:txPr>
          <a:bodyPr rot="-2700000"/>
          <a:lstStyle/>
          <a:p>
            <a:pPr>
              <a:defRPr sz="1500" b="1"/>
            </a:pPr>
            <a:endParaRPr lang="en-US"/>
          </a:p>
        </c:txPr>
        <c:crossAx val="298242816"/>
        <c:crosses val="autoZero"/>
        <c:auto val="1"/>
        <c:lblAlgn val="ctr"/>
        <c:lblOffset val="100"/>
        <c:tickLblSkip val="1"/>
      </c:catAx>
      <c:valAx>
        <c:axId val="298242816"/>
        <c:scaling>
          <c:orientation val="minMax"/>
          <c:max val="100"/>
          <c:min val="0"/>
        </c:scaling>
        <c:axPos val="l"/>
        <c:majorGridlines/>
        <c:title>
          <c:tx>
            <c:rich>
              <a:bodyPr rot="-5400000" vert="horz"/>
              <a:lstStyle/>
              <a:p>
                <a:pPr>
                  <a:defRPr sz="1700"/>
                </a:pPr>
                <a:r>
                  <a:rPr lang="en-US" sz="1700" dirty="0" smtClean="0"/>
                  <a:t>% of Cases</a:t>
                </a:r>
                <a:endParaRPr lang="en-US" sz="1700" dirty="0"/>
              </a:p>
            </c:rich>
          </c:tx>
          <c:layout/>
        </c:title>
        <c:numFmt formatCode="0" sourceLinked="0"/>
        <c:tickLblPos val="nextTo"/>
        <c:txPr>
          <a:bodyPr/>
          <a:lstStyle/>
          <a:p>
            <a:pPr>
              <a:defRPr sz="1500" b="1"/>
            </a:pPr>
            <a:endParaRPr lang="en-US"/>
          </a:p>
        </c:txPr>
        <c:crossAx val="298236928"/>
        <c:crossesAt val="1"/>
        <c:crossBetween val="midCat"/>
        <c:majorUnit val="25"/>
      </c:valAx>
      <c:spPr>
        <a:solidFill>
          <a:schemeClr val="bg2"/>
        </a:solidFill>
        <a:ln>
          <a:solidFill>
            <a:schemeClr val="tx1"/>
          </a:solidFill>
        </a:ln>
      </c:spPr>
    </c:plotArea>
    <c:legend>
      <c:legendPos val="r"/>
      <c:layout>
        <c:manualLayout>
          <c:xMode val="edge"/>
          <c:yMode val="edge"/>
          <c:x val="0.26629440851143354"/>
          <c:y val="8.5606674165729743E-2"/>
          <c:w val="0.53759803921568661"/>
          <c:h val="0.1436010498687664"/>
        </c:manualLayout>
      </c:layout>
      <c:spPr>
        <a:solidFill>
          <a:srgbClr val="000000"/>
        </a:solidFill>
        <a:ln>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3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25669142516979193"/>
          <c:y val="0.11488076490438695"/>
          <c:w val="0.27792109749167981"/>
          <c:h val="0.77023847019122604"/>
        </c:manualLayout>
      </c:layout>
      <c:pieChart>
        <c:varyColors val="1"/>
        <c:ser>
          <c:idx val="0"/>
          <c:order val="0"/>
          <c:tx>
            <c:strRef>
              <c:f>Sheet1!$B$1</c:f>
              <c:strCache>
                <c:ptCount val="1"/>
                <c:pt idx="0">
                  <c:v>%</c:v>
                </c:pt>
              </c:strCache>
            </c:strRef>
          </c:tx>
          <c:dPt>
            <c:idx val="0"/>
            <c:spPr>
              <a:solidFill>
                <a:srgbClr val="00FFFF"/>
              </a:solidFill>
              <a:ln>
                <a:solidFill>
                  <a:srgbClr val="000000"/>
                </a:solidFill>
              </a:ln>
            </c:spPr>
          </c:dPt>
          <c:dPt>
            <c:idx val="1"/>
            <c:spPr>
              <a:solidFill>
                <a:srgbClr val="00FF00"/>
              </a:solidFill>
              <a:ln>
                <a:solidFill>
                  <a:schemeClr val="bg2"/>
                </a:solidFill>
              </a:ln>
            </c:spPr>
          </c:dPt>
          <c:dPt>
            <c:idx val="2"/>
            <c:spPr>
              <a:solidFill>
                <a:srgbClr val="FF0000"/>
              </a:solidFill>
              <a:ln>
                <a:solidFill>
                  <a:schemeClr val="bg2"/>
                </a:solidFill>
              </a:ln>
            </c:spPr>
          </c:dPt>
          <c:dPt>
            <c:idx val="3"/>
            <c:spPr>
              <a:solidFill>
                <a:srgbClr val="9900FF"/>
              </a:solidFill>
              <a:ln>
                <a:solidFill>
                  <a:srgbClr val="000000"/>
                </a:solidFill>
              </a:ln>
            </c:spPr>
          </c:dPt>
          <c:dPt>
            <c:idx val="4"/>
            <c:spPr>
              <a:solidFill>
                <a:srgbClr val="00B0F0"/>
              </a:solidFill>
              <a:ln>
                <a:solidFill>
                  <a:srgbClr val="000000"/>
                </a:solidFill>
              </a:ln>
            </c:spPr>
          </c:dPt>
          <c:dPt>
            <c:idx val="5"/>
            <c:spPr>
              <a:solidFill>
                <a:srgbClr val="FFFF00"/>
              </a:solidFill>
              <a:ln>
                <a:solidFill>
                  <a:srgbClr val="000000"/>
                </a:solidFill>
              </a:ln>
            </c:spPr>
          </c:dPt>
          <c:dPt>
            <c:idx val="6"/>
            <c:spPr>
              <a:solidFill>
                <a:srgbClr val="FF9900"/>
              </a:solidFill>
              <a:ln>
                <a:solidFill>
                  <a:srgbClr val="000000"/>
                </a:solidFill>
              </a:ln>
            </c:spPr>
          </c:dPt>
          <c:dPt>
            <c:idx val="7"/>
            <c:spPr>
              <a:solidFill>
                <a:srgbClr val="CCCCFF"/>
              </a:solidFill>
              <a:ln>
                <a:solidFill>
                  <a:srgbClr val="000000"/>
                </a:solidFill>
              </a:ln>
            </c:spPr>
          </c:dPt>
          <c:dPt>
            <c:idx val="8"/>
            <c:spPr>
              <a:solidFill>
                <a:srgbClr val="800080"/>
              </a:solidFill>
              <a:ln>
                <a:solidFill>
                  <a:srgbClr val="000000"/>
                </a:solidFill>
              </a:ln>
            </c:spPr>
          </c:dPt>
          <c:dLbls>
            <c:dLbl>
              <c:idx val="1"/>
              <c:layout>
                <c:manualLayout>
                  <c:x val="-1.4337743864491045E-2"/>
                  <c:y val="-2.3404574428196492E-3"/>
                </c:manualLayout>
              </c:layout>
              <c:showVal val="1"/>
            </c:dLbl>
            <c:dLbl>
              <c:idx val="2"/>
              <c:layout>
                <c:manualLayout>
                  <c:x val="1.817923532754282E-3"/>
                  <c:y val="-5.4124109486314208E-2"/>
                </c:manualLayout>
              </c:layout>
              <c:showVal val="1"/>
            </c:dLbl>
            <c:dLbl>
              <c:idx val="3"/>
              <c:layout>
                <c:manualLayout>
                  <c:x val="2.1894363719998952E-3"/>
                  <c:y val="6.3931008623922009E-2"/>
                </c:manualLayout>
              </c:layout>
              <c:showVal val="1"/>
            </c:dLbl>
            <c:dLbl>
              <c:idx val="5"/>
              <c:layout>
                <c:manualLayout>
                  <c:x val="-1.4039559488053684E-2"/>
                  <c:y val="2.8709786276715409E-2"/>
                </c:manualLayout>
              </c:layout>
              <c:showVal val="1"/>
            </c:dLbl>
            <c:dLbl>
              <c:idx val="6"/>
              <c:layout>
                <c:manualLayout>
                  <c:x val="1.5610033281922345E-3"/>
                  <c:y val="2.6002999625047052E-3"/>
                </c:manualLayout>
              </c:layout>
              <c:showVal val="1"/>
            </c:dLbl>
            <c:dLbl>
              <c:idx val="7"/>
              <c:layout>
                <c:manualLayout>
                  <c:x val="4.8371282842222078E-2"/>
                  <c:y val="-7.5781777277840346E-3"/>
                </c:manualLayout>
              </c:layout>
              <c:showVal val="1"/>
            </c:dLbl>
            <c:numFmt formatCode="0%" sourceLinked="0"/>
            <c:txPr>
              <a:bodyPr/>
              <a:lstStyle/>
              <a:p>
                <a:pPr>
                  <a:defRPr sz="1500" b="1"/>
                </a:pPr>
                <a:endParaRPr lang="en-US"/>
              </a:p>
            </c:txPr>
            <c:showVal val="1"/>
            <c:showLeaderLines val="1"/>
          </c:dLbls>
          <c:cat>
            <c:strRef>
              <c:f>Sheet1!$A$2:$A$10</c:f>
              <c:strCache>
                <c:ptCount val="9"/>
                <c:pt idx="0">
                  <c:v>Acquired Heart Disease</c:v>
                </c:pt>
                <c:pt idx="1">
                  <c:v>CF</c:v>
                </c:pt>
                <c:pt idx="2">
                  <c:v>Congenital (other)</c:v>
                </c:pt>
                <c:pt idx="3">
                  <c:v>Eisenmenger's Syndrome</c:v>
                </c:pt>
                <c:pt idx="4">
                  <c:v>IPF</c:v>
                </c:pt>
                <c:pt idx="5">
                  <c:v>IPAH</c:v>
                </c:pt>
                <c:pt idx="6">
                  <c:v>Retx: Non-OB</c:v>
                </c:pt>
                <c:pt idx="7">
                  <c:v>Retx: OB</c:v>
                </c:pt>
                <c:pt idx="8">
                  <c:v>Other</c:v>
                </c:pt>
              </c:strCache>
            </c:strRef>
          </c:cat>
          <c:val>
            <c:numRef>
              <c:f>Sheet1!$B$2:$B$10</c:f>
              <c:numCache>
                <c:formatCode>0.00%</c:formatCode>
                <c:ptCount val="9"/>
                <c:pt idx="0">
                  <c:v>3.8786000000000001E-2</c:v>
                </c:pt>
                <c:pt idx="1">
                  <c:v>0.27656000000000008</c:v>
                </c:pt>
                <c:pt idx="2">
                  <c:v>0.22259999999999999</c:v>
                </c:pt>
                <c:pt idx="3">
                  <c:v>0.12479000000000008</c:v>
                </c:pt>
                <c:pt idx="4">
                  <c:v>1.8550000000000001E-2</c:v>
                </c:pt>
                <c:pt idx="5">
                  <c:v>0.23946000000000009</c:v>
                </c:pt>
                <c:pt idx="6">
                  <c:v>1.8550000000000001E-2</c:v>
                </c:pt>
                <c:pt idx="7">
                  <c:v>1.8550000000000001E-2</c:v>
                </c:pt>
                <c:pt idx="8">
                  <c:v>4.2159000000000002E-2</c:v>
                </c:pt>
              </c:numCache>
            </c:numRef>
          </c:val>
        </c:ser>
        <c:firstSliceAng val="75"/>
      </c:pieChart>
    </c:plotArea>
    <c:legend>
      <c:legendPos val="r"/>
      <c:layout>
        <c:manualLayout>
          <c:xMode val="edge"/>
          <c:yMode val="edge"/>
          <c:x val="0.64697405092405225"/>
          <c:y val="0.10983577052868536"/>
          <c:w val="0.32897096625808897"/>
          <c:h val="0.81842369703787365"/>
        </c:manualLayout>
      </c:layout>
      <c:spPr>
        <a:solidFill>
          <a:srgbClr val="000000"/>
        </a:solidFill>
        <a:ln>
          <a:solidFill>
            <a:schemeClr val="tx1"/>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3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6218"/>
          <c:h val="0.68936224705782756"/>
        </c:manualLayout>
      </c:layout>
      <c:barChart>
        <c:barDir val="col"/>
        <c:grouping val="percentStacked"/>
        <c:ser>
          <c:idx val="0"/>
          <c:order val="0"/>
          <c:tx>
            <c:strRef>
              <c:f>Sheet1!$A$2</c:f>
              <c:strCache>
                <c:ptCount val="1"/>
                <c:pt idx="0">
                  <c:v>0-5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8</c:v>
                </c:pt>
                <c:pt idx="1">
                  <c:v>17</c:v>
                </c:pt>
                <c:pt idx="2">
                  <c:v>2</c:v>
                </c:pt>
              </c:numCache>
            </c:numRef>
          </c:val>
        </c:ser>
        <c:ser>
          <c:idx val="1"/>
          <c:order val="1"/>
          <c:tx>
            <c:strRef>
              <c:f>Sheet1!$A$3</c:f>
              <c:strCache>
                <c:ptCount val="1"/>
                <c:pt idx="0">
                  <c:v>6-11 years</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13</c:v>
                </c:pt>
                <c:pt idx="1">
                  <c:v>13</c:v>
                </c:pt>
                <c:pt idx="2">
                  <c:v>4</c:v>
                </c:pt>
              </c:numCache>
            </c:numRef>
          </c:val>
        </c:ser>
        <c:ser>
          <c:idx val="2"/>
          <c:order val="2"/>
          <c:tx>
            <c:strRef>
              <c:f>Sheet1!$A$4</c:f>
              <c:strCache>
                <c:ptCount val="1"/>
                <c:pt idx="0">
                  <c:v>12-17 years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55</c:v>
                </c:pt>
                <c:pt idx="1">
                  <c:v>29</c:v>
                </c:pt>
                <c:pt idx="2">
                  <c:v>5</c:v>
                </c:pt>
              </c:numCache>
            </c:numRef>
          </c:val>
        </c:ser>
        <c:gapWidth val="40"/>
        <c:overlap val="100"/>
        <c:axId val="298697472"/>
        <c:axId val="298699008"/>
      </c:barChart>
      <c:catAx>
        <c:axId val="298697472"/>
        <c:scaling>
          <c:orientation val="minMax"/>
        </c:scaling>
        <c:axPos val="b"/>
        <c:tickLblPos val="nextTo"/>
        <c:txPr>
          <a:bodyPr/>
          <a:lstStyle/>
          <a:p>
            <a:pPr>
              <a:defRPr sz="1500" b="1"/>
            </a:pPr>
            <a:endParaRPr lang="en-US"/>
          </a:p>
        </c:txPr>
        <c:crossAx val="298699008"/>
        <c:crosses val="autoZero"/>
        <c:auto val="1"/>
        <c:lblAlgn val="ctr"/>
        <c:lblOffset val="100"/>
      </c:catAx>
      <c:valAx>
        <c:axId val="298699008"/>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298697472"/>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093"/>
          <c:y val="3.125E-2"/>
          <c:w val="0.72594702934861288"/>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8.7949736371449164E-2"/>
          <c:y val="3.9152185718164582E-2"/>
          <c:w val="0.87737962511323264"/>
          <c:h val="0.77074260114039006"/>
        </c:manualLayout>
      </c:layout>
      <c:scatterChart>
        <c:scatterStyle val="smoothMarker"/>
        <c:ser>
          <c:idx val="0"/>
          <c:order val="0"/>
          <c:tx>
            <c:strRef>
              <c:f>Sheet1!$B$1</c:f>
              <c:strCache>
                <c:ptCount val="1"/>
                <c:pt idx="0">
                  <c:v>Survival</c:v>
                </c:pt>
              </c:strCache>
            </c:strRef>
          </c:tx>
          <c:spPr>
            <a:ln w="38100">
              <a:solidFill>
                <a:srgbClr val="4DEAF1"/>
              </a:solidFill>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Sheet1!$B$2:$B$36</c:f>
              <c:numCache>
                <c:formatCode>General</c:formatCode>
                <c:ptCount val="35"/>
                <c:pt idx="0">
                  <c:v>100</c:v>
                </c:pt>
                <c:pt idx="1">
                  <c:v>79.627999999999986</c:v>
                </c:pt>
                <c:pt idx="2">
                  <c:v>74.120999999999981</c:v>
                </c:pt>
                <c:pt idx="3">
                  <c:v>71.497000000000085</c:v>
                </c:pt>
                <c:pt idx="4">
                  <c:v>69.905000000000001</c:v>
                </c:pt>
                <c:pt idx="5">
                  <c:v>68.456000000000003</c:v>
                </c:pt>
                <c:pt idx="6">
                  <c:v>67.465000000000003</c:v>
                </c:pt>
                <c:pt idx="7">
                  <c:v>66.617999999999995</c:v>
                </c:pt>
                <c:pt idx="8">
                  <c:v>65.842000000000013</c:v>
                </c:pt>
                <c:pt idx="9">
                  <c:v>65.284999999999997</c:v>
                </c:pt>
                <c:pt idx="10">
                  <c:v>64.702000000000012</c:v>
                </c:pt>
                <c:pt idx="11">
                  <c:v>63.996000000000002</c:v>
                </c:pt>
                <c:pt idx="12">
                  <c:v>63.289000000000001</c:v>
                </c:pt>
                <c:pt idx="13">
                  <c:v>55.823</c:v>
                </c:pt>
                <c:pt idx="14">
                  <c:v>51.117000000000004</c:v>
                </c:pt>
                <c:pt idx="15">
                  <c:v>46.95</c:v>
                </c:pt>
                <c:pt idx="16">
                  <c:v>43.491</c:v>
                </c:pt>
                <c:pt idx="17">
                  <c:v>40.699000000000012</c:v>
                </c:pt>
                <c:pt idx="18">
                  <c:v>38.678000000000011</c:v>
                </c:pt>
                <c:pt idx="19">
                  <c:v>35.928000000000011</c:v>
                </c:pt>
                <c:pt idx="20">
                  <c:v>33.236000000000011</c:v>
                </c:pt>
                <c:pt idx="21">
                  <c:v>30.977</c:v>
                </c:pt>
                <c:pt idx="22">
                  <c:v>28.696000000000005</c:v>
                </c:pt>
                <c:pt idx="23">
                  <c:v>26.872</c:v>
                </c:pt>
                <c:pt idx="24">
                  <c:v>25.436</c:v>
                </c:pt>
                <c:pt idx="25">
                  <c:v>24.010999999999999</c:v>
                </c:pt>
                <c:pt idx="26">
                  <c:v>22.259</c:v>
                </c:pt>
                <c:pt idx="27">
                  <c:v>20.904</c:v>
                </c:pt>
                <c:pt idx="28">
                  <c:v>19.597000000000001</c:v>
                </c:pt>
                <c:pt idx="29">
                  <c:v>18.605</c:v>
                </c:pt>
                <c:pt idx="30">
                  <c:v>17.89</c:v>
                </c:pt>
                <c:pt idx="31">
                  <c:v>16.622</c:v>
                </c:pt>
                <c:pt idx="32">
                  <c:v>15.877000000000002</c:v>
                </c:pt>
                <c:pt idx="33">
                  <c:v>14.447000000000001</c:v>
                </c:pt>
                <c:pt idx="34">
                  <c:v>12.577</c:v>
                </c:pt>
              </c:numCache>
            </c:numRef>
          </c:yVal>
        </c:ser>
        <c:ser>
          <c:idx val="1"/>
          <c:order val="1"/>
          <c:tx>
            <c:strRef>
              <c:f>Sheet1!$C$1</c:f>
              <c:strCache>
                <c:ptCount val="1"/>
                <c:pt idx="0">
                  <c:v>95% lower confidence limit</c:v>
                </c:pt>
              </c:strCache>
            </c:strRef>
          </c:tx>
          <c:spPr>
            <a:ln w="25400">
              <a:solidFill>
                <a:srgbClr val="FFC000"/>
              </a:solidFill>
              <a:prstDash val="sysDash"/>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Sheet1!$C$2:$C$36</c:f>
              <c:numCache>
                <c:formatCode>General</c:formatCode>
                <c:ptCount val="35"/>
                <c:pt idx="0">
                  <c:v>100</c:v>
                </c:pt>
                <c:pt idx="1">
                  <c:v>78.391000000000005</c:v>
                </c:pt>
                <c:pt idx="2">
                  <c:v>72.777999999999992</c:v>
                </c:pt>
                <c:pt idx="3">
                  <c:v>70.114000000000004</c:v>
                </c:pt>
                <c:pt idx="4">
                  <c:v>68.5</c:v>
                </c:pt>
                <c:pt idx="5">
                  <c:v>67.033000000000001</c:v>
                </c:pt>
                <c:pt idx="6">
                  <c:v>66.03</c:v>
                </c:pt>
                <c:pt idx="7">
                  <c:v>65.173999999999978</c:v>
                </c:pt>
                <c:pt idx="8">
                  <c:v>64.391000000000005</c:v>
                </c:pt>
                <c:pt idx="9">
                  <c:v>63.828000000000003</c:v>
                </c:pt>
                <c:pt idx="10">
                  <c:v>63.239000000000011</c:v>
                </c:pt>
                <c:pt idx="11">
                  <c:v>62.527000000000001</c:v>
                </c:pt>
                <c:pt idx="12">
                  <c:v>61.813000000000002</c:v>
                </c:pt>
                <c:pt idx="13">
                  <c:v>54.296000000000049</c:v>
                </c:pt>
                <c:pt idx="14">
                  <c:v>49.571000000000005</c:v>
                </c:pt>
                <c:pt idx="15">
                  <c:v>45.394000000000005</c:v>
                </c:pt>
                <c:pt idx="16">
                  <c:v>41.929000000000002</c:v>
                </c:pt>
                <c:pt idx="17">
                  <c:v>39.134</c:v>
                </c:pt>
                <c:pt idx="18">
                  <c:v>37.11</c:v>
                </c:pt>
                <c:pt idx="19">
                  <c:v>34.356000000000002</c:v>
                </c:pt>
                <c:pt idx="20">
                  <c:v>31.658999999999999</c:v>
                </c:pt>
                <c:pt idx="21">
                  <c:v>29.396000000000001</c:v>
                </c:pt>
                <c:pt idx="22">
                  <c:v>27.110000000000021</c:v>
                </c:pt>
                <c:pt idx="23">
                  <c:v>25.279</c:v>
                </c:pt>
                <c:pt idx="24">
                  <c:v>23.837000000000021</c:v>
                </c:pt>
                <c:pt idx="25">
                  <c:v>22.4</c:v>
                </c:pt>
                <c:pt idx="26">
                  <c:v>20.626999999999999</c:v>
                </c:pt>
                <c:pt idx="27">
                  <c:v>19.251000000000001</c:v>
                </c:pt>
                <c:pt idx="28">
                  <c:v>17.914999999999999</c:v>
                </c:pt>
                <c:pt idx="29">
                  <c:v>16.896000000000001</c:v>
                </c:pt>
                <c:pt idx="30">
                  <c:v>16.148</c:v>
                </c:pt>
                <c:pt idx="31">
                  <c:v>14.784000000000001</c:v>
                </c:pt>
                <c:pt idx="32">
                  <c:v>13.974</c:v>
                </c:pt>
                <c:pt idx="33">
                  <c:v>12.381</c:v>
                </c:pt>
                <c:pt idx="34">
                  <c:v>10.041</c:v>
                </c:pt>
              </c:numCache>
            </c:numRef>
          </c:yVal>
        </c:ser>
        <c:ser>
          <c:idx val="2"/>
          <c:order val="2"/>
          <c:tx>
            <c:strRef>
              <c:f>Sheet1!$D$1</c:f>
              <c:strCache>
                <c:ptCount val="1"/>
                <c:pt idx="0">
                  <c:v>95% upper confidence limit</c:v>
                </c:pt>
              </c:strCache>
            </c:strRef>
          </c:tx>
          <c:spPr>
            <a:ln w="25400">
              <a:solidFill>
                <a:srgbClr val="FFC000"/>
              </a:solidFill>
              <a:prstDash val="sysDash"/>
            </a:ln>
          </c:spPr>
          <c:marker>
            <c:symbol val="none"/>
          </c:marker>
          <c:xVal>
            <c:numRef>
              <c:f>Sheet1!$A$2:$A$36</c:f>
              <c:numCache>
                <c:formatCode>General</c:formatCode>
                <c:ptCount val="35"/>
                <c:pt idx="0">
                  <c:v>0</c:v>
                </c:pt>
                <c:pt idx="1">
                  <c:v>8.3300000000000041E-2</c:v>
                </c:pt>
                <c:pt idx="2">
                  <c:v>0.16669999999999999</c:v>
                </c:pt>
                <c:pt idx="3">
                  <c:v>0.25</c:v>
                </c:pt>
                <c:pt idx="4">
                  <c:v>0.33330000000000054</c:v>
                </c:pt>
                <c:pt idx="5">
                  <c:v>0.41670000000000001</c:v>
                </c:pt>
                <c:pt idx="6">
                  <c:v>0.5</c:v>
                </c:pt>
                <c:pt idx="7">
                  <c:v>0.58329999999999949</c:v>
                </c:pt>
                <c:pt idx="8">
                  <c:v>0.66670000000000096</c:v>
                </c:pt>
                <c:pt idx="9">
                  <c:v>0.75000000000000078</c:v>
                </c:pt>
                <c:pt idx="10">
                  <c:v>0.83330000000000004</c:v>
                </c:pt>
                <c:pt idx="11">
                  <c:v>0.91670000000000063</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pt idx="34">
                  <c:v>23</c:v>
                </c:pt>
              </c:numCache>
            </c:numRef>
          </c:xVal>
          <c:yVal>
            <c:numRef>
              <c:f>Sheet1!$D$2:$D$36</c:f>
              <c:numCache>
                <c:formatCode>General</c:formatCode>
                <c:ptCount val="35"/>
                <c:pt idx="0">
                  <c:v>100</c:v>
                </c:pt>
                <c:pt idx="1">
                  <c:v>80.866</c:v>
                </c:pt>
                <c:pt idx="2">
                  <c:v>75.462999999999994</c:v>
                </c:pt>
                <c:pt idx="3">
                  <c:v>72.88</c:v>
                </c:pt>
                <c:pt idx="4">
                  <c:v>71.308999999999983</c:v>
                </c:pt>
                <c:pt idx="5">
                  <c:v>69.878999999999948</c:v>
                </c:pt>
                <c:pt idx="6">
                  <c:v>68.899000000000001</c:v>
                </c:pt>
                <c:pt idx="7">
                  <c:v>68.061000000000007</c:v>
                </c:pt>
                <c:pt idx="8">
                  <c:v>67.293999999999997</c:v>
                </c:pt>
                <c:pt idx="9">
                  <c:v>66.742000000000004</c:v>
                </c:pt>
                <c:pt idx="10">
                  <c:v>66.164999999999992</c:v>
                </c:pt>
                <c:pt idx="11">
                  <c:v>65.465999999999994</c:v>
                </c:pt>
                <c:pt idx="12">
                  <c:v>64.763999999999996</c:v>
                </c:pt>
                <c:pt idx="13">
                  <c:v>57.349000000000004</c:v>
                </c:pt>
                <c:pt idx="14">
                  <c:v>52.664000000000001</c:v>
                </c:pt>
                <c:pt idx="15">
                  <c:v>48.507000000000005</c:v>
                </c:pt>
                <c:pt idx="16">
                  <c:v>45.053000000000004</c:v>
                </c:pt>
                <c:pt idx="17">
                  <c:v>42.264000000000003</c:v>
                </c:pt>
                <c:pt idx="18">
                  <c:v>40.245000000000012</c:v>
                </c:pt>
                <c:pt idx="19">
                  <c:v>37.499000000000002</c:v>
                </c:pt>
                <c:pt idx="20">
                  <c:v>34.813000000000002</c:v>
                </c:pt>
                <c:pt idx="21">
                  <c:v>32.558</c:v>
                </c:pt>
                <c:pt idx="22">
                  <c:v>30.281999999999989</c:v>
                </c:pt>
                <c:pt idx="23">
                  <c:v>28.463999999999974</c:v>
                </c:pt>
                <c:pt idx="24">
                  <c:v>27.036000000000001</c:v>
                </c:pt>
                <c:pt idx="25">
                  <c:v>25.622</c:v>
                </c:pt>
                <c:pt idx="26">
                  <c:v>23.890999999999988</c:v>
                </c:pt>
                <c:pt idx="27">
                  <c:v>22.556999999999999</c:v>
                </c:pt>
                <c:pt idx="28">
                  <c:v>21.277999999999999</c:v>
                </c:pt>
                <c:pt idx="29">
                  <c:v>20.315000000000001</c:v>
                </c:pt>
                <c:pt idx="30">
                  <c:v>19.631000000000022</c:v>
                </c:pt>
                <c:pt idx="31">
                  <c:v>18.459999999999987</c:v>
                </c:pt>
                <c:pt idx="32">
                  <c:v>17.779999999999987</c:v>
                </c:pt>
                <c:pt idx="33">
                  <c:v>16.513000000000005</c:v>
                </c:pt>
                <c:pt idx="34">
                  <c:v>15.113</c:v>
                </c:pt>
              </c:numCache>
            </c:numRef>
          </c:yVal>
        </c:ser>
        <c:axId val="214005632"/>
        <c:axId val="214020480"/>
      </c:scatterChart>
      <c:valAx>
        <c:axId val="214005632"/>
        <c:scaling>
          <c:orientation val="minMax"/>
          <c:max val="23"/>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14020480"/>
        <c:crosses val="autoZero"/>
        <c:crossBetween val="midCat"/>
        <c:majorUnit val="1"/>
      </c:valAx>
      <c:valAx>
        <c:axId val="214020480"/>
        <c:scaling>
          <c:orientation val="minMax"/>
          <c:max val="10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14005632"/>
        <c:crosses val="autoZero"/>
        <c:crossBetween val="midCat"/>
        <c:majorUnit val="20"/>
      </c:valAx>
      <c:spPr>
        <a:solidFill>
          <a:schemeClr val="bg2"/>
        </a:solidFill>
        <a:ln>
          <a:solidFill>
            <a:schemeClr val="tx1"/>
          </a:solidFill>
        </a:ln>
      </c:spPr>
    </c:plotArea>
    <c:plotVisOnly val="1"/>
    <c:dispBlanksAs val="gap"/>
  </c:chart>
  <c:txPr>
    <a:bodyPr/>
    <a:lstStyle/>
    <a:p>
      <a:pPr>
        <a:defRPr sz="1800"/>
      </a:pPr>
      <a:endParaRPr lang="en-US"/>
    </a:p>
  </c:txPr>
  <c:externalData r:id="rId1"/>
  <c:userShapes r:id="rId2"/>
</c:chartSpace>
</file>

<file path=ppt/charts/chart4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246549461489579"/>
          <c:y val="0.1442028617390568"/>
          <c:w val="0.85181045796000165"/>
          <c:h val="0.68936224705782756"/>
        </c:manualLayout>
      </c:layout>
      <c:barChart>
        <c:barDir val="col"/>
        <c:grouping val="percentStacked"/>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18</c:v>
                </c:pt>
                <c:pt idx="1">
                  <c:v>23</c:v>
                </c:pt>
                <c:pt idx="2">
                  <c:v>1</c:v>
                </c:pt>
              </c:numCache>
            </c:numRef>
          </c:val>
        </c:ser>
        <c:ser>
          <c:idx val="1"/>
          <c:order val="1"/>
          <c:tx>
            <c:strRef>
              <c:f>Sheet1!$A$3</c:f>
              <c:strCache>
                <c:ptCount val="1"/>
                <c:pt idx="0">
                  <c:v>Cystic Fibrosis</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21</c:v>
                </c:pt>
                <c:pt idx="1">
                  <c:v>2</c:v>
                </c:pt>
                <c:pt idx="2">
                  <c:v>3</c:v>
                </c:pt>
              </c:numCache>
            </c:numRef>
          </c:val>
        </c:ser>
        <c:ser>
          <c:idx val="2"/>
          <c:order val="2"/>
          <c:tx>
            <c:strRef>
              <c:f>Sheet1!$A$4</c:f>
              <c:strCache>
                <c:ptCount val="1"/>
                <c:pt idx="0">
                  <c:v>IPAH</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18</c:v>
                </c:pt>
                <c:pt idx="1">
                  <c:v>24</c:v>
                </c:pt>
                <c:pt idx="2">
                  <c:v>3</c:v>
                </c:pt>
              </c:numCache>
            </c:numRef>
          </c:val>
        </c:ser>
        <c:ser>
          <c:idx val="3"/>
          <c:order val="3"/>
          <c:tx>
            <c:strRef>
              <c:f>Sheet1!$A$5</c:f>
              <c:strCache>
                <c:ptCount val="1"/>
                <c:pt idx="0">
                  <c:v>Other</c:v>
                </c:pt>
              </c:strCache>
            </c:strRef>
          </c:tx>
          <c:spPr>
            <a:gradFill flip="none" rotWithShape="1">
              <a:gsLst>
                <a:gs pos="0">
                  <a:srgbClr val="7030A0"/>
                </a:gs>
                <a:gs pos="50000">
                  <a:srgbClr val="9900FF"/>
                </a:gs>
                <a:gs pos="100000">
                  <a:srgbClr val="7030A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Sheet1!$B$5:$D$5</c:f>
              <c:numCache>
                <c:formatCode>General</c:formatCode>
                <c:ptCount val="3"/>
                <c:pt idx="0">
                  <c:v>8</c:v>
                </c:pt>
                <c:pt idx="1">
                  <c:v>10</c:v>
                </c:pt>
                <c:pt idx="2">
                  <c:v>3</c:v>
                </c:pt>
              </c:numCache>
            </c:numRef>
          </c:val>
        </c:ser>
        <c:gapWidth val="45"/>
        <c:overlap val="100"/>
        <c:axId val="299033344"/>
        <c:axId val="299034880"/>
      </c:barChart>
      <c:catAx>
        <c:axId val="299033344"/>
        <c:scaling>
          <c:orientation val="minMax"/>
        </c:scaling>
        <c:axPos val="b"/>
        <c:tickLblPos val="nextTo"/>
        <c:txPr>
          <a:bodyPr/>
          <a:lstStyle/>
          <a:p>
            <a:pPr>
              <a:defRPr sz="1500" b="1"/>
            </a:pPr>
            <a:endParaRPr lang="en-US"/>
          </a:p>
        </c:txPr>
        <c:crossAx val="299034880"/>
        <c:crosses val="autoZero"/>
        <c:auto val="1"/>
        <c:lblAlgn val="ctr"/>
        <c:lblOffset val="100"/>
      </c:catAx>
      <c:valAx>
        <c:axId val="299034880"/>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299033344"/>
        <c:crosses val="autoZero"/>
        <c:crossBetween val="between"/>
        <c:majorUnit val="0.2"/>
      </c:valAx>
      <c:spPr>
        <a:solidFill>
          <a:srgbClr val="000000"/>
        </a:solidFill>
        <a:ln w="12700">
          <a:solidFill>
            <a:srgbClr val="FFFFFF"/>
          </a:solidFill>
        </a:ln>
      </c:spPr>
    </c:plotArea>
    <c:legend>
      <c:legendPos val="t"/>
      <c:layout>
        <c:manualLayout>
          <c:xMode val="edge"/>
          <c:yMode val="edge"/>
          <c:x val="0.21578276314598621"/>
          <c:y val="3.125E-2"/>
          <c:w val="0.67603335143452437"/>
          <c:h val="7.1571932414698169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41.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11246549461489573"/>
          <c:y val="0.1442028617390568"/>
          <c:w val="0.85181045796000165"/>
          <c:h val="0.68936224705782756"/>
        </c:manualLayout>
      </c:layout>
      <c:barChart>
        <c:barDir val="col"/>
        <c:grouping val="percentStacked"/>
        <c:ser>
          <c:idx val="0"/>
          <c:order val="0"/>
          <c:tx>
            <c:strRef>
              <c:f>Sheet1!$A$2</c:f>
              <c:strCache>
                <c:ptCount val="1"/>
                <c:pt idx="0">
                  <c:v>0-5</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9</c:v>
                </c:pt>
                <c:pt idx="1">
                  <c:v>17</c:v>
                </c:pt>
                <c:pt idx="2">
                  <c:v>2</c:v>
                </c:pt>
              </c:numCache>
            </c:numRef>
          </c:val>
        </c:ser>
        <c:ser>
          <c:idx val="1"/>
          <c:order val="1"/>
          <c:tx>
            <c:strRef>
              <c:f>Sheet1!$A$3</c:f>
              <c:strCache>
                <c:ptCount val="1"/>
                <c:pt idx="0">
                  <c:v>6-11</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19</c:v>
                </c:pt>
                <c:pt idx="1">
                  <c:v>21</c:v>
                </c:pt>
                <c:pt idx="2">
                  <c:v>5</c:v>
                </c:pt>
              </c:numCache>
            </c:numRef>
          </c:val>
        </c:ser>
        <c:ser>
          <c:idx val="2"/>
          <c:order val="2"/>
          <c:tx>
            <c:strRef>
              <c:f>Sheet1!$A$4</c:f>
              <c:strCache>
                <c:ptCount val="1"/>
                <c:pt idx="0">
                  <c:v>12-17</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18</c:v>
                </c:pt>
                <c:pt idx="1">
                  <c:v>13</c:v>
                </c:pt>
                <c:pt idx="2">
                  <c:v>2</c:v>
                </c:pt>
              </c:numCache>
            </c:numRef>
          </c:val>
        </c:ser>
        <c:ser>
          <c:idx val="3"/>
          <c:order val="3"/>
          <c:tx>
            <c:strRef>
              <c:f>Sheet1!$A$5</c:f>
              <c:strCache>
                <c:ptCount val="1"/>
                <c:pt idx="0">
                  <c:v>18-34</c:v>
                </c:pt>
              </c:strCache>
            </c:strRef>
          </c:tx>
          <c:spPr>
            <a:gradFill flip="none" rotWithShape="1">
              <a:gsLst>
                <a:gs pos="0">
                  <a:srgbClr val="660066"/>
                </a:gs>
                <a:gs pos="50000">
                  <a:srgbClr val="A200A2"/>
                </a:gs>
                <a:gs pos="100000">
                  <a:srgbClr val="660066"/>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9</c:v>
                </c:pt>
                <c:pt idx="1">
                  <c:v>5</c:v>
                </c:pt>
                <c:pt idx="2">
                  <c:v>0</c:v>
                </c:pt>
              </c:numCache>
            </c:numRef>
          </c:val>
        </c:ser>
        <c:ser>
          <c:idx val="4"/>
          <c:order val="4"/>
          <c:tx>
            <c:strRef>
              <c:f>Sheet1!$A$6</c:f>
              <c:strCache>
                <c:ptCount val="1"/>
                <c:pt idx="0">
                  <c:v>35-49</c:v>
                </c:pt>
              </c:strCache>
            </c:strRef>
          </c:tx>
          <c:spPr>
            <a:gradFill>
              <a:gsLst>
                <a:gs pos="0">
                  <a:srgbClr val="B8B400"/>
                </a:gs>
                <a:gs pos="50000">
                  <a:srgbClr val="FFFF00"/>
                </a:gs>
                <a:gs pos="100000">
                  <a:srgbClr val="B8B400"/>
                </a:gs>
              </a:gsLst>
              <a:lin ang="0" scaled="1"/>
            </a:gradFill>
            <a:ln>
              <a:solidFill>
                <a:schemeClr val="bg2"/>
              </a:solidFill>
            </a:ln>
          </c:spPr>
          <c:cat>
            <c:strRef>
              <c:f>Sheet1!$B$1:$D$1</c:f>
              <c:strCache>
                <c:ptCount val="3"/>
                <c:pt idx="0">
                  <c:v>Europe</c:v>
                </c:pt>
                <c:pt idx="1">
                  <c:v>North America</c:v>
                </c:pt>
                <c:pt idx="2">
                  <c:v>Other</c:v>
                </c:pt>
              </c:strCache>
            </c:strRef>
          </c:cat>
          <c:val>
            <c:numRef>
              <c:f>Sheet1!$B$6:$D$6</c:f>
              <c:numCache>
                <c:formatCode>General</c:formatCode>
                <c:ptCount val="3"/>
                <c:pt idx="0">
                  <c:v>18</c:v>
                </c:pt>
                <c:pt idx="1">
                  <c:v>3</c:v>
                </c:pt>
                <c:pt idx="2">
                  <c:v>1</c:v>
                </c:pt>
              </c:numCache>
            </c:numRef>
          </c:val>
        </c:ser>
        <c:gapWidth val="45"/>
        <c:overlap val="100"/>
        <c:axId val="299362176"/>
        <c:axId val="299363712"/>
      </c:barChart>
      <c:catAx>
        <c:axId val="299362176"/>
        <c:scaling>
          <c:orientation val="minMax"/>
        </c:scaling>
        <c:axPos val="b"/>
        <c:tickLblPos val="nextTo"/>
        <c:txPr>
          <a:bodyPr/>
          <a:lstStyle/>
          <a:p>
            <a:pPr>
              <a:defRPr sz="1500" b="1"/>
            </a:pPr>
            <a:endParaRPr lang="en-US"/>
          </a:p>
        </c:txPr>
        <c:crossAx val="299363712"/>
        <c:crosses val="autoZero"/>
        <c:auto val="1"/>
        <c:lblAlgn val="ctr"/>
        <c:lblOffset val="100"/>
      </c:catAx>
      <c:valAx>
        <c:axId val="299363712"/>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Donors</a:t>
                </a:r>
                <a:endParaRPr lang="en-US" sz="1700" dirty="0"/>
              </a:p>
            </c:rich>
          </c:tx>
          <c:layout>
            <c:manualLayout>
              <c:xMode val="edge"/>
              <c:yMode val="edge"/>
              <c:x val="9.2878314779618106E-3"/>
              <c:y val="0.31176160597112862"/>
            </c:manualLayout>
          </c:layout>
        </c:title>
        <c:numFmt formatCode="0%" sourceLinked="1"/>
        <c:tickLblPos val="nextTo"/>
        <c:txPr>
          <a:bodyPr/>
          <a:lstStyle/>
          <a:p>
            <a:pPr>
              <a:defRPr sz="1500" b="1"/>
            </a:pPr>
            <a:endParaRPr lang="en-US"/>
          </a:p>
        </c:txPr>
        <c:crossAx val="299362176"/>
        <c:crosses val="autoZero"/>
        <c:crossBetween val="between"/>
        <c:majorUnit val="0.2"/>
      </c:valAx>
      <c:spPr>
        <a:solidFill>
          <a:srgbClr val="000000"/>
        </a:solidFill>
        <a:ln w="12700">
          <a:solidFill>
            <a:srgbClr val="FFFFFF"/>
          </a:solidFill>
        </a:ln>
      </c:spPr>
    </c:plotArea>
    <c:legend>
      <c:legendPos val="t"/>
      <c:layout>
        <c:manualLayout>
          <c:xMode val="edge"/>
          <c:yMode val="edge"/>
          <c:x val="0.14592712010137002"/>
          <c:y val="1.5625E-2"/>
          <c:w val="0.74927516064803201"/>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charts/chart42.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smoothMarker"/>
        <c:ser>
          <c:idx val="0"/>
          <c:order val="0"/>
          <c:tx>
            <c:strRef>
              <c:f>Sheet1!$B$1</c:f>
              <c:strCache>
                <c:ptCount val="1"/>
                <c:pt idx="0">
                  <c:v>Congenital (N = 97)</c:v>
                </c:pt>
              </c:strCache>
            </c:strRef>
          </c:tx>
          <c:spPr>
            <a:ln w="38100">
              <a:solidFill>
                <a:srgbClr val="4DEAF1"/>
              </a:solidFill>
            </a:ln>
          </c:spPr>
          <c:marker>
            <c:symbol val="none"/>
          </c:marker>
          <c:xVal>
            <c:numRef>
              <c:f>Sheet1!$A$2:$A$21</c:f>
              <c:numCache>
                <c:formatCode>General</c:formatCode>
                <c:ptCount val="20"/>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numCache>
            </c:numRef>
          </c:xVal>
          <c:yVal>
            <c:numRef>
              <c:f>Sheet1!$B$2:$B$21</c:f>
              <c:numCache>
                <c:formatCode>General</c:formatCode>
                <c:ptCount val="20"/>
                <c:pt idx="0">
                  <c:v>100</c:v>
                </c:pt>
                <c:pt idx="1">
                  <c:v>79.367999999999995</c:v>
                </c:pt>
                <c:pt idx="2">
                  <c:v>70.874999999999986</c:v>
                </c:pt>
                <c:pt idx="3">
                  <c:v>66.446000000000026</c:v>
                </c:pt>
                <c:pt idx="4">
                  <c:v>64.212000000000003</c:v>
                </c:pt>
                <c:pt idx="5">
                  <c:v>61.959000000000003</c:v>
                </c:pt>
                <c:pt idx="6">
                  <c:v>60.832000000000001</c:v>
                </c:pt>
                <c:pt idx="7">
                  <c:v>60.832000000000001</c:v>
                </c:pt>
                <c:pt idx="8">
                  <c:v>59.706000000000003</c:v>
                </c:pt>
                <c:pt idx="9">
                  <c:v>59.706000000000003</c:v>
                </c:pt>
                <c:pt idx="10">
                  <c:v>59.706000000000003</c:v>
                </c:pt>
                <c:pt idx="11">
                  <c:v>59.706000000000003</c:v>
                </c:pt>
                <c:pt idx="12">
                  <c:v>58.557000000000002</c:v>
                </c:pt>
                <c:pt idx="13">
                  <c:v>49.079000000000001</c:v>
                </c:pt>
                <c:pt idx="14">
                  <c:v>41.896000000000001</c:v>
                </c:pt>
                <c:pt idx="15">
                  <c:v>35.68</c:v>
                </c:pt>
                <c:pt idx="16">
                  <c:v>35.68</c:v>
                </c:pt>
                <c:pt idx="17">
                  <c:v>31.503</c:v>
                </c:pt>
                <c:pt idx="18">
                  <c:v>31.503</c:v>
                </c:pt>
                <c:pt idx="19">
                  <c:v>28.353000000000005</c:v>
                </c:pt>
              </c:numCache>
            </c:numRef>
          </c:yVal>
        </c:ser>
        <c:ser>
          <c:idx val="1"/>
          <c:order val="1"/>
          <c:tx>
            <c:strRef>
              <c:f>Sheet1!$C$1</c:f>
              <c:strCache>
                <c:ptCount val="1"/>
                <c:pt idx="0">
                  <c:v>Eisenmenger's Syndrome  (N = 51)</c:v>
                </c:pt>
              </c:strCache>
            </c:strRef>
          </c:tx>
          <c:spPr>
            <a:ln w="38100">
              <a:solidFill>
                <a:srgbClr val="FF0000"/>
              </a:solidFill>
              <a:prstDash val="solid"/>
            </a:ln>
          </c:spPr>
          <c:marker>
            <c:symbol val="none"/>
          </c:marker>
          <c:xVal>
            <c:numRef>
              <c:f>Sheet1!$A$2:$A$21</c:f>
              <c:numCache>
                <c:formatCode>General</c:formatCode>
                <c:ptCount val="20"/>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numCache>
            </c:numRef>
          </c:xVal>
          <c:yVal>
            <c:numRef>
              <c:f>Sheet1!$C$2:$C$21</c:f>
              <c:numCache>
                <c:formatCode>General</c:formatCode>
                <c:ptCount val="20"/>
                <c:pt idx="0">
                  <c:v>100</c:v>
                </c:pt>
                <c:pt idx="1">
                  <c:v>90.195999999999998</c:v>
                </c:pt>
                <c:pt idx="2">
                  <c:v>86.274000000000001</c:v>
                </c:pt>
                <c:pt idx="3">
                  <c:v>84.313999999999993</c:v>
                </c:pt>
                <c:pt idx="4">
                  <c:v>84.313999999999993</c:v>
                </c:pt>
                <c:pt idx="5">
                  <c:v>78.430999999999997</c:v>
                </c:pt>
                <c:pt idx="6">
                  <c:v>76.471000000000004</c:v>
                </c:pt>
                <c:pt idx="7">
                  <c:v>76.471000000000004</c:v>
                </c:pt>
                <c:pt idx="8">
                  <c:v>72.549000000000007</c:v>
                </c:pt>
                <c:pt idx="9">
                  <c:v>72.549000000000007</c:v>
                </c:pt>
                <c:pt idx="10">
                  <c:v>72.549000000000007</c:v>
                </c:pt>
                <c:pt idx="11">
                  <c:v>72.549000000000007</c:v>
                </c:pt>
                <c:pt idx="12">
                  <c:v>70.587999999999994</c:v>
                </c:pt>
                <c:pt idx="13">
                  <c:v>54.902000000000001</c:v>
                </c:pt>
                <c:pt idx="14">
                  <c:v>46.768000000000029</c:v>
                </c:pt>
                <c:pt idx="15">
                  <c:v>44.735000000000028</c:v>
                </c:pt>
                <c:pt idx="16">
                  <c:v>40.026000000000003</c:v>
                </c:pt>
                <c:pt idx="17">
                  <c:v>37.357999999999997</c:v>
                </c:pt>
                <c:pt idx="18">
                  <c:v>34.689</c:v>
                </c:pt>
                <c:pt idx="19">
                  <c:v>31.797999999999988</c:v>
                </c:pt>
              </c:numCache>
            </c:numRef>
          </c:yVal>
        </c:ser>
        <c:ser>
          <c:idx val="2"/>
          <c:order val="2"/>
          <c:tx>
            <c:strRef>
              <c:f>Sheet1!$D$1</c:f>
              <c:strCache>
                <c:ptCount val="1"/>
                <c:pt idx="0">
                  <c:v>IPAH (N = 107)</c:v>
                </c:pt>
              </c:strCache>
            </c:strRef>
          </c:tx>
          <c:spPr>
            <a:ln w="38100">
              <a:solidFill>
                <a:srgbClr val="00FF00"/>
              </a:solidFill>
              <a:prstDash val="solid"/>
            </a:ln>
          </c:spPr>
          <c:marker>
            <c:symbol val="none"/>
          </c:marker>
          <c:xVal>
            <c:numRef>
              <c:f>Sheet1!$A$2:$A$21</c:f>
              <c:numCache>
                <c:formatCode>General</c:formatCode>
                <c:ptCount val="20"/>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numCache>
            </c:numRef>
          </c:xVal>
          <c:yVal>
            <c:numRef>
              <c:f>Sheet1!$D$2:$D$21</c:f>
              <c:numCache>
                <c:formatCode>General</c:formatCode>
                <c:ptCount val="20"/>
                <c:pt idx="0">
                  <c:v>100</c:v>
                </c:pt>
                <c:pt idx="1">
                  <c:v>91.588999999999999</c:v>
                </c:pt>
                <c:pt idx="2">
                  <c:v>89.72</c:v>
                </c:pt>
                <c:pt idx="3">
                  <c:v>87.831000000000003</c:v>
                </c:pt>
                <c:pt idx="4">
                  <c:v>86.885999999999981</c:v>
                </c:pt>
                <c:pt idx="5">
                  <c:v>84.997000000000057</c:v>
                </c:pt>
                <c:pt idx="6">
                  <c:v>82.164000000000001</c:v>
                </c:pt>
                <c:pt idx="7">
                  <c:v>82.164000000000001</c:v>
                </c:pt>
                <c:pt idx="8">
                  <c:v>82.164000000000001</c:v>
                </c:pt>
                <c:pt idx="9">
                  <c:v>81.22</c:v>
                </c:pt>
                <c:pt idx="10">
                  <c:v>81.22</c:v>
                </c:pt>
                <c:pt idx="11">
                  <c:v>80.274999999999991</c:v>
                </c:pt>
                <c:pt idx="12">
                  <c:v>79.331000000000003</c:v>
                </c:pt>
                <c:pt idx="13">
                  <c:v>68.467000000000027</c:v>
                </c:pt>
                <c:pt idx="14">
                  <c:v>61.949000000000005</c:v>
                </c:pt>
                <c:pt idx="15">
                  <c:v>54.884999999999998</c:v>
                </c:pt>
                <c:pt idx="16">
                  <c:v>48.192000000000029</c:v>
                </c:pt>
                <c:pt idx="17">
                  <c:v>43.978000000000002</c:v>
                </c:pt>
                <c:pt idx="18">
                  <c:v>42.349000000000004</c:v>
                </c:pt>
                <c:pt idx="19">
                  <c:v>36.574000000000005</c:v>
                </c:pt>
              </c:numCache>
            </c:numRef>
          </c:yVal>
        </c:ser>
        <c:axId val="299450752"/>
        <c:axId val="299452672"/>
      </c:scatterChart>
      <c:valAx>
        <c:axId val="299450752"/>
        <c:scaling>
          <c:orientation val="minMax"/>
          <c:max val="8"/>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9452672"/>
        <c:crosses val="autoZero"/>
        <c:crossBetween val="midCat"/>
        <c:majorUnit val="1"/>
      </c:valAx>
      <c:valAx>
        <c:axId val="299452672"/>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9450752"/>
        <c:crosses val="autoZero"/>
        <c:crossBetween val="midCat"/>
        <c:majorUnit val="25"/>
      </c:valAx>
      <c:spPr>
        <a:solidFill>
          <a:schemeClr val="bg2"/>
        </a:solidFill>
        <a:ln>
          <a:solidFill>
            <a:schemeClr val="tx1"/>
          </a:solidFill>
        </a:ln>
      </c:spPr>
    </c:plotArea>
    <c:legend>
      <c:legendPos val="r"/>
      <c:layout>
        <c:manualLayout>
          <c:xMode val="edge"/>
          <c:yMode val="edge"/>
          <c:x val="0.50278017792023377"/>
          <c:y val="5.0540809414951857E-2"/>
          <c:w val="0.44316377488212205"/>
          <c:h val="0.1852036383383112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4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smoothMarker"/>
        <c:ser>
          <c:idx val="0"/>
          <c:order val="0"/>
          <c:tx>
            <c:strRef>
              <c:f>Sheet1!$B$1</c:f>
              <c:strCache>
                <c:ptCount val="1"/>
                <c:pt idx="0">
                  <c:v>&lt; 1 (N = 21)</c:v>
                </c:pt>
              </c:strCache>
            </c:strRef>
          </c:tx>
          <c:spPr>
            <a:ln w="38100">
              <a:solidFill>
                <a:srgbClr val="4DEAF1"/>
              </a:solidFill>
            </a:ln>
          </c:spPr>
          <c:marker>
            <c:symbol val="none"/>
          </c:marker>
          <c:xVal>
            <c:numRef>
              <c:f>Sheet1!$A$2:$A$30</c:f>
              <c:numCache>
                <c:formatCode>General</c:formatCode>
                <c:ptCount val="29"/>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Sheet1!$B$2:$B$30</c:f>
              <c:numCache>
                <c:formatCode>General</c:formatCode>
                <c:ptCount val="29"/>
                <c:pt idx="0">
                  <c:v>100</c:v>
                </c:pt>
                <c:pt idx="1">
                  <c:v>71.429000000000002</c:v>
                </c:pt>
                <c:pt idx="2">
                  <c:v>52.380999999999993</c:v>
                </c:pt>
                <c:pt idx="3">
                  <c:v>47.143000000000001</c:v>
                </c:pt>
                <c:pt idx="4">
                  <c:v>47.143000000000001</c:v>
                </c:pt>
                <c:pt idx="5">
                  <c:v>47.143000000000001</c:v>
                </c:pt>
                <c:pt idx="6">
                  <c:v>41.25</c:v>
                </c:pt>
              </c:numCache>
            </c:numRef>
          </c:yVal>
        </c:ser>
        <c:ser>
          <c:idx val="1"/>
          <c:order val="1"/>
          <c:tx>
            <c:strRef>
              <c:f>Sheet1!$C$1</c:f>
              <c:strCache>
                <c:ptCount val="1"/>
                <c:pt idx="0">
                  <c:v>1-11 (N = 264) </c:v>
                </c:pt>
              </c:strCache>
            </c:strRef>
          </c:tx>
          <c:spPr>
            <a:ln w="38100">
              <a:solidFill>
                <a:srgbClr val="FF0000"/>
              </a:solidFill>
              <a:prstDash val="solid"/>
            </a:ln>
          </c:spPr>
          <c:marker>
            <c:symbol val="none"/>
          </c:marker>
          <c:xVal>
            <c:numRef>
              <c:f>Sheet1!$A$2:$A$30</c:f>
              <c:numCache>
                <c:formatCode>General</c:formatCode>
                <c:ptCount val="29"/>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Sheet1!$C$2:$C$30</c:f>
              <c:numCache>
                <c:formatCode>General</c:formatCode>
                <c:ptCount val="29"/>
                <c:pt idx="0">
                  <c:v>100</c:v>
                </c:pt>
                <c:pt idx="1">
                  <c:v>85.60599999999998</c:v>
                </c:pt>
                <c:pt idx="2">
                  <c:v>78.709000000000003</c:v>
                </c:pt>
                <c:pt idx="3">
                  <c:v>75.236999999999995</c:v>
                </c:pt>
                <c:pt idx="4">
                  <c:v>73.307999999999993</c:v>
                </c:pt>
                <c:pt idx="5">
                  <c:v>72.144000000000005</c:v>
                </c:pt>
                <c:pt idx="6">
                  <c:v>70.98</c:v>
                </c:pt>
                <c:pt idx="7">
                  <c:v>70.98</c:v>
                </c:pt>
                <c:pt idx="8">
                  <c:v>70.200999999999993</c:v>
                </c:pt>
                <c:pt idx="9">
                  <c:v>69.81</c:v>
                </c:pt>
                <c:pt idx="10">
                  <c:v>68.242000000000004</c:v>
                </c:pt>
                <c:pt idx="11">
                  <c:v>67.456999999999994</c:v>
                </c:pt>
                <c:pt idx="12">
                  <c:v>66.281000000000006</c:v>
                </c:pt>
                <c:pt idx="13">
                  <c:v>56.231000000000002</c:v>
                </c:pt>
                <c:pt idx="14">
                  <c:v>50.731000000000002</c:v>
                </c:pt>
                <c:pt idx="15">
                  <c:v>44.103000000000002</c:v>
                </c:pt>
                <c:pt idx="16">
                  <c:v>41.341999999999999</c:v>
                </c:pt>
                <c:pt idx="17">
                  <c:v>36.346000000000004</c:v>
                </c:pt>
                <c:pt idx="18">
                  <c:v>33.116</c:v>
                </c:pt>
                <c:pt idx="19">
                  <c:v>29.062999999999981</c:v>
                </c:pt>
                <c:pt idx="20">
                  <c:v>27.283999999999981</c:v>
                </c:pt>
                <c:pt idx="21">
                  <c:v>25.265999999999977</c:v>
                </c:pt>
                <c:pt idx="22">
                  <c:v>23.073</c:v>
                </c:pt>
                <c:pt idx="23">
                  <c:v>21.535</c:v>
                </c:pt>
                <c:pt idx="24">
                  <c:v>18.951000000000001</c:v>
                </c:pt>
                <c:pt idx="25">
                  <c:v>16.721</c:v>
                </c:pt>
                <c:pt idx="26">
                  <c:v>14.233000000000001</c:v>
                </c:pt>
                <c:pt idx="27">
                  <c:v>14.233000000000001</c:v>
                </c:pt>
                <c:pt idx="28">
                  <c:v>14.233000000000001</c:v>
                </c:pt>
              </c:numCache>
            </c:numRef>
          </c:yVal>
        </c:ser>
        <c:ser>
          <c:idx val="2"/>
          <c:order val="2"/>
          <c:tx>
            <c:strRef>
              <c:f>Sheet1!$D$1</c:f>
              <c:strCache>
                <c:ptCount val="1"/>
                <c:pt idx="0">
                  <c:v>12-17 (N = 375) </c:v>
                </c:pt>
              </c:strCache>
            </c:strRef>
          </c:tx>
          <c:spPr>
            <a:ln w="38100">
              <a:solidFill>
                <a:srgbClr val="00FF00"/>
              </a:solidFill>
              <a:prstDash val="solid"/>
            </a:ln>
          </c:spPr>
          <c:marker>
            <c:symbol val="none"/>
          </c:marker>
          <c:xVal>
            <c:numRef>
              <c:f>Sheet1!$A$2:$A$30</c:f>
              <c:numCache>
                <c:formatCode>General</c:formatCode>
                <c:ptCount val="29"/>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Sheet1!$D$2:$D$30</c:f>
              <c:numCache>
                <c:formatCode>General</c:formatCode>
                <c:ptCount val="29"/>
                <c:pt idx="0">
                  <c:v>100</c:v>
                </c:pt>
                <c:pt idx="1">
                  <c:v>84.175999999999988</c:v>
                </c:pt>
                <c:pt idx="2">
                  <c:v>78.192999999999998</c:v>
                </c:pt>
                <c:pt idx="3">
                  <c:v>75.732000000000014</c:v>
                </c:pt>
                <c:pt idx="4">
                  <c:v>75.459000000000003</c:v>
                </c:pt>
                <c:pt idx="5">
                  <c:v>72.724999999999994</c:v>
                </c:pt>
                <c:pt idx="6">
                  <c:v>70.537000000000006</c:v>
                </c:pt>
                <c:pt idx="7">
                  <c:v>70.537000000000006</c:v>
                </c:pt>
                <c:pt idx="8">
                  <c:v>69.442000000000007</c:v>
                </c:pt>
                <c:pt idx="9">
                  <c:v>69.442000000000007</c:v>
                </c:pt>
                <c:pt idx="10">
                  <c:v>69.165999999999983</c:v>
                </c:pt>
                <c:pt idx="11">
                  <c:v>68.614999999999995</c:v>
                </c:pt>
                <c:pt idx="12">
                  <c:v>67.783000000000001</c:v>
                </c:pt>
                <c:pt idx="13">
                  <c:v>59.89</c:v>
                </c:pt>
                <c:pt idx="14">
                  <c:v>52.887999999999998</c:v>
                </c:pt>
                <c:pt idx="15">
                  <c:v>48.14</c:v>
                </c:pt>
                <c:pt idx="16">
                  <c:v>43.667000000000002</c:v>
                </c:pt>
                <c:pt idx="17">
                  <c:v>39.908000000000001</c:v>
                </c:pt>
                <c:pt idx="18">
                  <c:v>39.513000000000005</c:v>
                </c:pt>
                <c:pt idx="19">
                  <c:v>37.216000000000001</c:v>
                </c:pt>
                <c:pt idx="20">
                  <c:v>34.632000000000012</c:v>
                </c:pt>
                <c:pt idx="21">
                  <c:v>34.107000000000006</c:v>
                </c:pt>
                <c:pt idx="22">
                  <c:v>31.184999999999999</c:v>
                </c:pt>
                <c:pt idx="23">
                  <c:v>29.300999999999988</c:v>
                </c:pt>
                <c:pt idx="24">
                  <c:v>27.201000000000001</c:v>
                </c:pt>
                <c:pt idx="25">
                  <c:v>25.687999999999999</c:v>
                </c:pt>
                <c:pt idx="26">
                  <c:v>23.119000000000014</c:v>
                </c:pt>
                <c:pt idx="27">
                  <c:v>22.23</c:v>
                </c:pt>
                <c:pt idx="28">
                  <c:v>22.23</c:v>
                </c:pt>
              </c:numCache>
            </c:numRef>
          </c:yVal>
        </c:ser>
        <c:ser>
          <c:idx val="3"/>
          <c:order val="3"/>
          <c:tx>
            <c:strRef>
              <c:f>Sheet1!$E$1</c:f>
              <c:strCache>
                <c:ptCount val="1"/>
                <c:pt idx="0">
                  <c:v>Overall (N = 660) </c:v>
                </c:pt>
              </c:strCache>
            </c:strRef>
          </c:tx>
          <c:spPr>
            <a:ln w="38100">
              <a:solidFill>
                <a:srgbClr val="FFFF00"/>
              </a:solidFill>
            </a:ln>
          </c:spPr>
          <c:marker>
            <c:symbol val="none"/>
          </c:marker>
          <c:xVal>
            <c:numRef>
              <c:f>Sheet1!$A$2:$A$30</c:f>
              <c:numCache>
                <c:formatCode>General</c:formatCode>
                <c:ptCount val="29"/>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numCache>
            </c:numRef>
          </c:xVal>
          <c:yVal>
            <c:numRef>
              <c:f>Sheet1!$E$2:$E$30</c:f>
              <c:numCache>
                <c:formatCode>General</c:formatCode>
                <c:ptCount val="29"/>
                <c:pt idx="0">
                  <c:v>100</c:v>
                </c:pt>
                <c:pt idx="1">
                  <c:v>84.337000000000003</c:v>
                </c:pt>
                <c:pt idx="2">
                  <c:v>77.565000000000012</c:v>
                </c:pt>
                <c:pt idx="3">
                  <c:v>74.617999999999995</c:v>
                </c:pt>
                <c:pt idx="4">
                  <c:v>73.685999999999979</c:v>
                </c:pt>
                <c:pt idx="5">
                  <c:v>71.661000000000001</c:v>
                </c:pt>
                <c:pt idx="6">
                  <c:v>69.792000000000002</c:v>
                </c:pt>
                <c:pt idx="7">
                  <c:v>69.792000000000002</c:v>
                </c:pt>
                <c:pt idx="8">
                  <c:v>68.853999999999999</c:v>
                </c:pt>
                <c:pt idx="9">
                  <c:v>68.697000000000003</c:v>
                </c:pt>
                <c:pt idx="10">
                  <c:v>67.754000000000005</c:v>
                </c:pt>
                <c:pt idx="11">
                  <c:v>66.968000000000004</c:v>
                </c:pt>
                <c:pt idx="12">
                  <c:v>65.863</c:v>
                </c:pt>
                <c:pt idx="13">
                  <c:v>56.995000000000012</c:v>
                </c:pt>
                <c:pt idx="14">
                  <c:v>50.809000000000005</c:v>
                </c:pt>
                <c:pt idx="15">
                  <c:v>45.441000000000003</c:v>
                </c:pt>
                <c:pt idx="16">
                  <c:v>41.791000000000011</c:v>
                </c:pt>
                <c:pt idx="17">
                  <c:v>37.614000000000004</c:v>
                </c:pt>
                <c:pt idx="18">
                  <c:v>36.04</c:v>
                </c:pt>
                <c:pt idx="19">
                  <c:v>33.026000000000003</c:v>
                </c:pt>
                <c:pt idx="20">
                  <c:v>30.849</c:v>
                </c:pt>
                <c:pt idx="21">
                  <c:v>29.693999999999999</c:v>
                </c:pt>
                <c:pt idx="22">
                  <c:v>27.17</c:v>
                </c:pt>
                <c:pt idx="23">
                  <c:v>25.443999999999985</c:v>
                </c:pt>
                <c:pt idx="24">
                  <c:v>23.17</c:v>
                </c:pt>
                <c:pt idx="25">
                  <c:v>21.431000000000001</c:v>
                </c:pt>
                <c:pt idx="26">
                  <c:v>18.971999999999987</c:v>
                </c:pt>
                <c:pt idx="27">
                  <c:v>18.459</c:v>
                </c:pt>
                <c:pt idx="28">
                  <c:v>18.459</c:v>
                </c:pt>
              </c:numCache>
            </c:numRef>
          </c:yVal>
        </c:ser>
        <c:axId val="299570304"/>
        <c:axId val="299572224"/>
      </c:scatterChart>
      <c:valAx>
        <c:axId val="299570304"/>
        <c:scaling>
          <c:orientation val="minMax"/>
          <c:max val="17"/>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9572224"/>
        <c:crosses val="autoZero"/>
        <c:crossBetween val="midCat"/>
        <c:majorUnit val="1"/>
      </c:valAx>
      <c:valAx>
        <c:axId val="29957222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9570304"/>
        <c:crosses val="autoZero"/>
        <c:crossBetween val="midCat"/>
        <c:majorUnit val="25"/>
      </c:valAx>
      <c:spPr>
        <a:solidFill>
          <a:schemeClr val="bg2"/>
        </a:solidFill>
        <a:ln>
          <a:solidFill>
            <a:schemeClr val="tx1"/>
          </a:solidFill>
        </a:ln>
      </c:spPr>
    </c:plotArea>
    <c:legend>
      <c:legendPos val="r"/>
      <c:layout>
        <c:manualLayout>
          <c:xMode val="edge"/>
          <c:yMode val="edge"/>
          <c:x val="0.73434359974914643"/>
          <c:y val="4.7852637371942196E-2"/>
          <c:w val="0.21238206396766773"/>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44.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smoothMarker"/>
        <c:ser>
          <c:idx val="0"/>
          <c:order val="0"/>
          <c:tx>
            <c:strRef>
              <c:f>Sheet1!$B$1</c:f>
              <c:strCache>
                <c:ptCount val="1"/>
                <c:pt idx="0">
                  <c:v>1982-1989 (N = 182)</c:v>
                </c:pt>
              </c:strCache>
            </c:strRef>
          </c:tx>
          <c:spPr>
            <a:ln w="38100">
              <a:solidFill>
                <a:srgbClr val="4DEAF1"/>
              </a:solidFill>
            </a:ln>
          </c:spPr>
          <c:marker>
            <c:symbol val="none"/>
          </c:marker>
          <c:xVal>
            <c:numRef>
              <c:f>Sheet1!$A$2:$A$28</c:f>
              <c:numCache>
                <c:formatCode>General</c:formatCode>
                <c:ptCount val="27"/>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Sheet1!$B$2:$B$28</c:f>
              <c:numCache>
                <c:formatCode>General</c:formatCode>
                <c:ptCount val="27"/>
                <c:pt idx="0">
                  <c:v>100</c:v>
                </c:pt>
                <c:pt idx="1">
                  <c:v>77.927999999999997</c:v>
                </c:pt>
                <c:pt idx="2">
                  <c:v>69.471999999999994</c:v>
                </c:pt>
                <c:pt idx="3">
                  <c:v>64.387999999999991</c:v>
                </c:pt>
                <c:pt idx="4">
                  <c:v>63.824000000000005</c:v>
                </c:pt>
                <c:pt idx="5">
                  <c:v>61</c:v>
                </c:pt>
                <c:pt idx="6">
                  <c:v>60.435000000000002</c:v>
                </c:pt>
                <c:pt idx="7">
                  <c:v>60.435000000000002</c:v>
                </c:pt>
                <c:pt idx="8">
                  <c:v>58.74</c:v>
                </c:pt>
                <c:pt idx="9">
                  <c:v>58.74</c:v>
                </c:pt>
                <c:pt idx="10">
                  <c:v>58.17</c:v>
                </c:pt>
                <c:pt idx="11">
                  <c:v>58.17</c:v>
                </c:pt>
                <c:pt idx="12">
                  <c:v>58.17</c:v>
                </c:pt>
                <c:pt idx="13">
                  <c:v>49.13</c:v>
                </c:pt>
                <c:pt idx="14">
                  <c:v>44.552</c:v>
                </c:pt>
                <c:pt idx="15">
                  <c:v>42.557000000000002</c:v>
                </c:pt>
                <c:pt idx="16">
                  <c:v>39.897000000000006</c:v>
                </c:pt>
                <c:pt idx="17">
                  <c:v>34.910000000000004</c:v>
                </c:pt>
                <c:pt idx="18">
                  <c:v>33.323</c:v>
                </c:pt>
                <c:pt idx="19">
                  <c:v>31.614000000000015</c:v>
                </c:pt>
                <c:pt idx="20">
                  <c:v>29.905999999999981</c:v>
                </c:pt>
                <c:pt idx="21">
                  <c:v>29.026</c:v>
                </c:pt>
                <c:pt idx="22">
                  <c:v>27.212</c:v>
                </c:pt>
                <c:pt idx="23">
                  <c:v>24.396999999999988</c:v>
                </c:pt>
                <c:pt idx="24">
                  <c:v>23.420999999999989</c:v>
                </c:pt>
                <c:pt idx="25">
                  <c:v>21.424999999999986</c:v>
                </c:pt>
                <c:pt idx="26">
                  <c:v>18.210999999999999</c:v>
                </c:pt>
              </c:numCache>
            </c:numRef>
          </c:yVal>
        </c:ser>
        <c:ser>
          <c:idx val="1"/>
          <c:order val="1"/>
          <c:tx>
            <c:strRef>
              <c:f>Sheet1!$C$1</c:f>
              <c:strCache>
                <c:ptCount val="1"/>
                <c:pt idx="0">
                  <c:v>1990-1996 (N = 267)</c:v>
                </c:pt>
              </c:strCache>
            </c:strRef>
          </c:tx>
          <c:spPr>
            <a:ln w="38100">
              <a:solidFill>
                <a:srgbClr val="FF00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Sheet1!$C$2:$C$28</c:f>
              <c:numCache>
                <c:formatCode>General</c:formatCode>
                <c:ptCount val="27"/>
                <c:pt idx="0">
                  <c:v>100</c:v>
                </c:pt>
                <c:pt idx="1">
                  <c:v>89.485000000000014</c:v>
                </c:pt>
                <c:pt idx="2">
                  <c:v>82.672999999999988</c:v>
                </c:pt>
                <c:pt idx="3">
                  <c:v>80.376999999999981</c:v>
                </c:pt>
                <c:pt idx="4">
                  <c:v>78.846000000000004</c:v>
                </c:pt>
                <c:pt idx="5">
                  <c:v>76.932000000000002</c:v>
                </c:pt>
                <c:pt idx="6">
                  <c:v>74.253</c:v>
                </c:pt>
                <c:pt idx="7">
                  <c:v>74.253</c:v>
                </c:pt>
                <c:pt idx="8">
                  <c:v>73.100999999999999</c:v>
                </c:pt>
                <c:pt idx="9">
                  <c:v>72.715999999999994</c:v>
                </c:pt>
                <c:pt idx="10">
                  <c:v>71.176999999999978</c:v>
                </c:pt>
                <c:pt idx="11">
                  <c:v>70.022999999999982</c:v>
                </c:pt>
                <c:pt idx="12">
                  <c:v>68.099000000000004</c:v>
                </c:pt>
                <c:pt idx="13">
                  <c:v>59.796000000000035</c:v>
                </c:pt>
                <c:pt idx="14">
                  <c:v>52.141000000000005</c:v>
                </c:pt>
                <c:pt idx="15">
                  <c:v>44.561</c:v>
                </c:pt>
                <c:pt idx="16">
                  <c:v>39.188000000000002</c:v>
                </c:pt>
                <c:pt idx="17">
                  <c:v>34.839000000000006</c:v>
                </c:pt>
                <c:pt idx="18">
                  <c:v>33.353000000000002</c:v>
                </c:pt>
                <c:pt idx="19">
                  <c:v>28.684999999999999</c:v>
                </c:pt>
                <c:pt idx="20">
                  <c:v>25.873000000000001</c:v>
                </c:pt>
                <c:pt idx="21">
                  <c:v>24.734999999999999</c:v>
                </c:pt>
                <c:pt idx="22">
                  <c:v>22.434000000000001</c:v>
                </c:pt>
                <c:pt idx="23">
                  <c:v>21.283999999999981</c:v>
                </c:pt>
                <c:pt idx="24">
                  <c:v>18.238</c:v>
                </c:pt>
                <c:pt idx="25">
                  <c:v>17.562999999999981</c:v>
                </c:pt>
                <c:pt idx="26">
                  <c:v>16.035</c:v>
                </c:pt>
              </c:numCache>
            </c:numRef>
          </c:yVal>
        </c:ser>
        <c:ser>
          <c:idx val="2"/>
          <c:order val="2"/>
          <c:tx>
            <c:strRef>
              <c:f>Sheet1!$D$1</c:f>
              <c:strCache>
                <c:ptCount val="1"/>
                <c:pt idx="0">
                  <c:v>1997-2003 (N = 135)</c:v>
                </c:pt>
              </c:strCache>
            </c:strRef>
          </c:tx>
          <c:spPr>
            <a:ln w="38100">
              <a:solidFill>
                <a:srgbClr val="00FF00"/>
              </a:solidFill>
              <a:prstDash val="solid"/>
            </a:ln>
          </c:spPr>
          <c:marker>
            <c:symbol val="none"/>
          </c:marker>
          <c:xVal>
            <c:numRef>
              <c:f>Sheet1!$A$2:$A$28</c:f>
              <c:numCache>
                <c:formatCode>General</c:formatCode>
                <c:ptCount val="27"/>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Sheet1!$D$2:$D$28</c:f>
              <c:numCache>
                <c:formatCode>General</c:formatCode>
                <c:ptCount val="27"/>
                <c:pt idx="0">
                  <c:v>100</c:v>
                </c:pt>
                <c:pt idx="1">
                  <c:v>82.823999999999998</c:v>
                </c:pt>
                <c:pt idx="2">
                  <c:v>76.048000000000002</c:v>
                </c:pt>
                <c:pt idx="3">
                  <c:v>73.006</c:v>
                </c:pt>
                <c:pt idx="4">
                  <c:v>72.245000000000005</c:v>
                </c:pt>
                <c:pt idx="5">
                  <c:v>69.940000000000026</c:v>
                </c:pt>
                <c:pt idx="6">
                  <c:v>66.864999999999995</c:v>
                </c:pt>
                <c:pt idx="7">
                  <c:v>66.864999999999995</c:v>
                </c:pt>
                <c:pt idx="8">
                  <c:v>66.864999999999995</c:v>
                </c:pt>
                <c:pt idx="9">
                  <c:v>66.864999999999995</c:v>
                </c:pt>
                <c:pt idx="10">
                  <c:v>66.864999999999995</c:v>
                </c:pt>
                <c:pt idx="11">
                  <c:v>65.31</c:v>
                </c:pt>
                <c:pt idx="12">
                  <c:v>63.755000000000003</c:v>
                </c:pt>
                <c:pt idx="13">
                  <c:v>53.999000000000002</c:v>
                </c:pt>
                <c:pt idx="14">
                  <c:v>50.676000000000002</c:v>
                </c:pt>
                <c:pt idx="15">
                  <c:v>45.621000000000002</c:v>
                </c:pt>
                <c:pt idx="16">
                  <c:v>44.743000000000002</c:v>
                </c:pt>
                <c:pt idx="17">
                  <c:v>42.111000000000004</c:v>
                </c:pt>
                <c:pt idx="18">
                  <c:v>40.338000000000001</c:v>
                </c:pt>
                <c:pt idx="19">
                  <c:v>39.353999999999999</c:v>
                </c:pt>
                <c:pt idx="20">
                  <c:v>38.196000000000012</c:v>
                </c:pt>
                <c:pt idx="21">
                  <c:v>36.879000000000005</c:v>
                </c:pt>
                <c:pt idx="22">
                  <c:v>32.533000000000001</c:v>
                </c:pt>
                <c:pt idx="23">
                  <c:v>32.533000000000001</c:v>
                </c:pt>
              </c:numCache>
            </c:numRef>
          </c:yVal>
        </c:ser>
        <c:ser>
          <c:idx val="3"/>
          <c:order val="3"/>
          <c:tx>
            <c:strRef>
              <c:f>Sheet1!$E$1</c:f>
              <c:strCache>
                <c:ptCount val="1"/>
                <c:pt idx="0">
                  <c:v>2004-6/2010 (N = 76)</c:v>
                </c:pt>
              </c:strCache>
            </c:strRef>
          </c:tx>
          <c:spPr>
            <a:ln w="38100">
              <a:solidFill>
                <a:srgbClr val="FFFF00"/>
              </a:solidFill>
            </a:ln>
          </c:spPr>
          <c:marker>
            <c:symbol val="none"/>
          </c:marker>
          <c:xVal>
            <c:numRef>
              <c:f>Sheet1!$A$2:$A$28</c:f>
              <c:numCache>
                <c:formatCode>General</c:formatCode>
                <c:ptCount val="27"/>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numCache>
            </c:numRef>
          </c:xVal>
          <c:yVal>
            <c:numRef>
              <c:f>Sheet1!$E$2:$E$28</c:f>
              <c:numCache>
                <c:formatCode>General</c:formatCode>
                <c:ptCount val="27"/>
                <c:pt idx="0">
                  <c:v>100</c:v>
                </c:pt>
                <c:pt idx="1">
                  <c:v>84.211000000000027</c:v>
                </c:pt>
                <c:pt idx="2">
                  <c:v>81.537000000000006</c:v>
                </c:pt>
                <c:pt idx="3">
                  <c:v>81.537000000000006</c:v>
                </c:pt>
                <c:pt idx="4">
                  <c:v>81.537000000000006</c:v>
                </c:pt>
                <c:pt idx="5">
                  <c:v>81.537000000000006</c:v>
                </c:pt>
                <c:pt idx="6">
                  <c:v>81.537000000000006</c:v>
                </c:pt>
                <c:pt idx="7">
                  <c:v>81.537000000000006</c:v>
                </c:pt>
                <c:pt idx="8">
                  <c:v>81.537000000000006</c:v>
                </c:pt>
                <c:pt idx="9">
                  <c:v>81.537000000000006</c:v>
                </c:pt>
                <c:pt idx="10">
                  <c:v>80.154999999999987</c:v>
                </c:pt>
                <c:pt idx="11">
                  <c:v>80.154999999999987</c:v>
                </c:pt>
                <c:pt idx="12">
                  <c:v>80.154999999999987</c:v>
                </c:pt>
                <c:pt idx="13">
                  <c:v>71.296999999999997</c:v>
                </c:pt>
                <c:pt idx="14">
                  <c:v>61.428000000000011</c:v>
                </c:pt>
                <c:pt idx="15">
                  <c:v>55.943000000000005</c:v>
                </c:pt>
                <c:pt idx="16">
                  <c:v>50.475000000000001</c:v>
                </c:pt>
              </c:numCache>
            </c:numRef>
          </c:yVal>
        </c:ser>
        <c:axId val="299661184"/>
        <c:axId val="299667456"/>
      </c:scatterChart>
      <c:valAx>
        <c:axId val="299661184"/>
        <c:scaling>
          <c:orientation val="minMax"/>
          <c:max val="15"/>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9667456"/>
        <c:crosses val="autoZero"/>
        <c:crossBetween val="midCat"/>
        <c:majorUnit val="1"/>
      </c:valAx>
      <c:valAx>
        <c:axId val="299667456"/>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9661184"/>
        <c:crosses val="autoZero"/>
        <c:crossBetween val="midCat"/>
        <c:majorUnit val="25"/>
      </c:valAx>
      <c:spPr>
        <a:solidFill>
          <a:schemeClr val="bg2"/>
        </a:solidFill>
        <a:ln>
          <a:solidFill>
            <a:schemeClr val="tx1"/>
          </a:solidFill>
        </a:ln>
      </c:spPr>
    </c:plotArea>
    <c:legend>
      <c:legendPos val="r"/>
      <c:layout>
        <c:manualLayout>
          <c:xMode val="edge"/>
          <c:yMode val="edge"/>
          <c:x val="0.66207221331847876"/>
          <c:y val="4.7852637371942237E-2"/>
          <c:w val="0.28465345039834622"/>
          <c:h val="0.2310066886800440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4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9.6799293893573043E-2"/>
          <c:y val="3.3590508847684365E-2"/>
          <c:w val="0.87737962511323264"/>
          <c:h val="0.80568876471086259"/>
        </c:manualLayout>
      </c:layout>
      <c:scatterChart>
        <c:scatterStyle val="smoothMarker"/>
        <c:ser>
          <c:idx val="0"/>
          <c:order val="0"/>
          <c:tx>
            <c:strRef>
              <c:f>Sheet1!$B$1</c:f>
              <c:strCache>
                <c:ptCount val="1"/>
                <c:pt idx="0">
                  <c:v>1982-1989 (N = 100)</c:v>
                </c:pt>
              </c:strCache>
            </c:strRef>
          </c:tx>
          <c:spPr>
            <a:ln w="38100">
              <a:solidFill>
                <a:srgbClr val="4DEAF1"/>
              </a:solidFill>
            </a:ln>
          </c:spPr>
          <c:marker>
            <c:symbol val="none"/>
          </c:marker>
          <c:xVal>
            <c:numRef>
              <c:f>Sheet1!$A$2:$A$26</c:f>
              <c:numCache>
                <c:formatCode>General</c:formatCode>
                <c:ptCount val="25"/>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Sheet1!$B$2:$B$26</c:f>
              <c:numCache>
                <c:formatCode>General</c:formatCode>
                <c:ptCount val="2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84.458000000000013</c:v>
                </c:pt>
                <c:pt idx="14">
                  <c:v>76.588999999999999</c:v>
                </c:pt>
                <c:pt idx="15">
                  <c:v>73.16</c:v>
                </c:pt>
                <c:pt idx="16">
                  <c:v>68.587000000000003</c:v>
                </c:pt>
                <c:pt idx="17">
                  <c:v>60.014000000000003</c:v>
                </c:pt>
                <c:pt idx="18">
                  <c:v>57.286000000000001</c:v>
                </c:pt>
                <c:pt idx="19">
                  <c:v>54.347999999999999</c:v>
                </c:pt>
                <c:pt idx="20">
                  <c:v>51.411000000000001</c:v>
                </c:pt>
                <c:pt idx="21">
                  <c:v>49.898000000000003</c:v>
                </c:pt>
                <c:pt idx="22">
                  <c:v>46.78</c:v>
                </c:pt>
                <c:pt idx="23">
                  <c:v>41.941000000000003</c:v>
                </c:pt>
                <c:pt idx="24">
                  <c:v>40.263000000000012</c:v>
                </c:pt>
              </c:numCache>
            </c:numRef>
          </c:yVal>
        </c:ser>
        <c:ser>
          <c:idx val="1"/>
          <c:order val="1"/>
          <c:tx>
            <c:strRef>
              <c:f>Sheet1!$C$1</c:f>
              <c:strCache>
                <c:ptCount val="1"/>
                <c:pt idx="0">
                  <c:v>1990-1996 (N = 178)</c:v>
                </c:pt>
              </c:strCache>
            </c:strRef>
          </c:tx>
          <c:spPr>
            <a:ln w="38100">
              <a:solidFill>
                <a:srgbClr val="FF00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Sheet1!$C$2:$C$26</c:f>
              <c:numCache>
                <c:formatCode>General</c:formatCode>
                <c:ptCount val="25"/>
                <c:pt idx="0">
                  <c:v>100</c:v>
                </c:pt>
                <c:pt idx="1">
                  <c:v>100</c:v>
                </c:pt>
                <c:pt idx="2">
                  <c:v>100</c:v>
                </c:pt>
                <c:pt idx="3">
                  <c:v>100</c:v>
                </c:pt>
                <c:pt idx="4">
                  <c:v>100</c:v>
                </c:pt>
                <c:pt idx="5">
                  <c:v>100</c:v>
                </c:pt>
                <c:pt idx="6">
                  <c:v>100</c:v>
                </c:pt>
                <c:pt idx="7">
                  <c:v>100</c:v>
                </c:pt>
                <c:pt idx="8">
                  <c:v>100</c:v>
                </c:pt>
                <c:pt idx="9">
                  <c:v>100</c:v>
                </c:pt>
                <c:pt idx="10">
                  <c:v>100</c:v>
                </c:pt>
                <c:pt idx="11">
                  <c:v>100</c:v>
                </c:pt>
                <c:pt idx="12">
                  <c:v>99.438000000000002</c:v>
                </c:pt>
                <c:pt idx="13">
                  <c:v>87.313999999999993</c:v>
                </c:pt>
                <c:pt idx="14">
                  <c:v>76.137</c:v>
                </c:pt>
                <c:pt idx="15">
                  <c:v>65.066999999999993</c:v>
                </c:pt>
                <c:pt idx="16">
                  <c:v>57.22200000000003</c:v>
                </c:pt>
                <c:pt idx="17">
                  <c:v>50.872</c:v>
                </c:pt>
                <c:pt idx="18">
                  <c:v>48.702000000000012</c:v>
                </c:pt>
                <c:pt idx="19">
                  <c:v>41.886000000000003</c:v>
                </c:pt>
                <c:pt idx="20">
                  <c:v>37.78</c:v>
                </c:pt>
                <c:pt idx="21">
                  <c:v>36.119</c:v>
                </c:pt>
                <c:pt idx="22">
                  <c:v>32.759</c:v>
                </c:pt>
                <c:pt idx="23">
                  <c:v>31.079000000000001</c:v>
                </c:pt>
                <c:pt idx="24">
                  <c:v>26.631000000000014</c:v>
                </c:pt>
              </c:numCache>
            </c:numRef>
          </c:yVal>
        </c:ser>
        <c:ser>
          <c:idx val="2"/>
          <c:order val="2"/>
          <c:tx>
            <c:strRef>
              <c:f>Sheet1!$D$1</c:f>
              <c:strCache>
                <c:ptCount val="1"/>
                <c:pt idx="0">
                  <c:v>1997-2003 (N = 82)</c:v>
                </c:pt>
              </c:strCache>
            </c:strRef>
          </c:tx>
          <c:spPr>
            <a:ln w="38100">
              <a:solidFill>
                <a:srgbClr val="00FF00"/>
              </a:solidFill>
              <a:prstDash val="solid"/>
            </a:ln>
          </c:spPr>
          <c:marker>
            <c:symbol val="none"/>
          </c:marker>
          <c:xVal>
            <c:numRef>
              <c:f>Sheet1!$A$2:$A$26</c:f>
              <c:numCache>
                <c:formatCode>General</c:formatCode>
                <c:ptCount val="25"/>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Sheet1!$D$2:$D$26</c:f>
              <c:numCache>
                <c:formatCode>General</c:formatCode>
                <c:ptCount val="2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84.697000000000003</c:v>
                </c:pt>
                <c:pt idx="14">
                  <c:v>79.485000000000014</c:v>
                </c:pt>
                <c:pt idx="15">
                  <c:v>71.555999999999983</c:v>
                </c:pt>
                <c:pt idx="16">
                  <c:v>70.179999999999978</c:v>
                </c:pt>
                <c:pt idx="17">
                  <c:v>66.051999999999992</c:v>
                </c:pt>
                <c:pt idx="18">
                  <c:v>63.27</c:v>
                </c:pt>
                <c:pt idx="19">
                  <c:v>61.727000000000011</c:v>
                </c:pt>
                <c:pt idx="20">
                  <c:v>59.911000000000001</c:v>
                </c:pt>
                <c:pt idx="21">
                  <c:v>57.844999999999999</c:v>
                </c:pt>
                <c:pt idx="22">
                  <c:v>51.028000000000013</c:v>
                </c:pt>
              </c:numCache>
            </c:numRef>
          </c:yVal>
        </c:ser>
        <c:ser>
          <c:idx val="3"/>
          <c:order val="3"/>
          <c:tx>
            <c:strRef>
              <c:f>Sheet1!$E$1</c:f>
              <c:strCache>
                <c:ptCount val="1"/>
                <c:pt idx="0">
                  <c:v>2004-6/2010 (N = 58)</c:v>
                </c:pt>
              </c:strCache>
            </c:strRef>
          </c:tx>
          <c:spPr>
            <a:ln w="38100">
              <a:solidFill>
                <a:srgbClr val="FFFF00"/>
              </a:solidFill>
            </a:ln>
          </c:spPr>
          <c:marker>
            <c:symbol val="none"/>
          </c:marker>
          <c:xVal>
            <c:numRef>
              <c:f>Sheet1!$A$2:$A$26</c:f>
              <c:numCache>
                <c:formatCode>General</c:formatCode>
                <c:ptCount val="25"/>
                <c:pt idx="0">
                  <c:v>0</c:v>
                </c:pt>
                <c:pt idx="1">
                  <c:v>8.3300000000000041E-2</c:v>
                </c:pt>
                <c:pt idx="2">
                  <c:v>0.16669999999999999</c:v>
                </c:pt>
                <c:pt idx="3">
                  <c:v>0.25</c:v>
                </c:pt>
                <c:pt idx="4">
                  <c:v>0.33330000000000037</c:v>
                </c:pt>
                <c:pt idx="5">
                  <c:v>0.41670000000000001</c:v>
                </c:pt>
                <c:pt idx="6">
                  <c:v>0.5</c:v>
                </c:pt>
                <c:pt idx="7">
                  <c:v>0.5832999999999996</c:v>
                </c:pt>
                <c:pt idx="8">
                  <c:v>0.66670000000000074</c:v>
                </c:pt>
                <c:pt idx="9">
                  <c:v>0.75000000000000044</c:v>
                </c:pt>
                <c:pt idx="10">
                  <c:v>0.83330000000000004</c:v>
                </c:pt>
                <c:pt idx="11">
                  <c:v>0.9167000000000004</c:v>
                </c:pt>
                <c:pt idx="12">
                  <c:v>1</c:v>
                </c:pt>
                <c:pt idx="13">
                  <c:v>2</c:v>
                </c:pt>
                <c:pt idx="14">
                  <c:v>3</c:v>
                </c:pt>
                <c:pt idx="15">
                  <c:v>4</c:v>
                </c:pt>
                <c:pt idx="16">
                  <c:v>5</c:v>
                </c:pt>
                <c:pt idx="17">
                  <c:v>6</c:v>
                </c:pt>
                <c:pt idx="18">
                  <c:v>7</c:v>
                </c:pt>
                <c:pt idx="19">
                  <c:v>8</c:v>
                </c:pt>
                <c:pt idx="20">
                  <c:v>9</c:v>
                </c:pt>
                <c:pt idx="21">
                  <c:v>10</c:v>
                </c:pt>
                <c:pt idx="22">
                  <c:v>11</c:v>
                </c:pt>
                <c:pt idx="23">
                  <c:v>12</c:v>
                </c:pt>
                <c:pt idx="24">
                  <c:v>13</c:v>
                </c:pt>
              </c:numCache>
            </c:numRef>
          </c:xVal>
          <c:yVal>
            <c:numRef>
              <c:f>Sheet1!$E$2:$E$26</c:f>
              <c:numCache>
                <c:formatCode>General</c:formatCode>
                <c:ptCount val="25"/>
                <c:pt idx="0">
                  <c:v>100</c:v>
                </c:pt>
                <c:pt idx="1">
                  <c:v>100</c:v>
                </c:pt>
                <c:pt idx="2">
                  <c:v>100</c:v>
                </c:pt>
                <c:pt idx="3">
                  <c:v>100</c:v>
                </c:pt>
                <c:pt idx="4">
                  <c:v>100</c:v>
                </c:pt>
                <c:pt idx="5">
                  <c:v>100</c:v>
                </c:pt>
                <c:pt idx="6">
                  <c:v>100</c:v>
                </c:pt>
                <c:pt idx="7">
                  <c:v>100</c:v>
                </c:pt>
                <c:pt idx="8">
                  <c:v>100</c:v>
                </c:pt>
                <c:pt idx="9">
                  <c:v>100</c:v>
                </c:pt>
                <c:pt idx="10">
                  <c:v>100</c:v>
                </c:pt>
                <c:pt idx="11">
                  <c:v>100</c:v>
                </c:pt>
                <c:pt idx="12">
                  <c:v>100</c:v>
                </c:pt>
                <c:pt idx="13">
                  <c:v>88.949000000000026</c:v>
                </c:pt>
                <c:pt idx="14">
                  <c:v>76.635999999999981</c:v>
                </c:pt>
                <c:pt idx="15">
                  <c:v>69.793999999999997</c:v>
                </c:pt>
                <c:pt idx="16">
                  <c:v>62.972000000000001</c:v>
                </c:pt>
              </c:numCache>
            </c:numRef>
          </c:yVal>
        </c:ser>
        <c:axId val="299895424"/>
        <c:axId val="299913984"/>
      </c:scatterChart>
      <c:valAx>
        <c:axId val="299895424"/>
        <c:scaling>
          <c:orientation val="minMax"/>
          <c:max val="13"/>
          <c:min val="0"/>
        </c:scaling>
        <c:axPos val="b"/>
        <c:title>
          <c:tx>
            <c:rich>
              <a:bodyPr/>
              <a:lstStyle/>
              <a:p>
                <a:pPr>
                  <a:defRPr sz="1700"/>
                </a:pPr>
                <a:r>
                  <a:rPr lang="en-US" sz="1700" dirty="0" smtClean="0"/>
                  <a:t>Years</a:t>
                </a:r>
                <a:endParaRPr lang="en-US" sz="1700" dirty="0"/>
              </a:p>
            </c:rich>
          </c:tx>
          <c:layout/>
        </c:title>
        <c:numFmt formatCode="#,##0" sourceLinked="0"/>
        <c:tickLblPos val="nextTo"/>
        <c:txPr>
          <a:bodyPr rot="0"/>
          <a:lstStyle/>
          <a:p>
            <a:pPr>
              <a:defRPr sz="1500" b="1"/>
            </a:pPr>
            <a:endParaRPr lang="en-US"/>
          </a:p>
        </c:txPr>
        <c:crossAx val="299913984"/>
        <c:crosses val="autoZero"/>
        <c:crossBetween val="midCat"/>
        <c:majorUnit val="1"/>
      </c:valAx>
      <c:valAx>
        <c:axId val="299913984"/>
        <c:scaling>
          <c:orientation val="minMax"/>
          <c:max val="10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Survival (%)</a:t>
                </a:r>
                <a:endParaRPr lang="en-US" sz="1700" b="1" i="0" baseline="0" dirty="0">
                  <a:solidFill>
                    <a:schemeClr val="tx1"/>
                  </a:solidFill>
                </a:endParaRPr>
              </a:p>
            </c:rich>
          </c:tx>
          <c:layout/>
        </c:title>
        <c:numFmt formatCode="General" sourceLinked="1"/>
        <c:tickLblPos val="nextTo"/>
        <c:txPr>
          <a:bodyPr/>
          <a:lstStyle/>
          <a:p>
            <a:pPr>
              <a:defRPr sz="1500" b="1"/>
            </a:pPr>
            <a:endParaRPr lang="en-US"/>
          </a:p>
        </c:txPr>
        <c:crossAx val="299895424"/>
        <c:crosses val="autoZero"/>
        <c:crossBetween val="midCat"/>
        <c:majorUnit val="25"/>
      </c:valAx>
      <c:spPr>
        <a:solidFill>
          <a:schemeClr val="bg2"/>
        </a:solidFill>
        <a:ln>
          <a:solidFill>
            <a:schemeClr val="tx1"/>
          </a:solidFill>
        </a:ln>
      </c:spPr>
    </c:plotArea>
    <c:legend>
      <c:legendPos val="r"/>
      <c:layout>
        <c:manualLayout>
          <c:xMode val="edge"/>
          <c:yMode val="edge"/>
          <c:x val="0.43198371774324712"/>
          <c:y val="4.7852637371942286E-2"/>
          <c:w val="0.5147419459735677"/>
          <c:h val="0.14498518330369994"/>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userShapes r:id="rId2"/>
</c:chartSpace>
</file>

<file path=ppt/charts/chart46.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10564885141569696"/>
          <c:y val="0.11423567013800791"/>
          <c:w val="0.86853006759110862"/>
          <c:h val="0.69009736686140044"/>
        </c:manualLayout>
      </c:layout>
      <c:lineChart>
        <c:grouping val="standard"/>
        <c:ser>
          <c:idx val="0"/>
          <c:order val="0"/>
          <c:tx>
            <c:strRef>
              <c:f>Sheet1!$A$2</c:f>
              <c:strCache>
                <c:ptCount val="1"/>
                <c:pt idx="0">
                  <c:v>Bronchiolitis</c:v>
                </c:pt>
              </c:strCache>
            </c:strRef>
          </c:tx>
          <c:spPr>
            <a:ln w="38100">
              <a:solidFill>
                <a:srgbClr val="FF0000"/>
              </a:solidFill>
            </a:ln>
          </c:spPr>
          <c:marker>
            <c:symbol val="diamond"/>
            <c:size val="9"/>
            <c:spPr>
              <a:solidFill>
                <a:srgbClr val="FF0000"/>
              </a:solidFill>
              <a:ln>
                <a:solidFill>
                  <a:srgbClr val="FF0000"/>
                </a:solidFill>
              </a:ln>
            </c:spPr>
          </c:marker>
          <c:cat>
            <c:strRef>
              <c:f>Sheet1!$B$1:$F$1</c:f>
              <c:strCache>
                <c:ptCount val="5"/>
                <c:pt idx="0">
                  <c:v>0-30 Days
(N = 39)</c:v>
                </c:pt>
                <c:pt idx="1">
                  <c:v>31 Days - 1 Year (N =44)</c:v>
                </c:pt>
                <c:pt idx="2">
                  <c:v>&gt;1 Year - 3 Years (N = 44)</c:v>
                </c:pt>
                <c:pt idx="3">
                  <c:v>&gt;3 Years - 5 Years (N = 34)</c:v>
                </c:pt>
                <c:pt idx="4">
                  <c:v>&gt;5 Years
(N = 62)</c:v>
                </c:pt>
              </c:strCache>
            </c:strRef>
          </c:cat>
          <c:val>
            <c:numRef>
              <c:f>Sheet1!$B$2:$F$2</c:f>
              <c:numCache>
                <c:formatCode>General</c:formatCode>
                <c:ptCount val="5"/>
                <c:pt idx="0">
                  <c:v>0</c:v>
                </c:pt>
                <c:pt idx="1">
                  <c:v>2.2999999999999998</c:v>
                </c:pt>
                <c:pt idx="2">
                  <c:v>47.7</c:v>
                </c:pt>
                <c:pt idx="3">
                  <c:v>41.2</c:v>
                </c:pt>
                <c:pt idx="4">
                  <c:v>29</c:v>
                </c:pt>
              </c:numCache>
            </c:numRef>
          </c:val>
        </c:ser>
        <c:ser>
          <c:idx val="1"/>
          <c:order val="1"/>
          <c:tx>
            <c:strRef>
              <c:f>Sheet1!$A$3</c:f>
              <c:strCache>
                <c:ptCount val="1"/>
                <c:pt idx="0">
                  <c:v>Infection (Non-CMV)</c:v>
                </c:pt>
              </c:strCache>
            </c:strRef>
          </c:tx>
          <c:spPr>
            <a:ln w="38100">
              <a:solidFill>
                <a:srgbClr val="FFFF00"/>
              </a:solidFill>
              <a:prstDash val="solid"/>
            </a:ln>
          </c:spPr>
          <c:marker>
            <c:symbol val="diamond"/>
            <c:size val="9"/>
            <c:spPr>
              <a:solidFill>
                <a:srgbClr val="FFFF00"/>
              </a:solidFill>
              <a:ln>
                <a:solidFill>
                  <a:srgbClr val="FFFF00"/>
                </a:solidFill>
              </a:ln>
            </c:spPr>
          </c:marker>
          <c:cat>
            <c:strRef>
              <c:f>Sheet1!$B$1:$F$1</c:f>
              <c:strCache>
                <c:ptCount val="5"/>
                <c:pt idx="0">
                  <c:v>0-30 Days
(N = 39)</c:v>
                </c:pt>
                <c:pt idx="1">
                  <c:v>31 Days - 1 Year (N =44)</c:v>
                </c:pt>
                <c:pt idx="2">
                  <c:v>&gt;1 Year - 3 Years (N = 44)</c:v>
                </c:pt>
                <c:pt idx="3">
                  <c:v>&gt;3 Years - 5 Years (N = 34)</c:v>
                </c:pt>
                <c:pt idx="4">
                  <c:v>&gt;5 Years
(N = 62)</c:v>
                </c:pt>
              </c:strCache>
            </c:strRef>
          </c:cat>
          <c:val>
            <c:numRef>
              <c:f>Sheet1!$B$3:$F$3</c:f>
              <c:numCache>
                <c:formatCode>General</c:formatCode>
                <c:ptCount val="5"/>
                <c:pt idx="0">
                  <c:v>10.3</c:v>
                </c:pt>
                <c:pt idx="1">
                  <c:v>34.1</c:v>
                </c:pt>
                <c:pt idx="2">
                  <c:v>9.1</c:v>
                </c:pt>
                <c:pt idx="3">
                  <c:v>2.9</c:v>
                </c:pt>
                <c:pt idx="4">
                  <c:v>25.8</c:v>
                </c:pt>
              </c:numCache>
            </c:numRef>
          </c:val>
        </c:ser>
        <c:ser>
          <c:idx val="2"/>
          <c:order val="2"/>
          <c:tx>
            <c:strRef>
              <c:f>Sheet1!$A$4</c:f>
              <c:strCache>
                <c:ptCount val="1"/>
                <c:pt idx="0">
                  <c:v>Graft Failure</c:v>
                </c:pt>
              </c:strCache>
            </c:strRef>
          </c:tx>
          <c:spPr>
            <a:ln w="38100">
              <a:solidFill>
                <a:srgbClr val="00FF00"/>
              </a:solidFill>
            </a:ln>
          </c:spPr>
          <c:marker>
            <c:symbol val="diamond"/>
            <c:size val="9"/>
            <c:spPr>
              <a:solidFill>
                <a:srgbClr val="00FF00"/>
              </a:solidFill>
              <a:ln>
                <a:solidFill>
                  <a:srgbClr val="00FF00"/>
                </a:solidFill>
              </a:ln>
            </c:spPr>
          </c:marker>
          <c:cat>
            <c:strRef>
              <c:f>Sheet1!$B$1:$F$1</c:f>
              <c:strCache>
                <c:ptCount val="5"/>
                <c:pt idx="0">
                  <c:v>0-30 Days
(N = 39)</c:v>
                </c:pt>
                <c:pt idx="1">
                  <c:v>31 Days - 1 Year (N =44)</c:v>
                </c:pt>
                <c:pt idx="2">
                  <c:v>&gt;1 Year - 3 Years (N = 44)</c:v>
                </c:pt>
                <c:pt idx="3">
                  <c:v>&gt;3 Years - 5 Years (N = 34)</c:v>
                </c:pt>
                <c:pt idx="4">
                  <c:v>&gt;5 Years
(N = 62)</c:v>
                </c:pt>
              </c:strCache>
            </c:strRef>
          </c:cat>
          <c:val>
            <c:numRef>
              <c:f>Sheet1!$B$4:$F$4</c:f>
              <c:numCache>
                <c:formatCode>General</c:formatCode>
                <c:ptCount val="5"/>
                <c:pt idx="0">
                  <c:v>38.5</c:v>
                </c:pt>
                <c:pt idx="1">
                  <c:v>20.5</c:v>
                </c:pt>
                <c:pt idx="2">
                  <c:v>22.7</c:v>
                </c:pt>
                <c:pt idx="3">
                  <c:v>32.4</c:v>
                </c:pt>
                <c:pt idx="4">
                  <c:v>19.399999999999999</c:v>
                </c:pt>
              </c:numCache>
            </c:numRef>
          </c:val>
        </c:ser>
        <c:ser>
          <c:idx val="3"/>
          <c:order val="3"/>
          <c:tx>
            <c:strRef>
              <c:f>Sheet1!$A$5</c:f>
              <c:strCache>
                <c:ptCount val="1"/>
                <c:pt idx="0">
                  <c:v>Cardiovascular</c:v>
                </c:pt>
              </c:strCache>
            </c:strRef>
          </c:tx>
          <c:spPr>
            <a:ln w="38100">
              <a:solidFill>
                <a:srgbClr val="00FFFF"/>
              </a:solidFill>
            </a:ln>
          </c:spPr>
          <c:marker>
            <c:symbol val="diamond"/>
            <c:size val="9"/>
            <c:spPr>
              <a:solidFill>
                <a:srgbClr val="00FFFF"/>
              </a:solidFill>
              <a:ln>
                <a:solidFill>
                  <a:srgbClr val="00FFFF"/>
                </a:solidFill>
              </a:ln>
            </c:spPr>
          </c:marker>
          <c:cat>
            <c:strRef>
              <c:f>Sheet1!$B$1:$F$1</c:f>
              <c:strCache>
                <c:ptCount val="5"/>
                <c:pt idx="0">
                  <c:v>0-30 Days
(N = 39)</c:v>
                </c:pt>
                <c:pt idx="1">
                  <c:v>31 Days - 1 Year (N =44)</c:v>
                </c:pt>
                <c:pt idx="2">
                  <c:v>&gt;1 Year - 3 Years (N = 44)</c:v>
                </c:pt>
                <c:pt idx="3">
                  <c:v>&gt;3 Years - 5 Years (N = 34)</c:v>
                </c:pt>
                <c:pt idx="4">
                  <c:v>&gt;5 Years
(N = 62)</c:v>
                </c:pt>
              </c:strCache>
            </c:strRef>
          </c:cat>
          <c:val>
            <c:numRef>
              <c:f>Sheet1!$B$5:$F$5</c:f>
              <c:numCache>
                <c:formatCode>General</c:formatCode>
                <c:ptCount val="5"/>
                <c:pt idx="0">
                  <c:v>7.7</c:v>
                </c:pt>
                <c:pt idx="1">
                  <c:v>4.5</c:v>
                </c:pt>
                <c:pt idx="2">
                  <c:v>4.5</c:v>
                </c:pt>
                <c:pt idx="3">
                  <c:v>2.9</c:v>
                </c:pt>
                <c:pt idx="4">
                  <c:v>4.8</c:v>
                </c:pt>
              </c:numCache>
            </c:numRef>
          </c:val>
        </c:ser>
        <c:marker val="1"/>
        <c:axId val="303420160"/>
        <c:axId val="303422080"/>
      </c:lineChart>
      <c:catAx>
        <c:axId val="303420160"/>
        <c:scaling>
          <c:orientation val="minMax"/>
        </c:scaling>
        <c:axPos val="b"/>
        <c:numFmt formatCode="#,##0" sourceLinked="1"/>
        <c:tickLblPos val="nextTo"/>
        <c:txPr>
          <a:bodyPr rot="0"/>
          <a:lstStyle/>
          <a:p>
            <a:pPr>
              <a:defRPr sz="1400" b="1"/>
            </a:pPr>
            <a:endParaRPr lang="en-US"/>
          </a:p>
        </c:txPr>
        <c:crossAx val="303422080"/>
        <c:crosses val="autoZero"/>
        <c:auto val="1"/>
        <c:lblAlgn val="ctr"/>
        <c:lblOffset val="100"/>
      </c:catAx>
      <c:valAx>
        <c:axId val="303422080"/>
        <c:scaling>
          <c:orientation val="minMax"/>
          <c:max val="60"/>
          <c:min val="0"/>
        </c:scaling>
        <c:axPos val="l"/>
        <c:majorGridlines>
          <c:spPr>
            <a:ln>
              <a:prstDash val="sysDash"/>
            </a:ln>
          </c:spPr>
        </c:majorGridlines>
        <c:title>
          <c:tx>
            <c:rich>
              <a:bodyPr rot="-5400000" vert="horz"/>
              <a:lstStyle/>
              <a:p>
                <a:pPr>
                  <a:defRPr sz="1700"/>
                </a:pPr>
                <a:r>
                  <a:rPr lang="en-US" sz="1700" b="1" i="0" baseline="0" dirty="0" smtClean="0">
                    <a:solidFill>
                      <a:schemeClr val="tx1"/>
                    </a:solidFill>
                  </a:rPr>
                  <a:t>% of Deaths</a:t>
                </a:r>
                <a:endParaRPr lang="en-US" sz="1700" b="1" i="0" baseline="0" dirty="0">
                  <a:solidFill>
                    <a:schemeClr val="tx1"/>
                  </a:solidFill>
                </a:endParaRPr>
              </a:p>
            </c:rich>
          </c:tx>
          <c:layout>
            <c:manualLayout>
              <c:xMode val="edge"/>
              <c:yMode val="edge"/>
              <c:x val="1.5476854110050425E-2"/>
              <c:y val="0.32582317331301985"/>
            </c:manualLayout>
          </c:layout>
        </c:title>
        <c:numFmt formatCode="General" sourceLinked="1"/>
        <c:tickLblPos val="nextTo"/>
        <c:txPr>
          <a:bodyPr/>
          <a:lstStyle/>
          <a:p>
            <a:pPr>
              <a:defRPr sz="1500" b="1"/>
            </a:pPr>
            <a:endParaRPr lang="en-US"/>
          </a:p>
        </c:txPr>
        <c:crossAx val="303420160"/>
        <c:crosses val="autoZero"/>
        <c:crossBetween val="between"/>
        <c:majorUnit val="10"/>
      </c:valAx>
      <c:spPr>
        <a:solidFill>
          <a:schemeClr val="bg2"/>
        </a:solidFill>
        <a:ln>
          <a:solidFill>
            <a:schemeClr val="tx1"/>
          </a:solidFill>
        </a:ln>
      </c:spPr>
    </c:plotArea>
    <c:legend>
      <c:legendPos val="r"/>
      <c:layout>
        <c:manualLayout>
          <c:xMode val="edge"/>
          <c:yMode val="edge"/>
          <c:x val="0.12237463126843724"/>
          <c:y val="4.8999237998476733E-2"/>
          <c:w val="0.84092188697652226"/>
          <c:h val="0.11120734908136483"/>
        </c:manualLayout>
      </c:layout>
      <c:overlay val="1"/>
      <c:spPr>
        <a:solidFill>
          <a:schemeClr val="bg2"/>
        </a:solidFill>
        <a:ln>
          <a:solidFill>
            <a:schemeClr val="tx1"/>
          </a:solidFill>
        </a:ln>
      </c:spPr>
      <c:txPr>
        <a:bodyPr/>
        <a:lstStyle/>
        <a:p>
          <a:pPr>
            <a:defRPr sz="1400" b="1"/>
          </a:pPr>
          <a:endParaRPr lang="en-US"/>
        </a:p>
      </c:txPr>
    </c:legend>
    <c:plotVisOnly val="1"/>
    <c:dispBlanksAs val="gap"/>
  </c:chart>
  <c:txPr>
    <a:bodyPr/>
    <a:lstStyle/>
    <a:p>
      <a:pPr>
        <a:defRPr sz="1800"/>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view3D>
      <c:rotX val="50"/>
      <c:rotY val="120"/>
      <c:perspective val="30"/>
    </c:view3D>
    <c:sideWall>
      <c:spPr>
        <a:solidFill>
          <a:schemeClr val="bg2"/>
        </a:solidFill>
        <a:ln>
          <a:solidFill>
            <a:schemeClr val="tx1"/>
          </a:solidFill>
        </a:ln>
      </c:spPr>
    </c:sideWall>
    <c:backWall>
      <c:spPr>
        <a:solidFill>
          <a:schemeClr val="bg2"/>
        </a:solidFill>
        <a:ln>
          <a:solidFill>
            <a:schemeClr val="tx1"/>
          </a:solidFill>
        </a:ln>
      </c:spPr>
    </c:backWall>
    <c:plotArea>
      <c:layout>
        <c:manualLayout>
          <c:layoutTarget val="inner"/>
          <c:xMode val="edge"/>
          <c:yMode val="edge"/>
          <c:x val="0"/>
          <c:y val="0.11961195583310709"/>
          <c:w val="0.84125380345156064"/>
          <c:h val="0.74200696895646656"/>
        </c:manualLayout>
      </c:layout>
      <c:pie3DChart>
        <c:varyColors val="1"/>
        <c:ser>
          <c:idx val="0"/>
          <c:order val="0"/>
          <c:tx>
            <c:strRef>
              <c:f>Sheet1!$B$1</c:f>
              <c:strCache>
                <c:ptCount val="1"/>
                <c:pt idx="0">
                  <c:v>%</c:v>
                </c:pt>
              </c:strCache>
            </c:strRef>
          </c:tx>
          <c:spPr>
            <a:ln w="38100">
              <a:solidFill>
                <a:schemeClr val="bg2"/>
              </a:solidFill>
            </a:ln>
          </c:spPr>
          <c:dPt>
            <c:idx val="0"/>
            <c:spPr>
              <a:solidFill>
                <a:srgbClr val="FF9900"/>
              </a:solidFill>
              <a:ln w="38100">
                <a:solidFill>
                  <a:schemeClr val="bg2"/>
                </a:solidFill>
              </a:ln>
            </c:spPr>
          </c:dPt>
          <c:dPt>
            <c:idx val="1"/>
            <c:spPr>
              <a:solidFill>
                <a:srgbClr val="FF0000"/>
              </a:solidFill>
              <a:ln w="38100">
                <a:solidFill>
                  <a:schemeClr val="bg2"/>
                </a:solidFill>
              </a:ln>
            </c:spPr>
          </c:dPt>
          <c:dPt>
            <c:idx val="2"/>
            <c:spPr>
              <a:solidFill>
                <a:srgbClr val="9966FF"/>
              </a:solidFill>
              <a:ln w="38100">
                <a:solidFill>
                  <a:schemeClr val="bg2"/>
                </a:solidFill>
              </a:ln>
            </c:spPr>
          </c:dPt>
          <c:dPt>
            <c:idx val="3"/>
            <c:spPr>
              <a:solidFill>
                <a:srgbClr val="00FF00"/>
              </a:solidFill>
              <a:ln w="38100">
                <a:solidFill>
                  <a:schemeClr val="bg2"/>
                </a:solidFill>
              </a:ln>
            </c:spPr>
          </c:dPt>
          <c:dPt>
            <c:idx val="4"/>
            <c:spPr>
              <a:solidFill>
                <a:schemeClr val="bg1">
                  <a:lumMod val="50000"/>
                  <a:lumOff val="50000"/>
                </a:schemeClr>
              </a:solidFill>
              <a:ln w="38100">
                <a:solidFill>
                  <a:schemeClr val="bg2"/>
                </a:solidFill>
              </a:ln>
            </c:spPr>
          </c:dPt>
          <c:dPt>
            <c:idx val="5"/>
            <c:spPr>
              <a:solidFill>
                <a:srgbClr val="FFFF00"/>
              </a:solidFill>
              <a:ln w="38100">
                <a:solidFill>
                  <a:schemeClr val="bg2"/>
                </a:solidFill>
              </a:ln>
            </c:spPr>
          </c:dPt>
          <c:dPt>
            <c:idx val="6"/>
            <c:spPr>
              <a:solidFill>
                <a:srgbClr val="00FFFF"/>
              </a:solidFill>
              <a:ln w="38100">
                <a:solidFill>
                  <a:schemeClr val="bg2"/>
                </a:solidFill>
              </a:ln>
            </c:spPr>
          </c:dPt>
          <c:dPt>
            <c:idx val="7"/>
            <c:spPr>
              <a:solidFill>
                <a:srgbClr val="CCCCFF"/>
              </a:solidFill>
              <a:ln w="38100">
                <a:solidFill>
                  <a:schemeClr val="bg2"/>
                </a:solidFill>
              </a:ln>
            </c:spPr>
          </c:dPt>
          <c:dPt>
            <c:idx val="8"/>
            <c:spPr>
              <a:solidFill>
                <a:srgbClr val="CC00CC"/>
              </a:solidFill>
              <a:ln w="38100">
                <a:solidFill>
                  <a:schemeClr val="bg2"/>
                </a:solidFill>
              </a:ln>
            </c:spPr>
          </c:dPt>
          <c:dLbls>
            <c:dLbl>
              <c:idx val="0"/>
              <c:layout>
                <c:manualLayout>
                  <c:x val="1.4899310152602598E-2"/>
                  <c:y val="7.3531088786315507E-2"/>
                </c:manualLayout>
              </c:layout>
              <c:dLblPos val="bestFit"/>
              <c:showVal val="1"/>
              <c:showCatName val="1"/>
              <c:separator>
</c:separator>
            </c:dLbl>
            <c:dLbl>
              <c:idx val="1"/>
              <c:layout>
                <c:manualLayout>
                  <c:x val="7.9600724688175094E-3"/>
                  <c:y val="-2.7555887410626225E-2"/>
                </c:manualLayout>
              </c:layout>
              <c:dLblPos val="bestFit"/>
              <c:showVal val="1"/>
              <c:showCatName val="1"/>
              <c:separator>
</c:separator>
            </c:dLbl>
            <c:dLbl>
              <c:idx val="3"/>
              <c:layout>
                <c:manualLayout>
                  <c:x val="-7.2080923512879433E-3"/>
                  <c:y val="-2.6663272694362142E-2"/>
                </c:manualLayout>
              </c:layout>
              <c:dLblPos val="bestFit"/>
              <c:showVal val="1"/>
              <c:showCatName val="1"/>
              <c:separator>
</c:separator>
            </c:dLbl>
            <c:dLbl>
              <c:idx val="5"/>
              <c:layout>
                <c:manualLayout>
                  <c:x val="-1.0363040903072957E-2"/>
                  <c:y val="7.1578875916372495E-3"/>
                </c:manualLayout>
              </c:layout>
              <c:dLblPos val="bestFit"/>
              <c:showVal val="1"/>
              <c:showCatName val="1"/>
              <c:separator>
</c:separator>
            </c:dLbl>
            <c:dLbl>
              <c:idx val="6"/>
              <c:layout>
                <c:manualLayout>
                  <c:x val="2.1726244396441587E-2"/>
                  <c:y val="-8.9409675083718013E-2"/>
                </c:manualLayout>
              </c:layout>
              <c:dLblPos val="bestFit"/>
              <c:showVal val="1"/>
              <c:showCatName val="1"/>
              <c:separator>
</c:separator>
            </c:dLbl>
            <c:dLbl>
              <c:idx val="7"/>
              <c:layout>
                <c:manualLayout>
                  <c:x val="1.0393758855364321E-2"/>
                  <c:y val="-3.3513892659969242E-2"/>
                </c:manualLayout>
              </c:layout>
              <c:dLblPos val="bestFit"/>
              <c:showVal val="1"/>
              <c:showCatName val="1"/>
              <c:separator>
</c:separator>
            </c:dLbl>
            <c:numFmt formatCode="0%" sourceLinked="0"/>
            <c:txPr>
              <a:bodyPr/>
              <a:lstStyle/>
              <a:p>
                <a:pPr>
                  <a:defRPr sz="1500" b="1">
                    <a:solidFill>
                      <a:srgbClr val="FFFF00"/>
                    </a:solidFill>
                  </a:defRPr>
                </a:pPr>
                <a:endParaRPr lang="en-US"/>
              </a:p>
            </c:txPr>
            <c:dLblPos val="bestFit"/>
            <c:showVal val="1"/>
            <c:showCatName val="1"/>
            <c:separator>
</c:separator>
            <c:showLeaderLines val="1"/>
          </c:dLbls>
          <c:cat>
            <c:strRef>
              <c:f>Sheet1!$A$2:$A$10</c:f>
              <c:strCache>
                <c:ptCount val="9"/>
                <c:pt idx="0">
                  <c:v>Acquired heart disease</c:v>
                </c:pt>
                <c:pt idx="1">
                  <c:v>Congenital heart disease</c:v>
                </c:pt>
                <c:pt idx="2">
                  <c:v>COPD/Alpha-1</c:v>
                </c:pt>
                <c:pt idx="3">
                  <c:v>CF</c:v>
                </c:pt>
                <c:pt idx="4">
                  <c:v>IPF</c:v>
                </c:pt>
                <c:pt idx="5">
                  <c:v>IPAH</c:v>
                </c:pt>
                <c:pt idx="6">
                  <c:v>Re-transplant</c:v>
                </c:pt>
                <c:pt idx="7">
                  <c:v>Sarcoidosis</c:v>
                </c:pt>
                <c:pt idx="8">
                  <c:v>Other</c:v>
                </c:pt>
              </c:strCache>
            </c:strRef>
          </c:cat>
          <c:val>
            <c:numRef>
              <c:f>Sheet1!$B$2:$B$10</c:f>
              <c:numCache>
                <c:formatCode>0.00%</c:formatCode>
                <c:ptCount val="9"/>
                <c:pt idx="0">
                  <c:v>5.0314000000000067E-2</c:v>
                </c:pt>
                <c:pt idx="1">
                  <c:v>0.35660000000000008</c:v>
                </c:pt>
                <c:pt idx="2">
                  <c:v>6.1005999999999998E-2</c:v>
                </c:pt>
                <c:pt idx="3">
                  <c:v>0.14088000000000001</c:v>
                </c:pt>
                <c:pt idx="4">
                  <c:v>3.6164000000000002E-2</c:v>
                </c:pt>
                <c:pt idx="5">
                  <c:v>0.27579000000000004</c:v>
                </c:pt>
                <c:pt idx="6">
                  <c:v>1.8238999999999998E-2</c:v>
                </c:pt>
                <c:pt idx="7">
                  <c:v>1.6351999999999998E-2</c:v>
                </c:pt>
                <c:pt idx="8">
                  <c:v>4.4654000000000013E-2</c:v>
                </c:pt>
              </c:numCache>
            </c:numRef>
          </c:val>
        </c:ser>
        <c:dLbls>
          <c:showVal val="1"/>
        </c:dLbls>
      </c:pie3DChart>
    </c:plotArea>
    <c:plotVisOnly val="1"/>
    <c:dispBlanksAs val="zero"/>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4838505480932845"/>
          <c:y val="4.2052347623213804E-2"/>
          <c:w val="0.69695824385589178"/>
          <c:h val="0.79151268591423951"/>
        </c:manualLayout>
      </c:layout>
      <c:barChart>
        <c:barDir val="col"/>
        <c:grouping val="percentStacked"/>
        <c:ser>
          <c:idx val="0"/>
          <c:order val="0"/>
          <c:tx>
            <c:strRef>
              <c:f>Sheet1!$A$2</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dLbls>
            <c:dLbl>
              <c:idx val="0"/>
              <c:layout>
                <c:manualLayout>
                  <c:x val="4.6642806012884746E-3"/>
                  <c:y val="0.16640970281940576"/>
                </c:manualLayout>
              </c:layout>
              <c:dLblPos val="ctr"/>
              <c:showCatName val="1"/>
            </c:dLbl>
            <c:dLbl>
              <c:idx val="1"/>
              <c:layout>
                <c:manualLayout>
                  <c:x val="3.0303030303030312E-3"/>
                  <c:y val="0.20891668783337583"/>
                </c:manualLayout>
              </c:layout>
              <c:dLblPos val="ctr"/>
              <c:showCatName val="1"/>
            </c:dLbl>
            <c:dLbl>
              <c:idx val="2"/>
              <c:layout>
                <c:manualLayout>
                  <c:x val="1.2774994034836554E-3"/>
                  <c:y val="0.20684425535517745"/>
                </c:manualLayout>
              </c:layout>
              <c:dLblPos val="ctr"/>
              <c:showCatName val="1"/>
            </c:dLbl>
            <c:txPr>
              <a:bodyPr/>
              <a:lstStyle/>
              <a:p>
                <a:pPr>
                  <a:defRPr sz="1500" b="1"/>
                </a:pPr>
                <a:endParaRPr lang="en-US"/>
              </a:p>
            </c:txPr>
            <c:dLblPos val="inEnd"/>
            <c:showCatName val="1"/>
          </c:dLbls>
          <c:cat>
            <c:strRef>
              <c:f>Sheet1!$B$1:$E$1</c:f>
              <c:strCache>
                <c:ptCount val="4"/>
                <c:pt idx="0">
                  <c:v>1982-1991 (N=959)</c:v>
                </c:pt>
                <c:pt idx="1">
                  <c:v>1992-2001 (N=1,453)</c:v>
                </c:pt>
                <c:pt idx="2">
                  <c:v>2002-6/2011 (N=768)</c:v>
                </c:pt>
                <c:pt idx="3">
                  <c:v>Column2</c:v>
                </c:pt>
              </c:strCache>
            </c:strRef>
          </c:cat>
          <c:val>
            <c:numRef>
              <c:f>Sheet1!$B$2:$E$2</c:f>
              <c:numCache>
                <c:formatCode>General</c:formatCode>
                <c:ptCount val="4"/>
                <c:pt idx="0">
                  <c:v>272</c:v>
                </c:pt>
                <c:pt idx="1">
                  <c:v>565</c:v>
                </c:pt>
                <c:pt idx="2">
                  <c:v>297</c:v>
                </c:pt>
              </c:numCache>
            </c:numRef>
          </c:val>
        </c:ser>
        <c:ser>
          <c:idx val="1"/>
          <c:order val="1"/>
          <c:tx>
            <c:strRef>
              <c:f>Sheet1!$A$3</c:f>
              <c:strCache>
                <c:ptCount val="1"/>
                <c:pt idx="0">
                  <c:v>IPAH</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Sheet1!$B$1:$E$1</c:f>
              <c:strCache>
                <c:ptCount val="4"/>
                <c:pt idx="0">
                  <c:v>1982-1991 (N=959)</c:v>
                </c:pt>
                <c:pt idx="1">
                  <c:v>1992-2001 (N=1,453)</c:v>
                </c:pt>
                <c:pt idx="2">
                  <c:v>2002-6/2011 (N=768)</c:v>
                </c:pt>
                <c:pt idx="3">
                  <c:v>Column2</c:v>
                </c:pt>
              </c:strCache>
            </c:strRef>
          </c:cat>
          <c:val>
            <c:numRef>
              <c:f>Sheet1!$B$3:$E$3</c:f>
              <c:numCache>
                <c:formatCode>General</c:formatCode>
                <c:ptCount val="4"/>
                <c:pt idx="0">
                  <c:v>305</c:v>
                </c:pt>
                <c:pt idx="1">
                  <c:v>363</c:v>
                </c:pt>
                <c:pt idx="2">
                  <c:v>209</c:v>
                </c:pt>
              </c:numCache>
            </c:numRef>
          </c:val>
        </c:ser>
        <c:ser>
          <c:idx val="2"/>
          <c:order val="2"/>
          <c:tx>
            <c:strRef>
              <c:f>Sheet1!$A$4</c:f>
              <c:strCache>
                <c:ptCount val="1"/>
                <c:pt idx="0">
                  <c:v>CF</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Sheet1!$B$4:$E$4</c:f>
              <c:numCache>
                <c:formatCode>General</c:formatCode>
                <c:ptCount val="4"/>
                <c:pt idx="0">
                  <c:v>164</c:v>
                </c:pt>
                <c:pt idx="1">
                  <c:v>231</c:v>
                </c:pt>
                <c:pt idx="2">
                  <c:v>53</c:v>
                </c:pt>
              </c:numCache>
            </c:numRef>
          </c:val>
        </c:ser>
        <c:ser>
          <c:idx val="3"/>
          <c:order val="3"/>
          <c:tx>
            <c:strRef>
              <c:f>Sheet1!$A$5</c:f>
              <c:strCache>
                <c:ptCount val="1"/>
                <c:pt idx="0">
                  <c:v>Acquired Heart Disease</c:v>
                </c:pt>
              </c:strCache>
            </c:strRef>
          </c:tx>
          <c:spPr>
            <a:gradFill flip="none" rotWithShape="1">
              <a:gsLst>
                <a:gs pos="0">
                  <a:srgbClr val="CC6600"/>
                </a:gs>
                <a:gs pos="50000">
                  <a:srgbClr val="FF9900"/>
                </a:gs>
                <a:gs pos="100000">
                  <a:srgbClr val="CC6600"/>
                </a:gs>
              </a:gsLst>
              <a:lin ang="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Sheet1!$B$5:$E$5</c:f>
              <c:numCache>
                <c:formatCode>General</c:formatCode>
                <c:ptCount val="4"/>
                <c:pt idx="0">
                  <c:v>26</c:v>
                </c:pt>
                <c:pt idx="1">
                  <c:v>60</c:v>
                </c:pt>
                <c:pt idx="2">
                  <c:v>74</c:v>
                </c:pt>
              </c:numCache>
            </c:numRef>
          </c:val>
        </c:ser>
        <c:ser>
          <c:idx val="4"/>
          <c:order val="4"/>
          <c:tx>
            <c:strRef>
              <c:f>Sheet1!$A$6</c:f>
              <c:strCache>
                <c:ptCount val="1"/>
                <c:pt idx="0">
                  <c:v>COPD/Alpha-1</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Sheet1!$B$6:$E$6</c:f>
              <c:numCache>
                <c:formatCode>General</c:formatCode>
                <c:ptCount val="4"/>
                <c:pt idx="0">
                  <c:v>95</c:v>
                </c:pt>
                <c:pt idx="1">
                  <c:v>82</c:v>
                </c:pt>
                <c:pt idx="2">
                  <c:v>17</c:v>
                </c:pt>
              </c:numCache>
            </c:numRef>
          </c:val>
        </c:ser>
        <c:ser>
          <c:idx val="5"/>
          <c:order val="5"/>
          <c:tx>
            <c:strRef>
              <c:f>Sheet1!$A$7</c:f>
              <c:strCache>
                <c:ptCount val="1"/>
                <c:pt idx="0">
                  <c:v>IPF</c:v>
                </c:pt>
              </c:strCache>
            </c:strRef>
          </c:tx>
          <c:spPr>
            <a:gradFill flip="none" rotWithShape="1">
              <a:gsLst>
                <a:gs pos="0">
                  <a:srgbClr val="00004C">
                    <a:lumMod val="90000"/>
                    <a:lumOff val="10000"/>
                  </a:srgbClr>
                </a:gs>
                <a:gs pos="50000">
                  <a:srgbClr val="00004C">
                    <a:lumMod val="50000"/>
                    <a:lumOff val="50000"/>
                  </a:srgbClr>
                </a:gs>
                <a:gs pos="100000">
                  <a:schemeClr val="bg1">
                    <a:lumMod val="90000"/>
                    <a:lumOff val="10000"/>
                  </a:schemeClr>
                </a:gs>
              </a:gsLst>
              <a:lin ang="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Sheet1!$B$7:$E$7</c:f>
              <c:numCache>
                <c:formatCode>General</c:formatCode>
                <c:ptCount val="4"/>
                <c:pt idx="0">
                  <c:v>45</c:v>
                </c:pt>
                <c:pt idx="1">
                  <c:v>45</c:v>
                </c:pt>
                <c:pt idx="2">
                  <c:v>25</c:v>
                </c:pt>
              </c:numCache>
            </c:numRef>
          </c:val>
        </c:ser>
        <c:ser>
          <c:idx val="6"/>
          <c:order val="6"/>
          <c:tx>
            <c:strRef>
              <c:f>Sheet1!$A$8</c:f>
              <c:strCache>
                <c:ptCount val="1"/>
                <c:pt idx="0">
                  <c:v>Re-TX</c:v>
                </c:pt>
              </c:strCache>
            </c:strRef>
          </c:tx>
          <c:spPr>
            <a:gradFill flip="none" rotWithShape="1">
              <a:gsLst>
                <a:gs pos="0">
                  <a:srgbClr val="0099CC"/>
                </a:gs>
                <a:gs pos="50000">
                  <a:srgbClr val="00FFFF"/>
                </a:gs>
                <a:gs pos="100000">
                  <a:srgbClr val="0099CC"/>
                </a:gs>
              </a:gsLst>
              <a:lin ang="1080000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Sheet1!$B$8:$E$8</c:f>
              <c:numCache>
                <c:formatCode>General</c:formatCode>
                <c:ptCount val="4"/>
                <c:pt idx="0">
                  <c:v>31</c:v>
                </c:pt>
                <c:pt idx="1">
                  <c:v>19</c:v>
                </c:pt>
                <c:pt idx="2">
                  <c:v>8</c:v>
                </c:pt>
              </c:numCache>
            </c:numRef>
          </c:val>
        </c:ser>
        <c:ser>
          <c:idx val="7"/>
          <c:order val="7"/>
          <c:tx>
            <c:strRef>
              <c:f>Sheet1!$A$9</c:f>
              <c:strCache>
                <c:ptCount val="1"/>
                <c:pt idx="0">
                  <c:v>Sarcoidosis</c:v>
                </c:pt>
              </c:strCache>
            </c:strRef>
          </c:tx>
          <c:spPr>
            <a:gradFill flip="none" rotWithShape="1">
              <a:gsLst>
                <a:gs pos="0">
                  <a:srgbClr val="9999FF"/>
                </a:gs>
                <a:gs pos="50000">
                  <a:srgbClr val="CCCCFF"/>
                </a:gs>
                <a:gs pos="100000">
                  <a:srgbClr val="9999FF"/>
                </a:gs>
              </a:gsLst>
              <a:lin ang="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Sheet1!$B$9:$E$9</c:f>
              <c:numCache>
                <c:formatCode>General</c:formatCode>
                <c:ptCount val="4"/>
                <c:pt idx="0">
                  <c:v>9</c:v>
                </c:pt>
                <c:pt idx="1">
                  <c:v>19</c:v>
                </c:pt>
                <c:pt idx="2">
                  <c:v>24</c:v>
                </c:pt>
              </c:numCache>
            </c:numRef>
          </c:val>
        </c:ser>
        <c:ser>
          <c:idx val="8"/>
          <c:order val="8"/>
          <c:tx>
            <c:strRef>
              <c:f>Sheet1!$A$10</c:f>
              <c:strCache>
                <c:ptCount val="1"/>
                <c:pt idx="0">
                  <c:v>Other</c:v>
                </c:pt>
              </c:strCache>
            </c:strRef>
          </c:tx>
          <c:spPr>
            <a:gradFill flip="none" rotWithShape="1">
              <a:gsLst>
                <a:gs pos="0">
                  <a:srgbClr val="660066"/>
                </a:gs>
                <a:gs pos="50000">
                  <a:srgbClr val="CC00CC"/>
                </a:gs>
                <a:gs pos="100000">
                  <a:srgbClr val="660066"/>
                </a:gs>
              </a:gsLst>
              <a:lin ang="10800000" scaled="1"/>
              <a:tileRect/>
            </a:gradFill>
            <a:ln>
              <a:solidFill>
                <a:srgbClr val="000000"/>
              </a:solidFill>
            </a:ln>
          </c:spPr>
          <c:cat>
            <c:strRef>
              <c:f>Sheet1!$B$1:$E$1</c:f>
              <c:strCache>
                <c:ptCount val="4"/>
                <c:pt idx="0">
                  <c:v>1982-1991 (N=959)</c:v>
                </c:pt>
                <c:pt idx="1">
                  <c:v>1992-2001 (N=1,453)</c:v>
                </c:pt>
                <c:pt idx="2">
                  <c:v>2002-6/2011 (N=768)</c:v>
                </c:pt>
                <c:pt idx="3">
                  <c:v>Column2</c:v>
                </c:pt>
              </c:strCache>
            </c:strRef>
          </c:cat>
          <c:val>
            <c:numRef>
              <c:f>Sheet1!$B$10:$E$10</c:f>
              <c:numCache>
                <c:formatCode>General</c:formatCode>
                <c:ptCount val="4"/>
                <c:pt idx="0">
                  <c:v>12</c:v>
                </c:pt>
                <c:pt idx="1">
                  <c:v>69</c:v>
                </c:pt>
                <c:pt idx="2">
                  <c:v>61</c:v>
                </c:pt>
              </c:numCache>
            </c:numRef>
          </c:val>
        </c:ser>
        <c:gapWidth val="60"/>
        <c:overlap val="100"/>
        <c:axId val="87731200"/>
        <c:axId val="88073344"/>
      </c:barChart>
      <c:catAx>
        <c:axId val="87731200"/>
        <c:scaling>
          <c:orientation val="minMax"/>
        </c:scaling>
        <c:delete val="1"/>
        <c:axPos val="b"/>
        <c:tickLblPos val="none"/>
        <c:crossAx val="88073344"/>
        <c:crosses val="autoZero"/>
        <c:auto val="1"/>
        <c:lblAlgn val="ctr"/>
        <c:lblOffset val="100"/>
      </c:catAx>
      <c:valAx>
        <c:axId val="88073344"/>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87731200"/>
        <c:crosses val="autoZero"/>
        <c:crossBetween val="between"/>
      </c:valAx>
      <c:spPr>
        <a:solidFill>
          <a:srgbClr val="000000"/>
        </a:solidFill>
        <a:ln>
          <a:solidFill>
            <a:srgbClr val="FFFFFF"/>
          </a:solidFill>
        </a:ln>
      </c:spPr>
    </c:plotArea>
    <c:legend>
      <c:legendPos val="r"/>
      <c:layout>
        <c:manualLayout>
          <c:xMode val="edge"/>
          <c:yMode val="edge"/>
          <c:x val="0.6650997118007409"/>
          <c:y val="5.6588655584718567E-2"/>
          <c:w val="0.32999832741496365"/>
          <c:h val="0.72015602216390062"/>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5870135798244244E-2"/>
          <c:y val="0.1280738294809923"/>
          <c:w val="0.87655779984022686"/>
          <c:h val="0.66248052662772061"/>
        </c:manualLayout>
      </c:layout>
      <c:areaChart>
        <c:grouping val="stacked"/>
        <c:ser>
          <c:idx val="0"/>
          <c:order val="0"/>
          <c:tx>
            <c:strRef>
              <c:f>Sheet1!$B$1</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Sheet1!$B$2:$B$22</c:f>
              <c:numCache>
                <c:formatCode>General</c:formatCode>
                <c:ptCount val="21"/>
                <c:pt idx="0">
                  <c:v>28.2209</c:v>
                </c:pt>
                <c:pt idx="1">
                  <c:v>29.696999999999999</c:v>
                </c:pt>
                <c:pt idx="2">
                  <c:v>35.928100000000043</c:v>
                </c:pt>
                <c:pt idx="3">
                  <c:v>36.538500000000013</c:v>
                </c:pt>
                <c:pt idx="4">
                  <c:v>40.109900000000003</c:v>
                </c:pt>
                <c:pt idx="5">
                  <c:v>41.935500000000012</c:v>
                </c:pt>
                <c:pt idx="6">
                  <c:v>35.833300000000001</c:v>
                </c:pt>
                <c:pt idx="7">
                  <c:v>42.424200000000006</c:v>
                </c:pt>
                <c:pt idx="8">
                  <c:v>32.558100000000003</c:v>
                </c:pt>
                <c:pt idx="9">
                  <c:v>41.481499999999997</c:v>
                </c:pt>
                <c:pt idx="10">
                  <c:v>42.735000000000042</c:v>
                </c:pt>
                <c:pt idx="11">
                  <c:v>37.5</c:v>
                </c:pt>
                <c:pt idx="12">
                  <c:v>38.947400000000002</c:v>
                </c:pt>
                <c:pt idx="13">
                  <c:v>46.153800000000004</c:v>
                </c:pt>
                <c:pt idx="14">
                  <c:v>48.863600000000005</c:v>
                </c:pt>
                <c:pt idx="15">
                  <c:v>37.078700000000012</c:v>
                </c:pt>
                <c:pt idx="16">
                  <c:v>38.8889</c:v>
                </c:pt>
                <c:pt idx="17">
                  <c:v>28.395099999999989</c:v>
                </c:pt>
                <c:pt idx="18">
                  <c:v>40</c:v>
                </c:pt>
                <c:pt idx="19">
                  <c:v>40</c:v>
                </c:pt>
                <c:pt idx="20">
                  <c:v>33.734900000000003</c:v>
                </c:pt>
              </c:numCache>
            </c:numRef>
          </c:val>
        </c:ser>
        <c:ser>
          <c:idx val="1"/>
          <c:order val="1"/>
          <c:tx>
            <c:strRef>
              <c:f>Sheet1!$C$1</c:f>
              <c:strCache>
                <c:ptCount val="1"/>
                <c:pt idx="0">
                  <c:v>IPAH</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Sheet1!$C$2:$C$22</c:f>
              <c:numCache>
                <c:formatCode>General</c:formatCode>
                <c:ptCount val="21"/>
                <c:pt idx="0">
                  <c:v>25.153400000000001</c:v>
                </c:pt>
                <c:pt idx="1">
                  <c:v>23.636399999999988</c:v>
                </c:pt>
                <c:pt idx="2">
                  <c:v>19.1617</c:v>
                </c:pt>
                <c:pt idx="3">
                  <c:v>26.923100000000002</c:v>
                </c:pt>
                <c:pt idx="4">
                  <c:v>24.725299999999972</c:v>
                </c:pt>
                <c:pt idx="5">
                  <c:v>23.655899999999999</c:v>
                </c:pt>
                <c:pt idx="6">
                  <c:v>25</c:v>
                </c:pt>
                <c:pt idx="7">
                  <c:v>32.727300000000042</c:v>
                </c:pt>
                <c:pt idx="8">
                  <c:v>23.255800000000001</c:v>
                </c:pt>
                <c:pt idx="9">
                  <c:v>25.925899999999974</c:v>
                </c:pt>
                <c:pt idx="10">
                  <c:v>24.786299999999972</c:v>
                </c:pt>
                <c:pt idx="11">
                  <c:v>22.916699999999974</c:v>
                </c:pt>
                <c:pt idx="12">
                  <c:v>29.473699999999972</c:v>
                </c:pt>
                <c:pt idx="13">
                  <c:v>16.666699999999974</c:v>
                </c:pt>
                <c:pt idx="14">
                  <c:v>21.590900000000001</c:v>
                </c:pt>
                <c:pt idx="15">
                  <c:v>28.0899</c:v>
                </c:pt>
                <c:pt idx="16">
                  <c:v>37.777800000000006</c:v>
                </c:pt>
                <c:pt idx="17">
                  <c:v>35.802500000000002</c:v>
                </c:pt>
                <c:pt idx="18">
                  <c:v>28.75</c:v>
                </c:pt>
                <c:pt idx="19">
                  <c:v>21.428599999999957</c:v>
                </c:pt>
                <c:pt idx="20">
                  <c:v>21.68669999999997</c:v>
                </c:pt>
              </c:numCache>
            </c:numRef>
          </c:val>
        </c:ser>
        <c:ser>
          <c:idx val="2"/>
          <c:order val="2"/>
          <c:tx>
            <c:strRef>
              <c:f>Sheet1!$D$1</c:f>
              <c:strCache>
                <c:ptCount val="1"/>
                <c:pt idx="0">
                  <c:v>Cystic Fibrosis</c:v>
                </c:pt>
              </c:strCache>
            </c:strRef>
          </c:tx>
          <c:spPr>
            <a:gradFill flip="none" rotWithShape="1">
              <a:gsLst>
                <a:gs pos="0">
                  <a:srgbClr val="00B050"/>
                </a:gs>
                <a:gs pos="50000">
                  <a:srgbClr val="00FF00"/>
                </a:gs>
                <a:gs pos="100000">
                  <a:srgbClr val="00B050"/>
                </a:gs>
              </a:gsLst>
              <a:lin ang="10800000" scaled="1"/>
              <a:tileRect/>
            </a:gra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Sheet1!$D$2:$D$22</c:f>
              <c:numCache>
                <c:formatCode>General</c:formatCode>
                <c:ptCount val="21"/>
                <c:pt idx="0">
                  <c:v>23.312899999999999</c:v>
                </c:pt>
                <c:pt idx="1">
                  <c:v>26.060599999999972</c:v>
                </c:pt>
                <c:pt idx="2">
                  <c:v>17.365299999999973</c:v>
                </c:pt>
                <c:pt idx="3">
                  <c:v>11.538500000000001</c:v>
                </c:pt>
                <c:pt idx="4">
                  <c:v>15.384600000000002</c:v>
                </c:pt>
                <c:pt idx="5">
                  <c:v>15.5914</c:v>
                </c:pt>
                <c:pt idx="6">
                  <c:v>20</c:v>
                </c:pt>
                <c:pt idx="7">
                  <c:v>12.7273</c:v>
                </c:pt>
                <c:pt idx="8">
                  <c:v>20.155000000000001</c:v>
                </c:pt>
                <c:pt idx="9">
                  <c:v>15.555600000000011</c:v>
                </c:pt>
                <c:pt idx="10">
                  <c:v>15.384600000000002</c:v>
                </c:pt>
                <c:pt idx="11">
                  <c:v>17.708299999999973</c:v>
                </c:pt>
                <c:pt idx="12">
                  <c:v>9.4737000000000027</c:v>
                </c:pt>
                <c:pt idx="13">
                  <c:v>11.538500000000001</c:v>
                </c:pt>
                <c:pt idx="14">
                  <c:v>5.6818</c:v>
                </c:pt>
                <c:pt idx="15">
                  <c:v>6.7416000000000063</c:v>
                </c:pt>
                <c:pt idx="16">
                  <c:v>3.3332999999999977</c:v>
                </c:pt>
                <c:pt idx="17">
                  <c:v>3.7037000000000027</c:v>
                </c:pt>
                <c:pt idx="18">
                  <c:v>5</c:v>
                </c:pt>
                <c:pt idx="19">
                  <c:v>12.857100000000004</c:v>
                </c:pt>
                <c:pt idx="20">
                  <c:v>4.8193000000000001</c:v>
                </c:pt>
              </c:numCache>
            </c:numRef>
          </c:val>
        </c:ser>
        <c:ser>
          <c:idx val="3"/>
          <c:order val="3"/>
          <c:tx>
            <c:strRef>
              <c:f>Sheet1!$E$1</c:f>
              <c:strCache>
                <c:ptCount val="1"/>
                <c:pt idx="0">
                  <c:v>COPD/Alpha-1</c:v>
                </c:pt>
              </c:strCache>
            </c:strRef>
          </c:tx>
          <c:spPr>
            <a:solidFill>
              <a:srgbClr val="9966FF"/>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Sheet1!$E$2:$E$22</c:f>
              <c:numCache>
                <c:formatCode>General</c:formatCode>
                <c:ptCount val="21"/>
                <c:pt idx="0">
                  <c:v>12.883400000000011</c:v>
                </c:pt>
                <c:pt idx="1">
                  <c:v>9.697000000000001</c:v>
                </c:pt>
                <c:pt idx="2">
                  <c:v>13.1737</c:v>
                </c:pt>
                <c:pt idx="3">
                  <c:v>5.1281999999999943</c:v>
                </c:pt>
                <c:pt idx="4">
                  <c:v>6.5933999999999999</c:v>
                </c:pt>
                <c:pt idx="5">
                  <c:v>4.8387000000000002</c:v>
                </c:pt>
                <c:pt idx="6">
                  <c:v>4.1666999999999996</c:v>
                </c:pt>
                <c:pt idx="7">
                  <c:v>2.4241999999999999</c:v>
                </c:pt>
                <c:pt idx="8">
                  <c:v>6.9767000000000063</c:v>
                </c:pt>
                <c:pt idx="9">
                  <c:v>5.9258999999999995</c:v>
                </c:pt>
                <c:pt idx="10">
                  <c:v>4.2735000000000003</c:v>
                </c:pt>
                <c:pt idx="11">
                  <c:v>0</c:v>
                </c:pt>
                <c:pt idx="12">
                  <c:v>3.1579000000000002</c:v>
                </c:pt>
                <c:pt idx="13">
                  <c:v>3.8461999999999987</c:v>
                </c:pt>
                <c:pt idx="14">
                  <c:v>2.2726999999999977</c:v>
                </c:pt>
                <c:pt idx="15">
                  <c:v>1.1235999999999986</c:v>
                </c:pt>
                <c:pt idx="16">
                  <c:v>2.2222</c:v>
                </c:pt>
                <c:pt idx="17">
                  <c:v>1.2345999999999986</c:v>
                </c:pt>
                <c:pt idx="18">
                  <c:v>2.5</c:v>
                </c:pt>
                <c:pt idx="19">
                  <c:v>1.4285999999999988</c:v>
                </c:pt>
                <c:pt idx="20">
                  <c:v>2.4095999999999997</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Sheet1!$F$2:$F$22</c:f>
              <c:numCache>
                <c:formatCode>General</c:formatCode>
                <c:ptCount val="21"/>
                <c:pt idx="0">
                  <c:v>2.4539900000000001</c:v>
                </c:pt>
                <c:pt idx="1">
                  <c:v>1.2121199999999999</c:v>
                </c:pt>
                <c:pt idx="2">
                  <c:v>1.1976</c:v>
                </c:pt>
                <c:pt idx="3">
                  <c:v>3.2051300000000031</c:v>
                </c:pt>
                <c:pt idx="4">
                  <c:v>0.54944999999999999</c:v>
                </c:pt>
                <c:pt idx="5">
                  <c:v>1.6129</c:v>
                </c:pt>
                <c:pt idx="6">
                  <c:v>0.83333000000000002</c:v>
                </c:pt>
                <c:pt idx="7">
                  <c:v>0.60606000000000004</c:v>
                </c:pt>
                <c:pt idx="8">
                  <c:v>3.1007799999999999</c:v>
                </c:pt>
                <c:pt idx="9">
                  <c:v>0.74073999999999995</c:v>
                </c:pt>
                <c:pt idx="10">
                  <c:v>0.85470000000000079</c:v>
                </c:pt>
                <c:pt idx="11">
                  <c:v>0</c:v>
                </c:pt>
                <c:pt idx="12">
                  <c:v>1.05263</c:v>
                </c:pt>
                <c:pt idx="13">
                  <c:v>1.2820499999999999</c:v>
                </c:pt>
                <c:pt idx="14">
                  <c:v>0</c:v>
                </c:pt>
                <c:pt idx="15">
                  <c:v>1.1235999999999986</c:v>
                </c:pt>
                <c:pt idx="16">
                  <c:v>1.11111</c:v>
                </c:pt>
                <c:pt idx="17">
                  <c:v>1.2345699999999986</c:v>
                </c:pt>
                <c:pt idx="18">
                  <c:v>1.25</c:v>
                </c:pt>
                <c:pt idx="19">
                  <c:v>0</c:v>
                </c:pt>
                <c:pt idx="20">
                  <c:v>2.4096399999999987</c:v>
                </c:pt>
              </c:numCache>
            </c:numRef>
          </c:val>
        </c:ser>
        <c:ser>
          <c:idx val="5"/>
          <c:order val="5"/>
          <c:tx>
            <c:strRef>
              <c:f>Sheet1!$G$1</c:f>
              <c:strCache>
                <c:ptCount val="1"/>
                <c:pt idx="0">
                  <c:v>Acquired Heart Disease</c:v>
                </c:pt>
              </c:strCache>
            </c:strRef>
          </c:tx>
          <c:spPr>
            <a:solidFill>
              <a:srgbClr val="FF9900"/>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Sheet1!$G$2:$G$22</c:f>
              <c:numCache>
                <c:formatCode>General</c:formatCode>
                <c:ptCount val="21"/>
                <c:pt idx="0">
                  <c:v>0.61350000000000005</c:v>
                </c:pt>
                <c:pt idx="1">
                  <c:v>2.4241999999999999</c:v>
                </c:pt>
                <c:pt idx="2">
                  <c:v>1.1976</c:v>
                </c:pt>
                <c:pt idx="3">
                  <c:v>5.7691999999999997</c:v>
                </c:pt>
                <c:pt idx="4">
                  <c:v>4.3956</c:v>
                </c:pt>
                <c:pt idx="5">
                  <c:v>4.3010999999999999</c:v>
                </c:pt>
                <c:pt idx="6">
                  <c:v>5</c:v>
                </c:pt>
                <c:pt idx="7">
                  <c:v>5.4544999999999995</c:v>
                </c:pt>
                <c:pt idx="8">
                  <c:v>5.4264000000000001</c:v>
                </c:pt>
                <c:pt idx="9">
                  <c:v>1.4814999999999985</c:v>
                </c:pt>
                <c:pt idx="10">
                  <c:v>5.9828999999999999</c:v>
                </c:pt>
                <c:pt idx="11">
                  <c:v>2.0832999999999999</c:v>
                </c:pt>
                <c:pt idx="12">
                  <c:v>10.526300000000001</c:v>
                </c:pt>
                <c:pt idx="13">
                  <c:v>8.9744000000000028</c:v>
                </c:pt>
                <c:pt idx="14">
                  <c:v>6.8182</c:v>
                </c:pt>
                <c:pt idx="15">
                  <c:v>7.8651999999999944</c:v>
                </c:pt>
                <c:pt idx="16">
                  <c:v>4.4443999999999999</c:v>
                </c:pt>
                <c:pt idx="17">
                  <c:v>11.1111</c:v>
                </c:pt>
                <c:pt idx="18">
                  <c:v>12.5</c:v>
                </c:pt>
                <c:pt idx="19">
                  <c:v>7.1428999999999965</c:v>
                </c:pt>
                <c:pt idx="20">
                  <c:v>13.253</c:v>
                </c:pt>
              </c:numCache>
            </c:numRef>
          </c:val>
        </c:ser>
        <c:axId val="183564160"/>
        <c:axId val="183857152"/>
      </c:areaChart>
      <c:catAx>
        <c:axId val="183564160"/>
        <c:scaling>
          <c:orientation val="minMax"/>
        </c:scaling>
        <c:axPos val="b"/>
        <c:title>
          <c:tx>
            <c:rich>
              <a:bodyPr/>
              <a:lstStyle/>
              <a:p>
                <a:pPr>
                  <a:defRPr sz="1700"/>
                </a:pPr>
                <a:r>
                  <a:rPr lang="en-US" sz="1700" dirty="0" smtClean="0"/>
                  <a:t>Transplant Year</a:t>
                </a:r>
                <a:endParaRPr lang="en-US" sz="1700" dirty="0"/>
              </a:p>
            </c:rich>
          </c:tx>
          <c:layout/>
        </c:title>
        <c:numFmt formatCode="0" sourceLinked="0"/>
        <c:tickLblPos val="nextTo"/>
        <c:txPr>
          <a:bodyPr rot="-2700000" vert="horz"/>
          <a:lstStyle/>
          <a:p>
            <a:pPr>
              <a:defRPr sz="1500" b="1"/>
            </a:pPr>
            <a:endParaRPr lang="en-US"/>
          </a:p>
        </c:txPr>
        <c:crossAx val="183857152"/>
        <c:crosses val="autoZero"/>
        <c:auto val="1"/>
        <c:lblAlgn val="ctr"/>
        <c:lblOffset val="100"/>
        <c:tickLblSkip val="1"/>
      </c:catAx>
      <c:valAx>
        <c:axId val="183857152"/>
        <c:scaling>
          <c:orientation val="minMax"/>
          <c:max val="100"/>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manualLayout>
              <c:xMode val="edge"/>
              <c:yMode val="edge"/>
              <c:x val="9.7841803865425948E-3"/>
              <c:y val="0.25766086698840601"/>
            </c:manualLayout>
          </c:layout>
        </c:title>
        <c:numFmt formatCode="General" sourceLinked="1"/>
        <c:tickLblPos val="nextTo"/>
        <c:txPr>
          <a:bodyPr/>
          <a:lstStyle/>
          <a:p>
            <a:pPr>
              <a:defRPr sz="1500" b="1"/>
            </a:pPr>
            <a:endParaRPr lang="en-US"/>
          </a:p>
        </c:txPr>
        <c:crossAx val="183564160"/>
        <c:crosses val="autoZero"/>
        <c:crossBetween val="midCat"/>
      </c:valAx>
      <c:spPr>
        <a:solidFill>
          <a:srgbClr val="000000"/>
        </a:solidFill>
        <a:ln>
          <a:solidFill>
            <a:srgbClr val="FFFFFF"/>
          </a:solidFill>
        </a:ln>
      </c:spPr>
    </c:plotArea>
    <c:legend>
      <c:legendPos val="t"/>
      <c:layout>
        <c:manualLayout>
          <c:xMode val="edge"/>
          <c:yMode val="edge"/>
          <c:x val="0.13864247403857127"/>
          <c:y val="0"/>
          <c:w val="0.79517870592262507"/>
          <c:h val="0.14372915079163509"/>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9.5870135798244244E-2"/>
          <c:y val="0.1280738294809923"/>
          <c:w val="0.87655779984022653"/>
          <c:h val="0.66248052662772061"/>
        </c:manualLayout>
      </c:layout>
      <c:areaChart>
        <c:grouping val="stacked"/>
        <c:ser>
          <c:idx val="0"/>
          <c:order val="0"/>
          <c:tx>
            <c:strRef>
              <c:f>Sheet1!$B$1</c:f>
              <c:strCache>
                <c:ptCount val="1"/>
                <c:pt idx="0">
                  <c:v>Congenital Heart Disease</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Sheet1!$B$2:$B$22</c:f>
              <c:numCache>
                <c:formatCode>General</c:formatCode>
                <c:ptCount val="21"/>
                <c:pt idx="0">
                  <c:v>46</c:v>
                </c:pt>
                <c:pt idx="1">
                  <c:v>49</c:v>
                </c:pt>
                <c:pt idx="2">
                  <c:v>60</c:v>
                </c:pt>
                <c:pt idx="3">
                  <c:v>57</c:v>
                </c:pt>
                <c:pt idx="4">
                  <c:v>73</c:v>
                </c:pt>
                <c:pt idx="5">
                  <c:v>78</c:v>
                </c:pt>
                <c:pt idx="6">
                  <c:v>43</c:v>
                </c:pt>
                <c:pt idx="7">
                  <c:v>70</c:v>
                </c:pt>
                <c:pt idx="8">
                  <c:v>42</c:v>
                </c:pt>
                <c:pt idx="9">
                  <c:v>56</c:v>
                </c:pt>
                <c:pt idx="10">
                  <c:v>50</c:v>
                </c:pt>
                <c:pt idx="11">
                  <c:v>36</c:v>
                </c:pt>
                <c:pt idx="12">
                  <c:v>37</c:v>
                </c:pt>
                <c:pt idx="13">
                  <c:v>36</c:v>
                </c:pt>
                <c:pt idx="14">
                  <c:v>43</c:v>
                </c:pt>
                <c:pt idx="15">
                  <c:v>33</c:v>
                </c:pt>
                <c:pt idx="16">
                  <c:v>35</c:v>
                </c:pt>
                <c:pt idx="17">
                  <c:v>23</c:v>
                </c:pt>
                <c:pt idx="18">
                  <c:v>32</c:v>
                </c:pt>
                <c:pt idx="19">
                  <c:v>28</c:v>
                </c:pt>
                <c:pt idx="20">
                  <c:v>28</c:v>
                </c:pt>
              </c:numCache>
            </c:numRef>
          </c:val>
        </c:ser>
        <c:ser>
          <c:idx val="1"/>
          <c:order val="1"/>
          <c:tx>
            <c:strRef>
              <c:f>Sheet1!$C$1</c:f>
              <c:strCache>
                <c:ptCount val="1"/>
                <c:pt idx="0">
                  <c:v>IPAH</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Sheet1!$C$2:$C$22</c:f>
              <c:numCache>
                <c:formatCode>General</c:formatCode>
                <c:ptCount val="21"/>
                <c:pt idx="0">
                  <c:v>41</c:v>
                </c:pt>
                <c:pt idx="1">
                  <c:v>39</c:v>
                </c:pt>
                <c:pt idx="2">
                  <c:v>32</c:v>
                </c:pt>
                <c:pt idx="3">
                  <c:v>42</c:v>
                </c:pt>
                <c:pt idx="4">
                  <c:v>45</c:v>
                </c:pt>
                <c:pt idx="5">
                  <c:v>44</c:v>
                </c:pt>
                <c:pt idx="6">
                  <c:v>30</c:v>
                </c:pt>
                <c:pt idx="7">
                  <c:v>54</c:v>
                </c:pt>
                <c:pt idx="8">
                  <c:v>30</c:v>
                </c:pt>
                <c:pt idx="9">
                  <c:v>35</c:v>
                </c:pt>
                <c:pt idx="10">
                  <c:v>29</c:v>
                </c:pt>
                <c:pt idx="11">
                  <c:v>22</c:v>
                </c:pt>
                <c:pt idx="12">
                  <c:v>28</c:v>
                </c:pt>
                <c:pt idx="13">
                  <c:v>13</c:v>
                </c:pt>
                <c:pt idx="14">
                  <c:v>19</c:v>
                </c:pt>
                <c:pt idx="15">
                  <c:v>25</c:v>
                </c:pt>
                <c:pt idx="16">
                  <c:v>34</c:v>
                </c:pt>
                <c:pt idx="17">
                  <c:v>29</c:v>
                </c:pt>
                <c:pt idx="18">
                  <c:v>23</c:v>
                </c:pt>
                <c:pt idx="19">
                  <c:v>15</c:v>
                </c:pt>
                <c:pt idx="20">
                  <c:v>18</c:v>
                </c:pt>
              </c:numCache>
            </c:numRef>
          </c:val>
        </c:ser>
        <c:ser>
          <c:idx val="2"/>
          <c:order val="2"/>
          <c:tx>
            <c:strRef>
              <c:f>Sheet1!$D$1</c:f>
              <c:strCache>
                <c:ptCount val="1"/>
                <c:pt idx="0">
                  <c:v>Cystic Fibrosis</c:v>
                </c:pt>
              </c:strCache>
            </c:strRef>
          </c:tx>
          <c:spPr>
            <a:gradFill flip="none" rotWithShape="1">
              <a:gsLst>
                <a:gs pos="0">
                  <a:srgbClr val="00B050"/>
                </a:gs>
                <a:gs pos="50000">
                  <a:srgbClr val="00FF00"/>
                </a:gs>
                <a:gs pos="100000">
                  <a:srgbClr val="00B050"/>
                </a:gs>
              </a:gsLst>
              <a:lin ang="10800000" scaled="1"/>
              <a:tileRect/>
            </a:gra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Sheet1!$D$2:$D$22</c:f>
              <c:numCache>
                <c:formatCode>General</c:formatCode>
                <c:ptCount val="21"/>
                <c:pt idx="0">
                  <c:v>38</c:v>
                </c:pt>
                <c:pt idx="1">
                  <c:v>43</c:v>
                </c:pt>
                <c:pt idx="2">
                  <c:v>29</c:v>
                </c:pt>
                <c:pt idx="3">
                  <c:v>18</c:v>
                </c:pt>
                <c:pt idx="4">
                  <c:v>28</c:v>
                </c:pt>
                <c:pt idx="5">
                  <c:v>29</c:v>
                </c:pt>
                <c:pt idx="6">
                  <c:v>24</c:v>
                </c:pt>
                <c:pt idx="7">
                  <c:v>21</c:v>
                </c:pt>
                <c:pt idx="8">
                  <c:v>26</c:v>
                </c:pt>
                <c:pt idx="9">
                  <c:v>21</c:v>
                </c:pt>
                <c:pt idx="10">
                  <c:v>18</c:v>
                </c:pt>
                <c:pt idx="11">
                  <c:v>17</c:v>
                </c:pt>
                <c:pt idx="12">
                  <c:v>9</c:v>
                </c:pt>
                <c:pt idx="13">
                  <c:v>9</c:v>
                </c:pt>
                <c:pt idx="14">
                  <c:v>5</c:v>
                </c:pt>
                <c:pt idx="15">
                  <c:v>6</c:v>
                </c:pt>
                <c:pt idx="16">
                  <c:v>3</c:v>
                </c:pt>
                <c:pt idx="17">
                  <c:v>3</c:v>
                </c:pt>
                <c:pt idx="18">
                  <c:v>4</c:v>
                </c:pt>
                <c:pt idx="19">
                  <c:v>9</c:v>
                </c:pt>
                <c:pt idx="20">
                  <c:v>4</c:v>
                </c:pt>
              </c:numCache>
            </c:numRef>
          </c:val>
        </c:ser>
        <c:ser>
          <c:idx val="3"/>
          <c:order val="3"/>
          <c:tx>
            <c:strRef>
              <c:f>Sheet1!$E$1</c:f>
              <c:strCache>
                <c:ptCount val="1"/>
                <c:pt idx="0">
                  <c:v>COPD/Alpha-1</c:v>
                </c:pt>
              </c:strCache>
            </c:strRef>
          </c:tx>
          <c:spPr>
            <a:solidFill>
              <a:srgbClr val="9966FF"/>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Sheet1!$E$2:$E$22</c:f>
              <c:numCache>
                <c:formatCode>General</c:formatCode>
                <c:ptCount val="21"/>
                <c:pt idx="0">
                  <c:v>21</c:v>
                </c:pt>
                <c:pt idx="1">
                  <c:v>16</c:v>
                </c:pt>
                <c:pt idx="2">
                  <c:v>22</c:v>
                </c:pt>
                <c:pt idx="3">
                  <c:v>8</c:v>
                </c:pt>
                <c:pt idx="4">
                  <c:v>12</c:v>
                </c:pt>
                <c:pt idx="5">
                  <c:v>9</c:v>
                </c:pt>
                <c:pt idx="6">
                  <c:v>5</c:v>
                </c:pt>
                <c:pt idx="7">
                  <c:v>4</c:v>
                </c:pt>
                <c:pt idx="8">
                  <c:v>9</c:v>
                </c:pt>
                <c:pt idx="9">
                  <c:v>8</c:v>
                </c:pt>
                <c:pt idx="10">
                  <c:v>5</c:v>
                </c:pt>
                <c:pt idx="11">
                  <c:v>0</c:v>
                </c:pt>
                <c:pt idx="12">
                  <c:v>3</c:v>
                </c:pt>
                <c:pt idx="13">
                  <c:v>3</c:v>
                </c:pt>
                <c:pt idx="14">
                  <c:v>2</c:v>
                </c:pt>
                <c:pt idx="15">
                  <c:v>1</c:v>
                </c:pt>
                <c:pt idx="16">
                  <c:v>2</c:v>
                </c:pt>
                <c:pt idx="17">
                  <c:v>1</c:v>
                </c:pt>
                <c:pt idx="18">
                  <c:v>2</c:v>
                </c:pt>
                <c:pt idx="19">
                  <c:v>1</c:v>
                </c:pt>
                <c:pt idx="20">
                  <c:v>2</c:v>
                </c:pt>
              </c:numCache>
            </c:numRef>
          </c:val>
        </c:ser>
        <c:ser>
          <c:idx val="4"/>
          <c:order val="4"/>
          <c:tx>
            <c:strRef>
              <c:f>Sheet1!$F$1</c:f>
              <c:strCache>
                <c:ptCount val="1"/>
                <c:pt idx="0">
                  <c:v>Retransplant</c:v>
                </c:pt>
              </c:strCache>
            </c:strRef>
          </c:tx>
          <c:spPr>
            <a:solidFill>
              <a:srgbClr val="00FFFF"/>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Sheet1!$F$2:$F$22</c:f>
              <c:numCache>
                <c:formatCode>General</c:formatCode>
                <c:ptCount val="21"/>
                <c:pt idx="0">
                  <c:v>4</c:v>
                </c:pt>
                <c:pt idx="1">
                  <c:v>2</c:v>
                </c:pt>
                <c:pt idx="2">
                  <c:v>2</c:v>
                </c:pt>
                <c:pt idx="3">
                  <c:v>5</c:v>
                </c:pt>
                <c:pt idx="4">
                  <c:v>1</c:v>
                </c:pt>
                <c:pt idx="5">
                  <c:v>3</c:v>
                </c:pt>
                <c:pt idx="6">
                  <c:v>1</c:v>
                </c:pt>
                <c:pt idx="7">
                  <c:v>1</c:v>
                </c:pt>
                <c:pt idx="8">
                  <c:v>4</c:v>
                </c:pt>
                <c:pt idx="9">
                  <c:v>1</c:v>
                </c:pt>
                <c:pt idx="10">
                  <c:v>1</c:v>
                </c:pt>
                <c:pt idx="11">
                  <c:v>0</c:v>
                </c:pt>
                <c:pt idx="12">
                  <c:v>1</c:v>
                </c:pt>
                <c:pt idx="13">
                  <c:v>1</c:v>
                </c:pt>
                <c:pt idx="14">
                  <c:v>0</c:v>
                </c:pt>
                <c:pt idx="15">
                  <c:v>1</c:v>
                </c:pt>
                <c:pt idx="16">
                  <c:v>1</c:v>
                </c:pt>
                <c:pt idx="17">
                  <c:v>1</c:v>
                </c:pt>
                <c:pt idx="18">
                  <c:v>1</c:v>
                </c:pt>
                <c:pt idx="19">
                  <c:v>0</c:v>
                </c:pt>
                <c:pt idx="20">
                  <c:v>2</c:v>
                </c:pt>
              </c:numCache>
            </c:numRef>
          </c:val>
        </c:ser>
        <c:ser>
          <c:idx val="5"/>
          <c:order val="5"/>
          <c:tx>
            <c:strRef>
              <c:f>Sheet1!$G$1</c:f>
              <c:strCache>
                <c:ptCount val="1"/>
                <c:pt idx="0">
                  <c:v>Acquired Heart Disease</c:v>
                </c:pt>
              </c:strCache>
            </c:strRef>
          </c:tx>
          <c:spPr>
            <a:solidFill>
              <a:srgbClr val="FF9900"/>
            </a:solidFill>
            <a:ln>
              <a:solidFill>
                <a:srgbClr val="000000"/>
              </a:solidFill>
            </a:ln>
          </c:spPr>
          <c:cat>
            <c:numRef>
              <c:f>Sheet1!$A$2:$A$22</c:f>
              <c:numCache>
                <c:formatCode>General</c:formatCode>
                <c:ptCount val="21"/>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numCache>
            </c:numRef>
          </c:cat>
          <c:val>
            <c:numRef>
              <c:f>Sheet1!$G$2:$G$22</c:f>
              <c:numCache>
                <c:formatCode>General</c:formatCode>
                <c:ptCount val="21"/>
                <c:pt idx="0">
                  <c:v>1</c:v>
                </c:pt>
                <c:pt idx="1">
                  <c:v>4</c:v>
                </c:pt>
                <c:pt idx="2">
                  <c:v>2</c:v>
                </c:pt>
                <c:pt idx="3">
                  <c:v>9</c:v>
                </c:pt>
                <c:pt idx="4">
                  <c:v>8</c:v>
                </c:pt>
                <c:pt idx="5">
                  <c:v>8</c:v>
                </c:pt>
                <c:pt idx="6">
                  <c:v>6</c:v>
                </c:pt>
                <c:pt idx="7">
                  <c:v>9</c:v>
                </c:pt>
                <c:pt idx="8">
                  <c:v>7</c:v>
                </c:pt>
                <c:pt idx="9">
                  <c:v>2</c:v>
                </c:pt>
                <c:pt idx="10">
                  <c:v>7</c:v>
                </c:pt>
                <c:pt idx="11">
                  <c:v>2</c:v>
                </c:pt>
                <c:pt idx="12">
                  <c:v>10</c:v>
                </c:pt>
                <c:pt idx="13">
                  <c:v>7</c:v>
                </c:pt>
                <c:pt idx="14">
                  <c:v>6</c:v>
                </c:pt>
                <c:pt idx="15">
                  <c:v>7</c:v>
                </c:pt>
                <c:pt idx="16">
                  <c:v>4</c:v>
                </c:pt>
                <c:pt idx="17">
                  <c:v>9</c:v>
                </c:pt>
                <c:pt idx="18">
                  <c:v>10</c:v>
                </c:pt>
                <c:pt idx="19">
                  <c:v>5</c:v>
                </c:pt>
                <c:pt idx="20">
                  <c:v>11</c:v>
                </c:pt>
              </c:numCache>
            </c:numRef>
          </c:val>
        </c:ser>
        <c:axId val="183873920"/>
        <c:axId val="183875840"/>
      </c:areaChart>
      <c:catAx>
        <c:axId val="183873920"/>
        <c:scaling>
          <c:orientation val="minMax"/>
        </c:scaling>
        <c:axPos val="b"/>
        <c:title>
          <c:tx>
            <c:rich>
              <a:bodyPr/>
              <a:lstStyle/>
              <a:p>
                <a:pPr>
                  <a:defRPr sz="1700"/>
                </a:pPr>
                <a:r>
                  <a:rPr lang="en-US" sz="1700" dirty="0" smtClean="0"/>
                  <a:t>Transplant Year</a:t>
                </a:r>
                <a:endParaRPr lang="en-US" sz="1700" dirty="0"/>
              </a:p>
            </c:rich>
          </c:tx>
          <c:layout/>
        </c:title>
        <c:numFmt formatCode="0" sourceLinked="0"/>
        <c:tickLblPos val="nextTo"/>
        <c:txPr>
          <a:bodyPr rot="-2700000" vert="horz"/>
          <a:lstStyle/>
          <a:p>
            <a:pPr>
              <a:defRPr sz="1500" b="1"/>
            </a:pPr>
            <a:endParaRPr lang="en-US"/>
          </a:p>
        </c:txPr>
        <c:crossAx val="183875840"/>
        <c:crosses val="autoZero"/>
        <c:auto val="1"/>
        <c:lblAlgn val="ctr"/>
        <c:lblOffset val="100"/>
        <c:tickLblSkip val="1"/>
      </c:catAx>
      <c:valAx>
        <c:axId val="183875840"/>
        <c:scaling>
          <c:orientation val="minMax"/>
          <c:max val="180"/>
        </c:scaling>
        <c:axPos val="l"/>
        <c:majorGridlines>
          <c:spPr>
            <a:ln w="6350">
              <a:solidFill>
                <a:schemeClr val="tx1"/>
              </a:solidFill>
              <a:prstDash val="sysDash"/>
            </a:ln>
          </c:spPr>
        </c:majorGridlines>
        <c:title>
          <c:tx>
            <c:rich>
              <a:bodyPr rot="-5400000" vert="horz"/>
              <a:lstStyle/>
              <a:p>
                <a:pPr>
                  <a:defRPr sz="1700"/>
                </a:pPr>
                <a:r>
                  <a:rPr lang="en-US" sz="1700" dirty="0" smtClean="0"/>
                  <a:t>Number of Transplants</a:t>
                </a:r>
                <a:endParaRPr lang="en-US" sz="1700" dirty="0"/>
              </a:p>
            </c:rich>
          </c:tx>
          <c:layout>
            <c:manualLayout>
              <c:xMode val="edge"/>
              <c:yMode val="edge"/>
              <c:x val="9.7842063220358322E-3"/>
              <c:y val="0.19045656591313168"/>
            </c:manualLayout>
          </c:layout>
        </c:title>
        <c:numFmt formatCode="General" sourceLinked="1"/>
        <c:tickLblPos val="nextTo"/>
        <c:txPr>
          <a:bodyPr/>
          <a:lstStyle/>
          <a:p>
            <a:pPr>
              <a:defRPr sz="1500" b="1"/>
            </a:pPr>
            <a:endParaRPr lang="en-US"/>
          </a:p>
        </c:txPr>
        <c:crossAx val="183873920"/>
        <c:crosses val="autoZero"/>
        <c:crossBetween val="midCat"/>
      </c:valAx>
      <c:spPr>
        <a:solidFill>
          <a:srgbClr val="000000"/>
        </a:solidFill>
        <a:ln>
          <a:solidFill>
            <a:srgbClr val="FFFFFF"/>
          </a:solidFill>
        </a:ln>
      </c:spPr>
    </c:plotArea>
    <c:legend>
      <c:legendPos val="t"/>
      <c:layout>
        <c:manualLayout>
          <c:xMode val="edge"/>
          <c:yMode val="edge"/>
          <c:x val="0.16472943056031208"/>
          <c:y val="0"/>
          <c:w val="0.79517870592262507"/>
          <c:h val="0.15985818304969959"/>
        </c:manualLayout>
      </c:layout>
      <c:spPr>
        <a:solidFill>
          <a:schemeClr val="bg2"/>
        </a:solidFill>
        <a:ln w="12700">
          <a:solidFill>
            <a:srgbClr val="FFFFFF"/>
          </a:solidFill>
        </a:ln>
      </c:spPr>
      <c:txPr>
        <a:bodyPr/>
        <a:lstStyle/>
        <a:p>
          <a:pPr>
            <a:defRPr sz="1400" b="1"/>
          </a:pPr>
          <a:endParaRPr lang="en-US"/>
        </a:p>
      </c:txPr>
    </c:legend>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808208064900978"/>
          <c:y val="0.1442028617390568"/>
          <c:w val="0.86362491052256185"/>
          <c:h val="0.68936224705782756"/>
        </c:manualLayout>
      </c:layout>
      <c:barChart>
        <c:barDir val="col"/>
        <c:grouping val="percentStacked"/>
        <c:ser>
          <c:idx val="0"/>
          <c:order val="0"/>
          <c:tx>
            <c:strRef>
              <c:f>Sheet1!$A$2</c:f>
              <c:strCache>
                <c:ptCount val="1"/>
                <c:pt idx="0">
                  <c:v>18 - 34 years</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Sheet1!$B$2:$D$2</c:f>
              <c:numCache>
                <c:formatCode>General</c:formatCode>
                <c:ptCount val="3"/>
                <c:pt idx="0">
                  <c:v>232</c:v>
                </c:pt>
                <c:pt idx="1">
                  <c:v>125</c:v>
                </c:pt>
                <c:pt idx="2">
                  <c:v>25</c:v>
                </c:pt>
              </c:numCache>
            </c:numRef>
          </c:val>
        </c:ser>
        <c:ser>
          <c:idx val="1"/>
          <c:order val="1"/>
          <c:tx>
            <c:strRef>
              <c:f>Sheet1!$A$3</c:f>
              <c:strCache>
                <c:ptCount val="1"/>
                <c:pt idx="0">
                  <c:v>35 - 49 years</c:v>
                </c:pt>
              </c:strCache>
            </c:strRef>
          </c:tx>
          <c:spPr>
            <a:gradFill flip="none" rotWithShape="1">
              <a:gsLst>
                <a:gs pos="0">
                  <a:srgbClr val="B8B400"/>
                </a:gs>
                <a:gs pos="50000">
                  <a:srgbClr val="FFFF00"/>
                </a:gs>
                <a:gs pos="100000">
                  <a:srgbClr val="B8B400"/>
                </a:gs>
              </a:gsLst>
              <a:lin ang="10800000" scaled="1"/>
              <a:tileRect/>
            </a:gradFill>
            <a:ln>
              <a:solidFill>
                <a:schemeClr val="bg2"/>
              </a:solidFill>
            </a:ln>
          </c:spPr>
          <c:cat>
            <c:strRef>
              <c:f>Sheet1!$B$1:$D$1</c:f>
              <c:strCache>
                <c:ptCount val="3"/>
                <c:pt idx="0">
                  <c:v>Europe</c:v>
                </c:pt>
                <c:pt idx="1">
                  <c:v>North America</c:v>
                </c:pt>
                <c:pt idx="2">
                  <c:v>Other</c:v>
                </c:pt>
              </c:strCache>
            </c:strRef>
          </c:cat>
          <c:val>
            <c:numRef>
              <c:f>Sheet1!$B$3:$D$3</c:f>
              <c:numCache>
                <c:formatCode>General</c:formatCode>
                <c:ptCount val="3"/>
                <c:pt idx="0">
                  <c:v>248</c:v>
                </c:pt>
                <c:pt idx="1">
                  <c:v>157</c:v>
                </c:pt>
                <c:pt idx="2">
                  <c:v>35</c:v>
                </c:pt>
              </c:numCache>
            </c:numRef>
          </c:val>
        </c:ser>
        <c:ser>
          <c:idx val="2"/>
          <c:order val="2"/>
          <c:tx>
            <c:strRef>
              <c:f>Sheet1!$A$4</c:f>
              <c:strCache>
                <c:ptCount val="1"/>
                <c:pt idx="0">
                  <c:v>50 - 59 years</c:v>
                </c:pt>
              </c:strCache>
            </c:strRef>
          </c:tx>
          <c:spPr>
            <a:gradFill flip="none" rotWithShape="1">
              <a:gsLst>
                <a:gs pos="0">
                  <a:srgbClr val="208C03"/>
                </a:gs>
                <a:gs pos="50000">
                  <a:srgbClr val="20F703"/>
                </a:gs>
                <a:gs pos="100000">
                  <a:srgbClr val="208C03"/>
                </a:gs>
              </a:gsLst>
              <a:lin ang="10800000" scaled="1"/>
              <a:tileRect/>
            </a:gradFill>
            <a:ln>
              <a:solidFill>
                <a:srgbClr val="000000"/>
              </a:solidFill>
            </a:ln>
          </c:spPr>
          <c:cat>
            <c:strRef>
              <c:f>Sheet1!$B$1:$D$1</c:f>
              <c:strCache>
                <c:ptCount val="3"/>
                <c:pt idx="0">
                  <c:v>Europe</c:v>
                </c:pt>
                <c:pt idx="1">
                  <c:v>North America</c:v>
                </c:pt>
                <c:pt idx="2">
                  <c:v>Other</c:v>
                </c:pt>
              </c:strCache>
            </c:strRef>
          </c:cat>
          <c:val>
            <c:numRef>
              <c:f>Sheet1!$B$4:$D$4</c:f>
              <c:numCache>
                <c:formatCode>General</c:formatCode>
                <c:ptCount val="3"/>
                <c:pt idx="0">
                  <c:v>110</c:v>
                </c:pt>
                <c:pt idx="1">
                  <c:v>74</c:v>
                </c:pt>
                <c:pt idx="2">
                  <c:v>5</c:v>
                </c:pt>
              </c:numCache>
            </c:numRef>
          </c:val>
        </c:ser>
        <c:ser>
          <c:idx val="3"/>
          <c:order val="3"/>
          <c:tx>
            <c:strRef>
              <c:f>Sheet1!$A$5</c:f>
              <c:strCache>
                <c:ptCount val="1"/>
                <c:pt idx="0">
                  <c:v>60+ years</c:v>
                </c:pt>
              </c:strCache>
            </c:strRef>
          </c:tx>
          <c:spPr>
            <a:gradFill flip="none" rotWithShape="1">
              <a:gsLst>
                <a:gs pos="0">
                  <a:srgbClr val="660066"/>
                </a:gs>
                <a:gs pos="50000">
                  <a:srgbClr val="A200A2"/>
                </a:gs>
                <a:gs pos="100000">
                  <a:srgbClr val="660066"/>
                </a:gs>
              </a:gsLst>
              <a:lin ang="0" scaled="1"/>
              <a:tileRect/>
            </a:gradFill>
            <a:ln>
              <a:solidFill>
                <a:srgbClr val="000000"/>
              </a:solidFill>
            </a:ln>
          </c:spPr>
          <c:cat>
            <c:strRef>
              <c:f>Sheet1!$B$1:$D$1</c:f>
              <c:strCache>
                <c:ptCount val="3"/>
                <c:pt idx="0">
                  <c:v>Europe</c:v>
                </c:pt>
                <c:pt idx="1">
                  <c:v>North America</c:v>
                </c:pt>
                <c:pt idx="2">
                  <c:v>Other</c:v>
                </c:pt>
              </c:strCache>
            </c:strRef>
          </c:cat>
          <c:val>
            <c:numRef>
              <c:f>Sheet1!$B$5:$D$5</c:f>
              <c:numCache>
                <c:formatCode>General</c:formatCode>
                <c:ptCount val="3"/>
                <c:pt idx="0">
                  <c:v>10</c:v>
                </c:pt>
                <c:pt idx="1">
                  <c:v>16</c:v>
                </c:pt>
                <c:pt idx="2">
                  <c:v>0</c:v>
                </c:pt>
              </c:numCache>
            </c:numRef>
          </c:val>
        </c:ser>
        <c:gapWidth val="40"/>
        <c:overlap val="100"/>
        <c:axId val="183923456"/>
        <c:axId val="183924992"/>
      </c:barChart>
      <c:catAx>
        <c:axId val="183923456"/>
        <c:scaling>
          <c:orientation val="minMax"/>
        </c:scaling>
        <c:axPos val="b"/>
        <c:tickLblPos val="nextTo"/>
        <c:txPr>
          <a:bodyPr/>
          <a:lstStyle/>
          <a:p>
            <a:pPr>
              <a:defRPr sz="1500" b="1"/>
            </a:pPr>
            <a:endParaRPr lang="en-US"/>
          </a:p>
        </c:txPr>
        <c:crossAx val="183924992"/>
        <c:crosses val="autoZero"/>
        <c:auto val="1"/>
        <c:lblAlgn val="ctr"/>
        <c:lblOffset val="100"/>
      </c:catAx>
      <c:valAx>
        <c:axId val="183924992"/>
        <c:scaling>
          <c:orientation val="minMax"/>
        </c:scaling>
        <c:axPos val="l"/>
        <c:majorGridlines>
          <c:spPr>
            <a:ln w="6350">
              <a:solidFill>
                <a:schemeClr val="tx1"/>
              </a:solidFill>
              <a:prstDash val="sysDash"/>
            </a:ln>
          </c:spPr>
        </c:majorGridlines>
        <c:title>
          <c:tx>
            <c:rich>
              <a:bodyPr rot="-5400000" vert="horz"/>
              <a:lstStyle/>
              <a:p>
                <a:pPr>
                  <a:defRPr sz="1700"/>
                </a:pPr>
                <a:r>
                  <a:rPr lang="en-US" sz="1700" dirty="0" smtClean="0"/>
                  <a:t>% of Transplants</a:t>
                </a:r>
                <a:endParaRPr lang="en-US" sz="1700" dirty="0"/>
              </a:p>
            </c:rich>
          </c:tx>
          <c:layout/>
        </c:title>
        <c:numFmt formatCode="0%" sourceLinked="1"/>
        <c:tickLblPos val="nextTo"/>
        <c:txPr>
          <a:bodyPr/>
          <a:lstStyle/>
          <a:p>
            <a:pPr>
              <a:defRPr sz="1500" b="1"/>
            </a:pPr>
            <a:endParaRPr lang="en-US"/>
          </a:p>
        </c:txPr>
        <c:crossAx val="183923456"/>
        <c:crosses val="autoZero"/>
        <c:crossBetween val="between"/>
        <c:majorUnit val="0.2"/>
      </c:valAx>
      <c:spPr>
        <a:solidFill>
          <a:srgbClr val="000000"/>
        </a:solidFill>
        <a:ln w="12700">
          <a:solidFill>
            <a:srgbClr val="FFFFFF"/>
          </a:solidFill>
        </a:ln>
      </c:spPr>
    </c:plotArea>
    <c:legend>
      <c:legendPos val="t"/>
      <c:layout>
        <c:manualLayout>
          <c:xMode val="edge"/>
          <c:yMode val="edge"/>
          <c:x val="0.18854163684085232"/>
          <c:y val="1.5625E-2"/>
          <c:w val="0.72594702934861266"/>
          <c:h val="7.7063238188976924E-2"/>
        </c:manualLayout>
      </c:layout>
      <c:spPr>
        <a:solidFill>
          <a:schemeClr val="bg2"/>
        </a:solidFill>
        <a:ln w="12700">
          <a:solidFill>
            <a:srgbClr val="FFFFFF"/>
          </a:solidFill>
        </a:ln>
      </c:spPr>
      <c:txPr>
        <a:bodyPr/>
        <a:lstStyle/>
        <a:p>
          <a:pPr>
            <a:defRPr sz="1500" b="1"/>
          </a:pPr>
          <a:endParaRPr lang="en-US"/>
        </a:p>
      </c:txPr>
    </c:legend>
    <c:plotVisOnly val="1"/>
  </c:chart>
  <c:txPr>
    <a:bodyPr/>
    <a:lstStyle/>
    <a:p>
      <a:pPr>
        <a:defRPr sz="1800"/>
      </a:pPr>
      <a:endParaRPr lang="en-US"/>
    </a:p>
  </c:txPr>
  <c:externalData r:id="rId1"/>
</c:chartSpace>
</file>

<file path=ppt/drawings/drawing1.xml><?xml version="1.0" encoding="utf-8"?>
<c:userShapes xmlns:c="http://schemas.openxmlformats.org/drawingml/2006/chart">
  <cdr:relSizeAnchor xmlns:cdr="http://schemas.openxmlformats.org/drawingml/2006/chartDrawing">
    <cdr:from>
      <cdr:x>0.20354</cdr:x>
      <cdr:y>0.22414</cdr:y>
    </cdr:from>
    <cdr:to>
      <cdr:x>0.34513</cdr:x>
      <cdr:y>0.31034</cdr:y>
    </cdr:to>
    <cdr:sp macro="" textlink="">
      <cdr:nvSpPr>
        <cdr:cNvPr id="2" name="TextBox 1"/>
        <cdr:cNvSpPr txBox="1"/>
      </cdr:nvSpPr>
      <cdr:spPr>
        <a:xfrm xmlns:a="http://schemas.openxmlformats.org/drawingml/2006/main">
          <a:off x="1752600" y="990600"/>
          <a:ext cx="1219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N = 4,225 </a:t>
          </a:r>
          <a:endParaRPr lang="en-US" sz="1400" b="1" dirty="0">
            <a:solidFill>
              <a:schemeClr val="tx1"/>
            </a:solidFill>
          </a:endParaRPr>
        </a:p>
      </cdr:txBody>
    </cdr:sp>
  </cdr:relSizeAnchor>
  <cdr:relSizeAnchor xmlns:cdr="http://schemas.openxmlformats.org/drawingml/2006/chartDrawing">
    <cdr:from>
      <cdr:x>0.54867</cdr:x>
      <cdr:y>0.05172</cdr:y>
    </cdr:from>
    <cdr:to>
      <cdr:x>0.89381</cdr:x>
      <cdr:y>0.17241</cdr:y>
    </cdr:to>
    <cdr:sp macro="" textlink="">
      <cdr:nvSpPr>
        <cdr:cNvPr id="3" name="TextBox 2"/>
        <cdr:cNvSpPr txBox="1"/>
      </cdr:nvSpPr>
      <cdr:spPr>
        <a:xfrm xmlns:a="http://schemas.openxmlformats.org/drawingml/2006/main">
          <a:off x="4724378" y="228582"/>
          <a:ext cx="2971822" cy="53340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Half-life </a:t>
          </a:r>
          <a:r>
            <a:rPr lang="en-US" sz="1400" b="1" dirty="0">
              <a:solidFill>
                <a:schemeClr val="tx1"/>
              </a:solidFill>
            </a:rPr>
            <a:t>= </a:t>
          </a:r>
          <a:r>
            <a:rPr lang="en-US" sz="1400" b="1" dirty="0" smtClean="0">
              <a:solidFill>
                <a:schemeClr val="tx1"/>
              </a:solidFill>
            </a:rPr>
            <a:t>3.2 </a:t>
          </a:r>
          <a:r>
            <a:rPr lang="en-US" sz="1400" b="1" dirty="0">
              <a:solidFill>
                <a:schemeClr val="tx1"/>
              </a:solidFill>
            </a:rPr>
            <a:t>years</a:t>
          </a:r>
        </a:p>
        <a:p xmlns:a="http://schemas.openxmlformats.org/drawingml/2006/main">
          <a:r>
            <a:rPr lang="en-US" sz="1400" b="1" dirty="0">
              <a:solidFill>
                <a:schemeClr val="tx1"/>
              </a:solidFill>
            </a:rPr>
            <a:t>Conditional Half-life = </a:t>
          </a:r>
          <a:r>
            <a:rPr lang="en-US" sz="1400" b="1" dirty="0" smtClean="0">
              <a:solidFill>
                <a:schemeClr val="tx1"/>
              </a:solidFill>
            </a:rPr>
            <a:t>9.7 years </a:t>
          </a:r>
          <a:r>
            <a:rPr lang="en-US" sz="1400" b="1" dirty="0" smtClean="0"/>
            <a:t>f</a:t>
          </a:r>
          <a:endParaRPr lang="en-US" sz="1400" b="1" dirty="0"/>
        </a:p>
      </cdr:txBody>
    </cdr:sp>
  </cdr:relSizeAnchor>
  <cdr:relSizeAnchor xmlns:cdr="http://schemas.openxmlformats.org/drawingml/2006/chartDrawing">
    <cdr:from>
      <cdr:x>0.72566</cdr:x>
      <cdr:y>0.56897</cdr:y>
    </cdr:from>
    <cdr:to>
      <cdr:x>0.95575</cdr:x>
      <cdr:y>0.63794</cdr:y>
    </cdr:to>
    <cdr:sp macro="" textlink="">
      <cdr:nvSpPr>
        <cdr:cNvPr id="4" name="TextBox 3"/>
        <cdr:cNvSpPr txBox="1"/>
      </cdr:nvSpPr>
      <cdr:spPr>
        <a:xfrm xmlns:a="http://schemas.openxmlformats.org/drawingml/2006/main">
          <a:off x="6248400" y="2514600"/>
          <a:ext cx="1981213" cy="30482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4DEAF1"/>
              </a:solidFill>
            </a:rPr>
            <a:t>N at risk at 23 years = 22</a:t>
          </a:r>
          <a:endParaRPr lang="en-US" sz="1200" b="1" dirty="0">
            <a:solidFill>
              <a:srgbClr val="4DEAF1"/>
            </a:solidFill>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0.10619</cdr:x>
      <cdr:y>0.62903</cdr:y>
    </cdr:from>
    <cdr:to>
      <cdr:x>0.60177</cdr:x>
      <cdr:y>0.80645</cdr:y>
    </cdr:to>
    <cdr:sp macro="" textlink="">
      <cdr:nvSpPr>
        <cdr:cNvPr id="2" name="TextBox 1"/>
        <cdr:cNvSpPr txBox="1"/>
      </cdr:nvSpPr>
      <cdr:spPr>
        <a:xfrm xmlns:a="http://schemas.openxmlformats.org/drawingml/2006/main">
          <a:off x="914400" y="2971800"/>
          <a:ext cx="4267200"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Congenital vs. </a:t>
          </a:r>
          <a:r>
            <a:rPr lang="en-US" sz="1400" b="1" dirty="0" err="1" smtClean="0">
              <a:solidFill>
                <a:srgbClr val="FFFF00"/>
              </a:solidFill>
            </a:rPr>
            <a:t>Eisenmenger's</a:t>
          </a:r>
          <a:r>
            <a:rPr lang="en-US" sz="1400" b="1" dirty="0" smtClean="0">
              <a:solidFill>
                <a:srgbClr val="FFFF00"/>
              </a:solidFill>
            </a:rPr>
            <a:t>: p = 0.2274</a:t>
          </a:r>
        </a:p>
        <a:p xmlns:a="http://schemas.openxmlformats.org/drawingml/2006/main">
          <a:r>
            <a:rPr lang="en-US" sz="1400" b="1" dirty="0" smtClean="0">
              <a:solidFill>
                <a:srgbClr val="FFFF00"/>
              </a:solidFill>
            </a:rPr>
            <a:t>Congenital vs. IPAH: p = 0.0220</a:t>
          </a:r>
        </a:p>
        <a:p xmlns:a="http://schemas.openxmlformats.org/drawingml/2006/main">
          <a:r>
            <a:rPr lang="en-US" sz="1400" b="1" dirty="0" err="1" smtClean="0">
              <a:solidFill>
                <a:srgbClr val="FFFF00"/>
              </a:solidFill>
            </a:rPr>
            <a:t>Eisenmenger's</a:t>
          </a:r>
          <a:r>
            <a:rPr lang="en-US" sz="1400" b="1" dirty="0" smtClean="0">
              <a:solidFill>
                <a:srgbClr val="FFFF00"/>
              </a:solidFill>
            </a:rPr>
            <a:t> vs. IPAH: p = 0.4776</a:t>
          </a:r>
          <a:endParaRPr lang="en-US" sz="1400" b="1" dirty="0">
            <a:solidFill>
              <a:srgbClr val="FFFF00"/>
            </a:solidFill>
          </a:endParaRPr>
        </a:p>
      </cdr:txBody>
    </cdr:sp>
  </cdr:relSizeAnchor>
  <cdr:relSizeAnchor xmlns:cdr="http://schemas.openxmlformats.org/drawingml/2006/chartDrawing">
    <cdr:from>
      <cdr:x>0.53982</cdr:x>
      <cdr:y>0.25806</cdr:y>
    </cdr:from>
    <cdr:to>
      <cdr:x>0.95575</cdr:x>
      <cdr:y>0.37097</cdr:y>
    </cdr:to>
    <cdr:sp macro="" textlink="">
      <cdr:nvSpPr>
        <cdr:cNvPr id="4" name="TextBox 3"/>
        <cdr:cNvSpPr txBox="1"/>
      </cdr:nvSpPr>
      <cdr:spPr>
        <a:xfrm xmlns:a="http://schemas.openxmlformats.org/drawingml/2006/main">
          <a:off x="4648200" y="1219200"/>
          <a:ext cx="3581381"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HALF-LIFE  Congenital: 1.9 Years; </a:t>
          </a:r>
        </a:p>
        <a:p xmlns:a="http://schemas.openxmlformats.org/drawingml/2006/main">
          <a:r>
            <a:rPr lang="en-US" sz="1300" b="1" dirty="0" err="1" smtClean="0">
              <a:solidFill>
                <a:schemeClr val="tx1"/>
              </a:solidFill>
            </a:rPr>
            <a:t>Eisenmenger's</a:t>
          </a:r>
          <a:r>
            <a:rPr lang="en-US" sz="1300" b="1" dirty="0" smtClean="0">
              <a:solidFill>
                <a:schemeClr val="tx1"/>
              </a:solidFill>
            </a:rPr>
            <a:t>: 2.6 Years; IPAH: 4.7 Years</a:t>
          </a:r>
          <a:endParaRPr lang="en-US" sz="1300" b="1" dirty="0">
            <a:solidFill>
              <a:schemeClr val="tx1"/>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0.10619</cdr:x>
      <cdr:y>0.62903</cdr:y>
    </cdr:from>
    <cdr:to>
      <cdr:x>0.60177</cdr:x>
      <cdr:y>0.80645</cdr:y>
    </cdr:to>
    <cdr:sp macro="" textlink="">
      <cdr:nvSpPr>
        <cdr:cNvPr id="2" name="TextBox 1"/>
        <cdr:cNvSpPr txBox="1"/>
      </cdr:nvSpPr>
      <cdr:spPr>
        <a:xfrm xmlns:a="http://schemas.openxmlformats.org/drawingml/2006/main">
          <a:off x="914400" y="2971800"/>
          <a:ext cx="4267200"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0-&lt;1 vs. 1-11: p = 0.0004 </a:t>
          </a:r>
        </a:p>
        <a:p xmlns:a="http://schemas.openxmlformats.org/drawingml/2006/main">
          <a:r>
            <a:rPr lang="en-US" sz="1400" b="1" dirty="0" smtClean="0">
              <a:solidFill>
                <a:srgbClr val="FFFF00"/>
              </a:solidFill>
            </a:rPr>
            <a:t>0-&lt;1 vs. 12-17: p = 0.0001 </a:t>
          </a:r>
        </a:p>
        <a:p xmlns:a="http://schemas.openxmlformats.org/drawingml/2006/main">
          <a:r>
            <a:rPr lang="en-US" sz="1400" b="1" dirty="0" smtClean="0">
              <a:solidFill>
                <a:srgbClr val="FFFF00"/>
              </a:solidFill>
            </a:rPr>
            <a:t>1-11 vs. 12-17: p = 0.1218</a:t>
          </a:r>
          <a:endParaRPr lang="en-US" sz="1400" b="1" dirty="0">
            <a:solidFill>
              <a:srgbClr val="FFFF00"/>
            </a:solidFill>
          </a:endParaRPr>
        </a:p>
      </cdr:txBody>
    </cdr:sp>
  </cdr:relSizeAnchor>
  <cdr:relSizeAnchor xmlns:cdr="http://schemas.openxmlformats.org/drawingml/2006/chartDrawing">
    <cdr:from>
      <cdr:x>0.60177</cdr:x>
      <cdr:y>0.30645</cdr:y>
    </cdr:from>
    <cdr:to>
      <cdr:x>0.9469</cdr:x>
      <cdr:y>0.41936</cdr:y>
    </cdr:to>
    <cdr:sp macro="" textlink="">
      <cdr:nvSpPr>
        <cdr:cNvPr id="4" name="TextBox 3"/>
        <cdr:cNvSpPr txBox="1"/>
      </cdr:nvSpPr>
      <cdr:spPr>
        <a:xfrm xmlns:a="http://schemas.openxmlformats.org/drawingml/2006/main">
          <a:off x="5181600" y="1447800"/>
          <a:ext cx="2971807"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Half-life &lt;1: 0.2 Years;</a:t>
          </a:r>
        </a:p>
        <a:p xmlns:a="http://schemas.openxmlformats.org/drawingml/2006/main">
          <a:r>
            <a:rPr lang="en-US" sz="1300" b="1" dirty="0" smtClean="0">
              <a:solidFill>
                <a:schemeClr val="tx1"/>
              </a:solidFill>
            </a:rPr>
            <a:t>1-11: 3.0 Years; 12-17: 3.5 Years</a:t>
          </a:r>
          <a:endParaRPr lang="en-US" sz="1300" b="1" dirty="0">
            <a:solidFill>
              <a:schemeClr val="tx1"/>
            </a:solidFill>
          </a:endParaRPr>
        </a:p>
      </cdr:txBody>
    </cdr:sp>
  </cdr:relSizeAnchor>
</c:userShapes>
</file>

<file path=ppt/drawings/drawing12.xml><?xml version="1.0" encoding="utf-8"?>
<c:userShapes xmlns:c="http://schemas.openxmlformats.org/drawingml/2006/chart">
  <cdr:relSizeAnchor xmlns:cdr="http://schemas.openxmlformats.org/drawingml/2006/chartDrawing">
    <cdr:from>
      <cdr:x>0.10619</cdr:x>
      <cdr:y>0.70968</cdr:y>
    </cdr:from>
    <cdr:to>
      <cdr:x>0.71681</cdr:x>
      <cdr:y>0.82258</cdr:y>
    </cdr:to>
    <cdr:sp macro="" textlink="">
      <cdr:nvSpPr>
        <cdr:cNvPr id="2" name="TextBox 1"/>
        <cdr:cNvSpPr txBox="1"/>
      </cdr:nvSpPr>
      <cdr:spPr>
        <a:xfrm xmlns:a="http://schemas.openxmlformats.org/drawingml/2006/main">
          <a:off x="914360" y="3352800"/>
          <a:ext cx="5257840" cy="5333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are significant at &lt;0.05 except 1982-1989 vs. 2004-6/2010 (p = 0.0212)</a:t>
          </a:r>
          <a:endParaRPr lang="en-US" sz="1400" b="1" dirty="0">
            <a:solidFill>
              <a:srgbClr val="FFFF00"/>
            </a:solidFill>
          </a:endParaRPr>
        </a:p>
      </cdr:txBody>
    </cdr:sp>
  </cdr:relSizeAnchor>
  <cdr:relSizeAnchor xmlns:cdr="http://schemas.openxmlformats.org/drawingml/2006/chartDrawing">
    <cdr:from>
      <cdr:x>0.55752</cdr:x>
      <cdr:y>0.30645</cdr:y>
    </cdr:from>
    <cdr:to>
      <cdr:x>0.9469</cdr:x>
      <cdr:y>0.41936</cdr:y>
    </cdr:to>
    <cdr:sp macro="" textlink="">
      <cdr:nvSpPr>
        <cdr:cNvPr id="4" name="TextBox 3"/>
        <cdr:cNvSpPr txBox="1"/>
      </cdr:nvSpPr>
      <cdr:spPr>
        <a:xfrm xmlns:a="http://schemas.openxmlformats.org/drawingml/2006/main">
          <a:off x="4800600" y="1447792"/>
          <a:ext cx="3352777"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Half-life 1982-1989: 1.9; 1990-1996: 3.3; 1997-2003: 3.0; 2004-6/2010: NA</a:t>
          </a:r>
          <a:endParaRPr lang="en-US" sz="1300" b="1" dirty="0">
            <a:solidFill>
              <a:schemeClr val="tx1"/>
            </a:solidFill>
          </a:endParaRPr>
        </a:p>
      </cdr:txBody>
    </cdr:sp>
  </cdr:relSizeAnchor>
</c:userShapes>
</file>

<file path=ppt/drawings/drawing13.xml><?xml version="1.0" encoding="utf-8"?>
<c:userShapes xmlns:c="http://schemas.openxmlformats.org/drawingml/2006/chart">
  <cdr:relSizeAnchor xmlns:cdr="http://schemas.openxmlformats.org/drawingml/2006/chartDrawing">
    <cdr:from>
      <cdr:x>0.11504</cdr:x>
      <cdr:y>0.69355</cdr:y>
    </cdr:from>
    <cdr:to>
      <cdr:x>0.72566</cdr:x>
      <cdr:y>0.82258</cdr:y>
    </cdr:to>
    <cdr:sp macro="" textlink="">
      <cdr:nvSpPr>
        <cdr:cNvPr id="2" name="TextBox 1"/>
        <cdr:cNvSpPr txBox="1"/>
      </cdr:nvSpPr>
      <cdr:spPr>
        <a:xfrm xmlns:a="http://schemas.openxmlformats.org/drawingml/2006/main">
          <a:off x="990563" y="3276600"/>
          <a:ext cx="5257837" cy="60959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No pair-wise comparisons are significant at &lt;0.05 except 1990-1996 vs. 1997-2003 (p = 0.0131)</a:t>
          </a:r>
          <a:endParaRPr lang="en-US" sz="1400" b="1" dirty="0">
            <a:solidFill>
              <a:srgbClr val="FFFF00"/>
            </a:solidFill>
          </a:endParaRPr>
        </a:p>
      </cdr:txBody>
    </cdr:sp>
  </cdr:relSizeAnchor>
  <cdr:relSizeAnchor xmlns:cdr="http://schemas.openxmlformats.org/drawingml/2006/chartDrawing">
    <cdr:from>
      <cdr:x>0.11504</cdr:x>
      <cdr:y>0.48387</cdr:y>
    </cdr:from>
    <cdr:to>
      <cdr:x>0.58407</cdr:x>
      <cdr:y>0.59678</cdr:y>
    </cdr:to>
    <cdr:sp macro="" textlink="">
      <cdr:nvSpPr>
        <cdr:cNvPr id="4" name="TextBox 3"/>
        <cdr:cNvSpPr txBox="1"/>
      </cdr:nvSpPr>
      <cdr:spPr>
        <a:xfrm xmlns:a="http://schemas.openxmlformats.org/drawingml/2006/main">
          <a:off x="990600" y="2286000"/>
          <a:ext cx="4038600"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smtClean="0">
              <a:solidFill>
                <a:schemeClr val="tx1"/>
              </a:solidFill>
            </a:rPr>
            <a:t>Conditional HALF-LIFE  1982-1989: 9.6; 1990-1996: 6.4; 1997-2003: 13.8; 2004-6/2010: NA</a:t>
          </a:r>
          <a:endParaRPr lang="en-US" sz="1300" b="1" dirty="0">
            <a:solidFill>
              <a:schemeClr val="tx1"/>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0.20354</cdr:x>
      <cdr:y>0.22414</cdr:y>
    </cdr:from>
    <cdr:to>
      <cdr:x>0.34513</cdr:x>
      <cdr:y>0.31034</cdr:y>
    </cdr:to>
    <cdr:sp macro="" textlink="">
      <cdr:nvSpPr>
        <cdr:cNvPr id="2" name="TextBox 1"/>
        <cdr:cNvSpPr txBox="1"/>
      </cdr:nvSpPr>
      <cdr:spPr>
        <a:xfrm xmlns:a="http://schemas.openxmlformats.org/drawingml/2006/main">
          <a:off x="1752600" y="990600"/>
          <a:ext cx="12192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N = 3,544 </a:t>
          </a:r>
          <a:endParaRPr lang="en-US" sz="1400" b="1" dirty="0">
            <a:solidFill>
              <a:schemeClr val="tx1"/>
            </a:solidFill>
          </a:endParaRPr>
        </a:p>
      </cdr:txBody>
    </cdr:sp>
  </cdr:relSizeAnchor>
  <cdr:relSizeAnchor xmlns:cdr="http://schemas.openxmlformats.org/drawingml/2006/chartDrawing">
    <cdr:from>
      <cdr:x>0.54867</cdr:x>
      <cdr:y>0.05172</cdr:y>
    </cdr:from>
    <cdr:to>
      <cdr:x>0.90265</cdr:x>
      <cdr:y>0.17241</cdr:y>
    </cdr:to>
    <cdr:sp macro="" textlink="">
      <cdr:nvSpPr>
        <cdr:cNvPr id="3" name="TextBox 2"/>
        <cdr:cNvSpPr txBox="1"/>
      </cdr:nvSpPr>
      <cdr:spPr>
        <a:xfrm xmlns:a="http://schemas.openxmlformats.org/drawingml/2006/main">
          <a:off x="4724378" y="228582"/>
          <a:ext cx="3048022" cy="53340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Half-life </a:t>
          </a:r>
          <a:r>
            <a:rPr lang="en-US" sz="1400" b="1" dirty="0">
              <a:solidFill>
                <a:schemeClr val="tx1"/>
              </a:solidFill>
            </a:rPr>
            <a:t>= </a:t>
          </a:r>
          <a:r>
            <a:rPr lang="en-US" sz="1400" b="1" dirty="0" smtClean="0">
              <a:solidFill>
                <a:schemeClr val="tx1"/>
              </a:solidFill>
            </a:rPr>
            <a:t> 3.3 </a:t>
          </a:r>
          <a:r>
            <a:rPr lang="en-US" sz="1400" b="1" dirty="0">
              <a:solidFill>
                <a:schemeClr val="tx1"/>
              </a:solidFill>
            </a:rPr>
            <a:t>years</a:t>
          </a:r>
        </a:p>
        <a:p xmlns:a="http://schemas.openxmlformats.org/drawingml/2006/main">
          <a:r>
            <a:rPr lang="en-US" sz="1400" b="1" dirty="0">
              <a:solidFill>
                <a:schemeClr val="tx1"/>
              </a:solidFill>
            </a:rPr>
            <a:t>Conditional Half-life = </a:t>
          </a:r>
          <a:r>
            <a:rPr lang="en-US" sz="1400" b="1" dirty="0" smtClean="0">
              <a:solidFill>
                <a:schemeClr val="tx1"/>
              </a:solidFill>
            </a:rPr>
            <a:t>10.0 </a:t>
          </a:r>
          <a:r>
            <a:rPr lang="en-US" sz="1400" b="1" dirty="0">
              <a:solidFill>
                <a:schemeClr val="tx1"/>
              </a:solidFill>
            </a:rPr>
            <a:t>years </a:t>
          </a:r>
          <a:r>
            <a:rPr lang="en-US" sz="1400" b="1" dirty="0" smtClean="0"/>
            <a:t>f</a:t>
          </a:r>
          <a:endParaRPr lang="en-US" sz="1400" b="1" dirty="0"/>
        </a:p>
      </cdr:txBody>
    </cdr:sp>
  </cdr:relSizeAnchor>
  <cdr:relSizeAnchor xmlns:cdr="http://schemas.openxmlformats.org/drawingml/2006/chartDrawing">
    <cdr:from>
      <cdr:x>0.73451</cdr:x>
      <cdr:y>0.55738</cdr:y>
    </cdr:from>
    <cdr:to>
      <cdr:x>0.9646</cdr:x>
      <cdr:y>0.62635</cdr:y>
    </cdr:to>
    <cdr:sp macro="" textlink="">
      <cdr:nvSpPr>
        <cdr:cNvPr id="4" name="TextBox 3"/>
        <cdr:cNvSpPr txBox="1"/>
      </cdr:nvSpPr>
      <cdr:spPr>
        <a:xfrm xmlns:a="http://schemas.openxmlformats.org/drawingml/2006/main">
          <a:off x="6324600" y="2590800"/>
          <a:ext cx="1981213" cy="32058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200" b="1" dirty="0" smtClean="0">
              <a:solidFill>
                <a:srgbClr val="4DEAF1"/>
              </a:solidFill>
            </a:rPr>
            <a:t>N at risk at 23 years = 18</a:t>
          </a:r>
          <a:endParaRPr lang="en-US" sz="1200" b="1" dirty="0">
            <a:solidFill>
              <a:srgbClr val="4DEAF1"/>
            </a:solidFill>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0.46903</cdr:x>
      <cdr:y>0.67241</cdr:y>
    </cdr:from>
    <cdr:to>
      <cdr:x>0.84071</cdr:x>
      <cdr:y>0.77586</cdr:y>
    </cdr:to>
    <cdr:sp macro="" textlink="">
      <cdr:nvSpPr>
        <cdr:cNvPr id="2" name="TextBox 1"/>
        <cdr:cNvSpPr txBox="1"/>
      </cdr:nvSpPr>
      <cdr:spPr>
        <a:xfrm xmlns:a="http://schemas.openxmlformats.org/drawingml/2006/main">
          <a:off x="4038600" y="2971800"/>
          <a:ext cx="3200398" cy="45719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p-value comparing all</a:t>
          </a:r>
          <a:r>
            <a:rPr lang="en-US" sz="1400" b="1" dirty="0">
              <a:solidFill>
                <a:srgbClr val="FFFF00"/>
              </a:solidFill>
            </a:rPr>
            <a:t> </a:t>
          </a:r>
          <a:r>
            <a:rPr lang="en-US" sz="1400" b="1" dirty="0" smtClean="0">
              <a:solidFill>
                <a:srgbClr val="FFFF00"/>
              </a:solidFill>
            </a:rPr>
            <a:t>&lt; 0.0001</a:t>
          </a:r>
          <a:endParaRPr lang="en-US" sz="1400" b="1" dirty="0">
            <a:solidFill>
              <a:srgbClr val="FFFF00"/>
            </a:solidFill>
          </a:endParaRPr>
        </a:p>
      </cdr:txBody>
    </cdr:sp>
  </cdr:relSizeAnchor>
  <cdr:relSizeAnchor xmlns:cdr="http://schemas.openxmlformats.org/drawingml/2006/chartDrawing">
    <cdr:from>
      <cdr:x>0.14159</cdr:x>
      <cdr:y>0.05172</cdr:y>
    </cdr:from>
    <cdr:to>
      <cdr:x>0.95575</cdr:x>
      <cdr:y>0.17241</cdr:y>
    </cdr:to>
    <cdr:sp macro="" textlink="">
      <cdr:nvSpPr>
        <cdr:cNvPr id="3" name="TextBox 2"/>
        <cdr:cNvSpPr txBox="1"/>
      </cdr:nvSpPr>
      <cdr:spPr>
        <a:xfrm xmlns:a="http://schemas.openxmlformats.org/drawingml/2006/main">
          <a:off x="1219200" y="240405"/>
          <a:ext cx="7010381" cy="560991"/>
        </a:xfrm>
        <a:prstGeom xmlns:a="http://schemas.openxmlformats.org/drawingml/2006/main" prst="rect">
          <a:avLst/>
        </a:prstGeom>
        <a:solidFill xmlns:a="http://schemas.openxmlformats.org/drawingml/2006/main">
          <a:srgbClr val="000000"/>
        </a:solidFill>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chemeClr val="tx1"/>
              </a:solidFill>
            </a:rPr>
            <a:t>Half-life (Years): 1982-1991 = 1.9; 1992-2001 = 3.7; 2002-6/2010 = 6.1 </a:t>
          </a:r>
        </a:p>
        <a:p xmlns:a="http://schemas.openxmlformats.org/drawingml/2006/main">
          <a:r>
            <a:rPr lang="en-US" sz="1400" b="1" dirty="0" smtClean="0">
              <a:solidFill>
                <a:schemeClr val="tx1"/>
              </a:solidFill>
            </a:rPr>
            <a:t>Conditional Half-life (Years): 1982-1991 = 8.9; 1992-2001 = 10.0; 2002-6/2010 = NA</a:t>
          </a:r>
          <a:endParaRPr lang="en-US" sz="1400" b="1" dirty="0"/>
        </a:p>
      </cdr:txBody>
    </cdr:sp>
  </cdr:relSizeAnchor>
</c:userShapes>
</file>

<file path=ppt/drawings/drawing4.xml><?xml version="1.0" encoding="utf-8"?>
<c:userShapes xmlns:c="http://schemas.openxmlformats.org/drawingml/2006/chart">
  <cdr:relSizeAnchor xmlns:cdr="http://schemas.openxmlformats.org/drawingml/2006/chartDrawing">
    <cdr:from>
      <cdr:x>0.10619</cdr:x>
      <cdr:y>0.62903</cdr:y>
    </cdr:from>
    <cdr:to>
      <cdr:x>0.60177</cdr:x>
      <cdr:y>0.80645</cdr:y>
    </cdr:to>
    <cdr:sp macro="" textlink="">
      <cdr:nvSpPr>
        <cdr:cNvPr id="2" name="TextBox 1"/>
        <cdr:cNvSpPr txBox="1"/>
      </cdr:nvSpPr>
      <cdr:spPr>
        <a:xfrm xmlns:a="http://schemas.openxmlformats.org/drawingml/2006/main">
          <a:off x="914400" y="2971800"/>
          <a:ext cx="4267200"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Congenital vs. </a:t>
          </a:r>
          <a:r>
            <a:rPr lang="en-US" sz="1400" b="1" dirty="0" err="1" smtClean="0">
              <a:solidFill>
                <a:srgbClr val="FFFF00"/>
              </a:solidFill>
            </a:rPr>
            <a:t>Eisenmenger's</a:t>
          </a:r>
          <a:r>
            <a:rPr lang="en-US" sz="1400" b="1" dirty="0" smtClean="0">
              <a:solidFill>
                <a:srgbClr val="FFFF00"/>
              </a:solidFill>
            </a:rPr>
            <a:t>: p = 0.0248</a:t>
          </a:r>
        </a:p>
        <a:p xmlns:a="http://schemas.openxmlformats.org/drawingml/2006/main">
          <a:r>
            <a:rPr lang="en-US" sz="1400" b="1" dirty="0" smtClean="0">
              <a:solidFill>
                <a:srgbClr val="FFFF00"/>
              </a:solidFill>
            </a:rPr>
            <a:t>Congenital vs. IPAH: p = 0.0788</a:t>
          </a:r>
        </a:p>
        <a:p xmlns:a="http://schemas.openxmlformats.org/drawingml/2006/main">
          <a:r>
            <a:rPr lang="en-US" sz="1400" b="1" dirty="0" err="1" smtClean="0">
              <a:solidFill>
                <a:srgbClr val="FFFF00"/>
              </a:solidFill>
            </a:rPr>
            <a:t>Eisenmenger's</a:t>
          </a:r>
          <a:r>
            <a:rPr lang="en-US" sz="1400" b="1" dirty="0" smtClean="0">
              <a:solidFill>
                <a:srgbClr val="FFFF00"/>
              </a:solidFill>
            </a:rPr>
            <a:t> vs. IPAH: p = 0.4168</a:t>
          </a:r>
          <a:endParaRPr lang="en-US" sz="1400" b="1" dirty="0">
            <a:solidFill>
              <a:srgbClr val="FFFF00"/>
            </a:solidFill>
          </a:endParaRPr>
        </a:p>
      </cdr:txBody>
    </cdr:sp>
  </cdr:relSizeAnchor>
  <cdr:relSizeAnchor xmlns:cdr="http://schemas.openxmlformats.org/drawingml/2006/chartDrawing">
    <cdr:from>
      <cdr:x>0.52212</cdr:x>
      <cdr:y>0.29032</cdr:y>
    </cdr:from>
    <cdr:to>
      <cdr:x>0.95575</cdr:x>
      <cdr:y>0.40323</cdr:y>
    </cdr:to>
    <cdr:sp macro="" textlink="">
      <cdr:nvSpPr>
        <cdr:cNvPr id="4" name="TextBox 3"/>
        <cdr:cNvSpPr txBox="1"/>
      </cdr:nvSpPr>
      <cdr:spPr>
        <a:xfrm xmlns:a="http://schemas.openxmlformats.org/drawingml/2006/main">
          <a:off x="4495800" y="1371588"/>
          <a:ext cx="3733781" cy="533432"/>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a:solidFill>
                <a:schemeClr val="tx1"/>
              </a:solidFill>
            </a:rPr>
            <a:t>HALF-LIFE  Congenital: </a:t>
          </a:r>
          <a:r>
            <a:rPr lang="en-US" sz="1300" b="1" dirty="0" smtClean="0">
              <a:solidFill>
                <a:schemeClr val="tx1"/>
              </a:solidFill>
            </a:rPr>
            <a:t>2.8 Years</a:t>
          </a:r>
          <a:r>
            <a:rPr lang="en-US" sz="1300" b="1" dirty="0">
              <a:solidFill>
                <a:schemeClr val="tx1"/>
              </a:solidFill>
            </a:rPr>
            <a:t>; </a:t>
          </a:r>
        </a:p>
        <a:p xmlns:a="http://schemas.openxmlformats.org/drawingml/2006/main">
          <a:r>
            <a:rPr lang="en-US" sz="1300" b="1" dirty="0" err="1">
              <a:solidFill>
                <a:schemeClr val="tx1"/>
              </a:solidFill>
            </a:rPr>
            <a:t>Eisenmenger's</a:t>
          </a:r>
          <a:r>
            <a:rPr lang="en-US" sz="1300" b="1" dirty="0">
              <a:solidFill>
                <a:schemeClr val="tx1"/>
              </a:solidFill>
            </a:rPr>
            <a:t>: </a:t>
          </a:r>
          <a:r>
            <a:rPr lang="en-US" sz="1300" b="1" dirty="0" smtClean="0">
              <a:solidFill>
                <a:schemeClr val="tx1"/>
              </a:solidFill>
            </a:rPr>
            <a:t>5.5 </a:t>
          </a:r>
          <a:r>
            <a:rPr lang="en-US" sz="1300" b="1" dirty="0">
              <a:solidFill>
                <a:schemeClr val="tx1"/>
              </a:solidFill>
            </a:rPr>
            <a:t>Years; IPAH: </a:t>
          </a:r>
          <a:r>
            <a:rPr lang="en-US" sz="1300" b="1" dirty="0" smtClean="0">
              <a:solidFill>
                <a:schemeClr val="tx1"/>
              </a:solidFill>
            </a:rPr>
            <a:t>4.5 Years</a:t>
          </a:r>
          <a:endParaRPr lang="en-US" sz="1300" b="1" dirty="0">
            <a:solidFill>
              <a:schemeClr val="tx1"/>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0.10619</cdr:x>
      <cdr:y>0.62903</cdr:y>
    </cdr:from>
    <cdr:to>
      <cdr:x>0.60177</cdr:x>
      <cdr:y>0.80645</cdr:y>
    </cdr:to>
    <cdr:sp macro="" textlink="">
      <cdr:nvSpPr>
        <cdr:cNvPr id="2" name="TextBox 1"/>
        <cdr:cNvSpPr txBox="1"/>
      </cdr:nvSpPr>
      <cdr:spPr>
        <a:xfrm xmlns:a="http://schemas.openxmlformats.org/drawingml/2006/main">
          <a:off x="914400" y="2971800"/>
          <a:ext cx="4267200" cy="8382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solidFill>
                <a:srgbClr val="FFFF00"/>
              </a:solidFill>
            </a:rPr>
            <a:t>Congenital vs. </a:t>
          </a:r>
          <a:r>
            <a:rPr lang="en-US" sz="1400" b="1" dirty="0" err="1" smtClean="0">
              <a:solidFill>
                <a:srgbClr val="FFFF00"/>
              </a:solidFill>
            </a:rPr>
            <a:t>Eisenmenger's</a:t>
          </a:r>
          <a:r>
            <a:rPr lang="en-US" sz="1400" b="1" dirty="0" smtClean="0">
              <a:solidFill>
                <a:srgbClr val="FFFF00"/>
              </a:solidFill>
            </a:rPr>
            <a:t>: p =  0.6985</a:t>
          </a:r>
        </a:p>
        <a:p xmlns:a="http://schemas.openxmlformats.org/drawingml/2006/main">
          <a:r>
            <a:rPr lang="en-US" sz="1400" b="1" dirty="0" smtClean="0">
              <a:solidFill>
                <a:srgbClr val="FFFF00"/>
              </a:solidFill>
            </a:rPr>
            <a:t>Congenital vs. IPAH: p = 0.4258</a:t>
          </a:r>
        </a:p>
        <a:p xmlns:a="http://schemas.openxmlformats.org/drawingml/2006/main">
          <a:r>
            <a:rPr lang="en-US" sz="1400" b="1" dirty="0" err="1" smtClean="0">
              <a:solidFill>
                <a:srgbClr val="FFFF00"/>
              </a:solidFill>
            </a:rPr>
            <a:t>Eisenmenger's</a:t>
          </a:r>
          <a:r>
            <a:rPr lang="en-US" sz="1400" b="1" dirty="0" smtClean="0">
              <a:solidFill>
                <a:srgbClr val="FFFF00"/>
              </a:solidFill>
            </a:rPr>
            <a:t> vs. IPAH: p = 0.1062</a:t>
          </a:r>
          <a:endParaRPr lang="en-US" sz="1400" b="1" dirty="0">
            <a:solidFill>
              <a:srgbClr val="FFFF00"/>
            </a:solidFill>
          </a:endParaRPr>
        </a:p>
      </cdr:txBody>
    </cdr:sp>
  </cdr:relSizeAnchor>
  <cdr:relSizeAnchor xmlns:cdr="http://schemas.openxmlformats.org/drawingml/2006/chartDrawing">
    <cdr:from>
      <cdr:x>0.11504</cdr:x>
      <cdr:y>0.43548</cdr:y>
    </cdr:from>
    <cdr:to>
      <cdr:x>0.56637</cdr:x>
      <cdr:y>0.54838</cdr:y>
    </cdr:to>
    <cdr:sp macro="" textlink="">
      <cdr:nvSpPr>
        <cdr:cNvPr id="4" name="TextBox 3"/>
        <cdr:cNvSpPr txBox="1"/>
      </cdr:nvSpPr>
      <cdr:spPr>
        <a:xfrm xmlns:a="http://schemas.openxmlformats.org/drawingml/2006/main">
          <a:off x="990563" y="2057382"/>
          <a:ext cx="3886237" cy="533384"/>
        </a:xfrm>
        <a:prstGeom xmlns:a="http://schemas.openxmlformats.org/drawingml/2006/main" prst="rect">
          <a:avLst/>
        </a:prstGeom>
        <a:ln xmlns:a="http://schemas.openxmlformats.org/drawingml/2006/main">
          <a:solidFill>
            <a:srgbClr val="FFFF00"/>
          </a:solidFill>
        </a:ln>
      </cdr:spPr>
      <cdr:txBody>
        <a:bodyPr xmlns:a="http://schemas.openxmlformats.org/drawingml/2006/main" vertOverflow="clip" wrap="square" rtlCol="0"/>
        <a:lstStyle xmlns:a="http://schemas.openxmlformats.org/drawingml/2006/main"/>
        <a:p xmlns:a="http://schemas.openxmlformats.org/drawingml/2006/main">
          <a:r>
            <a:rPr lang="en-US" sz="1300" b="1" dirty="0">
              <a:solidFill>
                <a:schemeClr val="tx1"/>
              </a:solidFill>
            </a:rPr>
            <a:t>HALF-LIFE  Congenital: </a:t>
          </a:r>
          <a:r>
            <a:rPr lang="en-US" sz="1300" b="1" dirty="0" smtClean="0">
              <a:solidFill>
                <a:schemeClr val="tx1"/>
              </a:solidFill>
            </a:rPr>
            <a:t>13.6 </a:t>
          </a:r>
          <a:r>
            <a:rPr lang="en-US" sz="1300" b="1" dirty="0">
              <a:solidFill>
                <a:schemeClr val="tx1"/>
              </a:solidFill>
            </a:rPr>
            <a:t>Years; </a:t>
          </a:r>
        </a:p>
        <a:p xmlns:a="http://schemas.openxmlformats.org/drawingml/2006/main">
          <a:r>
            <a:rPr lang="en-US" sz="1300" b="1" dirty="0" err="1">
              <a:solidFill>
                <a:schemeClr val="tx1"/>
              </a:solidFill>
            </a:rPr>
            <a:t>Eisenmenger's</a:t>
          </a:r>
          <a:r>
            <a:rPr lang="en-US" sz="1300" b="1" dirty="0">
              <a:solidFill>
                <a:schemeClr val="tx1"/>
              </a:solidFill>
            </a:rPr>
            <a:t>: </a:t>
          </a:r>
          <a:r>
            <a:rPr lang="en-US" sz="1300" b="1" dirty="0" smtClean="0">
              <a:solidFill>
                <a:schemeClr val="tx1"/>
              </a:solidFill>
            </a:rPr>
            <a:t>11.1 </a:t>
          </a:r>
          <a:r>
            <a:rPr lang="en-US" sz="1300" b="1" dirty="0">
              <a:solidFill>
                <a:schemeClr val="tx1"/>
              </a:solidFill>
            </a:rPr>
            <a:t>Years; IPAH: </a:t>
          </a:r>
          <a:r>
            <a:rPr lang="en-US" sz="1300" b="1" dirty="0" smtClean="0">
              <a:solidFill>
                <a:schemeClr val="tx1"/>
              </a:solidFill>
            </a:rPr>
            <a:t>10.1 Years </a:t>
          </a:r>
          <a:endParaRPr lang="en-US" sz="1300" b="1" dirty="0">
            <a:solidFill>
              <a:schemeClr val="tx1"/>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0.06957</cdr:x>
      <cdr:y>0.88525</cdr:y>
    </cdr:from>
    <cdr:to>
      <cdr:x>0.28696</cdr:x>
      <cdr:y>0.96721</cdr:y>
    </cdr:to>
    <cdr:sp macro="" textlink="">
      <cdr:nvSpPr>
        <cdr:cNvPr id="2" name="TextBox 1"/>
        <cdr:cNvSpPr txBox="1"/>
      </cdr:nvSpPr>
      <cdr:spPr>
        <a:xfrm xmlns:a="http://schemas.openxmlformats.org/drawingml/2006/main">
          <a:off x="609600" y="4114800"/>
          <a:ext cx="19050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600" b="1" dirty="0" smtClean="0">
              <a:solidFill>
                <a:srgbClr val="FFFF00"/>
              </a:solidFill>
            </a:rPr>
            <a:t>Any Induction</a:t>
          </a:r>
          <a:endParaRPr lang="en-US" sz="1600" b="1" dirty="0">
            <a:solidFill>
              <a:srgbClr val="FFFF00"/>
            </a:solidFill>
          </a:endParaRPr>
        </a:p>
      </cdr:txBody>
    </cdr:sp>
  </cdr:relSizeAnchor>
  <cdr:relSizeAnchor xmlns:cdr="http://schemas.openxmlformats.org/drawingml/2006/chartDrawing">
    <cdr:from>
      <cdr:x>0.27826</cdr:x>
      <cdr:y>0.88525</cdr:y>
    </cdr:from>
    <cdr:to>
      <cdr:x>0.54783</cdr:x>
      <cdr:y>0.96721</cdr:y>
    </cdr:to>
    <cdr:sp macro="" textlink="">
      <cdr:nvSpPr>
        <cdr:cNvPr id="3" name="TextBox 1"/>
        <cdr:cNvSpPr txBox="1"/>
      </cdr:nvSpPr>
      <cdr:spPr>
        <a:xfrm xmlns:a="http://schemas.openxmlformats.org/drawingml/2006/main">
          <a:off x="2438400" y="4114800"/>
          <a:ext cx="23622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Polyclonal ALG/ATG        </a:t>
          </a:r>
          <a:endParaRPr lang="en-US" sz="1600" dirty="0">
            <a:solidFill>
              <a:srgbClr val="FFFF00"/>
            </a:solidFill>
          </a:endParaRPr>
        </a:p>
      </cdr:txBody>
    </cdr:sp>
  </cdr:relSizeAnchor>
  <cdr:relSizeAnchor xmlns:cdr="http://schemas.openxmlformats.org/drawingml/2006/chartDrawing">
    <cdr:from>
      <cdr:x>0.52174</cdr:x>
      <cdr:y>0.88525</cdr:y>
    </cdr:from>
    <cdr:to>
      <cdr:x>0.73913</cdr:x>
      <cdr:y>0.96721</cdr:y>
    </cdr:to>
    <cdr:sp macro="" textlink="">
      <cdr:nvSpPr>
        <cdr:cNvPr id="5" name="TextBox 1"/>
        <cdr:cNvSpPr txBox="1"/>
      </cdr:nvSpPr>
      <cdr:spPr>
        <a:xfrm xmlns:a="http://schemas.openxmlformats.org/drawingml/2006/main">
          <a:off x="4572000" y="4114800"/>
          <a:ext cx="1905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OKT3</a:t>
          </a:r>
          <a:endParaRPr lang="en-US" sz="1600" dirty="0">
            <a:solidFill>
              <a:srgbClr val="FFFF00"/>
            </a:solidFill>
          </a:endParaRPr>
        </a:p>
      </cdr:txBody>
    </cdr:sp>
  </cdr:relSizeAnchor>
  <cdr:relSizeAnchor xmlns:cdr="http://schemas.openxmlformats.org/drawingml/2006/chartDrawing">
    <cdr:from>
      <cdr:x>0.75652</cdr:x>
      <cdr:y>0.88525</cdr:y>
    </cdr:from>
    <cdr:to>
      <cdr:x>0.97391</cdr:x>
      <cdr:y>0.96721</cdr:y>
    </cdr:to>
    <cdr:sp macro="" textlink="">
      <cdr:nvSpPr>
        <cdr:cNvPr id="6" name="TextBox 1"/>
        <cdr:cNvSpPr txBox="1"/>
      </cdr:nvSpPr>
      <cdr:spPr>
        <a:xfrm xmlns:a="http://schemas.openxmlformats.org/drawingml/2006/main">
          <a:off x="6629400" y="4114800"/>
          <a:ext cx="1905000" cy="3810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Arial"/>
            </a:defRPr>
          </a:lvl1pPr>
          <a:lvl2pPr marL="457200" indent="0">
            <a:defRPr sz="1100">
              <a:latin typeface="Arial"/>
            </a:defRPr>
          </a:lvl2pPr>
          <a:lvl3pPr marL="914400" indent="0">
            <a:defRPr sz="1100">
              <a:latin typeface="Arial"/>
            </a:defRPr>
          </a:lvl3pPr>
          <a:lvl4pPr marL="1371600" indent="0">
            <a:defRPr sz="1100">
              <a:latin typeface="Arial"/>
            </a:defRPr>
          </a:lvl4pPr>
          <a:lvl5pPr marL="1828800" indent="0">
            <a:defRPr sz="1100">
              <a:latin typeface="Arial"/>
            </a:defRPr>
          </a:lvl5pPr>
          <a:lvl6pPr marL="2286000" indent="0">
            <a:defRPr sz="1100">
              <a:latin typeface="Arial"/>
            </a:defRPr>
          </a:lvl6pPr>
          <a:lvl7pPr marL="2743200" indent="0">
            <a:defRPr sz="1100">
              <a:latin typeface="Arial"/>
            </a:defRPr>
          </a:lvl7pPr>
          <a:lvl8pPr marL="3200400" indent="0">
            <a:defRPr sz="1100">
              <a:latin typeface="Arial"/>
            </a:defRPr>
          </a:lvl8pPr>
          <a:lvl9pPr marL="3657600" indent="0">
            <a:defRPr sz="1100">
              <a:latin typeface="Arial"/>
            </a:defRPr>
          </a:lvl9pPr>
        </a:lstStyle>
        <a:p xmlns:a="http://schemas.openxmlformats.org/drawingml/2006/main">
          <a:pPr algn="ctr"/>
          <a:r>
            <a:rPr lang="en-US" sz="1600" b="1" dirty="0" smtClean="0">
              <a:solidFill>
                <a:srgbClr val="FFFF00"/>
              </a:solidFill>
            </a:rPr>
            <a:t>IL-2R Antagonist</a:t>
          </a:r>
          <a:endParaRPr lang="en-US" sz="1600" dirty="0">
            <a:solidFill>
              <a:srgbClr val="FFFF00"/>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0.16814</cdr:x>
      <cdr:y>0.69355</cdr:y>
    </cdr:from>
    <cdr:to>
      <cdr:x>0.51327</cdr:x>
      <cdr:y>0.77419</cdr:y>
    </cdr:to>
    <cdr:sp macro="" textlink="">
      <cdr:nvSpPr>
        <cdr:cNvPr id="2" name="TextBox 1"/>
        <cdr:cNvSpPr txBox="1"/>
      </cdr:nvSpPr>
      <cdr:spPr>
        <a:xfrm xmlns:a="http://schemas.openxmlformats.org/drawingml/2006/main">
          <a:off x="1447786" y="3276608"/>
          <a:ext cx="2971777" cy="3809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0.5290</a:t>
          </a:r>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0.16814</cdr:x>
      <cdr:y>0.69355</cdr:y>
    </cdr:from>
    <cdr:to>
      <cdr:x>0.54867</cdr:x>
      <cdr:y>0.77419</cdr:y>
    </cdr:to>
    <cdr:sp macro="" textlink="">
      <cdr:nvSpPr>
        <cdr:cNvPr id="2" name="TextBox 1"/>
        <cdr:cNvSpPr txBox="1"/>
      </cdr:nvSpPr>
      <cdr:spPr>
        <a:xfrm xmlns:a="http://schemas.openxmlformats.org/drawingml/2006/main">
          <a:off x="1447786" y="3276608"/>
          <a:ext cx="3276614" cy="38099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a:solidFill>
                <a:srgbClr val="FFFF00"/>
              </a:solidFill>
            </a:rPr>
            <a:t>p</a:t>
          </a:r>
          <a:r>
            <a:rPr lang="en-US" sz="1400" b="1" dirty="0" smtClean="0">
              <a:solidFill>
                <a:srgbClr val="FFFF00"/>
              </a:solidFill>
              <a:latin typeface="+mn-lt"/>
              <a:ea typeface="+mn-ea"/>
              <a:cs typeface="+mn-cs"/>
            </a:rPr>
            <a:t>-value </a:t>
          </a:r>
          <a:r>
            <a:rPr lang="en-US" sz="1400" b="1" dirty="0">
              <a:solidFill>
                <a:srgbClr val="FFFF00"/>
              </a:solidFill>
              <a:latin typeface="+mn-lt"/>
              <a:ea typeface="+mn-ea"/>
              <a:cs typeface="+mn-cs"/>
            </a:rPr>
            <a:t>comparing all = </a:t>
          </a:r>
          <a:r>
            <a:rPr lang="en-US" sz="1400" b="1" dirty="0" smtClean="0">
              <a:solidFill>
                <a:srgbClr val="FFFF00"/>
              </a:solidFill>
              <a:latin typeface="+mn-lt"/>
              <a:ea typeface="+mn-ea"/>
              <a:cs typeface="+mn-cs"/>
            </a:rPr>
            <a:t>0.8796</a:t>
          </a:r>
          <a:endParaRPr lang="en-US" sz="1400" dirty="0" smtClean="0">
            <a:solidFill>
              <a:srgbClr val="FFFF00"/>
            </a:solidFill>
          </a:endParaRPr>
        </a:p>
        <a:p xmlns:a="http://schemas.openxmlformats.org/drawingml/2006/main">
          <a:endParaRPr lang="en-US" sz="1400" b="1" dirty="0" smtClean="0">
            <a:solidFill>
              <a:srgbClr val="FFFF00"/>
            </a:solidFill>
          </a:endParaRPr>
        </a:p>
        <a:p xmlns:a="http://schemas.openxmlformats.org/drawingml/2006/main">
          <a:endParaRPr lang="en-US" sz="1400" dirty="0">
            <a:solidFill>
              <a:srgbClr val="FFFF00"/>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0.00885</cdr:x>
      <cdr:y>0</cdr:y>
    </cdr:from>
    <cdr:to>
      <cdr:x>0.0708</cdr:x>
      <cdr:y>0.8871</cdr:y>
    </cdr:to>
    <cdr:sp macro="" textlink="">
      <cdr:nvSpPr>
        <cdr:cNvPr id="3" name="TextBox 2"/>
        <cdr:cNvSpPr txBox="1"/>
      </cdr:nvSpPr>
      <cdr:spPr>
        <a:xfrm xmlns:a="http://schemas.openxmlformats.org/drawingml/2006/main">
          <a:off x="76200" y="0"/>
          <a:ext cx="533400" cy="4191000"/>
        </a:xfrm>
        <a:prstGeom xmlns:a="http://schemas.openxmlformats.org/drawingml/2006/main" prst="rect">
          <a:avLst/>
        </a:prstGeom>
      </cdr:spPr>
      <cdr:txBody>
        <a:bodyPr xmlns:a="http://schemas.openxmlformats.org/drawingml/2006/main" vertOverflow="clip" vert="vert270" wrap="square" rtlCol="0"/>
        <a:lstStyle xmlns:a="http://schemas.openxmlformats.org/drawingml/2006/main"/>
        <a:p xmlns:a="http://schemas.openxmlformats.org/drawingml/2006/main">
          <a:pPr algn="ctr" rtl="0"/>
          <a:r>
            <a:rPr lang="en-US" sz="1700" b="1" i="0" baseline="0" dirty="0" smtClean="0">
              <a:solidFill>
                <a:schemeClr val="tx1"/>
              </a:solidFill>
            </a:rPr>
            <a:t>% Free from Severe Renal Dysfunction</a:t>
          </a:r>
        </a:p>
        <a:p xmlns:a="http://schemas.openxmlformats.org/drawingml/2006/main">
          <a:endParaRPr lang="en-US" sz="1100" dirty="0"/>
        </a:p>
      </cdr:txBody>
    </cdr:sp>
  </cdr:relSizeAnchor>
  <cdr:relSizeAnchor xmlns:cdr="http://schemas.openxmlformats.org/drawingml/2006/chartDrawing">
    <cdr:from>
      <cdr:x>0.13274</cdr:x>
      <cdr:y>0.5</cdr:y>
    </cdr:from>
    <cdr:to>
      <cdr:x>0.68142</cdr:x>
      <cdr:y>0.62903</cdr:y>
    </cdr:to>
    <cdr:sp macro="" textlink="">
      <cdr:nvSpPr>
        <cdr:cNvPr id="4" name="TextBox 3"/>
        <cdr:cNvSpPr txBox="1"/>
      </cdr:nvSpPr>
      <cdr:spPr>
        <a:xfrm xmlns:a="http://schemas.openxmlformats.org/drawingml/2006/main">
          <a:off x="1143000" y="2362200"/>
          <a:ext cx="4724400" cy="609600"/>
        </a:xfrm>
        <a:prstGeom xmlns:a="http://schemas.openxmlformats.org/drawingml/2006/main" prst="rect">
          <a:avLst/>
        </a:prstGeom>
        <a:solidFill xmlns:a="http://schemas.openxmlformats.org/drawingml/2006/main">
          <a:schemeClr val="bg2"/>
        </a:solidFill>
        <a:ln xmlns:a="http://schemas.openxmlformats.org/drawingml/2006/main">
          <a:solidFill>
            <a:schemeClr val="tx1"/>
          </a:solidFill>
        </a:ln>
      </cdr:spPr>
      <cdr:txBody>
        <a:bodyPr xmlns:a="http://schemas.openxmlformats.org/drawingml/2006/main" vertOverflow="clip" wrap="square" rtlCol="0"/>
        <a:lstStyle xmlns:a="http://schemas.openxmlformats.org/drawingml/2006/main"/>
        <a:p xmlns:a="http://schemas.openxmlformats.org/drawingml/2006/main">
          <a:r>
            <a:rPr lang="en-US" sz="1500" b="1" dirty="0">
              <a:solidFill>
                <a:schemeClr val="tx1"/>
              </a:solidFill>
            </a:rPr>
            <a:t>*Severe renal dysfunction = </a:t>
          </a:r>
          <a:r>
            <a:rPr lang="en-US" sz="1500" b="1" dirty="0" err="1">
              <a:solidFill>
                <a:schemeClr val="tx1"/>
              </a:solidFill>
            </a:rPr>
            <a:t>Creatinine</a:t>
          </a:r>
          <a:r>
            <a:rPr lang="en-US" sz="1500" b="1" dirty="0">
              <a:solidFill>
                <a:schemeClr val="tx1"/>
              </a:solidFill>
            </a:rPr>
            <a:t> &gt; 2.5 mg/dl (221 </a:t>
          </a:r>
          <a:r>
            <a:rPr lang="en-US" sz="1500" b="1" dirty="0" err="1">
              <a:solidFill>
                <a:schemeClr val="tx1"/>
              </a:solidFill>
            </a:rPr>
            <a:t>μmol</a:t>
          </a:r>
          <a:r>
            <a:rPr lang="en-US" sz="1500" b="1" dirty="0">
              <a:solidFill>
                <a:schemeClr val="tx1"/>
              </a:solidFill>
            </a:rPr>
            <a:t>/L), dialysis or renal transplant</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CDB252C-2B20-4579-B4F5-6B70C5EC6897}" type="datetimeFigureOut">
              <a:rPr lang="en-US" smtClean="0"/>
              <a:pPr/>
              <a:t>9/27/2012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3FF3A6-B03F-4710-AAA0-E3CB014C4A59}"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14</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15</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A significant p-value means that at least one of the groups is different than the others but it doesn’t identify which group it is.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16</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17</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18</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functional status reported on the 1-year, 3-year and 5-year annual follow-ups.  Because all follow-ups between April 1994 and June 2011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19</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From March 2005 functional status in US is collected using </a:t>
            </a:r>
            <a:r>
              <a:rPr lang="en-US" sz="1200" kern="1200" dirty="0" err="1" smtClean="0">
                <a:solidFill>
                  <a:schemeClr val="tx1"/>
                </a:solidFill>
                <a:latin typeface="+mn-lt"/>
                <a:ea typeface="+mn-ea"/>
                <a:cs typeface="+mn-cs"/>
              </a:rPr>
              <a:t>Karnofsky</a:t>
            </a:r>
            <a:r>
              <a:rPr lang="en-US" sz="1200" kern="1200" dirty="0" smtClean="0">
                <a:solidFill>
                  <a:schemeClr val="tx1"/>
                </a:solidFill>
                <a:latin typeface="+mn-lt"/>
                <a:ea typeface="+mn-ea"/>
                <a:cs typeface="+mn-cs"/>
              </a:rPr>
              <a:t> score for adult recipients and Lansky score for pediatric recipients.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This figure shows the functional status reported on the 1-year, 2-year and 3-year annual follow-ups.  Because all follow-ups between March 2005 and June 2011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20</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employment status reported on the 1-year, 3-year and 5-year annual follow-ups.  Because all follow-ups between April 1994 and June 2011 were included, the bars do not include the same patients.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hospitalizations reported on the 1-year, 3-year and 5-year annual follow-ups, representing the hospitalizations between discharge and 1 year, between the 2-year and 3-year follow-up and between the 4-year and 5-year follow-up, respectively.  Because all follow-ups between April 1994 and June 2011 were included, the bars do not include the same patients.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22</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23</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24</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25</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2011 were included.  Therefore, this figure does not represent changes in practice between the 1-year follow-up and 5-year follow-up on a cohort of patients.  The patients in the 1-year tabulation are not the same patients as in the 5-year tabulation.</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26</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figure shows the maintenance </a:t>
            </a:r>
            <a:r>
              <a:rPr lang="en-US" sz="1200" kern="1200" dirty="0" err="1" smtClean="0">
                <a:solidFill>
                  <a:schemeClr val="tx1"/>
                </a:solidFill>
                <a:latin typeface="+mn-lt"/>
                <a:ea typeface="+mn-ea"/>
                <a:cs typeface="+mn-cs"/>
              </a:rPr>
              <a:t>immunosuppression</a:t>
            </a:r>
            <a:r>
              <a:rPr lang="en-US" sz="1200" kern="1200" dirty="0" smtClean="0">
                <a:solidFill>
                  <a:schemeClr val="tx1"/>
                </a:solidFill>
                <a:latin typeface="+mn-lt"/>
                <a:ea typeface="+mn-ea"/>
                <a:cs typeface="+mn-cs"/>
              </a:rPr>
              <a:t> reported as being provided at the time of the 1-year and 5-year annual follow-up forms.  To provide a snapshot of current practice, only follow-ups occurring between January 2001 and June 2011 were included.  Therefore, this figure does not represent changes in practice between the 1-year follow-up and 5-year follow-up on a cohort of patients.  The patients in the 1-year tabulation are not the same patients as in the 5-year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27</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on the 1-year annual follow-up form.  The percentages are based on patients with known responses.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28</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experiencing various morbidities as reported within 5 years following transplantation. The percentages are based on patients with known responses.  To reduce bias, only patients with responses reported on every follow-up through the 5-year annual follow-up were included.  Because the outcomes are reported to be unknown at different rates the number with known responses for each outcome are also provided.</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29</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and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and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30</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CAV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CAV is reported on annual follow-ups; a date of diagnosis is not provided.  For this figure the date of follow-up was used as the date of occurrence.  Patients were included in the analysis until an unknown response for CAV was reported.  Therefore, the rates seen here may differ from those reported in the cumulative prevalence slide which is based on only those patients with known responses for CAV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is reported on annual follow-ups; a date of diagnosis is not provided.  For this figure the date of follow-up was used as the date of occurrence.  Patients were included in the analysis until an unknown response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was reported.  Therefore, the rates seen here may differ from those reported in the cumulative prevalence slide which is based on only those patients with known responses for </a:t>
            </a:r>
            <a:r>
              <a:rPr lang="en-US" sz="1200" kern="1200" dirty="0" err="1" smtClean="0">
                <a:solidFill>
                  <a:schemeClr val="tx1"/>
                </a:solidFill>
                <a:latin typeface="+mn-lt"/>
                <a:ea typeface="+mn-ea"/>
                <a:cs typeface="+mn-cs"/>
              </a:rPr>
              <a:t>bronchiolitis</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obliterans</a:t>
            </a:r>
            <a:r>
              <a:rPr lang="en-US" sz="1200" kern="1200" dirty="0" smtClean="0">
                <a:solidFill>
                  <a:schemeClr val="tx1"/>
                </a:solidFill>
                <a:latin typeface="+mn-lt"/>
                <a:ea typeface="+mn-ea"/>
                <a:cs typeface="+mn-cs"/>
              </a:rPr>
              <a:t> at all follow-up time points.</a:t>
            </a:r>
          </a:p>
        </p:txBody>
      </p:sp>
      <p:sp>
        <p:nvSpPr>
          <p:cNvPr id="4" name="Slide Number Placeholder 3"/>
          <p:cNvSpPr>
            <a:spLocks noGrp="1"/>
          </p:cNvSpPr>
          <p:nvPr>
            <p:ph type="sldNum" sz="quarter" idx="10"/>
          </p:nvPr>
        </p:nvSpPr>
        <p:spPr/>
        <p:txBody>
          <a:bodyPr/>
          <a:lstStyle/>
          <a:p>
            <a:fld id="{8D3FF3A6-B03F-4710-AAA0-E3CB014C4A59}" type="slidenum">
              <a:rPr lang="en-US" smtClean="0"/>
              <a:pPr/>
              <a:t>32</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severe renal dysfunction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severe renal dysfunction is reported on annual follow-ups; a date of diagnosis is not provided.  For this figure the date of follow-up was used as the date of occurrence.  Patients were included in the analysis until an unknown response for severe renal dysfunction was reported.  Therefore, the rates seen here may differ from those reported in the cumulative prevalence slide which is based on only those patients with known responses for severe renal dysfunction at all follow-up time points.</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This table shows the percentage of patients with malignancies reported within 1 year, within 5 years and within 10 years following transplantation. The percentages are based on patients with known responses.  To reduce bias, only patients with responses reported on every follow-up through the 5-year (or 10-year) annual follow-up were included in the “5-Year Survivors” (or “10-Year Survivors”) column.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Freedom from malignancy rates were computed using the Kaplan-Meier method.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development of malignancy is reported on annual follow-ups; a date of diagnosis is not provided.  For this figure the date of follow-up was used as the date of occurrence.  Patients were included in the analysis until an unknown response for malignancy was reported.  Therefore, the rates seen here may differ from those reported in the cumulative prevalence slide which is based on only those patients with known responses for malignancy at all follow-up time points.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35</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36</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37</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39</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where donor age is unknown are excluded from this tabulation.</a:t>
            </a:r>
          </a:p>
        </p:txBody>
      </p:sp>
      <p:sp>
        <p:nvSpPr>
          <p:cNvPr id="4" name="Slide Number Placeholder 3"/>
          <p:cNvSpPr>
            <a:spLocks noGrp="1"/>
          </p:cNvSpPr>
          <p:nvPr>
            <p:ph type="sldNum" sz="quarter" idx="10"/>
          </p:nvPr>
        </p:nvSpPr>
        <p:spPr/>
        <p:txBody>
          <a:bodyPr/>
          <a:lstStyle/>
          <a:p>
            <a:fld id="{8D3FF3A6-B03F-4710-AAA0-E3CB014C4A59}" type="slidenum">
              <a:rPr lang="en-US" smtClean="0"/>
              <a:pPr/>
              <a:t>40</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41</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Therefore, 95% confidence limits are provided about the survival rate estimate; the survival rate shown is the best estimate but the true rate will most likely fall within these limits.</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43</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44</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45</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46</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diagnosis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47</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NOTE: Transplants with unknown donor ages are excluded from this tabulation.</a:t>
            </a: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48</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smtClean="0">
              <a:solidFill>
                <a:schemeClr val="tx1"/>
              </a:solidFill>
              <a:latin typeface="+mn-lt"/>
              <a:ea typeface="+mn-ea"/>
              <a:cs typeface="+mn-cs"/>
            </a:endParaRP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49</a:t>
            </a:fld>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The half-life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50</a:t>
            </a:fld>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a:t>
            </a:r>
            <a:r>
              <a:rPr lang="en-US" sz="1200" kern="1200" smtClean="0">
                <a:solidFill>
                  <a:schemeClr val="tx1"/>
                </a:solidFill>
                <a:latin typeface="+mn-lt"/>
                <a:ea typeface="+mn-ea"/>
                <a:cs typeface="+mn-cs"/>
              </a:rPr>
              <a:t>.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p>
        </p:txBody>
      </p:sp>
      <p:sp>
        <p:nvSpPr>
          <p:cNvPr id="4" name="Slide Number Placeholder 3"/>
          <p:cNvSpPr>
            <a:spLocks noGrp="1"/>
          </p:cNvSpPr>
          <p:nvPr>
            <p:ph type="sldNum" sz="quarter" idx="10"/>
          </p:nvPr>
        </p:nvSpPr>
        <p:spPr/>
        <p:txBody>
          <a:bodyPr/>
          <a:lstStyle/>
          <a:p>
            <a:fld id="{8D3FF3A6-B03F-4710-AAA0-E3CB014C4A59}" type="slidenum">
              <a:rPr lang="en-US" smtClean="0"/>
              <a:pPr/>
              <a:t>51</a:t>
            </a:fld>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half-life is the estimated time point at which 50% of all of the recipients have died. The conditional half-life is the estimated time point at which 50% of the recipients who survive to at least 1 year have died.  Because the decline in survival is greatest during the first year following transplantation, the conditional survival provides a more realistic expectation of survival time for recipients who survive the early post-transplant period.</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No adjustments were made for multiple comparisons.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52</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53</a:t>
            </a:fld>
            <a:endParaRPr 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54</a:t>
            </a:fld>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Only known causes of death are included in the tabulation.</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55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2"/>
            </a:gs>
            <a:gs pos="100000">
              <a:srgbClr val="000099"/>
            </a:gs>
          </a:gsLst>
          <a:lin ang="16200000" scaled="1"/>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chart" Target="../charts/chart8.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chart" Target="../charts/chart9.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chart" Target="../charts/chart10.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chart" Target="../charts/chart1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chart" Target="../charts/chart17.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chart" Target="../charts/chart18.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chart" Target="../charts/chart19.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chart" Target="../charts/chart20.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chart" Target="../charts/chart21.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chart" Target="../charts/chart2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chart" Target="../charts/chart23.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chart" Target="../charts/chart24.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9.xml"/><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chart" Target="../charts/chart34.xml"/></Relationships>
</file>

<file path=ppt/slides/_rels/slide43.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2.xml"/><Relationship Id="rId1" Type="http://schemas.openxmlformats.org/officeDocument/2006/relationships/slideLayout" Target="../slideLayouts/slideLayout2.xml"/><Relationship Id="rId5" Type="http://schemas.openxmlformats.org/officeDocument/2006/relationships/chart" Target="../charts/chart38.xml"/><Relationship Id="rId4" Type="http://schemas.openxmlformats.org/officeDocument/2006/relationships/chart" Target="../charts/chart37.xml"/></Relationships>
</file>

<file path=ppt/slides/_rels/slide4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chart" Target="../charts/chart39.xml"/></Relationships>
</file>

<file path=ppt/slides/_rels/slide4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chart" Target="../charts/chart40.xml"/></Relationships>
</file>

<file path=ppt/slides/_rels/slide4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chart" Target="../charts/chart41.xml"/></Relationships>
</file>

<file path=ppt/slides/_rels/slide49.xml.rels><?xml version="1.0" encoding="UTF-8" standalone="yes"?>
<Relationships xmlns="http://schemas.openxmlformats.org/package/2006/relationships"><Relationship Id="rId3" Type="http://schemas.openxmlformats.org/officeDocument/2006/relationships/chart" Target="../charts/chart42.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chart" Target="../charts/chart43.xml"/><Relationship Id="rId2" Type="http://schemas.openxmlformats.org/officeDocument/2006/relationships/notesSlide" Target="../notesSlides/notesSlide4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chart" Target="../charts/chart44.xml"/><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2.xml.rels><?xml version="1.0" encoding="UTF-8" standalone="yes"?>
<Relationships xmlns="http://schemas.openxmlformats.org/package/2006/relationships"><Relationship Id="rId3" Type="http://schemas.openxmlformats.org/officeDocument/2006/relationships/chart" Target="../charts/chart45.xml"/><Relationship Id="rId2" Type="http://schemas.openxmlformats.org/officeDocument/2006/relationships/notesSlide" Target="../notesSlides/notesSlide4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chart" Target="../charts/chart46.xml"/><Relationship Id="rId2" Type="http://schemas.openxmlformats.org/officeDocument/2006/relationships/notesSlide" Target="../notesSlides/notesSlide5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Working_heartlung.ppt"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chart" Target="../charts/char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t>HEART-LUNG TRANSPLANTATION</a:t>
            </a:r>
            <a:endParaRPr lang="en-US" sz="4000" dirty="0"/>
          </a:p>
        </p:txBody>
      </p:sp>
      <p:sp>
        <p:nvSpPr>
          <p:cNvPr id="3" name="Subtitle 2"/>
          <p:cNvSpPr>
            <a:spLocks noGrp="1"/>
          </p:cNvSpPr>
          <p:nvPr>
            <p:ph type="subTitle" idx="1"/>
          </p:nvPr>
        </p:nvSpPr>
        <p:spPr/>
        <p:txBody>
          <a:bodyPr/>
          <a:lstStyle/>
          <a:p>
            <a:r>
              <a:rPr lang="en-US" dirty="0" smtClean="0"/>
              <a:t>Overall</a:t>
            </a:r>
            <a:endParaRPr lang="en-US" dirty="0"/>
          </a:p>
        </p:txBody>
      </p:sp>
      <p:grpSp>
        <p:nvGrpSpPr>
          <p:cNvPr id="11" name="Group 10"/>
          <p:cNvGrpSpPr/>
          <p:nvPr/>
        </p:nvGrpSpPr>
        <p:grpSpPr>
          <a:xfrm>
            <a:off x="381000" y="5867400"/>
            <a:ext cx="4572000" cy="755650"/>
            <a:chOff x="381000" y="5867400"/>
            <a:chExt cx="4572000" cy="755650"/>
          </a:xfrm>
        </p:grpSpPr>
        <p:pic>
          <p:nvPicPr>
            <p:cNvPr id="1029" name="Picture 2052" descr="ISHLTLGB"/>
            <p:cNvPicPr>
              <a:picLocks noChangeAspect="1" noChangeArrowheads="1"/>
            </p:cNvPicPr>
            <p:nvPr/>
          </p:nvPicPr>
          <p:blipFill>
            <a:blip r:embed="rId2" cstate="print"/>
            <a:srcRect/>
            <a:stretch>
              <a:fillRect/>
            </a:stretch>
          </p:blipFill>
          <p:spPr bwMode="auto">
            <a:xfrm>
              <a:off x="381000" y="5867400"/>
              <a:ext cx="752475" cy="755650"/>
            </a:xfrm>
            <a:prstGeom prst="rect">
              <a:avLst/>
            </a:prstGeom>
            <a:noFill/>
            <a:ln w="9525">
              <a:noFill/>
              <a:miter lim="800000"/>
              <a:headEnd/>
              <a:tailEnd/>
            </a:ln>
          </p:spPr>
        </p:pic>
        <p:sp>
          <p:nvSpPr>
            <p:cNvPr id="8" name="TextBox 7"/>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10" name="TextBox 9"/>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800" dirty="0" smtClean="0"/>
              <a:t>ADULT HEART-LUNG TRANSPLANTS</a:t>
            </a:r>
            <a:r>
              <a:rPr lang="en-US" sz="3200" dirty="0" smtClean="0"/>
              <a:t/>
            </a:r>
            <a:br>
              <a:rPr lang="en-US" sz="3200" dirty="0" smtClean="0"/>
            </a:br>
            <a:r>
              <a:rPr lang="en-US" sz="2400" dirty="0" smtClean="0"/>
              <a:t>Major Indications By Year (%)</a:t>
            </a:r>
            <a:endParaRPr lang="en-US" sz="24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228600" y="1371600"/>
          <a:ext cx="8763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14400"/>
          </a:xfrm>
        </p:spPr>
        <p:txBody>
          <a:bodyPr/>
          <a:lstStyle/>
          <a:p>
            <a:r>
              <a:rPr lang="en-US" sz="2800" dirty="0" smtClean="0"/>
              <a:t>ADULT HEART-LUNG TRANSPLANTS</a:t>
            </a:r>
            <a:br>
              <a:rPr lang="en-US" sz="2800" dirty="0" smtClean="0"/>
            </a:br>
            <a:r>
              <a:rPr lang="en-US" sz="2400" dirty="0" smtClean="0"/>
              <a:t>Major Indications By Year (Number)</a:t>
            </a:r>
            <a:endParaRPr lang="en-US" sz="24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371600"/>
          <a:ext cx="8763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ADULT HEART-LUNG TRANSPLANTS</a:t>
            </a:r>
            <a:r>
              <a:rPr lang="en-US" sz="2400" dirty="0" smtClean="0"/>
              <a:t/>
            </a:r>
            <a:br>
              <a:rPr lang="en-US" sz="2400" dirty="0" smtClean="0"/>
            </a:br>
            <a:r>
              <a:rPr lang="en-US" sz="2400" dirty="0" smtClean="0">
                <a:solidFill>
                  <a:srgbClr val="FFFF00"/>
                </a:solidFill>
              </a:rPr>
              <a:t>Age Distribution By Location  </a:t>
            </a:r>
            <a:r>
              <a:rPr lang="en-US" sz="2400" dirty="0" smtClean="0"/>
              <a:t/>
            </a:r>
            <a:br>
              <a:rPr lang="en-US" sz="2400" dirty="0" smtClean="0"/>
            </a:b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ADULT HEART-LUNG TRANSPLANTS</a:t>
            </a:r>
            <a:r>
              <a:rPr lang="en-US" sz="2400" dirty="0" smtClean="0"/>
              <a:t/>
            </a:r>
            <a:br>
              <a:rPr lang="en-US" sz="2400" dirty="0" smtClean="0"/>
            </a:br>
            <a:r>
              <a:rPr lang="en-US" sz="2400" dirty="0" smtClean="0">
                <a:solidFill>
                  <a:srgbClr val="FFFF00"/>
                </a:solidFill>
              </a:rPr>
              <a:t>Diagnosis Distribution By Location</a:t>
            </a:r>
            <a:r>
              <a:rPr lang="en-US" sz="2400" dirty="0" smtClean="0"/>
              <a:t/>
            </a:r>
            <a:br>
              <a:rPr lang="en-US" sz="2400" dirty="0" smtClean="0"/>
            </a:b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4478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ADULT HEART-LUNG TRANSPLANTS</a:t>
            </a:r>
            <a:r>
              <a:rPr lang="en-US" sz="2400" dirty="0" smtClean="0"/>
              <a:t/>
            </a:r>
            <a:br>
              <a:rPr lang="en-US" sz="2400" dirty="0" smtClean="0"/>
            </a:br>
            <a:r>
              <a:rPr lang="en-US" sz="2800" dirty="0" smtClean="0"/>
              <a:t> </a:t>
            </a:r>
            <a:r>
              <a:rPr lang="en-US" sz="2400" dirty="0" smtClean="0">
                <a:solidFill>
                  <a:srgbClr val="FFFF00"/>
                </a:solidFill>
              </a:rPr>
              <a:t>Donor</a:t>
            </a:r>
            <a:r>
              <a:rPr lang="en-US" sz="2400" dirty="0" smtClean="0"/>
              <a:t> </a:t>
            </a:r>
            <a:r>
              <a:rPr lang="en-US" sz="2400" dirty="0" smtClean="0">
                <a:solidFill>
                  <a:srgbClr val="FFFF00"/>
                </a:solidFill>
              </a:rPr>
              <a:t>Age Distribution By Location</a:t>
            </a:r>
            <a:r>
              <a:rPr lang="en-US" sz="2400" dirty="0" smtClean="0"/>
              <a:t/>
            </a:r>
            <a:br>
              <a:rPr lang="en-US" sz="2400" dirty="0" smtClean="0"/>
            </a:b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ADULT HEART-LUNG TRANSPLANTS</a:t>
            </a:r>
            <a:r>
              <a:rPr lang="en-US" sz="3200" dirty="0" smtClean="0"/>
              <a:t/>
            </a:r>
            <a:br>
              <a:rPr lang="en-US" sz="3200" dirty="0" smtClean="0"/>
            </a:br>
            <a:r>
              <a:rPr lang="en-US" sz="2600" dirty="0" smtClean="0"/>
              <a:t> </a:t>
            </a:r>
            <a:r>
              <a:rPr lang="en-US" sz="2400" dirty="0" smtClean="0"/>
              <a:t>Kaplan-Meier Survival</a:t>
            </a:r>
            <a:br>
              <a:rPr lang="en-US" sz="2400" dirty="0" smtClean="0"/>
            </a:br>
            <a:r>
              <a:rPr lang="en-US" sz="2000" dirty="0" smtClean="0"/>
              <a:t> (Transplants: January 1982 - June 2010)</a:t>
            </a:r>
            <a:endParaRPr lang="en-US" sz="20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ADULT HEART-LUNG TRANSPLANTS</a:t>
            </a:r>
            <a:r>
              <a:rPr lang="en-US" sz="3200" dirty="0" smtClean="0"/>
              <a:t/>
            </a:r>
            <a:br>
              <a:rPr lang="en-US" sz="3200" dirty="0" smtClean="0"/>
            </a:br>
            <a:r>
              <a:rPr lang="en-US" sz="2400" dirty="0" smtClean="0"/>
              <a:t> Kaplan-Meier Survival by Era</a:t>
            </a:r>
            <a:r>
              <a:rPr lang="en-US" sz="2600" dirty="0" smtClean="0"/>
              <a:t/>
            </a:r>
            <a:br>
              <a:rPr lang="en-US" sz="2600" dirty="0" smtClean="0"/>
            </a:br>
            <a:r>
              <a:rPr lang="en-US" sz="2000" dirty="0" smtClean="0"/>
              <a:t> (Transplants: January 1982 - June 2010)</a:t>
            </a:r>
            <a:endParaRPr lang="en-US" sz="20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ADULT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ADULT HEART-LUNG TRANSPLANTS</a:t>
            </a:r>
            <a:r>
              <a:rPr lang="en-US" sz="3200" dirty="0" smtClean="0"/>
              <a:t/>
            </a:r>
            <a:br>
              <a:rPr lang="en-US" sz="3200" dirty="0" smtClean="0"/>
            </a:br>
            <a:r>
              <a:rPr lang="en-US" sz="2400" dirty="0" smtClean="0"/>
              <a:t>Kaplan-Meier Survival By Diagnosis Conditional on Survival to 1 Year  </a:t>
            </a:r>
            <a:r>
              <a:rPr lang="en-US" sz="2000" dirty="0" smtClean="0"/>
              <a:t>(Transplants: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2954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524000"/>
          </a:xfrm>
        </p:spPr>
        <p:txBody>
          <a:bodyPr/>
          <a:lstStyle/>
          <a:p>
            <a:pPr>
              <a:lnSpc>
                <a:spcPct val="90000"/>
              </a:lnSpc>
            </a:pPr>
            <a:r>
              <a:rPr lang="en-US" sz="2800" dirty="0" smtClean="0"/>
              <a:t>ADULT HEART-LUNG RECIPIENTS </a:t>
            </a:r>
            <a:r>
              <a:rPr lang="en-US" sz="2400" dirty="0" smtClean="0"/>
              <a:t/>
            </a:r>
            <a:br>
              <a:rPr lang="en-US" sz="2400" dirty="0" smtClean="0"/>
            </a:br>
            <a:r>
              <a:rPr lang="en-US" sz="2400" dirty="0" smtClean="0"/>
              <a:t>Cross-Sectional Analysis  </a:t>
            </a:r>
            <a:br>
              <a:rPr lang="en-US" sz="2400" dirty="0" smtClean="0"/>
            </a:br>
            <a:r>
              <a:rPr lang="en-US" sz="2400" dirty="0" smtClean="0"/>
              <a:t>Functional Status of Surviving Recipients </a:t>
            </a:r>
            <a:br>
              <a:rPr lang="en-US" sz="24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7526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7772400" cy="1143000"/>
          </a:xfrm>
        </p:spPr>
        <p:txBody>
          <a:bodyPr/>
          <a:lstStyle/>
          <a:p>
            <a:r>
              <a:rPr lang="en-US" sz="2800" dirty="0" smtClean="0"/>
              <a:t>NUMBER OF HEART-LUNG TRANSPLANTS REPORTED BY YEAR</a:t>
            </a:r>
            <a:endParaRPr lang="en-US" sz="2800" dirty="0"/>
          </a:p>
        </p:txBody>
      </p:sp>
      <p:graphicFrame>
        <p:nvGraphicFramePr>
          <p:cNvPr id="4" name="Content Placeholder 3"/>
          <p:cNvGraphicFramePr>
            <a:graphicFrameLocks noGrp="1"/>
          </p:cNvGraphicFramePr>
          <p:nvPr>
            <p:ph idx="1"/>
          </p:nvPr>
        </p:nvGraphicFramePr>
        <p:xfrm>
          <a:off x="228600" y="13716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5"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heart-lung transplants worldwide has declined in recent years.</a:t>
            </a:r>
            <a:endParaRPr lang="en-US"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524000"/>
          </a:xfrm>
        </p:spPr>
        <p:txBody>
          <a:bodyPr/>
          <a:lstStyle/>
          <a:p>
            <a:pPr>
              <a:lnSpc>
                <a:spcPct val="90000"/>
              </a:lnSpc>
            </a:pPr>
            <a:r>
              <a:rPr lang="en-US" sz="2800" dirty="0" smtClean="0"/>
              <a:t>ADULT HEART-LUNG RECIPIENTS </a:t>
            </a:r>
            <a:br>
              <a:rPr lang="en-US" sz="2800" dirty="0" smtClean="0"/>
            </a:br>
            <a:r>
              <a:rPr lang="en-US" sz="2400" dirty="0" smtClean="0"/>
              <a:t>Functional Status of Surviving Recipients </a:t>
            </a:r>
            <a:br>
              <a:rPr lang="en-US" sz="2400" dirty="0" smtClean="0"/>
            </a:br>
            <a:r>
              <a:rPr lang="en-US" sz="2400" dirty="0" smtClean="0">
                <a:solidFill>
                  <a:srgbClr val="FFFF00"/>
                </a:solidFill>
              </a:rPr>
              <a:t>US Recipients Only</a:t>
            </a:r>
            <a:r>
              <a:rPr lang="en-US" sz="2400" dirty="0" smtClean="0"/>
              <a:t/>
            </a:r>
            <a:br>
              <a:rPr lang="en-US" sz="2400" dirty="0" smtClean="0"/>
            </a:br>
            <a:r>
              <a:rPr lang="en-US" sz="2000" dirty="0" smtClean="0"/>
              <a:t>(Follow-ups: March 2005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7526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800" dirty="0" smtClean="0"/>
              <a:t>ADULT HEART-LUNG RECIPIENTS </a:t>
            </a:r>
            <a:r>
              <a:rPr lang="en-US" sz="2400" dirty="0" smtClean="0"/>
              <a:t/>
            </a:r>
            <a:br>
              <a:rPr lang="en-US" sz="2400" dirty="0" smtClean="0"/>
            </a:br>
            <a:r>
              <a:rPr lang="en-US" sz="2400" dirty="0" smtClean="0"/>
              <a:t>Employment Status of Surviving Recipients</a:t>
            </a:r>
            <a:br>
              <a:rPr lang="en-US" sz="24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295400"/>
          </a:xfrm>
        </p:spPr>
        <p:txBody>
          <a:bodyPr/>
          <a:lstStyle/>
          <a:p>
            <a:pPr>
              <a:lnSpc>
                <a:spcPct val="90000"/>
              </a:lnSpc>
            </a:pPr>
            <a:r>
              <a:rPr lang="en-US" sz="2800" dirty="0" smtClean="0"/>
              <a:t>ADULT HEART-LUNG RECIPIENTS </a:t>
            </a:r>
            <a:r>
              <a:rPr lang="en-US" sz="2400" dirty="0" smtClean="0"/>
              <a:t/>
            </a:r>
            <a:br>
              <a:rPr lang="en-US" sz="2400" dirty="0" smtClean="0"/>
            </a:br>
            <a:r>
              <a:rPr lang="en-US" sz="2400" dirty="0" err="1" smtClean="0"/>
              <a:t>Rehospitalization</a:t>
            </a:r>
            <a:r>
              <a:rPr lang="en-US" sz="2400" dirty="0" smtClean="0"/>
              <a:t> Post-transplant of Surviving Recipients </a:t>
            </a:r>
            <a:r>
              <a:rPr lang="en-US" sz="2600" dirty="0" smtClean="0"/>
              <a:t/>
            </a:r>
            <a:br>
              <a:rPr lang="en-US" sz="2600"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ADULT HEART-LUNG RECIPIENTS </a:t>
            </a:r>
            <a:br>
              <a:rPr lang="en-US" sz="2800" dirty="0" smtClean="0"/>
            </a:br>
            <a:r>
              <a:rPr lang="en-US" sz="2400" dirty="0" smtClean="0"/>
              <a:t>Induction Immunosuppression</a:t>
            </a:r>
            <a:br>
              <a:rPr lang="en-US" sz="2400" dirty="0" smtClean="0"/>
            </a:br>
            <a:r>
              <a:rPr lang="en-US" sz="2000" dirty="0" smtClean="0"/>
              <a:t>(Transplants: January 2001 – June 2011)</a:t>
            </a:r>
            <a:r>
              <a:rPr lang="en-US" sz="2400" dirty="0" smtClean="0"/>
              <a:t/>
            </a:r>
            <a:br>
              <a:rPr lang="en-US" sz="24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198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ADULT HEART-LUNG RECIPIENTS </a:t>
            </a:r>
            <a:r>
              <a:rPr lang="en-US" sz="2400" dirty="0" smtClean="0"/>
              <a:t/>
            </a:r>
            <a:br>
              <a:rPr lang="en-US" sz="2400" dirty="0" smtClean="0"/>
            </a:br>
            <a:r>
              <a:rPr lang="en-US" sz="2400" dirty="0" smtClean="0"/>
              <a:t>Induction Immunosuppression</a:t>
            </a:r>
            <a:br>
              <a:rPr lang="en-US" sz="2400" dirty="0" smtClean="0"/>
            </a:br>
            <a:r>
              <a:rPr lang="en-US" sz="2000" dirty="0" smtClean="0"/>
              <a:t>(Transplants: January 2000 –  December 2010)</a:t>
            </a:r>
            <a:r>
              <a:rPr lang="en-US" sz="2400" dirty="0" smtClean="0"/>
              <a:t/>
            </a:r>
            <a:br>
              <a:rPr lang="en-US" sz="24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371600"/>
          <a:ext cx="8763000" cy="4572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198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ADULT HEART-LUNG RECIPIENTS </a:t>
            </a:r>
            <a:r>
              <a:rPr lang="en-US" sz="2400" dirty="0" smtClean="0"/>
              <a:t/>
            </a:r>
            <a:br>
              <a:rPr lang="en-US" sz="2400" dirty="0" smtClean="0"/>
            </a:br>
            <a:r>
              <a:rPr lang="en-US" sz="2400" dirty="0" smtClean="0"/>
              <a:t>Induction Immunosuppression</a:t>
            </a:r>
            <a:br>
              <a:rPr lang="en-US" sz="2400" dirty="0" smtClean="0"/>
            </a:br>
            <a:r>
              <a:rPr lang="en-US" sz="2000" dirty="0" smtClean="0"/>
              <a:t>(Transplants: January 2000 – December 2010)</a:t>
            </a:r>
            <a:br>
              <a:rPr lang="en-US" sz="20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295400"/>
          <a:ext cx="8763000" cy="46482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198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discharge</a:t>
            </a:r>
            <a:endParaRPr lang="en-US" sz="1200" b="1" dirty="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ADULT HEART-LUNG RECIPIENTS </a:t>
            </a:r>
            <a:r>
              <a:rPr lang="en-US" sz="2400" dirty="0" smtClean="0"/>
              <a:t/>
            </a:r>
            <a:br>
              <a:rPr lang="en-US" sz="2400" dirty="0" smtClean="0"/>
            </a:br>
            <a:r>
              <a:rPr lang="en-US" sz="2400" dirty="0" smtClean="0"/>
              <a:t> Maintenance Immunosuppression at Time of Follow-up</a:t>
            </a:r>
            <a:br>
              <a:rPr lang="en-US" sz="2400" dirty="0" smtClean="0"/>
            </a:br>
            <a:r>
              <a:rPr lang="en-US" sz="2000" dirty="0" smtClean="0"/>
              <a:t> (Follow-ups: January 2001 – June 2011)</a:t>
            </a:r>
            <a:br>
              <a:rPr lang="en-US" sz="2000" dirty="0" smtClean="0"/>
            </a:b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371600"/>
          <a:ext cx="8763000" cy="4572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1" name="TextBox 10"/>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sp>
        <p:nvSpPr>
          <p:cNvPr id="12" name="TextBox 11"/>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pPr>
              <a:lnSpc>
                <a:spcPct val="90000"/>
              </a:lnSpc>
            </a:pPr>
            <a:r>
              <a:rPr lang="en-US" sz="2800" dirty="0" smtClean="0"/>
              <a:t>ADULT HEART-LUNG RECIPIENTS</a:t>
            </a:r>
            <a:r>
              <a:rPr lang="en-US" sz="3200" dirty="0" smtClean="0"/>
              <a:t> </a:t>
            </a:r>
            <a:r>
              <a:rPr lang="en-US" sz="2400" dirty="0" smtClean="0"/>
              <a:t/>
            </a:r>
            <a:br>
              <a:rPr lang="en-US" sz="2400" dirty="0" smtClean="0"/>
            </a:br>
            <a:r>
              <a:rPr lang="en-US" sz="2800" dirty="0" smtClean="0"/>
              <a:t> </a:t>
            </a:r>
            <a:r>
              <a:rPr lang="en-US" sz="2400" dirty="0" smtClean="0"/>
              <a:t>Maintenance Immunosuppression Drug Combinations at Time of Follow-up </a:t>
            </a:r>
            <a:r>
              <a:rPr lang="en-US" sz="2000" dirty="0" smtClean="0"/>
              <a:t>(Follow-ups: January 2001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600200"/>
          <a:ext cx="8763000" cy="42672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486400" y="6096000"/>
            <a:ext cx="3429000" cy="461665"/>
          </a:xfrm>
          <a:prstGeom prst="rect">
            <a:avLst/>
          </a:prstGeom>
          <a:noFill/>
        </p:spPr>
        <p:txBody>
          <a:bodyPr wrap="square" rtlCol="0">
            <a:spAutoFit/>
          </a:bodyPr>
          <a:lstStyle/>
          <a:p>
            <a:r>
              <a:rPr lang="en-US" sz="1200" b="1" dirty="0" smtClean="0">
                <a:solidFill>
                  <a:srgbClr val="FFFF00"/>
                </a:solidFill>
              </a:rPr>
              <a:t>Analysis is limited to patients who were alive at the time of the follow-up</a:t>
            </a:r>
          </a:p>
        </p:txBody>
      </p:sp>
      <p:sp>
        <p:nvSpPr>
          <p:cNvPr id="12" name="TextBox 11"/>
          <p:cNvSpPr txBox="1"/>
          <p:nvPr/>
        </p:nvSpPr>
        <p:spPr>
          <a:xfrm>
            <a:off x="1676400" y="5715000"/>
            <a:ext cx="5943600" cy="323165"/>
          </a:xfrm>
          <a:prstGeom prst="rect">
            <a:avLst/>
          </a:prstGeom>
          <a:noFill/>
        </p:spPr>
        <p:txBody>
          <a:bodyPr wrap="square" rtlCol="0">
            <a:spAutoFit/>
          </a:bodyPr>
          <a:lstStyle/>
          <a:p>
            <a:pPr algn="ctr"/>
            <a:r>
              <a:rPr lang="en-US" sz="1500" b="1" dirty="0" smtClean="0">
                <a:solidFill>
                  <a:srgbClr val="FFFF00"/>
                </a:solidFill>
              </a:rPr>
              <a:t>NOTE: Different patients are analyzed in Year 1 and Year 5</a:t>
            </a: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300" dirty="0" smtClean="0"/>
              <a:t>POST-HEART-LUNG TRANSPLANT MORBIDITY FOR ADULTS</a:t>
            </a:r>
            <a:r>
              <a:rPr lang="en-US" sz="3200" dirty="0" smtClean="0"/>
              <a:t/>
            </a:r>
            <a:br>
              <a:rPr lang="en-US" sz="3200" dirty="0" smtClean="0"/>
            </a:br>
            <a:r>
              <a:rPr lang="en-US" sz="2000" dirty="0" smtClean="0"/>
              <a:t>Cumulative Morbidity Rates in </a:t>
            </a:r>
            <a:r>
              <a:rPr lang="en-US" sz="2000" u="sng" dirty="0" smtClean="0"/>
              <a:t>Survivors</a:t>
            </a:r>
            <a:r>
              <a:rPr lang="en-US" sz="2000" dirty="0" smtClean="0"/>
              <a:t> within 1 Year Post-Transplant (Follow-ups: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0" cy="4114799"/>
        </p:xfrm>
        <a:graphic>
          <a:graphicData uri="http://schemas.openxmlformats.org/drawingml/2006/table">
            <a:tbl>
              <a:tblPr bandRow="1">
                <a:tableStyleId>{5C22544A-7EE6-4342-B048-85BDC9FD1C3A}</a:tableStyleId>
              </a:tblPr>
              <a:tblGrid>
                <a:gridCol w="3697941"/>
                <a:gridCol w="1559859"/>
                <a:gridCol w="2286000"/>
              </a:tblGrid>
              <a:tr h="481927">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1 </a:t>
                      </a:r>
                      <a:r>
                        <a:rPr lang="en-US" sz="1500" b="1" u="none" strike="noStrike" dirty="0">
                          <a:solidFill>
                            <a:srgbClr val="FFFF00"/>
                          </a:solidFill>
                          <a:latin typeface="+mn-lt"/>
                          <a:ea typeface="Times New Roman"/>
                          <a:cs typeface="Times New Roman"/>
                        </a:rPr>
                        <a:t>Year</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59.0%</a:t>
                      </a: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405)</a:t>
                      </a: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18.7%</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439)</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2237">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a:t>
                      </a:r>
                      <a:r>
                        <a:rPr lang="en-US" sz="1500" b="1" i="1" dirty="0" err="1">
                          <a:solidFill>
                            <a:srgbClr val="FFFFFF"/>
                          </a:solidFill>
                          <a:latin typeface="+mn-lt"/>
                          <a:ea typeface="Times New Roman"/>
                          <a:cs typeface="Times New Roman"/>
                        </a:rPr>
                        <a:t>Creatinine</a:t>
                      </a:r>
                      <a:r>
                        <a:rPr lang="en-US" sz="1500" b="1" i="1" dirty="0">
                          <a:solidFill>
                            <a:srgbClr val="FFFFFF"/>
                          </a:solidFill>
                          <a:latin typeface="+mn-lt"/>
                          <a:ea typeface="Times New Roman"/>
                          <a:cs typeface="Times New Roman"/>
                        </a:rPr>
                        <a:t> &lt;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11.8%</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1285">
                <a:tc>
                  <a:txBody>
                    <a:bodyPr/>
                    <a:lstStyle/>
                    <a:p>
                      <a:pPr marL="0" marR="0">
                        <a:spcBef>
                          <a:spcPts val="0"/>
                        </a:spcBef>
                        <a:spcAft>
                          <a:spcPts val="0"/>
                        </a:spcAft>
                      </a:pPr>
                      <a:r>
                        <a:rPr lang="en-US" sz="1500" b="1" i="1" dirty="0">
                          <a:solidFill>
                            <a:srgbClr val="FFFFFF"/>
                          </a:solidFill>
                          <a:latin typeface="+mn-lt"/>
                          <a:ea typeface="Times New Roman"/>
                          <a:cs typeface="Times New Roman"/>
                        </a:rPr>
                        <a:t>        </a:t>
                      </a:r>
                      <a:r>
                        <a:rPr lang="en-US" sz="1500" b="1" i="1" dirty="0" err="1">
                          <a:solidFill>
                            <a:srgbClr val="FFFFFF"/>
                          </a:solidFill>
                          <a:latin typeface="+mn-lt"/>
                          <a:ea typeface="Times New Roman"/>
                          <a:cs typeface="Times New Roman"/>
                        </a:rPr>
                        <a:t>Creatinine</a:t>
                      </a:r>
                      <a:r>
                        <a:rPr lang="en-US" sz="1500" b="1" i="1" dirty="0">
                          <a:solidFill>
                            <a:srgbClr val="FFFFFF"/>
                          </a:solidFill>
                          <a:latin typeface="+mn-lt"/>
                          <a:ea typeface="Times New Roman"/>
                          <a:cs typeface="Times New Roman"/>
                        </a:rPr>
                        <a:t>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3.0%</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1285">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3.6%</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1285">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0.2%</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kern="0" dirty="0" err="1">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26.7%</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427)</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19.0%</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441)</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a:t>
                      </a:r>
                      <a:r>
                        <a:rPr lang="en-US" sz="1500" b="1" dirty="0" err="1">
                          <a:solidFill>
                            <a:srgbClr val="FFFFFF"/>
                          </a:solidFill>
                          <a:latin typeface="+mn-lt"/>
                          <a:ea typeface="Times New Roman"/>
                          <a:cs typeface="Times New Roman"/>
                        </a:rPr>
                        <a:t>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3.2%</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348)</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86130">
                <a:tc>
                  <a:txBody>
                    <a:bodyPr/>
                    <a:lstStyle/>
                    <a:p>
                      <a:pPr marL="0" marR="0">
                        <a:spcBef>
                          <a:spcPts val="0"/>
                        </a:spcBef>
                        <a:spcAft>
                          <a:spcPts val="0"/>
                        </a:spcAft>
                      </a:pPr>
                      <a:r>
                        <a:rPr lang="en-US" sz="1500" b="1" dirty="0" err="1">
                          <a:solidFill>
                            <a:srgbClr val="FFFFFF"/>
                          </a:solidFill>
                          <a:latin typeface="+mn-lt"/>
                          <a:ea typeface="Times New Roman"/>
                          <a:cs typeface="Times New Roman"/>
                        </a:rPr>
                        <a:t>Bronchiolitis</a:t>
                      </a:r>
                      <a:r>
                        <a:rPr lang="en-US" sz="1500" b="1" dirty="0">
                          <a:solidFill>
                            <a:srgbClr val="FFFFFF"/>
                          </a:solidFill>
                          <a:latin typeface="+mn-lt"/>
                          <a:ea typeface="Times New Roman"/>
                          <a:cs typeface="Times New Roman"/>
                        </a:rPr>
                        <a:t> </a:t>
                      </a:r>
                      <a:r>
                        <a:rPr lang="en-US" sz="1500" b="1" dirty="0" err="1">
                          <a:solidFill>
                            <a:srgbClr val="FFFFFF"/>
                          </a:solidFill>
                          <a:latin typeface="+mn-lt"/>
                          <a:ea typeface="Times New Roman"/>
                          <a:cs typeface="Times New Roman"/>
                        </a:rPr>
                        <a:t>Obliterans</a:t>
                      </a:r>
                      <a:r>
                        <a:rPr lang="en-US" sz="1500" b="1" dirty="0">
                          <a:solidFill>
                            <a:srgbClr val="FFFFFF"/>
                          </a:solidFill>
                          <a:latin typeface="+mn-lt"/>
                          <a:ea typeface="Times New Roman"/>
                          <a:cs typeface="Times New Roman"/>
                        </a:rPr>
                        <a:t>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8.4%</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415)</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371600"/>
          </a:xfrm>
        </p:spPr>
        <p:txBody>
          <a:bodyPr/>
          <a:lstStyle/>
          <a:p>
            <a:r>
              <a:rPr lang="en-US" sz="2300" dirty="0" smtClean="0"/>
              <a:t>POST-HEART-LUNG TRANSPLANT MORBIDITY FOR ADULTS</a:t>
            </a:r>
            <a:r>
              <a:rPr lang="en-US" sz="3200" dirty="0" smtClean="0"/>
              <a:t/>
            </a:r>
            <a:br>
              <a:rPr lang="en-US" sz="3200" dirty="0" smtClean="0"/>
            </a:br>
            <a:r>
              <a:rPr lang="en-US" sz="2000" dirty="0" smtClean="0"/>
              <a:t>Cumulative Morbidity Rates in </a:t>
            </a:r>
            <a:r>
              <a:rPr lang="en-US" sz="2000" u="sng" dirty="0" smtClean="0"/>
              <a:t>Survivors</a:t>
            </a:r>
            <a:r>
              <a:rPr lang="en-US" sz="2000" dirty="0" smtClean="0"/>
              <a:t> within 5 Years Post-Transplant (Follow-ups: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0" cy="4191000"/>
        </p:xfrm>
        <a:graphic>
          <a:graphicData uri="http://schemas.openxmlformats.org/drawingml/2006/table">
            <a:tbl>
              <a:tblPr bandRow="1">
                <a:tableStyleId>{5C22544A-7EE6-4342-B048-85BDC9FD1C3A}</a:tableStyleId>
              </a:tblPr>
              <a:tblGrid>
                <a:gridCol w="3697941"/>
                <a:gridCol w="1559859"/>
                <a:gridCol w="2286000"/>
              </a:tblGrid>
              <a:tr h="490852">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Outcome</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Within </a:t>
                      </a:r>
                      <a:endParaRPr lang="en-US" sz="1500" b="1" u="none" strike="noStrike" dirty="0" smtClean="0">
                        <a:solidFill>
                          <a:srgbClr val="FFFF00"/>
                        </a:solidFill>
                        <a:latin typeface="+mn-lt"/>
                        <a:ea typeface="Times New Roman"/>
                        <a:cs typeface="Times New Roman"/>
                      </a:endParaRPr>
                    </a:p>
                    <a:p>
                      <a:pPr marL="0" marR="0" algn="ctr">
                        <a:spcBef>
                          <a:spcPts val="0"/>
                        </a:spcBef>
                        <a:spcAft>
                          <a:spcPts val="0"/>
                        </a:spcAft>
                      </a:pPr>
                      <a:r>
                        <a:rPr lang="en-US" sz="1500" b="1" u="none" strike="noStrike" dirty="0" smtClean="0">
                          <a:solidFill>
                            <a:srgbClr val="FFFF00"/>
                          </a:solidFill>
                          <a:latin typeface="+mn-lt"/>
                          <a:ea typeface="Times New Roman"/>
                          <a:cs typeface="Times New Roman"/>
                        </a:rPr>
                        <a:t>5 Years</a:t>
                      </a:r>
                      <a:endParaRPr lang="en-US" sz="1500" b="1" u="sng" dirty="0">
                        <a:solidFill>
                          <a:srgbClr val="FFFF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0" marR="0" algn="ctr">
                        <a:spcBef>
                          <a:spcPts val="0"/>
                        </a:spcBef>
                        <a:spcAft>
                          <a:spcPts val="0"/>
                        </a:spcAft>
                      </a:pPr>
                      <a:r>
                        <a:rPr lang="en-US" sz="1500" b="1" u="none" strike="noStrike" dirty="0">
                          <a:solidFill>
                            <a:srgbClr val="FFFF00"/>
                          </a:solidFill>
                          <a:latin typeface="+mn-lt"/>
                          <a:ea typeface="Times New Roman"/>
                          <a:cs typeface="Times New Roman"/>
                        </a:rPr>
                        <a:t>Total number with known response</a:t>
                      </a:r>
                      <a:endParaRPr lang="en-US" sz="1500" b="1" u="sng" dirty="0">
                        <a:solidFill>
                          <a:srgbClr val="FFFF00"/>
                        </a:solidFill>
                        <a:latin typeface="+mn-lt"/>
                        <a:ea typeface="Times New Roman"/>
                        <a:cs typeface="Times New Roman"/>
                      </a:endParaRPr>
                    </a:p>
                  </a:txBody>
                  <a:tcPr marL="68580" marR="6858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dirty="0">
                          <a:solidFill>
                            <a:srgbClr val="FFFFFF"/>
                          </a:solidFill>
                          <a:latin typeface="+mn-lt"/>
                          <a:ea typeface="Times New Roman"/>
                          <a:cs typeface="Times New Roman"/>
                        </a:rPr>
                        <a:t>Hypertension </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88.1%</a:t>
                      </a:r>
                    </a:p>
                  </a:txBody>
                  <a:tcPr marL="0" marR="0" marT="0" marB="0" anchor="ctr">
                    <a:lnL w="28575" cap="flat" cmpd="sng" algn="ctr">
                      <a:solidFill>
                        <a:schemeClr val="tx1"/>
                      </a:solidFill>
                      <a:prstDash val="solid"/>
                      <a:round/>
                      <a:headEnd type="none" w="med" len="med"/>
                      <a:tailEnd type="none" w="med" len="med"/>
                    </a:lnL>
                    <a:lnR w="12700" cmpd="sng">
                      <a:noFill/>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143)</a:t>
                      </a:r>
                    </a:p>
                  </a:txBody>
                  <a:tcPr marL="0" marR="0" marT="0" marB="0" anchor="ctr">
                    <a:lnL w="12700" cmpd="sng">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kern="0" dirty="0">
                          <a:solidFill>
                            <a:srgbClr val="FFFFFF"/>
                          </a:solidFill>
                          <a:latin typeface="+mn-lt"/>
                          <a:ea typeface="Times New Roman"/>
                          <a:cs typeface="Times New Roman"/>
                        </a:rPr>
                        <a:t>Renal Dysfunction</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46.2%</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169)</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58760">
                <a:tc>
                  <a:txBody>
                    <a:bodyPr/>
                    <a:lstStyle/>
                    <a:p>
                      <a:pPr marL="0" marR="0">
                        <a:spcBef>
                          <a:spcPts val="0"/>
                        </a:spcBef>
                        <a:spcAft>
                          <a:spcPts val="0"/>
                        </a:spcAft>
                      </a:pPr>
                      <a:r>
                        <a:rPr lang="en-US" sz="1500" b="1" i="1" dirty="0">
                          <a:solidFill>
                            <a:srgbClr val="FFFFFF"/>
                          </a:solidFill>
                          <a:latin typeface="+mn-lt"/>
                          <a:ea typeface="Times New Roman"/>
                          <a:cs typeface="Times New Roman"/>
                        </a:rPr>
                        <a:t>        Abnormal </a:t>
                      </a:r>
                      <a:r>
                        <a:rPr lang="en-US" sz="1500" b="1" i="1" dirty="0" err="1">
                          <a:solidFill>
                            <a:srgbClr val="FFFFFF"/>
                          </a:solidFill>
                          <a:latin typeface="+mn-lt"/>
                          <a:ea typeface="Times New Roman"/>
                          <a:cs typeface="Times New Roman"/>
                        </a:rPr>
                        <a:t>Creatinine</a:t>
                      </a:r>
                      <a:r>
                        <a:rPr lang="en-US" sz="1500" b="1" i="1" dirty="0">
                          <a:solidFill>
                            <a:srgbClr val="FFFFFF"/>
                          </a:solidFill>
                          <a:latin typeface="+mn-lt"/>
                          <a:ea typeface="Times New Roman"/>
                          <a:cs typeface="Times New Roman"/>
                        </a:rPr>
                        <a:t> &lt;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32.5%</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234">
                <a:tc>
                  <a:txBody>
                    <a:bodyPr/>
                    <a:lstStyle/>
                    <a:p>
                      <a:pPr marL="0" marR="0">
                        <a:spcBef>
                          <a:spcPts val="0"/>
                        </a:spcBef>
                        <a:spcAft>
                          <a:spcPts val="0"/>
                        </a:spcAft>
                      </a:pPr>
                      <a:r>
                        <a:rPr lang="en-US" sz="1500" b="1" i="1" dirty="0">
                          <a:solidFill>
                            <a:srgbClr val="FFFFFF"/>
                          </a:solidFill>
                          <a:latin typeface="+mn-lt"/>
                          <a:ea typeface="Times New Roman"/>
                          <a:cs typeface="Times New Roman"/>
                        </a:rPr>
                        <a:t>        </a:t>
                      </a:r>
                      <a:r>
                        <a:rPr lang="en-US" sz="1500" b="1" i="1" dirty="0" err="1">
                          <a:solidFill>
                            <a:srgbClr val="FFFFFF"/>
                          </a:solidFill>
                          <a:latin typeface="+mn-lt"/>
                          <a:ea typeface="Times New Roman"/>
                          <a:cs typeface="Times New Roman"/>
                        </a:rPr>
                        <a:t>Creatinine</a:t>
                      </a:r>
                      <a:r>
                        <a:rPr lang="en-US" sz="1500" b="1" i="1" dirty="0">
                          <a:solidFill>
                            <a:srgbClr val="FFFFFF"/>
                          </a:solidFill>
                          <a:latin typeface="+mn-lt"/>
                          <a:ea typeface="Times New Roman"/>
                          <a:cs typeface="Times New Roman"/>
                        </a:rPr>
                        <a:t> &gt; 2.5 mg/dl</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10.1%</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234">
                <a:tc>
                  <a:txBody>
                    <a:bodyPr/>
                    <a:lstStyle/>
                    <a:p>
                      <a:pPr marL="0" marR="0">
                        <a:spcBef>
                          <a:spcPts val="0"/>
                        </a:spcBef>
                        <a:spcAft>
                          <a:spcPts val="0"/>
                        </a:spcAft>
                      </a:pPr>
                      <a:r>
                        <a:rPr lang="en-US" sz="1500" b="1" i="1" dirty="0">
                          <a:solidFill>
                            <a:srgbClr val="FFFFFF"/>
                          </a:solidFill>
                          <a:latin typeface="+mn-lt"/>
                          <a:ea typeface="Times New Roman"/>
                          <a:cs typeface="Times New Roman"/>
                        </a:rPr>
                        <a:t>        Chronic Dialysis</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2.4%</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27234">
                <a:tc>
                  <a:txBody>
                    <a:bodyPr/>
                    <a:lstStyle/>
                    <a:p>
                      <a:pPr marL="0" marR="0">
                        <a:spcBef>
                          <a:spcPts val="0"/>
                        </a:spcBef>
                        <a:spcAft>
                          <a:spcPts val="0"/>
                        </a:spcAft>
                      </a:pPr>
                      <a:r>
                        <a:rPr lang="en-US" sz="1500" b="1" i="1" dirty="0">
                          <a:solidFill>
                            <a:srgbClr val="FFFFFF"/>
                          </a:solidFill>
                          <a:latin typeface="+mn-lt"/>
                          <a:ea typeface="Times New Roman"/>
                          <a:cs typeface="Times New Roman"/>
                        </a:rPr>
                        <a:t>        Renal Transplant</a:t>
                      </a: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fontAlgn="t"/>
                      <a:r>
                        <a:rPr lang="en-US" sz="1500" b="1" i="1" u="none" strike="noStrike" dirty="0">
                          <a:solidFill>
                            <a:schemeClr val="tx1"/>
                          </a:solidFill>
                          <a:latin typeface="+mn-lt"/>
                        </a:rPr>
                        <a:t>1.2%</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 </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kern="0" dirty="0" err="1">
                          <a:solidFill>
                            <a:srgbClr val="FFFFFF"/>
                          </a:solidFill>
                          <a:latin typeface="+mn-lt"/>
                          <a:ea typeface="Times New Roman"/>
                          <a:cs typeface="Times New Roman"/>
                        </a:rPr>
                        <a:t>Hyperlipidemia</a:t>
                      </a: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69.3%</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150)</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dirty="0">
                          <a:solidFill>
                            <a:srgbClr val="FFFFFF"/>
                          </a:solidFill>
                          <a:latin typeface="+mn-lt"/>
                          <a:ea typeface="Times New Roman"/>
                          <a:cs typeface="Times New Roman"/>
                        </a:rPr>
                        <a:t>Diabetes</a:t>
                      </a:r>
                      <a:endParaRPr lang="en-US" sz="1500"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28.1%</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167)</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dirty="0">
                          <a:solidFill>
                            <a:srgbClr val="FFFFFF"/>
                          </a:solidFill>
                          <a:latin typeface="+mn-lt"/>
                          <a:ea typeface="Times New Roman"/>
                          <a:cs typeface="Times New Roman"/>
                        </a:rPr>
                        <a:t>Coronary Artery </a:t>
                      </a:r>
                      <a:r>
                        <a:rPr lang="en-US" sz="1500" b="1" dirty="0" err="1">
                          <a:solidFill>
                            <a:srgbClr val="FFFFFF"/>
                          </a:solidFill>
                          <a:latin typeface="+mn-lt"/>
                          <a:ea typeface="Times New Roman"/>
                          <a:cs typeface="Times New Roman"/>
                        </a:rPr>
                        <a:t>Vasculopathy</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8.0%</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a:solidFill>
                            <a:schemeClr val="tx1"/>
                          </a:solidFill>
                          <a:latin typeface="+mn-lt"/>
                        </a:rPr>
                        <a:t>(N = 87)</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r>
              <a:tr h="393281">
                <a:tc>
                  <a:txBody>
                    <a:bodyPr/>
                    <a:lstStyle/>
                    <a:p>
                      <a:pPr marL="0" marR="0">
                        <a:spcBef>
                          <a:spcPts val="0"/>
                        </a:spcBef>
                        <a:spcAft>
                          <a:spcPts val="0"/>
                        </a:spcAft>
                      </a:pPr>
                      <a:r>
                        <a:rPr lang="en-US" sz="1500" b="1" dirty="0" err="1">
                          <a:solidFill>
                            <a:srgbClr val="FFFFFF"/>
                          </a:solidFill>
                          <a:latin typeface="+mn-lt"/>
                          <a:ea typeface="Times New Roman"/>
                          <a:cs typeface="Times New Roman"/>
                        </a:rPr>
                        <a:t>Bronchiolitis</a:t>
                      </a:r>
                      <a:r>
                        <a:rPr lang="en-US" sz="1500" b="1" dirty="0">
                          <a:solidFill>
                            <a:srgbClr val="FFFFFF"/>
                          </a:solidFill>
                          <a:latin typeface="+mn-lt"/>
                          <a:ea typeface="Times New Roman"/>
                          <a:cs typeface="Times New Roman"/>
                        </a:rPr>
                        <a:t> </a:t>
                      </a:r>
                      <a:r>
                        <a:rPr lang="en-US" sz="1500" b="1" dirty="0" err="1">
                          <a:solidFill>
                            <a:srgbClr val="FFFFFF"/>
                          </a:solidFill>
                          <a:latin typeface="+mn-lt"/>
                          <a:ea typeface="Times New Roman"/>
                          <a:cs typeface="Times New Roman"/>
                        </a:rPr>
                        <a:t>Obliterans</a:t>
                      </a:r>
                      <a:r>
                        <a:rPr lang="en-US" sz="1500" b="1" dirty="0">
                          <a:solidFill>
                            <a:srgbClr val="FFFFFF"/>
                          </a:solidFill>
                          <a:latin typeface="+mn-lt"/>
                          <a:ea typeface="Times New Roman"/>
                          <a:cs typeface="Times New Roman"/>
                        </a:rPr>
                        <a:t> Syndrome</a:t>
                      </a:r>
                      <a:endParaRPr lang="en-US" sz="1500" b="1" dirty="0">
                        <a:solidFill>
                          <a:srgbClr val="FF00FF"/>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26.4%</a:t>
                      </a:r>
                    </a:p>
                  </a:txBody>
                  <a:tcPr marL="0" marR="0" marT="0" marB="0" anchor="ctr">
                    <a:lnL w="28575" cap="flat" cmpd="sng" algn="ctr">
                      <a:solidFill>
                        <a:schemeClr val="tx1"/>
                      </a:solidFill>
                      <a:prstDash val="solid"/>
                      <a:round/>
                      <a:headEnd type="none" w="med" len="med"/>
                      <a:tailEnd type="none" w="med" len="med"/>
                    </a:lnL>
                    <a:lnR w="12700" cmpd="sng">
                      <a:noFill/>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algn="ctr" fontAlgn="t"/>
                      <a:r>
                        <a:rPr lang="en-US" sz="1500" b="1" i="0" u="none" strike="noStrike" dirty="0">
                          <a:solidFill>
                            <a:schemeClr val="tx1"/>
                          </a:solidFill>
                          <a:latin typeface="+mn-lt"/>
                        </a:rPr>
                        <a:t>(N = 140)</a:t>
                      </a:r>
                    </a:p>
                  </a:txBody>
                  <a:tcPr marL="0" marR="0" marT="0" marB="0" anchor="ctr">
                    <a:lnL w="12700" cmpd="sng">
                      <a:noFill/>
                    </a:lnL>
                    <a:lnR w="28575" cap="flat" cmpd="sng" algn="ctr">
                      <a:solidFill>
                        <a:schemeClr val="tx1"/>
                      </a:solidFill>
                      <a:prstDash val="solid"/>
                      <a:round/>
                      <a:headEnd type="none" w="med" len="med"/>
                      <a:tailEnd type="none" w="med" len="med"/>
                    </a:lnR>
                    <a:lnT w="12700" cmpd="sng">
                      <a:noFill/>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86800" cy="990600"/>
          </a:xfrm>
        </p:spPr>
        <p:txBody>
          <a:bodyPr/>
          <a:lstStyle/>
          <a:p>
            <a:r>
              <a:rPr lang="en-US" sz="2800" dirty="0" smtClean="0"/>
              <a:t>AVERAGE CENTER VOLUME</a:t>
            </a:r>
            <a:r>
              <a:rPr lang="en-US" sz="3200" dirty="0" smtClean="0"/>
              <a:t/>
            </a:r>
            <a:br>
              <a:rPr lang="en-US" sz="3200" dirty="0" smtClean="0"/>
            </a:br>
            <a:r>
              <a:rPr lang="en-US" sz="2400" dirty="0" smtClean="0"/>
              <a:t>Heart-Lung Transplants: January 1, 2000 - June 30, 2011</a:t>
            </a:r>
            <a:endParaRPr lang="en-US" sz="2400" dirty="0"/>
          </a:p>
        </p:txBody>
      </p:sp>
      <p:graphicFrame>
        <p:nvGraphicFramePr>
          <p:cNvPr id="4" name="Content Placeholder 3"/>
          <p:cNvGraphicFramePr>
            <a:graphicFrameLocks noGrp="1"/>
          </p:cNvGraphicFramePr>
          <p:nvPr>
            <p:ph idx="1"/>
          </p:nvPr>
        </p:nvGraphicFramePr>
        <p:xfrm>
          <a:off x="228600" y="1371600"/>
          <a:ext cx="8610600" cy="46482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400" dirty="0" smtClean="0"/>
              <a:t>Freedom from Coronary Artery Vasculopathy and </a:t>
            </a:r>
            <a:r>
              <a:rPr lang="en-US" sz="2400" dirty="0" err="1" smtClean="0"/>
              <a:t>Bronchiolitis</a:t>
            </a:r>
            <a:r>
              <a:rPr lang="en-US" sz="2400" dirty="0" smtClean="0"/>
              <a:t> </a:t>
            </a:r>
            <a:r>
              <a:rPr lang="en-US" sz="2400" dirty="0" err="1" smtClean="0"/>
              <a:t>Obliterans</a:t>
            </a:r>
            <a:r>
              <a:rPr lang="en-US" sz="2400" dirty="0" smtClean="0"/>
              <a:t> Syndrome</a:t>
            </a:r>
            <a:r>
              <a:rPr lang="en-US" sz="3200" dirty="0" smtClean="0"/>
              <a:t/>
            </a:r>
            <a:br>
              <a:rPr lang="en-US" sz="3200" dirty="0" smtClean="0"/>
            </a:br>
            <a:r>
              <a:rPr lang="en-US" sz="2200" dirty="0" smtClean="0"/>
              <a:t>For Adult Heart-Lung Recipients </a:t>
            </a:r>
            <a:r>
              <a:rPr lang="en-US" sz="2000" dirty="0" smtClean="0"/>
              <a:t>(Follow-ups: April 1994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Freedom from Coronary Artery Vasculopathy </a:t>
            </a:r>
            <a:br>
              <a:rPr lang="en-US" sz="2800" dirty="0" smtClean="0"/>
            </a:br>
            <a:r>
              <a:rPr lang="en-US" sz="2400" dirty="0" smtClean="0"/>
              <a:t>For Adult Heart-Lung Recipients By Diagnosis Type</a:t>
            </a:r>
            <a:r>
              <a:rPr lang="en-US" sz="2800" dirty="0" smtClean="0"/>
              <a:t/>
            </a:r>
            <a:br>
              <a:rPr lang="en-US" sz="2800" dirty="0" smtClean="0"/>
            </a:br>
            <a:r>
              <a:rPr lang="en-US" sz="2000" dirty="0" smtClean="0"/>
              <a:t> (Follow-ups: April 1994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800" dirty="0" smtClean="0"/>
              <a:t>Freedom from </a:t>
            </a:r>
            <a:r>
              <a:rPr lang="en-US" sz="2800" dirty="0" err="1" smtClean="0"/>
              <a:t>Bronchiolitis</a:t>
            </a:r>
            <a:r>
              <a:rPr lang="en-US" sz="2800" dirty="0" smtClean="0"/>
              <a:t> </a:t>
            </a:r>
            <a:r>
              <a:rPr lang="en-US" sz="2800" dirty="0" err="1" smtClean="0"/>
              <a:t>Obliterans</a:t>
            </a:r>
            <a:r>
              <a:rPr lang="en-US" sz="2800" dirty="0" smtClean="0"/>
              <a:t> Syndrome</a:t>
            </a:r>
            <a:br>
              <a:rPr lang="en-US" sz="2800" dirty="0" smtClean="0"/>
            </a:br>
            <a:r>
              <a:rPr lang="en-US" sz="2400" dirty="0" smtClean="0"/>
              <a:t>For Adult Heart-Lung Recipients By Diagnosis Type</a:t>
            </a:r>
            <a:r>
              <a:rPr lang="en-US" sz="2800" dirty="0" smtClean="0"/>
              <a:t/>
            </a:r>
            <a:br>
              <a:rPr lang="en-US" sz="2800" dirty="0" smtClean="0"/>
            </a:br>
            <a:r>
              <a:rPr lang="en-US" sz="2000" dirty="0" smtClean="0"/>
              <a:t> (Follow-ups: April 1994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200"/>
            <a:ext cx="9144000" cy="1066800"/>
          </a:xfrm>
        </p:spPr>
        <p:txBody>
          <a:bodyPr/>
          <a:lstStyle/>
          <a:p>
            <a:r>
              <a:rPr lang="en-US" sz="2800" dirty="0" smtClean="0"/>
              <a:t>Freedom from Severe Renal Dysfunction*</a:t>
            </a:r>
            <a:br>
              <a:rPr lang="en-US" sz="2800" dirty="0" smtClean="0"/>
            </a:br>
            <a:r>
              <a:rPr lang="en-US" sz="2200" dirty="0" smtClean="0"/>
              <a:t>For Adult Heart-Lung Recipients </a:t>
            </a:r>
            <a:r>
              <a:rPr lang="en-US" sz="2000" dirty="0" smtClean="0"/>
              <a:t>(Follow-ups: April 1994 – June 2011)</a:t>
            </a:r>
            <a:endParaRPr lang="en-US" sz="2000" dirty="0"/>
          </a:p>
        </p:txBody>
      </p:sp>
      <p:graphicFrame>
        <p:nvGraphicFramePr>
          <p:cNvPr id="4" name="Content Placeholder 3"/>
          <p:cNvGraphicFramePr>
            <a:graphicFrameLocks noGrp="1"/>
          </p:cNvGraphicFramePr>
          <p:nvPr>
            <p:ph idx="1"/>
          </p:nvPr>
        </p:nvGraphicFramePr>
        <p:xfrm>
          <a:off x="228600" y="12954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066800"/>
          </a:xfrm>
        </p:spPr>
        <p:txBody>
          <a:bodyPr/>
          <a:lstStyle/>
          <a:p>
            <a:r>
              <a:rPr lang="en-US" sz="2200" dirty="0" smtClean="0"/>
              <a:t>MALIGNANCY POST-HEART-LUNG TRANSPLANT  FOR ADULTS</a:t>
            </a:r>
            <a:r>
              <a:rPr lang="en-US" sz="2400" dirty="0" smtClean="0"/>
              <a:t/>
            </a:r>
            <a:br>
              <a:rPr lang="en-US" sz="2400" dirty="0" smtClean="0"/>
            </a:br>
            <a:r>
              <a:rPr lang="en-US" sz="2400" dirty="0" smtClean="0"/>
              <a:t>Cumulative Morbidity Rates in </a:t>
            </a:r>
            <a:r>
              <a:rPr lang="en-US" sz="2400" u="sng" dirty="0" smtClean="0"/>
              <a:t>Survivors</a:t>
            </a:r>
            <a:r>
              <a:rPr lang="en-US" sz="2000" u="sng" dirty="0" smtClean="0"/>
              <a:t/>
            </a:r>
            <a:br>
              <a:rPr lang="en-US" sz="2000" u="sng" dirty="0" smtClean="0"/>
            </a:br>
            <a:r>
              <a:rPr lang="en-US" sz="2000" dirty="0" smtClean="0"/>
              <a:t>(Follow-ups: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762000" y="1524000"/>
          <a:ext cx="7543801" cy="3154204"/>
        </p:xfrm>
        <a:graphic>
          <a:graphicData uri="http://schemas.openxmlformats.org/drawingml/2006/table">
            <a:tbl>
              <a:tblPr bandRow="1">
                <a:tableStyleId>{5C22544A-7EE6-4342-B048-85BDC9FD1C3A}</a:tableStyleId>
              </a:tblPr>
              <a:tblGrid>
                <a:gridCol w="1418978"/>
                <a:gridCol w="2010022"/>
                <a:gridCol w="1295400"/>
                <a:gridCol w="1295400"/>
                <a:gridCol w="1524001"/>
              </a:tblGrid>
              <a:tr h="581236">
                <a:tc gridSpan="2">
                  <a:txBody>
                    <a:bodyPr/>
                    <a:lstStyle/>
                    <a:p>
                      <a:pPr rtl="0" fontAlgn="t"/>
                      <a:r>
                        <a:rPr lang="en-US" sz="1600" b="1" dirty="0">
                          <a:solidFill>
                            <a:srgbClr val="FFFF00"/>
                          </a:solidFill>
                        </a:rPr>
                        <a:t>Malignancy/Type</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rtl="0" fontAlgn="t"/>
                      <a:r>
                        <a:rPr lang="en-US" sz="1600" b="1" dirty="0">
                          <a:solidFill>
                            <a:srgbClr val="FFFF00"/>
                          </a:solidFill>
                        </a:rPr>
                        <a:t>1-Year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5-Year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600" b="1" dirty="0">
                          <a:solidFill>
                            <a:srgbClr val="FFFF00"/>
                          </a:solidFill>
                        </a:rPr>
                        <a:t>10-Year Survivors</a:t>
                      </a:r>
                      <a:endParaRPr lang="en-US" sz="1600" dirty="0"/>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82054">
                <a:tc gridSpan="2">
                  <a:txBody>
                    <a:bodyPr/>
                    <a:lstStyle/>
                    <a:p>
                      <a:pPr rtl="0" fontAlgn="t"/>
                      <a:r>
                        <a:rPr lang="en-US" sz="1600" b="1" dirty="0">
                          <a:solidFill>
                            <a:schemeClr val="tx1"/>
                          </a:solidFill>
                        </a:rPr>
                        <a:t>No Malignancy</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hMerge="1">
                  <a:txBody>
                    <a:bodyPr/>
                    <a:lstStyle/>
                    <a:p>
                      <a:endParaRPr lang="en-US"/>
                    </a:p>
                  </a:txBody>
                  <a:tcPr/>
                </a:tc>
                <a:tc>
                  <a:txBody>
                    <a:bodyPr/>
                    <a:lstStyle/>
                    <a:p>
                      <a:pPr algn="ctr" fontAlgn="t"/>
                      <a:r>
                        <a:rPr lang="en-US" sz="1600" b="1" i="0" u="none" strike="noStrike">
                          <a:solidFill>
                            <a:schemeClr val="tx1"/>
                          </a:solidFill>
                          <a:latin typeface="+mn-lt"/>
                        </a:rPr>
                        <a:t>421 (94.2%)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a:solidFill>
                            <a:schemeClr val="tx1"/>
                          </a:solidFill>
                          <a:latin typeface="+mn-lt"/>
                        </a:rPr>
                        <a:t>155 (88.6%)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600" b="1" i="0" u="none" strike="noStrike">
                          <a:solidFill>
                            <a:schemeClr val="tx1"/>
                          </a:solidFill>
                          <a:latin typeface="+mn-lt"/>
                        </a:rPr>
                        <a:t>50 (83.3%)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82054">
                <a:tc gridSpan="2">
                  <a:txBody>
                    <a:bodyPr/>
                    <a:lstStyle/>
                    <a:p>
                      <a:pPr rtl="0" fontAlgn="t"/>
                      <a:r>
                        <a:rPr lang="en-US" sz="1600" b="1" dirty="0">
                          <a:solidFill>
                            <a:schemeClr val="tx1"/>
                          </a:solidFill>
                        </a:rPr>
                        <a:t>Malignancy (all types combined)</a:t>
                      </a:r>
                      <a:endParaRPr lang="en-US" sz="1600" dirty="0">
                        <a:solidFill>
                          <a:schemeClr val="tx1"/>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hMerge="1">
                  <a:txBody>
                    <a:bodyPr/>
                    <a:lstStyle/>
                    <a:p>
                      <a:endParaRPr lang="en-US"/>
                    </a:p>
                  </a:txBody>
                  <a:tcPr/>
                </a:tc>
                <a:tc>
                  <a:txBody>
                    <a:bodyPr/>
                    <a:lstStyle/>
                    <a:p>
                      <a:pPr algn="ctr" fontAlgn="t"/>
                      <a:r>
                        <a:rPr lang="en-US" sz="1600" b="1" i="0" u="none" strike="noStrike">
                          <a:solidFill>
                            <a:schemeClr val="tx1"/>
                          </a:solidFill>
                          <a:latin typeface="+mn-lt"/>
                        </a:rPr>
                        <a:t>26 (5.8%)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a:solidFill>
                            <a:schemeClr val="tx1"/>
                          </a:solidFill>
                          <a:latin typeface="+mn-lt"/>
                        </a:rPr>
                        <a:t>20 (11.4%)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600" b="1" i="0" u="none" strike="noStrike" dirty="0">
                          <a:solidFill>
                            <a:schemeClr val="tx1"/>
                          </a:solidFill>
                          <a:latin typeface="+mn-lt"/>
                        </a:rPr>
                        <a:t>10 (16.7%)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i="1" dirty="0" smtClean="0">
                          <a:solidFill>
                            <a:schemeClr val="tx1"/>
                          </a:solidFill>
                        </a:rPr>
                        <a:t>Malignancy Type*</a:t>
                      </a:r>
                    </a:p>
                    <a:p>
                      <a:pPr marL="0" marR="0" algn="ctr">
                        <a:spcBef>
                          <a:spcPts val="0"/>
                        </a:spcBef>
                        <a:spcAft>
                          <a:spcPts val="0"/>
                        </a:spcAft>
                      </a:pPr>
                      <a:endParaRPr lang="en-US" sz="1600" b="1" u="sng" dirty="0">
                        <a:solidFill>
                          <a:schemeClr val="tx1"/>
                        </a:solidFill>
                        <a:latin typeface="+mn-lt"/>
                        <a:ea typeface="Times New Roman"/>
                        <a:cs typeface="Times New Roman"/>
                      </a:endParaRPr>
                    </a:p>
                  </a:txBody>
                  <a:tcPr marR="68580" marT="91440" marB="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rtl="0" fontAlgn="t"/>
                      <a:r>
                        <a:rPr lang="en-US" sz="1600" b="1" i="1" baseline="0" dirty="0">
                          <a:solidFill>
                            <a:schemeClr val="tx2">
                              <a:lumMod val="20000"/>
                              <a:lumOff val="80000"/>
                            </a:schemeClr>
                          </a:solidFill>
                        </a:rPr>
                        <a:t>Skin</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2</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7</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9</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endParaRPr lang="en-US"/>
                    </a:p>
                  </a:txBody>
                  <a:tcPr/>
                </a:tc>
                <a:tc>
                  <a:txBody>
                    <a:bodyPr/>
                    <a:lstStyle/>
                    <a:p>
                      <a:pPr algn="r" rtl="0" fontAlgn="t"/>
                      <a:r>
                        <a:rPr lang="en-US" sz="1600" b="1" i="1" baseline="0" dirty="0" smtClean="0">
                          <a:solidFill>
                            <a:schemeClr val="tx2">
                              <a:lumMod val="20000"/>
                              <a:lumOff val="80000"/>
                            </a:schemeClr>
                          </a:solidFill>
                        </a:rPr>
                        <a:t>Lymphoma</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18</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6</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0</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402215">
                <a:tc vMerge="1">
                  <a:txBody>
                    <a:bodyPr/>
                    <a:lstStyle/>
                    <a:p>
                      <a:pPr marL="0" marR="0">
                        <a:spcBef>
                          <a:spcPts val="0"/>
                        </a:spcBef>
                        <a:spcAft>
                          <a:spcPts val="0"/>
                        </a:spcAft>
                      </a:pPr>
                      <a:endParaRPr lang="en-US" sz="1500" b="1" dirty="0">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a:solidFill>
                            <a:schemeClr val="tx2">
                              <a:lumMod val="20000"/>
                              <a:lumOff val="80000"/>
                            </a:schemeClr>
                          </a:solidFill>
                        </a:rPr>
                        <a:t>Other</a:t>
                      </a:r>
                      <a:endParaRPr lang="en-US" sz="1600" baseline="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4</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5</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r" fontAlgn="t"/>
                      <a:r>
                        <a:rPr lang="en-US" sz="1600" b="1" i="1" u="none" strike="noStrike">
                          <a:solidFill>
                            <a:schemeClr val="tx2">
                              <a:lumMod val="20000"/>
                              <a:lumOff val="80000"/>
                            </a:schemeClr>
                          </a:solidFill>
                          <a:latin typeface="+mn-lt"/>
                        </a:rPr>
                        <a:t>2</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402215">
                <a:tc vMerge="1">
                  <a:txBody>
                    <a:bodyPr/>
                    <a:lstStyle/>
                    <a:p>
                      <a:pPr marL="0" marR="0">
                        <a:spcBef>
                          <a:spcPts val="0"/>
                        </a:spcBef>
                        <a:spcAft>
                          <a:spcPts val="0"/>
                        </a:spcAft>
                      </a:pPr>
                      <a:endParaRPr lang="en-US" sz="1500" b="1" kern="0" dirty="0">
                        <a:solidFill>
                          <a:srgbClr val="000000"/>
                        </a:solidFill>
                        <a:latin typeface="+mn-lt"/>
                        <a:ea typeface="Times New Roman"/>
                        <a:cs typeface="Times New Roman"/>
                      </a:endParaRPr>
                    </a:p>
                  </a:txBody>
                  <a:tcPr marL="68580" marR="6858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2"/>
                    </a:solidFill>
                  </a:tcPr>
                </a:tc>
                <a:tc>
                  <a:txBody>
                    <a:bodyPr/>
                    <a:lstStyle/>
                    <a:p>
                      <a:pPr algn="r" rtl="0" fontAlgn="t"/>
                      <a:r>
                        <a:rPr lang="en-US" sz="1600" b="1" i="1" baseline="0" dirty="0">
                          <a:solidFill>
                            <a:schemeClr val="tx2">
                              <a:lumMod val="20000"/>
                              <a:lumOff val="80000"/>
                            </a:schemeClr>
                          </a:solidFill>
                        </a:rPr>
                        <a:t>Type Not Reported</a:t>
                      </a:r>
                      <a:endParaRPr lang="en-US" sz="1600" baseline="0" dirty="0">
                        <a:solidFill>
                          <a:schemeClr val="tx2">
                            <a:lumMod val="20000"/>
                            <a:lumOff val="80000"/>
                          </a:schemeClr>
                        </a:solidFill>
                      </a:endParaRPr>
                    </a:p>
                  </a:txBody>
                  <a:tcPr marR="0" marT="9144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2</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a:solidFill>
                            <a:schemeClr val="tx2">
                              <a:lumMod val="20000"/>
                              <a:lumOff val="80000"/>
                            </a:schemeClr>
                          </a:solidFill>
                          <a:latin typeface="+mn-lt"/>
                        </a:rPr>
                        <a:t>2</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r" fontAlgn="t"/>
                      <a:r>
                        <a:rPr lang="en-US" sz="1600" b="1" i="1" u="none" strike="noStrike" dirty="0">
                          <a:solidFill>
                            <a:schemeClr val="tx2">
                              <a:lumMod val="20000"/>
                              <a:lumOff val="80000"/>
                            </a:schemeClr>
                          </a:solidFill>
                          <a:latin typeface="+mn-lt"/>
                        </a:rPr>
                        <a:t>0</a:t>
                      </a:r>
                    </a:p>
                  </a:txBody>
                  <a:tcPr marL="0" marR="4572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685800" y="5257800"/>
            <a:ext cx="8229600" cy="553998"/>
          </a:xfrm>
          <a:prstGeom prst="rect">
            <a:avLst/>
          </a:prstGeom>
          <a:noFill/>
        </p:spPr>
        <p:txBody>
          <a:bodyPr wrap="square" rtlCol="0">
            <a:spAutoFit/>
          </a:bodyPr>
          <a:lstStyle/>
          <a:p>
            <a:r>
              <a:rPr lang="en-US" sz="1500" b="1" dirty="0" smtClean="0"/>
              <a:t>* Recipients may have experienced more than one type of malignancy so sum of individual malignancy types may be greater than total number with malignancy.</a:t>
            </a:r>
            <a:endParaRPr lang="en-US" sz="1500" dirty="0"/>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Freedom from Malignancy</a:t>
            </a:r>
            <a:br>
              <a:rPr lang="en-US" sz="2800" dirty="0" smtClean="0"/>
            </a:br>
            <a:r>
              <a:rPr lang="en-US" sz="2400" dirty="0" smtClean="0"/>
              <a:t>For Adult Heart-Lung Recipients</a:t>
            </a:r>
            <a:r>
              <a:rPr lang="en-US" sz="2000" dirty="0" smtClean="0"/>
              <a:t/>
            </a:r>
            <a:br>
              <a:rPr lang="en-US" sz="2000" dirty="0" smtClean="0"/>
            </a:br>
            <a:r>
              <a:rPr lang="en-US" sz="2000" dirty="0" smtClean="0"/>
              <a:t>(Follow-ups: April 1994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800" dirty="0" smtClean="0"/>
              <a:t>ADULT HEART-LUNG TRANSPLANT RECIPIENTS</a:t>
            </a:r>
            <a:br>
              <a:rPr lang="en-US" sz="2800" dirty="0" smtClean="0"/>
            </a:br>
            <a:r>
              <a:rPr lang="en-US" sz="2400" dirty="0" smtClean="0"/>
              <a:t>Cause of Death </a:t>
            </a:r>
            <a:r>
              <a:rPr lang="en-US" sz="2000" dirty="0" smtClean="0"/>
              <a:t>(Deaths: January 1992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304800" y="1295400"/>
          <a:ext cx="8534399" cy="4389120"/>
        </p:xfrm>
        <a:graphic>
          <a:graphicData uri="http://schemas.openxmlformats.org/drawingml/2006/table">
            <a:tbl>
              <a:tblPr>
                <a:tableStyleId>{5C22544A-7EE6-4342-B048-85BDC9FD1C3A}</a:tableStyleId>
              </a:tblPr>
              <a:tblGrid>
                <a:gridCol w="1981200"/>
                <a:gridCol w="1219200"/>
                <a:gridCol w="1295400"/>
                <a:gridCol w="1524000"/>
                <a:gridCol w="1524000"/>
                <a:gridCol w="990599"/>
              </a:tblGrid>
              <a:tr h="549064">
                <a:tc>
                  <a:txBody>
                    <a:bodyPr/>
                    <a:lstStyle/>
                    <a:p>
                      <a:pPr algn="ctr" rtl="0" fontAlgn="t"/>
                      <a:r>
                        <a:rPr lang="en-US" sz="1400" b="1" dirty="0">
                          <a:solidFill>
                            <a:srgbClr val="FFFF00"/>
                          </a:solidFill>
                        </a:rPr>
                        <a:t>CAUSE OF DEATH</a:t>
                      </a:r>
                      <a:endParaRPr lang="en-US" dirty="0">
                        <a:solidFill>
                          <a:srgbClr val="FFFF00"/>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0-30 Days  </a:t>
                      </a:r>
                    </a:p>
                    <a:p>
                      <a:pPr algn="ctr" rtl="0" fontAlgn="t"/>
                      <a:r>
                        <a:rPr lang="en-US" sz="1300" b="1" dirty="0">
                          <a:solidFill>
                            <a:schemeClr val="tx1"/>
                          </a:solidFill>
                        </a:rPr>
                        <a:t> (N = </a:t>
                      </a:r>
                      <a:r>
                        <a:rPr lang="en-US" sz="1300" b="1" dirty="0" smtClean="0">
                          <a:solidFill>
                            <a:schemeClr val="tx1"/>
                          </a:solidFill>
                        </a:rPr>
                        <a:t>385)</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31 Days - 1 Year  </a:t>
                      </a:r>
                      <a:r>
                        <a:rPr lang="en-US" sz="1300" b="1" dirty="0" smtClean="0">
                          <a:solidFill>
                            <a:schemeClr val="tx1"/>
                          </a:solidFill>
                        </a:rPr>
                        <a:t>(</a:t>
                      </a:r>
                      <a:r>
                        <a:rPr lang="en-US" sz="1300" b="1" dirty="0">
                          <a:solidFill>
                            <a:schemeClr val="tx1"/>
                          </a:solidFill>
                        </a:rPr>
                        <a:t>N = </a:t>
                      </a:r>
                      <a:r>
                        <a:rPr lang="en-US" sz="1300" b="1" dirty="0" smtClean="0">
                          <a:solidFill>
                            <a:schemeClr val="tx1"/>
                          </a:solidFill>
                        </a:rPr>
                        <a:t>311)</a:t>
                      </a:r>
                      <a:endParaRPr lang="en-US" dirty="0">
                        <a:solidFill>
                          <a:schemeClr val="tx1"/>
                        </a:solidFill>
                      </a:endParaRPr>
                    </a:p>
                  </a:txBody>
                  <a:tcPr marL="0" marR="0"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&gt;1 Year - 3 Years  (N = </a:t>
                      </a:r>
                      <a:r>
                        <a:rPr lang="en-US" sz="1300" b="1" dirty="0" smtClean="0">
                          <a:solidFill>
                            <a:schemeClr val="tx1"/>
                          </a:solidFill>
                        </a:rPr>
                        <a:t>250)</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&gt;3 Years - 5 Years   (N = </a:t>
                      </a:r>
                      <a:r>
                        <a:rPr lang="en-US" sz="1300" b="1" dirty="0" smtClean="0">
                          <a:solidFill>
                            <a:schemeClr val="tx1"/>
                          </a:solidFill>
                        </a:rPr>
                        <a:t>160)</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fontAlgn="t"/>
                      <a:r>
                        <a:rPr lang="en-US" sz="1300" b="1" dirty="0">
                          <a:solidFill>
                            <a:schemeClr val="tx1"/>
                          </a:solidFill>
                        </a:rPr>
                        <a:t>&gt;5 Years  </a:t>
                      </a:r>
                    </a:p>
                    <a:p>
                      <a:pPr algn="ctr" rtl="0" fontAlgn="t"/>
                      <a:r>
                        <a:rPr lang="en-US" sz="1300" b="1" dirty="0">
                          <a:solidFill>
                            <a:schemeClr val="tx1"/>
                          </a:solidFill>
                        </a:rPr>
                        <a:t> (N = </a:t>
                      </a:r>
                      <a:r>
                        <a:rPr lang="en-US" sz="1300" b="1" dirty="0" smtClean="0">
                          <a:solidFill>
                            <a:schemeClr val="tx1"/>
                          </a:solidFill>
                        </a:rPr>
                        <a:t>393)</a:t>
                      </a:r>
                      <a:endParaRPr lang="en-US" dirty="0">
                        <a:solidFill>
                          <a:schemeClr val="tx1"/>
                        </a:solidFill>
                      </a:endParaRPr>
                    </a:p>
                  </a:txBody>
                  <a:tcPr marT="91440" marB="91440">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BRONCHIOLITIS</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(3.5%)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62 (24.8%)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36 (22.5%)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80 (20.4%)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ACUTE REJECTION</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7 (1.8%)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9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5 (2.0%)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(1.3%)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LYMPHOMA</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(3.5%)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15 (6.0%)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8 (5.0%)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(2.8%)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MALIGNANCY, 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(1.3%)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10 (4.0%)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5 (3.1%)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23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a:solidFill>
                            <a:schemeClr val="tx1"/>
                          </a:solidFill>
                        </a:rPr>
                        <a:t>CMV</a:t>
                      </a:r>
                      <a:endParaRPr lang="en-US" sz="130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(0.6%)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a:solidFill>
                            <a:schemeClr val="tx1"/>
                          </a:solidFill>
                        </a:rPr>
                        <a:t>INFECTION, NON-CMV</a:t>
                      </a:r>
                      <a:endParaRPr lang="en-US" sz="130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68 (17.7%)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109 (35.0%)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74 (29.6%)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44 (27.5%)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97 (24.7%)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a:solidFill>
                            <a:schemeClr val="tx1"/>
                          </a:solidFill>
                        </a:rPr>
                        <a:t>GRAFT FAILURE</a:t>
                      </a:r>
                      <a:endParaRPr lang="en-US" sz="130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109 (28.3%)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67 (21.5%)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34 (13.6%)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26 (16.3%)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54 (13.7%)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a:solidFill>
                            <a:schemeClr val="tx1"/>
                          </a:solidFill>
                        </a:rPr>
                        <a:t>CARDIOVASCULAR</a:t>
                      </a:r>
                      <a:endParaRPr lang="en-US" sz="130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28 (7.3%)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12 (3.9%)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19 (7.6%)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14 (8.8%)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34 (8.7%)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a:solidFill>
                            <a:schemeClr val="tx1"/>
                          </a:solidFill>
                        </a:rPr>
                        <a:t>TECHNICAL</a:t>
                      </a:r>
                      <a:endParaRPr lang="en-US" sz="130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86 (22.3%)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10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(1.9%)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OTHER</a:t>
                      </a:r>
                      <a:endParaRPr lang="en-US" sz="1300" dirty="0">
                        <a:solidFill>
                          <a:schemeClr val="tx1"/>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86 (22.3%)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76 (24.4%)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28 (11.2%)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21 (13.1%)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87 (22.1%)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1143000"/>
          </a:xfrm>
        </p:spPr>
        <p:txBody>
          <a:bodyPr/>
          <a:lstStyle/>
          <a:p>
            <a:r>
              <a:rPr lang="en-US" sz="2600" dirty="0" smtClean="0"/>
              <a:t>ADULT HEART-LUNG TRANSPLANT RECIPIENTS</a:t>
            </a:r>
            <a:r>
              <a:rPr lang="en-US" sz="2800" dirty="0" smtClean="0"/>
              <a:t>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January 1992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Pediatric Recipients</a:t>
            </a:r>
            <a:endParaRPr lang="en-US" dirty="0"/>
          </a:p>
        </p:txBody>
      </p:sp>
      <p:grpSp>
        <p:nvGrpSpPr>
          <p:cNvPr id="4" name="Group 10"/>
          <p:cNvGrpSpPr/>
          <p:nvPr/>
        </p:nvGrpSpPr>
        <p:grpSpPr>
          <a:xfrm>
            <a:off x="381000" y="5867400"/>
            <a:ext cx="4572000" cy="755650"/>
            <a:chOff x="381000" y="5867400"/>
            <a:chExt cx="4572000" cy="755650"/>
          </a:xfrm>
        </p:grpSpPr>
        <p:pic>
          <p:nvPicPr>
            <p:cNvPr id="1029" name="Picture 2052" descr="ISHLTLGB"/>
            <p:cNvPicPr>
              <a:picLocks noChangeAspect="1" noChangeArrowheads="1"/>
            </p:cNvPicPr>
            <p:nvPr/>
          </p:nvPicPr>
          <p:blipFill>
            <a:blip r:embed="rId2" cstate="print"/>
            <a:srcRect/>
            <a:stretch>
              <a:fillRect/>
            </a:stretch>
          </p:blipFill>
          <p:spPr bwMode="auto">
            <a:xfrm>
              <a:off x="381000" y="5867400"/>
              <a:ext cx="752475" cy="755650"/>
            </a:xfrm>
            <a:prstGeom prst="rect">
              <a:avLst/>
            </a:prstGeom>
            <a:noFill/>
            <a:ln w="9525">
              <a:noFill/>
              <a:miter lim="800000"/>
              <a:headEnd/>
              <a:tailEnd/>
            </a:ln>
          </p:spPr>
        </p:pic>
        <p:sp>
          <p:nvSpPr>
            <p:cNvPr id="8" name="TextBox 7"/>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10" name="TextBox 9"/>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800" dirty="0" smtClean="0"/>
              <a:t>AGE DISTRIBUTION OF PEDIATRIC HEART-LUNG RECIPIENTS </a:t>
            </a: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1143000"/>
          </a:xfrm>
        </p:spPr>
        <p:txBody>
          <a:bodyPr/>
          <a:lstStyle/>
          <a:p>
            <a:r>
              <a:rPr lang="en-US" sz="2800" dirty="0" smtClean="0"/>
              <a:t>DISTRIBUTION OF HEART-LUNG TRANSPLANTS BY </a:t>
            </a:r>
            <a:r>
              <a:rPr lang="en-US" sz="2800" u="sng" dirty="0" smtClean="0"/>
              <a:t>LUNG</a:t>
            </a:r>
            <a:r>
              <a:rPr lang="en-US" sz="2800" dirty="0" smtClean="0"/>
              <a:t> CENTER VOLUME</a:t>
            </a:r>
            <a:r>
              <a:rPr lang="en-US" sz="3200" dirty="0" smtClean="0"/>
              <a:t/>
            </a:r>
            <a:br>
              <a:rPr lang="en-US" sz="3200" dirty="0" smtClean="0"/>
            </a:br>
            <a:r>
              <a:rPr lang="en-US" sz="2400" dirty="0" smtClean="0"/>
              <a:t>Heart-Lung Transplants: January 1, 2000 - June 30, 2011</a:t>
            </a:r>
            <a:endParaRPr lang="en-US" sz="24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a:lstStyle/>
          <a:p>
            <a:r>
              <a:rPr lang="en-US" sz="2800" dirty="0" smtClean="0"/>
              <a:t>AGE DISTRIBUTION FOR DONORS OF PEDIATRIC HEART-LUNG RECIPIENTS</a:t>
            </a:r>
            <a:r>
              <a:rPr lang="en-US" sz="2600" dirty="0" smtClean="0"/>
              <a:t/>
            </a:r>
            <a:br>
              <a:rPr lang="en-US" sz="2600" dirty="0" smtClean="0"/>
            </a:br>
            <a:r>
              <a:rPr lang="en-US" sz="2000" dirty="0" smtClean="0"/>
              <a:t>Transplants: January 1982 - June 2011</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8991600" cy="1143000"/>
          </a:xfrm>
        </p:spPr>
        <p:txBody>
          <a:bodyPr/>
          <a:lstStyle/>
          <a:p>
            <a:r>
              <a:rPr lang="en-US" sz="2800" dirty="0" smtClean="0"/>
              <a:t>AGE DISTRIBUTION OF PEDIATRIC HEART-LUNG RECIPIENTS BY YEAR </a:t>
            </a:r>
            <a:endParaRPr lang="en-US" sz="2800" dirty="0"/>
          </a:p>
        </p:txBody>
      </p:sp>
      <p:graphicFrame>
        <p:nvGraphicFramePr>
          <p:cNvPr id="4" name="Content Placeholder 3"/>
          <p:cNvGraphicFramePr>
            <a:graphicFrameLocks noGrp="1"/>
          </p:cNvGraphicFramePr>
          <p:nvPr>
            <p:ph idx="1"/>
          </p:nvPr>
        </p:nvGraphicFramePr>
        <p:xfrm>
          <a:off x="228600" y="13716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4953000" y="5715000"/>
            <a:ext cx="4038600" cy="1015663"/>
          </a:xfrm>
          <a:prstGeom prst="rect">
            <a:avLst/>
          </a:prstGeom>
          <a:noFill/>
        </p:spPr>
        <p:txBody>
          <a:bodyPr wrap="square" rtlCol="0">
            <a:spAutoFit/>
          </a:bodyPr>
          <a:lstStyle/>
          <a:p>
            <a:r>
              <a:rPr lang="en-US" sz="1200" b="1" dirty="0" smtClean="0">
                <a:solidFill>
                  <a:srgbClr val="FFFF00"/>
                </a:solidFill>
              </a:rPr>
              <a:t>NOTE: This figure includes only the heart-lung transplants that are reported to the ISHLT Transplant Registry.  As such, this should not be construed as evidence that the number of pediatric heart-lung transplants worldwide has declined in recent years.</a:t>
            </a:r>
            <a:endParaRPr lang="en-US" dirty="0">
              <a:solidFill>
                <a:srgbClr val="FFFF00"/>
              </a:solidFill>
            </a:endParaRPr>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9144000" cy="914400"/>
          </a:xfrm>
        </p:spPr>
        <p:txBody>
          <a:bodyPr/>
          <a:lstStyle/>
          <a:p>
            <a:r>
              <a:rPr lang="en-US" sz="2800" dirty="0" smtClean="0"/>
              <a:t>AGE DISTRIBUTION OF PEDIATRIC HEART-LUNG RECIPIENTS BY ERA OF TRANSPLANT</a:t>
            </a:r>
            <a:endParaRPr lang="en-US" sz="28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228600" y="1676400"/>
          <a:ext cx="8534400" cy="4191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800" dirty="0" smtClean="0"/>
              <a:t>NUMBER OF CENTERS REPORTING </a:t>
            </a:r>
            <a:br>
              <a:rPr lang="en-US" sz="2800" dirty="0" smtClean="0"/>
            </a:br>
            <a:r>
              <a:rPr lang="en-US" sz="2800" dirty="0" smtClean="0"/>
              <a:t>PEDIATRIC HEART-LUNG TRANSPLANTS</a:t>
            </a:r>
            <a:endParaRPr lang="en-US" sz="2800" dirty="0"/>
          </a:p>
        </p:txBody>
      </p:sp>
      <p:graphicFrame>
        <p:nvGraphicFramePr>
          <p:cNvPr id="4" name="Content Placeholder 3"/>
          <p:cNvGraphicFramePr>
            <a:graphicFrameLocks noGrp="1"/>
          </p:cNvGraphicFramePr>
          <p:nvPr>
            <p:ph idx="1"/>
          </p:nvPr>
        </p:nvGraphicFramePr>
        <p:xfrm>
          <a:off x="228600" y="1371600"/>
          <a:ext cx="86106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534400" cy="1143000"/>
          </a:xfrm>
        </p:spPr>
        <p:txBody>
          <a:bodyPr/>
          <a:lstStyle/>
          <a:p>
            <a:r>
              <a:rPr lang="en-US" sz="2800" dirty="0" smtClean="0"/>
              <a:t>NUMBER OF CENTERS REPORTING </a:t>
            </a:r>
            <a:br>
              <a:rPr lang="en-US" sz="2800" dirty="0" smtClean="0"/>
            </a:br>
            <a:r>
              <a:rPr lang="en-US" sz="2800" dirty="0" smtClean="0"/>
              <a:t>PEDIATRIC HEART-LUNG TRANSPLANTS</a:t>
            </a:r>
            <a:r>
              <a:rPr lang="en-US" sz="3200" dirty="0" smtClean="0"/>
              <a:t/>
            </a:r>
            <a:br>
              <a:rPr lang="en-US" sz="3200" dirty="0" smtClean="0"/>
            </a:br>
            <a:r>
              <a:rPr lang="en-US" sz="2600" dirty="0" smtClean="0"/>
              <a:t> </a:t>
            </a:r>
            <a:r>
              <a:rPr lang="en-US" sz="2400" dirty="0" smtClean="0"/>
              <a:t>Stratified by center volume</a:t>
            </a:r>
            <a:endParaRPr lang="en-US" sz="2400" dirty="0"/>
          </a:p>
        </p:txBody>
      </p:sp>
      <p:graphicFrame>
        <p:nvGraphicFramePr>
          <p:cNvPr id="4" name="Content Placeholder 3"/>
          <p:cNvGraphicFramePr>
            <a:graphicFrameLocks noGrp="1"/>
          </p:cNvGraphicFramePr>
          <p:nvPr>
            <p:ph idx="1"/>
          </p:nvPr>
        </p:nvGraphicFramePr>
        <p:xfrm>
          <a:off x="228600" y="1371600"/>
          <a:ext cx="8610600" cy="4800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685800"/>
          </a:xfrm>
        </p:spPr>
        <p:txBody>
          <a:bodyPr/>
          <a:lstStyle/>
          <a:p>
            <a:r>
              <a:rPr lang="en-US" sz="2800" dirty="0" smtClean="0"/>
              <a:t>DIAGNOSIS IN PEDIATRIC HEART-LUNG TRANSPLANT RECIPIENTS </a:t>
            </a:r>
            <a:r>
              <a:rPr lang="en-US" sz="2000" dirty="0" smtClean="0"/>
              <a:t>(Transplants: 1986-2010)</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3810000"/>
          <a:ext cx="8534400" cy="22860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5562600" y="6096001"/>
            <a:ext cx="3429000" cy="461665"/>
          </a:xfrm>
          <a:prstGeom prst="rect">
            <a:avLst/>
          </a:prstGeom>
          <a:noFill/>
        </p:spPr>
        <p:txBody>
          <a:bodyPr wrap="square" rtlCol="0">
            <a:spAutoFit/>
          </a:bodyPr>
          <a:lstStyle/>
          <a:p>
            <a:r>
              <a:rPr lang="en-US" sz="1200" b="1" dirty="0" smtClean="0">
                <a:solidFill>
                  <a:srgbClr val="FFFF00"/>
                </a:solidFill>
              </a:rPr>
              <a:t>NOTE: Unknown diagnoses were excluded from this tabulation.</a:t>
            </a:r>
            <a:endParaRPr lang="en-US" sz="1200" dirty="0">
              <a:solidFill>
                <a:srgbClr val="FFFF00"/>
              </a:solidFill>
            </a:endParaRPr>
          </a:p>
        </p:txBody>
      </p:sp>
      <p:graphicFrame>
        <p:nvGraphicFramePr>
          <p:cNvPr id="11" name="Chart 10"/>
          <p:cNvGraphicFramePr/>
          <p:nvPr/>
        </p:nvGraphicFramePr>
        <p:xfrm>
          <a:off x="1295400" y="1371600"/>
          <a:ext cx="7391400" cy="2667000"/>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Box 11"/>
          <p:cNvSpPr txBox="1"/>
          <p:nvPr/>
        </p:nvSpPr>
        <p:spPr>
          <a:xfrm>
            <a:off x="152400" y="1752600"/>
            <a:ext cx="2057400" cy="1015663"/>
          </a:xfrm>
          <a:prstGeom prst="rect">
            <a:avLst/>
          </a:prstGeom>
          <a:noFill/>
        </p:spPr>
        <p:txBody>
          <a:bodyPr wrap="square" rtlCol="0">
            <a:spAutoFit/>
          </a:bodyPr>
          <a:lstStyle/>
          <a:p>
            <a:r>
              <a:rPr lang="en-US" sz="1500" b="1" dirty="0" smtClean="0">
                <a:solidFill>
                  <a:srgbClr val="FFFF00"/>
                </a:solidFill>
              </a:rPr>
              <a:t>“Other” includes </a:t>
            </a:r>
            <a:r>
              <a:rPr lang="en-US" sz="1500" b="1" dirty="0" err="1" smtClean="0">
                <a:solidFill>
                  <a:srgbClr val="FFFF00"/>
                </a:solidFill>
              </a:rPr>
              <a:t>Bronchiectasis</a:t>
            </a:r>
            <a:r>
              <a:rPr lang="en-US" sz="1500" b="1" dirty="0" smtClean="0">
                <a:solidFill>
                  <a:srgbClr val="FFFF00"/>
                </a:solidFill>
              </a:rPr>
              <a:t>, Alpha-1, and OB (non-</a:t>
            </a:r>
            <a:r>
              <a:rPr lang="en-US" sz="1500" b="1" dirty="0" err="1" smtClean="0">
                <a:solidFill>
                  <a:srgbClr val="FFFF00"/>
                </a:solidFill>
              </a:rPr>
              <a:t>ReTX</a:t>
            </a:r>
            <a:r>
              <a:rPr lang="en-US" sz="1500" b="1" dirty="0" smtClean="0">
                <a:solidFill>
                  <a:srgbClr val="FFFF00"/>
                </a:solidFill>
              </a:rPr>
              <a:t>)</a:t>
            </a:r>
          </a:p>
        </p:txBody>
      </p:sp>
      <p:sp>
        <p:nvSpPr>
          <p:cNvPr id="13" name="TextBox 12"/>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HEART-LUNG TRANSPLANTS</a:t>
            </a:r>
            <a:r>
              <a:rPr lang="en-US" sz="2400" dirty="0" smtClean="0"/>
              <a:t/>
            </a:r>
            <a:br>
              <a:rPr lang="en-US" sz="2400" dirty="0" smtClean="0"/>
            </a:br>
            <a:r>
              <a:rPr lang="en-US" sz="2400" dirty="0" smtClean="0">
                <a:solidFill>
                  <a:srgbClr val="FFFF00"/>
                </a:solidFill>
              </a:rPr>
              <a:t>Age Distribution By Location  </a:t>
            </a:r>
            <a:r>
              <a:rPr lang="en-US" sz="2400" dirty="0" smtClean="0"/>
              <a:t/>
            </a:r>
            <a:br>
              <a:rPr lang="en-US" sz="2400" dirty="0" smtClean="0"/>
            </a:br>
            <a:r>
              <a:rPr lang="en-US" sz="2400" dirty="0" smtClean="0"/>
              <a:t>(</a:t>
            </a: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04800" y="1447800"/>
          <a:ext cx="83820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HEART-LUNG TRANSPLANTS</a:t>
            </a:r>
            <a:r>
              <a:rPr lang="en-US" sz="2400" dirty="0" smtClean="0"/>
              <a:t/>
            </a:r>
            <a:br>
              <a:rPr lang="en-US" sz="2400" dirty="0" smtClean="0"/>
            </a:br>
            <a:r>
              <a:rPr lang="en-US" sz="2400" dirty="0" smtClean="0">
                <a:solidFill>
                  <a:srgbClr val="FFFF00"/>
                </a:solidFill>
              </a:rPr>
              <a:t>Diagnosis Distribution By Location</a:t>
            </a:r>
            <a:r>
              <a:rPr lang="en-US" sz="2400" dirty="0" smtClean="0"/>
              <a:t/>
            </a:r>
            <a:br>
              <a:rPr lang="en-US" sz="2400" dirty="0" smtClean="0"/>
            </a:br>
            <a:r>
              <a:rPr lang="en-US" sz="2400" dirty="0" smtClean="0"/>
              <a:t>(</a:t>
            </a: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0" y="15240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9144000" cy="914400"/>
          </a:xfrm>
        </p:spPr>
        <p:txBody>
          <a:bodyPr/>
          <a:lstStyle/>
          <a:p>
            <a:r>
              <a:rPr lang="en-US" sz="2800" dirty="0" smtClean="0"/>
              <a:t>PEDIATRIC HEART-LUNG TRANSPLANTS</a:t>
            </a:r>
            <a:r>
              <a:rPr lang="en-US" sz="2400" dirty="0" smtClean="0"/>
              <a:t/>
            </a:r>
            <a:br>
              <a:rPr lang="en-US" sz="2400" dirty="0" smtClean="0"/>
            </a:br>
            <a:r>
              <a:rPr lang="en-US" sz="2400" dirty="0" smtClean="0"/>
              <a:t> </a:t>
            </a:r>
            <a:r>
              <a:rPr lang="en-US" sz="2400" dirty="0" smtClean="0">
                <a:solidFill>
                  <a:srgbClr val="FFFF00"/>
                </a:solidFill>
              </a:rPr>
              <a:t>Donor</a:t>
            </a:r>
            <a:r>
              <a:rPr lang="en-US" sz="2400" dirty="0" smtClean="0"/>
              <a:t> </a:t>
            </a:r>
            <a:r>
              <a:rPr lang="en-US" sz="2400" dirty="0" smtClean="0">
                <a:solidFill>
                  <a:srgbClr val="FFFF00"/>
                </a:solidFill>
              </a:rPr>
              <a:t>Age Distribution By Location</a:t>
            </a:r>
            <a:r>
              <a:rPr lang="en-US" sz="2400" dirty="0" smtClean="0"/>
              <a:t/>
            </a:r>
            <a:br>
              <a:rPr lang="en-US" sz="2400" dirty="0" smtClean="0"/>
            </a:br>
            <a:r>
              <a:rPr lang="en-US" sz="2400" dirty="0" smtClean="0"/>
              <a:t>(</a:t>
            </a:r>
            <a:r>
              <a:rPr lang="en-US" sz="2000" dirty="0" smtClean="0"/>
              <a:t>Transplants: January 2000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152400" y="1524000"/>
          <a:ext cx="8839200" cy="48768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PEDIATRIC HEART-LUNG TRANSPLANTS</a:t>
            </a:r>
            <a:r>
              <a:rPr lang="en-US" sz="3200" dirty="0" smtClean="0"/>
              <a:t/>
            </a:r>
            <a:br>
              <a:rPr lang="en-US" sz="3200" dirty="0" smtClean="0"/>
            </a:br>
            <a:r>
              <a:rPr lang="en-US" sz="2400" dirty="0" smtClean="0"/>
              <a:t>Kaplan-Meier Survival By Diagnosis </a:t>
            </a:r>
            <a:r>
              <a:rPr lang="en-US" sz="2600" dirty="0" smtClean="0"/>
              <a:t/>
            </a:r>
            <a:br>
              <a:rPr lang="en-US" sz="2600" dirty="0" smtClean="0"/>
            </a:br>
            <a:r>
              <a:rPr lang="en-US" sz="2000" dirty="0" smtClean="0"/>
              <a:t> (Transplants: January 1990 -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144000" cy="990600"/>
          </a:xfrm>
        </p:spPr>
        <p:txBody>
          <a:bodyPr/>
          <a:lstStyle/>
          <a:p>
            <a:r>
              <a:rPr lang="en-US" sz="2800" dirty="0" smtClean="0"/>
              <a:t>HEART-LUNG TRANSPLANTATION</a:t>
            </a:r>
            <a:r>
              <a:rPr lang="en-US" sz="3200" dirty="0" smtClean="0"/>
              <a:t/>
            </a:r>
            <a:br>
              <a:rPr lang="en-US" sz="3200" dirty="0" smtClean="0"/>
            </a:br>
            <a:r>
              <a:rPr lang="en-US" sz="2400" dirty="0" smtClean="0"/>
              <a:t> Kaplan-Meier Survival for All Ages</a:t>
            </a:r>
            <a:r>
              <a:rPr lang="en-US" sz="2200" dirty="0" smtClean="0"/>
              <a:t/>
            </a:r>
            <a:br>
              <a:rPr lang="en-US" sz="2200" dirty="0" smtClean="0"/>
            </a:br>
            <a:r>
              <a:rPr lang="en-US" sz="2000" dirty="0" smtClean="0"/>
              <a:t>(Transplants: January 1982 - June 2010)</a:t>
            </a:r>
            <a:endParaRPr lang="en-US" sz="20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PEDIATRIC HEART-LUNG TRANSPLANTS</a:t>
            </a:r>
            <a:r>
              <a:rPr lang="en-US" sz="3200" dirty="0" smtClean="0"/>
              <a:t/>
            </a:r>
            <a:br>
              <a:rPr lang="en-US" sz="3200" dirty="0" smtClean="0"/>
            </a:br>
            <a:r>
              <a:rPr lang="en-US" sz="2400" dirty="0" smtClean="0"/>
              <a:t>Kaplan-Meier Survival </a:t>
            </a:r>
            <a:r>
              <a:rPr lang="en-US" sz="2000" dirty="0" smtClean="0"/>
              <a:t>(Transplants: January </a:t>
            </a:r>
            <a:r>
              <a:rPr lang="en-US" sz="2000" dirty="0" smtClean="0"/>
              <a:t>1982 </a:t>
            </a:r>
            <a:r>
              <a:rPr lang="en-US" sz="2000" dirty="0" smtClean="0"/>
              <a:t>-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PEDIATRIC HEART-LUNG TRANSPLANTS</a:t>
            </a:r>
            <a:r>
              <a:rPr lang="en-US" sz="3200" dirty="0" smtClean="0"/>
              <a:t/>
            </a:r>
            <a:br>
              <a:rPr lang="en-US" sz="3200" dirty="0" smtClean="0"/>
            </a:br>
            <a:r>
              <a:rPr lang="en-US" sz="2300" dirty="0" smtClean="0"/>
              <a:t>Kaplan-Meier Survival by Era </a:t>
            </a:r>
            <a:r>
              <a:rPr lang="en-US" sz="2000" dirty="0" smtClean="0"/>
              <a:t>(Transplants: January 1982 - June 2010)</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800" dirty="0" smtClean="0"/>
              <a:t>PEDIATRIC HEART-LUNG TRANSPLANTS</a:t>
            </a:r>
            <a:r>
              <a:rPr lang="en-US" sz="3200" dirty="0" smtClean="0"/>
              <a:t/>
            </a:r>
            <a:br>
              <a:rPr lang="en-US" sz="3200" dirty="0" smtClean="0"/>
            </a:br>
            <a:r>
              <a:rPr lang="en-US" sz="2300" dirty="0" smtClean="0"/>
              <a:t>Kaplan-Meier Survival by Era </a:t>
            </a:r>
            <a:r>
              <a:rPr lang="en-US" sz="2000" dirty="0" smtClean="0"/>
              <a:t>(Transplants: January 1982 - June 2010)</a:t>
            </a:r>
            <a:br>
              <a:rPr lang="en-US" sz="2000" dirty="0" smtClean="0"/>
            </a:br>
            <a:r>
              <a:rPr lang="en-US" sz="2300" dirty="0" smtClean="0">
                <a:solidFill>
                  <a:srgbClr val="FFFF00"/>
                </a:solidFill>
              </a:rPr>
              <a:t>Conditional on Survival to 1 Year</a:t>
            </a:r>
            <a:endParaRPr lang="en-US" sz="2300" dirty="0">
              <a:solidFill>
                <a:srgbClr val="FFFF00"/>
              </a:solidFill>
            </a:endParaRPr>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700" dirty="0" smtClean="0"/>
              <a:t>PEDIATRIC HEART-LUNG TRANSPLANT RECIPIENTS</a:t>
            </a:r>
            <a:r>
              <a:rPr lang="en-US" sz="2400" dirty="0" smtClean="0"/>
              <a:t/>
            </a:r>
            <a:br>
              <a:rPr lang="en-US" sz="2400" dirty="0" smtClean="0"/>
            </a:br>
            <a:r>
              <a:rPr lang="en-US" sz="2400" dirty="0" smtClean="0"/>
              <a:t>Cause of Death </a:t>
            </a:r>
            <a:r>
              <a:rPr lang="en-US" sz="2000" dirty="0" smtClean="0"/>
              <a:t>(Deaths: January 1992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304800" y="1295400"/>
          <a:ext cx="8534399" cy="4343404"/>
        </p:xfrm>
        <a:graphic>
          <a:graphicData uri="http://schemas.openxmlformats.org/drawingml/2006/table">
            <a:tbl>
              <a:tblPr>
                <a:tableStyleId>{5C22544A-7EE6-4342-B048-85BDC9FD1C3A}</a:tableStyleId>
              </a:tblPr>
              <a:tblGrid>
                <a:gridCol w="1981200"/>
                <a:gridCol w="1219200"/>
                <a:gridCol w="1295400"/>
                <a:gridCol w="1524000"/>
                <a:gridCol w="1524000"/>
                <a:gridCol w="990599"/>
              </a:tblGrid>
              <a:tr h="549064">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0-30 Days </a:t>
                      </a:r>
                      <a:endParaRPr lang="en-US" sz="1300" b="1" dirty="0" smtClean="0">
                        <a:solidFill>
                          <a:schemeClr val="tx1"/>
                        </a:solidFill>
                      </a:endParaRPr>
                    </a:p>
                    <a:p>
                      <a:pPr algn="ctr" rtl="0"/>
                      <a:r>
                        <a:rPr lang="en-US" sz="1300" b="1" dirty="0" smtClean="0">
                          <a:solidFill>
                            <a:schemeClr val="tx1"/>
                          </a:solidFill>
                        </a:rPr>
                        <a:t>(</a:t>
                      </a:r>
                      <a:r>
                        <a:rPr lang="en-US" sz="1300" b="1" dirty="0">
                          <a:solidFill>
                            <a:schemeClr val="tx1"/>
                          </a:solidFill>
                        </a:rPr>
                        <a:t>N = </a:t>
                      </a:r>
                      <a:r>
                        <a:rPr lang="en-US" sz="1300" b="1" dirty="0" smtClean="0">
                          <a:solidFill>
                            <a:schemeClr val="tx1"/>
                          </a:solidFill>
                        </a:rPr>
                        <a:t>48)</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31 Days - 1 Year (N = </a:t>
                      </a:r>
                      <a:r>
                        <a:rPr lang="en-US" sz="1300" b="1" dirty="0" smtClean="0">
                          <a:solidFill>
                            <a:schemeClr val="tx1"/>
                          </a:solidFill>
                        </a:rPr>
                        <a:t>59)</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&gt;1 Year - 3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55)</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&gt;3 Years - 5 Years (N = </a:t>
                      </a:r>
                      <a:r>
                        <a:rPr lang="en-US" sz="1300" b="1" dirty="0" smtClean="0">
                          <a:solidFill>
                            <a:schemeClr val="tx1"/>
                          </a:solidFill>
                        </a:rPr>
                        <a:t>39)</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300" b="1" dirty="0">
                          <a:solidFill>
                            <a:schemeClr val="tx1"/>
                          </a:solidFill>
                        </a:rPr>
                        <a:t>&gt;5 </a:t>
                      </a:r>
                      <a:r>
                        <a:rPr lang="en-US" sz="1300" b="1" dirty="0" smtClean="0">
                          <a:solidFill>
                            <a:schemeClr val="tx1"/>
                          </a:solidFill>
                        </a:rPr>
                        <a:t>Years</a:t>
                      </a:r>
                    </a:p>
                    <a:p>
                      <a:pPr algn="ctr" rtl="0"/>
                      <a:r>
                        <a:rPr lang="en-US" sz="1300" b="1" dirty="0" smtClean="0">
                          <a:solidFill>
                            <a:schemeClr val="tx1"/>
                          </a:solidFill>
                        </a:rPr>
                        <a:t>(N </a:t>
                      </a:r>
                      <a:r>
                        <a:rPr lang="en-US" sz="1300" b="1" dirty="0">
                          <a:solidFill>
                            <a:schemeClr val="tx1"/>
                          </a:solidFill>
                        </a:rPr>
                        <a:t>= </a:t>
                      </a:r>
                      <a:r>
                        <a:rPr lang="en-US" sz="1300" b="1" dirty="0" smtClean="0">
                          <a:solidFill>
                            <a:schemeClr val="tx1"/>
                          </a:solidFill>
                        </a:rPr>
                        <a:t>62)</a:t>
                      </a:r>
                      <a:endParaRPr lang="en-US" sz="1300"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BRONCHIOLITIS</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27 (49.1%)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16 (41.0%)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18 (29.0%)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ACUTE REJECTION</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(3.4%)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LYMPHOMA</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a:solidFill>
                            <a:schemeClr val="tx1"/>
                          </a:solidFill>
                        </a:rPr>
                        <a:t>MALIGNANCY, OTHER</a:t>
                      </a:r>
                      <a:endParaRPr lang="en-US" sz="130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INFECTION, NON-CMV</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8 (16.7%)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18 (30.5%)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(7.3%)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16 (25.8%)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GRAFT FAILURE</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18 (37.5%)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(20.3%)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13 (23.6%)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(30.8%)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(19.4%)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CARDIOVASCULAR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(6.3%)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(3.6%)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fontAlgn="t"/>
                      <a:r>
                        <a:rPr lang="en-US" sz="1300" b="1" dirty="0">
                          <a:solidFill>
                            <a:schemeClr val="tx1"/>
                          </a:solidFill>
                        </a:rPr>
                        <a:t>TECHNICAL</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(22.9%)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(5.5%)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fontAlgn="t"/>
                      <a:r>
                        <a:rPr lang="en-US" sz="1300" b="1" dirty="0">
                          <a:solidFill>
                            <a:schemeClr val="tx1"/>
                          </a:solidFill>
                        </a:rPr>
                        <a:t>OTHER</a:t>
                      </a:r>
                      <a:endParaRPr lang="en-US" sz="1300"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8 (16.7%)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15 (25.4%)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(5.5%)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10 (16.1%)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90600"/>
          </a:xfrm>
        </p:spPr>
        <p:txBody>
          <a:bodyPr/>
          <a:lstStyle/>
          <a:p>
            <a:r>
              <a:rPr lang="en-US" sz="2700" dirty="0" smtClean="0"/>
              <a:t>PEDIATRIC HEART-LUNG TRANSPLANT RECIPIENTS</a:t>
            </a:r>
            <a:r>
              <a:rPr lang="en-US" sz="2400" dirty="0" smtClean="0"/>
              <a:t/>
            </a:r>
            <a:br>
              <a:rPr lang="en-US" sz="2400" dirty="0" smtClean="0"/>
            </a:br>
            <a:r>
              <a:rPr lang="en-US" sz="2400" dirty="0" smtClean="0"/>
              <a:t>Cause of Death </a:t>
            </a:r>
            <a:r>
              <a:rPr lang="en-US" sz="2000" dirty="0" smtClean="0"/>
              <a:t>(Deaths: April 1994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3" name="Content Placeholder 12"/>
          <p:cNvGraphicFramePr>
            <a:graphicFrameLocks noGrp="1"/>
          </p:cNvGraphicFramePr>
          <p:nvPr>
            <p:ph idx="1"/>
          </p:nvPr>
        </p:nvGraphicFramePr>
        <p:xfrm>
          <a:off x="304800" y="1295400"/>
          <a:ext cx="8534399" cy="4343404"/>
        </p:xfrm>
        <a:graphic>
          <a:graphicData uri="http://schemas.openxmlformats.org/drawingml/2006/table">
            <a:tbl>
              <a:tblPr>
                <a:tableStyleId>{5C22544A-7EE6-4342-B048-85BDC9FD1C3A}</a:tableStyleId>
              </a:tblPr>
              <a:tblGrid>
                <a:gridCol w="1981200"/>
                <a:gridCol w="1219200"/>
                <a:gridCol w="1295400"/>
                <a:gridCol w="1524000"/>
                <a:gridCol w="1524000"/>
                <a:gridCol w="990599"/>
              </a:tblGrid>
              <a:tr h="549064">
                <a:tc>
                  <a:txBody>
                    <a:bodyPr/>
                    <a:lstStyle/>
                    <a:p>
                      <a:pPr algn="l" rtl="0" fontAlgn="t"/>
                      <a:r>
                        <a:rPr lang="en-US" sz="1400" b="1" dirty="0">
                          <a:solidFill>
                            <a:srgbClr val="FFFF00"/>
                          </a:solidFill>
                        </a:rPr>
                        <a:t>CAUSE OF DEATH</a:t>
                      </a:r>
                      <a:endParaRPr lang="en-US" dirty="0">
                        <a:solidFill>
                          <a:srgbClr val="FFFF00"/>
                        </a:solidFill>
                      </a:endParaRPr>
                    </a:p>
                  </a:txBody>
                  <a:tcPr marT="91440" marB="9144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400" b="1" dirty="0">
                          <a:solidFill>
                            <a:schemeClr val="tx1"/>
                          </a:solidFill>
                        </a:rPr>
                        <a:t>0-30 </a:t>
                      </a:r>
                      <a:r>
                        <a:rPr lang="en-US" sz="1400" b="1" dirty="0" smtClean="0">
                          <a:solidFill>
                            <a:schemeClr val="tx1"/>
                          </a:solidFill>
                        </a:rPr>
                        <a:t>Days</a:t>
                      </a:r>
                    </a:p>
                    <a:p>
                      <a:pPr algn="ctr" rtl="0"/>
                      <a:r>
                        <a:rPr lang="en-US" sz="1400" b="1" dirty="0" smtClean="0">
                          <a:solidFill>
                            <a:schemeClr val="tx1"/>
                          </a:solidFill>
                        </a:rPr>
                        <a:t>(N </a:t>
                      </a:r>
                      <a:r>
                        <a:rPr lang="en-US" sz="1400" b="1" dirty="0">
                          <a:solidFill>
                            <a:schemeClr val="tx1"/>
                          </a:solidFill>
                        </a:rPr>
                        <a:t>= </a:t>
                      </a:r>
                      <a:r>
                        <a:rPr lang="en-US" sz="1400" b="1" dirty="0" smtClean="0">
                          <a:solidFill>
                            <a:schemeClr val="tx1"/>
                          </a:solidFill>
                        </a:rPr>
                        <a:t>39)</a:t>
                      </a:r>
                      <a:endParaRPr lang="en-US"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400" b="1" dirty="0">
                          <a:solidFill>
                            <a:schemeClr val="tx1"/>
                          </a:solidFill>
                        </a:rPr>
                        <a:t>31 Days - 1 Year </a:t>
                      </a:r>
                      <a:r>
                        <a:rPr lang="en-US" sz="1400" b="1" dirty="0" smtClean="0">
                          <a:solidFill>
                            <a:schemeClr val="tx1"/>
                          </a:solidFill>
                        </a:rPr>
                        <a:t>(</a:t>
                      </a:r>
                      <a:r>
                        <a:rPr lang="en-US" sz="1400" b="1" dirty="0">
                          <a:solidFill>
                            <a:schemeClr val="tx1"/>
                          </a:solidFill>
                        </a:rPr>
                        <a:t>N = </a:t>
                      </a:r>
                      <a:r>
                        <a:rPr lang="en-US" sz="1400" b="1" dirty="0" smtClean="0">
                          <a:solidFill>
                            <a:schemeClr val="tx1"/>
                          </a:solidFill>
                        </a:rPr>
                        <a:t>44)</a:t>
                      </a:r>
                      <a:endParaRPr lang="en-US"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400" b="1" dirty="0">
                          <a:solidFill>
                            <a:schemeClr val="tx1"/>
                          </a:solidFill>
                        </a:rPr>
                        <a:t>&gt;1 Year - 3 Years  (N = 44)</a:t>
                      </a:r>
                      <a:endParaRPr lang="en-US"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400" b="1" dirty="0">
                          <a:solidFill>
                            <a:schemeClr val="tx1"/>
                          </a:solidFill>
                        </a:rPr>
                        <a:t>&gt;3 Years - 5 Years   (N = </a:t>
                      </a:r>
                      <a:r>
                        <a:rPr lang="en-US" sz="1400" b="1" dirty="0" smtClean="0">
                          <a:solidFill>
                            <a:schemeClr val="tx1"/>
                          </a:solidFill>
                        </a:rPr>
                        <a:t>34)</a:t>
                      </a:r>
                      <a:endParaRPr lang="en-US"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rtl="0"/>
                      <a:r>
                        <a:rPr lang="en-US" sz="1400" b="1" dirty="0">
                          <a:solidFill>
                            <a:schemeClr val="tx1"/>
                          </a:solidFill>
                        </a:rPr>
                        <a:t>&gt;5 Years   </a:t>
                      </a:r>
                    </a:p>
                    <a:p>
                      <a:pPr algn="ctr" rtl="0"/>
                      <a:r>
                        <a:rPr lang="en-US" sz="1400" b="1" dirty="0">
                          <a:solidFill>
                            <a:schemeClr val="tx1"/>
                          </a:solidFill>
                        </a:rPr>
                        <a:t>(N = </a:t>
                      </a:r>
                      <a:r>
                        <a:rPr lang="en-US" sz="1400" b="1" dirty="0" smtClean="0">
                          <a:solidFill>
                            <a:schemeClr val="tx1"/>
                          </a:solidFill>
                        </a:rPr>
                        <a:t>62)</a:t>
                      </a:r>
                      <a:endParaRPr lang="en-US" b="1" dirty="0">
                        <a:solidFill>
                          <a:schemeClr val="tx1"/>
                        </a:solidFill>
                      </a:endParaRP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BRONCHIOLITIS</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21 (47.7%)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14 (41.2%)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18 (29.0%)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ACUTE REJECTION</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(1.6%)</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LYMPHOMA</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3 (6.8%)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(4.5%)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2 (3.2%)</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MALIGNANCY, 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INFECTION, NON-CMV</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(10.3%)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15 (34.1%)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4 (9.1%)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16 (25.8%)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GRAFT FAILURE</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15 (38.5%)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9 (20.5%)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10 (22.7%)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11 (32.4%)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12 (19.4%)</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CARDIOVASCULAR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(7.7%)</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(4.5%)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(4.5%)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(4.8%)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r h="379434">
                <a:tc>
                  <a:txBody>
                    <a:bodyPr/>
                    <a:lstStyle/>
                    <a:p>
                      <a:pPr rtl="0"/>
                      <a:r>
                        <a:rPr lang="en-US" sz="1300" b="1" dirty="0">
                          <a:solidFill>
                            <a:schemeClr val="tx1"/>
                          </a:solidFill>
                        </a:rPr>
                        <a:t>TECHNICAL</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9 (23.1%)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(2.3%)</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1 (2.9%)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c>
                  <a:txBody>
                    <a:bodyPr/>
                    <a:lstStyle/>
                    <a:p>
                      <a:pPr algn="ctr" fontAlgn="t"/>
                      <a:r>
                        <a:rPr lang="en-US" sz="1300" b="1" i="0" u="none" strike="noStrike">
                          <a:solidFill>
                            <a:schemeClr val="tx1"/>
                          </a:solidFill>
                          <a:latin typeface="+mn-lt"/>
                        </a:rPr>
                        <a:t>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900FF"/>
                    </a:solidFill>
                  </a:tcPr>
                </a:tc>
              </a:tr>
              <a:tr h="379434">
                <a:tc>
                  <a:txBody>
                    <a:bodyPr/>
                    <a:lstStyle/>
                    <a:p>
                      <a:pPr rtl="0"/>
                      <a:r>
                        <a:rPr lang="en-US" sz="1300" b="1" dirty="0">
                          <a:solidFill>
                            <a:schemeClr val="tx1"/>
                          </a:solidFill>
                        </a:rPr>
                        <a:t>OTHER</a:t>
                      </a:r>
                      <a:endParaRPr lang="en-US" dirty="0">
                        <a:solidFill>
                          <a:schemeClr val="tx1"/>
                        </a:solidFill>
                      </a:endParaRPr>
                    </a:p>
                  </a:txBody>
                  <a:tcPr marL="4572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8 (20.5%)</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11 (25.0%)</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3 (6.8%)</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a:solidFill>
                            <a:schemeClr val="tx1"/>
                          </a:solidFill>
                          <a:latin typeface="+mn-lt"/>
                        </a:rPr>
                        <a:t>2 (5.9%)</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c>
                  <a:txBody>
                    <a:bodyPr/>
                    <a:lstStyle/>
                    <a:p>
                      <a:pPr algn="ctr" fontAlgn="t"/>
                      <a:r>
                        <a:rPr lang="en-US" sz="1300" b="1" i="0" u="none" strike="noStrike" dirty="0">
                          <a:solidFill>
                            <a:schemeClr val="tx1"/>
                          </a:solidFill>
                          <a:latin typeface="+mn-lt"/>
                        </a:rPr>
                        <a:t>10 (16.1%)</a:t>
                      </a:r>
                    </a:p>
                  </a:txBody>
                  <a:tcPr marL="0" marR="0" marT="0" marB="0"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2060"/>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4800"/>
            <a:ext cx="9144000" cy="990600"/>
          </a:xfrm>
        </p:spPr>
        <p:txBody>
          <a:bodyPr/>
          <a:lstStyle/>
          <a:p>
            <a:r>
              <a:rPr lang="en-US" sz="2700" dirty="0" smtClean="0"/>
              <a:t>PEDIATRIC HEART-LUNG TRANSPLANT RECIPIENTS </a:t>
            </a:r>
            <a:r>
              <a:rPr lang="en-US" sz="2800" dirty="0" smtClean="0"/>
              <a:t/>
            </a:r>
            <a:br>
              <a:rPr lang="en-US" sz="2800" dirty="0" smtClean="0"/>
            </a:br>
            <a:r>
              <a:rPr lang="en-US" sz="2400" dirty="0" smtClean="0"/>
              <a:t>Relative Incidence of Leading Causes of Death</a:t>
            </a:r>
            <a:r>
              <a:rPr lang="en-US" sz="2800" dirty="0" smtClean="0"/>
              <a:t/>
            </a:r>
            <a:br>
              <a:rPr lang="en-US" sz="2800" dirty="0" smtClean="0"/>
            </a:br>
            <a:r>
              <a:rPr lang="en-US" sz="2000" dirty="0" smtClean="0"/>
              <a:t>(Deaths: April 1994 – June 2011)</a:t>
            </a:r>
            <a:endParaRPr lang="en-US" sz="2000" dirty="0"/>
          </a:p>
        </p:txBody>
      </p:sp>
      <p:graphicFrame>
        <p:nvGraphicFramePr>
          <p:cNvPr id="4" name="Content Placeholder 3"/>
          <p:cNvGraphicFramePr>
            <a:graphicFrameLocks noGrp="1"/>
          </p:cNvGraphicFramePr>
          <p:nvPr>
            <p:ph idx="1"/>
          </p:nvPr>
        </p:nvGraphicFramePr>
        <p:xfrm>
          <a:off x="228600" y="1447800"/>
          <a:ext cx="8610600" cy="47244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dirty="0" smtClean="0"/>
              <a:t>HEART-LUNG TRANSPLANTATION</a:t>
            </a:r>
            <a:endParaRPr lang="en-US" dirty="0"/>
          </a:p>
        </p:txBody>
      </p:sp>
      <p:sp>
        <p:nvSpPr>
          <p:cNvPr id="3" name="Subtitle 2"/>
          <p:cNvSpPr>
            <a:spLocks noGrp="1"/>
          </p:cNvSpPr>
          <p:nvPr>
            <p:ph type="subTitle" idx="1"/>
          </p:nvPr>
        </p:nvSpPr>
        <p:spPr/>
        <p:txBody>
          <a:bodyPr/>
          <a:lstStyle/>
          <a:p>
            <a:r>
              <a:rPr lang="en-US" dirty="0" smtClean="0"/>
              <a:t>Adult Recipients</a:t>
            </a:r>
            <a:endParaRPr lang="en-US" dirty="0"/>
          </a:p>
        </p:txBody>
      </p:sp>
      <p:grpSp>
        <p:nvGrpSpPr>
          <p:cNvPr id="4" name="Group 10"/>
          <p:cNvGrpSpPr/>
          <p:nvPr/>
        </p:nvGrpSpPr>
        <p:grpSpPr>
          <a:xfrm>
            <a:off x="381000" y="5867400"/>
            <a:ext cx="4572000" cy="755650"/>
            <a:chOff x="381000" y="5867400"/>
            <a:chExt cx="4572000" cy="755650"/>
          </a:xfrm>
        </p:grpSpPr>
        <p:pic>
          <p:nvPicPr>
            <p:cNvPr id="1029" name="Picture 2052" descr="ISHLTLGB"/>
            <p:cNvPicPr>
              <a:picLocks noChangeAspect="1" noChangeArrowheads="1"/>
            </p:cNvPicPr>
            <p:nvPr/>
          </p:nvPicPr>
          <p:blipFill>
            <a:blip r:embed="rId2" cstate="print"/>
            <a:srcRect/>
            <a:stretch>
              <a:fillRect/>
            </a:stretch>
          </p:blipFill>
          <p:spPr bwMode="auto">
            <a:xfrm>
              <a:off x="381000" y="5867400"/>
              <a:ext cx="752475" cy="755650"/>
            </a:xfrm>
            <a:prstGeom prst="rect">
              <a:avLst/>
            </a:prstGeom>
            <a:noFill/>
            <a:ln w="9525">
              <a:noFill/>
              <a:miter lim="800000"/>
              <a:headEnd/>
              <a:tailEnd/>
            </a:ln>
          </p:spPr>
        </p:pic>
        <p:sp>
          <p:nvSpPr>
            <p:cNvPr id="8" name="TextBox 7"/>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10" name="TextBox 9"/>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1143000"/>
          </a:xfrm>
        </p:spPr>
        <p:txBody>
          <a:bodyPr/>
          <a:lstStyle/>
          <a:p>
            <a:r>
              <a:rPr lang="en-US" sz="2600" dirty="0" smtClean="0"/>
              <a:t>DIAGNOSIS IN ADULT HEART-LUNG TRANSPLANTS </a:t>
            </a:r>
            <a:r>
              <a:rPr lang="en-US" sz="2200" dirty="0" smtClean="0"/>
              <a:t>(Transplants: January 1982 - June 2011)</a:t>
            </a:r>
            <a:endParaRPr lang="en-US" sz="2200" dirty="0"/>
          </a:p>
        </p:txBody>
      </p:sp>
      <p:graphicFrame>
        <p:nvGraphicFramePr>
          <p:cNvPr id="4" name="Content Placeholder 3"/>
          <p:cNvGraphicFramePr>
            <a:graphicFrameLocks noGrp="1"/>
          </p:cNvGraphicFramePr>
          <p:nvPr>
            <p:ph idx="1"/>
          </p:nvPr>
        </p:nvGraphicFramePr>
        <p:xfrm>
          <a:off x="228600" y="1524000"/>
          <a:ext cx="8610600" cy="4419600"/>
        </p:xfrm>
        <a:graphic>
          <a:graphicData uri="http://schemas.openxmlformats.org/drawingml/2006/chart">
            <c:chart xmlns:c="http://schemas.openxmlformats.org/drawingml/2006/chart" xmlns:r="http://schemas.openxmlformats.org/officeDocument/2006/relationships" r:id="rId3"/>
          </a:graphicData>
        </a:graphic>
      </p:graphicFrame>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4"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sp>
        <p:nvSpPr>
          <p:cNvPr id="9" name="TextBox 8"/>
          <p:cNvSpPr txBox="1"/>
          <p:nvPr/>
        </p:nvSpPr>
        <p:spPr>
          <a:xfrm>
            <a:off x="6400800" y="2362200"/>
            <a:ext cx="2514600" cy="523220"/>
          </a:xfrm>
          <a:prstGeom prst="rect">
            <a:avLst/>
          </a:prstGeom>
          <a:noFill/>
        </p:spPr>
        <p:txBody>
          <a:bodyPr wrap="square" rtlCol="0">
            <a:spAutoFit/>
          </a:bodyPr>
          <a:lstStyle/>
          <a:p>
            <a:r>
              <a:rPr lang="en-US" sz="1400" dirty="0" smtClean="0"/>
              <a:t>“</a:t>
            </a:r>
            <a:r>
              <a:rPr lang="en-US" sz="1400" b="1" dirty="0" smtClean="0"/>
              <a:t>Other” includes cancer, LAM, OB, </a:t>
            </a:r>
            <a:r>
              <a:rPr lang="en-US" sz="1400" b="1" dirty="0" err="1" smtClean="0"/>
              <a:t>bronchiectasis</a:t>
            </a:r>
            <a:endParaRPr lang="en-US" sz="1400" dirty="0"/>
          </a:p>
        </p:txBody>
      </p:sp>
      <p:sp>
        <p:nvSpPr>
          <p:cNvPr id="10" name="TextBox 9"/>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600" dirty="0" smtClean="0"/>
              <a:t>DIAGNOSIS IN ADULT HEART-LUNG TRANSPLANTS</a:t>
            </a:r>
            <a:r>
              <a:rPr lang="en-US" sz="2400" dirty="0" smtClean="0"/>
              <a:t/>
            </a:r>
            <a:br>
              <a:rPr lang="en-US" sz="2400" dirty="0" smtClean="0"/>
            </a:br>
            <a:r>
              <a:rPr lang="en-US" sz="2200" dirty="0" smtClean="0"/>
              <a:t> (Transplants: January 1982 - June 2011)</a:t>
            </a:r>
            <a:endParaRPr lang="en-US" sz="22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1" name="Content Placeholder 10">
            <a:hlinkClick r:id="rId4"/>
          </p:cNvPr>
          <p:cNvGraphicFramePr>
            <a:graphicFrameLocks noGrp="1"/>
          </p:cNvGraphicFramePr>
          <p:nvPr>
            <p:ph idx="1"/>
          </p:nvPr>
        </p:nvGraphicFramePr>
        <p:xfrm>
          <a:off x="1676400" y="1295400"/>
          <a:ext cx="5715000" cy="4343402"/>
        </p:xfrm>
        <a:graphic>
          <a:graphicData uri="http://schemas.openxmlformats.org/drawingml/2006/table">
            <a:tbl>
              <a:tblPr bandRow="1">
                <a:tableStyleId>{5C22544A-7EE6-4342-B048-85BDC9FD1C3A}</a:tableStyleId>
              </a:tblPr>
              <a:tblGrid>
                <a:gridCol w="3962400"/>
                <a:gridCol w="1752600"/>
              </a:tblGrid>
              <a:tr h="310243">
                <a:tc>
                  <a:txBody>
                    <a:bodyPr/>
                    <a:lstStyle/>
                    <a:p>
                      <a:pPr rtl="0" fontAlgn="t"/>
                      <a:r>
                        <a:rPr lang="en-US" sz="1700" b="1" dirty="0">
                          <a:solidFill>
                            <a:srgbClr val="FFFF00"/>
                          </a:solidFill>
                        </a:rPr>
                        <a:t>Diagnosis</a:t>
                      </a:r>
                      <a:endParaRPr lang="en-US" dirty="0">
                        <a:solidFill>
                          <a:srgbClr val="FFFF00"/>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rtl="0" fontAlgn="t"/>
                      <a:r>
                        <a:rPr lang="en-US" sz="1600" b="1" dirty="0">
                          <a:solidFill>
                            <a:srgbClr val="FFFF00"/>
                          </a:solidFill>
                        </a:rPr>
                        <a:t>N  (%)</a:t>
                      </a:r>
                      <a:endParaRPr lang="en-US" dirty="0">
                        <a:solidFill>
                          <a:srgbClr val="FFFF00"/>
                        </a:solidFill>
                      </a:endParaRP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Congenital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smtClean="0">
                          <a:solidFill>
                            <a:schemeClr val="tx1"/>
                          </a:solidFill>
                          <a:latin typeface="+mn-lt"/>
                        </a:rPr>
                        <a:t>1,134 </a:t>
                      </a:r>
                      <a:r>
                        <a:rPr lang="en-US" sz="1400" b="1" i="0" u="none" strike="noStrike" dirty="0">
                          <a:solidFill>
                            <a:schemeClr val="tx1"/>
                          </a:solidFill>
                          <a:latin typeface="+mn-lt"/>
                        </a:rPr>
                        <a:t>(35.7%)</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dirty="0">
                          <a:solidFill>
                            <a:schemeClr val="tx1"/>
                          </a:solidFill>
                        </a:rPr>
                        <a:t>Idiopathic Pulmonary Arterial Hypertension</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877 (27.6%)</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Cystic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448 (14.1%)</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dirty="0">
                          <a:solidFill>
                            <a:schemeClr val="tx1"/>
                          </a:solidFill>
                        </a:rPr>
                        <a:t>Acquired Heart Disease</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160 </a:t>
                      </a:r>
                      <a:r>
                        <a:rPr lang="en-US" sz="1400" b="1" i="0" u="none" strike="noStrike" dirty="0" smtClean="0">
                          <a:solidFill>
                            <a:schemeClr val="tx1"/>
                          </a:solidFill>
                          <a:latin typeface="+mn-lt"/>
                        </a:rPr>
                        <a:t>(5.0</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COPD/Emphysema</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133 </a:t>
                      </a:r>
                      <a:r>
                        <a:rPr lang="en-US" sz="1400" b="1" i="0" u="none" strike="noStrike" dirty="0" smtClean="0">
                          <a:solidFill>
                            <a:schemeClr val="tx1"/>
                          </a:solidFill>
                          <a:latin typeface="+mn-lt"/>
                        </a:rPr>
                        <a:t>(4.2</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dirty="0">
                          <a:solidFill>
                            <a:schemeClr val="tx1"/>
                          </a:solidFill>
                        </a:rPr>
                        <a:t>Idiopathic Pulmonary Fibrosis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115 </a:t>
                      </a:r>
                      <a:r>
                        <a:rPr lang="en-US" sz="1400" b="1" i="0" u="none" strike="noStrike" dirty="0" smtClean="0">
                          <a:solidFill>
                            <a:schemeClr val="tx1"/>
                          </a:solidFill>
                          <a:latin typeface="+mn-lt"/>
                        </a:rPr>
                        <a:t>(3.6</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Alpha-1</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61 </a:t>
                      </a:r>
                      <a:r>
                        <a:rPr lang="en-US" sz="1400" b="1" i="0" u="none" strike="noStrike" dirty="0" smtClean="0">
                          <a:solidFill>
                            <a:schemeClr val="tx1"/>
                          </a:solidFill>
                          <a:latin typeface="+mn-lt"/>
                        </a:rPr>
                        <a:t>(1.9</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dirty="0">
                          <a:solidFill>
                            <a:schemeClr val="tx1"/>
                          </a:solidFill>
                        </a:rPr>
                        <a:t>Sarcoidosis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52 </a:t>
                      </a:r>
                      <a:r>
                        <a:rPr lang="en-US" sz="1400" b="1" i="0" u="none" strike="noStrike" dirty="0" smtClean="0">
                          <a:solidFill>
                            <a:schemeClr val="tx1"/>
                          </a:solidFill>
                          <a:latin typeface="+mn-lt"/>
                        </a:rPr>
                        <a:t>(1.6</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Re-Transplant: Not </a:t>
                      </a:r>
                      <a:r>
                        <a:rPr lang="en-US" sz="1400" b="1" dirty="0" err="1">
                          <a:solidFill>
                            <a:schemeClr val="tx1"/>
                          </a:solidFill>
                        </a:rPr>
                        <a:t>Obliterative</a:t>
                      </a:r>
                      <a:r>
                        <a:rPr lang="en-US" sz="1400" b="1" dirty="0">
                          <a:solidFill>
                            <a:schemeClr val="tx1"/>
                          </a:solidFill>
                        </a:rPr>
                        <a:t> </a:t>
                      </a:r>
                      <a:r>
                        <a:rPr lang="en-US" sz="1400" b="1" dirty="0" err="1">
                          <a:solidFill>
                            <a:schemeClr val="tx1"/>
                          </a:solidFill>
                        </a:rPr>
                        <a:t>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36 </a:t>
                      </a:r>
                      <a:r>
                        <a:rPr lang="en-US" sz="1400" b="1" i="0" u="none" strike="noStrike" dirty="0" smtClean="0">
                          <a:solidFill>
                            <a:schemeClr val="tx1"/>
                          </a:solidFill>
                          <a:latin typeface="+mn-lt"/>
                        </a:rPr>
                        <a:t>(1.1</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dirty="0">
                          <a:solidFill>
                            <a:schemeClr val="tx1"/>
                          </a:solidFill>
                        </a:rPr>
                        <a:t>Re-Transplant: </a:t>
                      </a:r>
                      <a:r>
                        <a:rPr lang="en-US" sz="1400" b="1" dirty="0" err="1">
                          <a:solidFill>
                            <a:schemeClr val="tx1"/>
                          </a:solidFill>
                        </a:rPr>
                        <a:t>Obliterative</a:t>
                      </a:r>
                      <a:r>
                        <a:rPr lang="en-US" sz="1400" b="1" dirty="0">
                          <a:solidFill>
                            <a:schemeClr val="tx1"/>
                          </a:solidFill>
                        </a:rPr>
                        <a:t> </a:t>
                      </a:r>
                      <a:r>
                        <a:rPr lang="en-US" sz="1400" b="1" dirty="0" err="1">
                          <a:solidFill>
                            <a:schemeClr val="tx1"/>
                          </a:solidFill>
                        </a:rPr>
                        <a:t>Bronchiolitis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22 </a:t>
                      </a:r>
                      <a:r>
                        <a:rPr lang="en-US" sz="1400" b="1" i="0" u="none" strike="noStrike" dirty="0" smtClean="0">
                          <a:solidFill>
                            <a:schemeClr val="tx1"/>
                          </a:solidFill>
                          <a:latin typeface="+mn-lt"/>
                        </a:rPr>
                        <a:t>(0.7</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err="1">
                          <a:solidFill>
                            <a:schemeClr val="tx1"/>
                          </a:solidFill>
                        </a:rPr>
                        <a:t>Bronchiectasis</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30 </a:t>
                      </a:r>
                      <a:r>
                        <a:rPr lang="en-US" sz="1400" b="1" i="0" u="none" strike="noStrike" dirty="0" smtClean="0">
                          <a:solidFill>
                            <a:schemeClr val="tx1"/>
                          </a:solidFill>
                          <a:latin typeface="+mn-lt"/>
                        </a:rPr>
                        <a:t>(0.9</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00FF"/>
                    </a:solidFill>
                  </a:tcPr>
                </a:tc>
              </a:tr>
              <a:tr h="310243">
                <a:tc>
                  <a:txBody>
                    <a:bodyPr/>
                    <a:lstStyle/>
                    <a:p>
                      <a:pPr rtl="0" fontAlgn="t"/>
                      <a:r>
                        <a:rPr lang="en-US" sz="1400" b="1">
                          <a:solidFill>
                            <a:schemeClr val="tx1"/>
                          </a:solidFill>
                        </a:rPr>
                        <a:t>Obliterative Bronchiolitis (not Re-Transplant)</a:t>
                      </a:r>
                      <a:endParaRPr lang="en-US">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fontAlgn="t"/>
                      <a:r>
                        <a:rPr lang="en-US" sz="1400" b="1" i="0" u="none" strike="noStrike" dirty="0">
                          <a:solidFill>
                            <a:schemeClr val="tx1"/>
                          </a:solidFill>
                          <a:latin typeface="+mn-lt"/>
                        </a:rPr>
                        <a:t>24 </a:t>
                      </a:r>
                      <a:r>
                        <a:rPr lang="en-US" sz="1400" b="1" i="0" u="none" strike="noStrike" dirty="0" smtClean="0">
                          <a:solidFill>
                            <a:schemeClr val="tx1"/>
                          </a:solidFill>
                          <a:latin typeface="+mn-lt"/>
                        </a:rPr>
                        <a:t>(0.8</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r>
              <a:tr h="310243">
                <a:tc>
                  <a:txBody>
                    <a:bodyPr/>
                    <a:lstStyle/>
                    <a:p>
                      <a:pPr rtl="0" fontAlgn="t"/>
                      <a:r>
                        <a:rPr lang="en-US" sz="1400" b="1" dirty="0">
                          <a:solidFill>
                            <a:schemeClr val="tx1"/>
                          </a:solidFill>
                        </a:rPr>
                        <a:t>Other</a:t>
                      </a:r>
                      <a:endParaRPr lang="en-US" dirty="0">
                        <a:solidFill>
                          <a:schemeClr val="tx1"/>
                        </a:solidFill>
                      </a:endParaRPr>
                    </a:p>
                  </a:txBody>
                  <a:tcPr marR="0" marT="0" marB="0" anchor="ctr">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c>
                  <a:txBody>
                    <a:bodyPr/>
                    <a:lstStyle/>
                    <a:p>
                      <a:pPr algn="ctr" fontAlgn="t"/>
                      <a:r>
                        <a:rPr lang="en-US" sz="1400" b="1" i="0" u="none" strike="noStrike" dirty="0">
                          <a:solidFill>
                            <a:schemeClr val="tx1"/>
                          </a:solidFill>
                          <a:latin typeface="+mn-lt"/>
                        </a:rPr>
                        <a:t>88 </a:t>
                      </a:r>
                      <a:r>
                        <a:rPr lang="en-US" sz="1400" b="1" i="0" u="none" strike="noStrike" dirty="0" smtClean="0">
                          <a:solidFill>
                            <a:schemeClr val="tx1"/>
                          </a:solidFill>
                          <a:latin typeface="+mn-lt"/>
                        </a:rPr>
                        <a:t>(2.8</a:t>
                      </a:r>
                      <a:r>
                        <a:rPr lang="en-US" sz="1400" b="1" i="0" u="none" strike="noStrike" dirty="0">
                          <a:solidFill>
                            <a:schemeClr val="tx1"/>
                          </a:solidFill>
                          <a:latin typeface="+mn-lt"/>
                        </a:rPr>
                        <a:t>%)</a:t>
                      </a:r>
                    </a:p>
                  </a:txBody>
                  <a:tcPr marL="0" marR="0" marT="0" marB="0" anchor="ctr">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solidFill>
                      <a:srgbClr val="9900FF"/>
                    </a:solidFill>
                  </a:tcPr>
                </a:tc>
              </a:tr>
            </a:tbl>
          </a:graphicData>
        </a:graphic>
      </p:graphicFrame>
      <p:sp>
        <p:nvSpPr>
          <p:cNvPr id="9" name="TextBox 8"/>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9144000" cy="914400"/>
          </a:xfrm>
        </p:spPr>
        <p:txBody>
          <a:bodyPr/>
          <a:lstStyle/>
          <a:p>
            <a:r>
              <a:rPr lang="en-US" sz="2400" dirty="0" smtClean="0"/>
              <a:t>DIAGNOSIS IN ADULT HEART-LUNG TRANSPLANTS BY ERA</a:t>
            </a:r>
            <a:br>
              <a:rPr lang="en-US" sz="2400" dirty="0" smtClean="0"/>
            </a:br>
            <a:r>
              <a:rPr lang="en-US" sz="2000" dirty="0" smtClean="0"/>
              <a:t> (Transplants: January 1982 - June 2011)</a:t>
            </a:r>
            <a:endParaRPr lang="en-US" sz="2000" dirty="0"/>
          </a:p>
        </p:txBody>
      </p:sp>
      <p:grpSp>
        <p:nvGrpSpPr>
          <p:cNvPr id="3" name="Group 4"/>
          <p:cNvGrpSpPr/>
          <p:nvPr/>
        </p:nvGrpSpPr>
        <p:grpSpPr>
          <a:xfrm>
            <a:off x="381000" y="5867400"/>
            <a:ext cx="4572000" cy="755650"/>
            <a:chOff x="381000" y="5867400"/>
            <a:chExt cx="4572000" cy="755650"/>
          </a:xfrm>
        </p:grpSpPr>
        <p:pic>
          <p:nvPicPr>
            <p:cNvPr id="6" name="Picture 2052" descr="ISHLTLGB"/>
            <p:cNvPicPr>
              <a:picLocks noChangeAspect="1" noChangeArrowheads="1"/>
            </p:cNvPicPr>
            <p:nvPr/>
          </p:nvPicPr>
          <p:blipFill>
            <a:blip r:embed="rId3" cstate="print"/>
            <a:srcRect/>
            <a:stretch>
              <a:fillRect/>
            </a:stretch>
          </p:blipFill>
          <p:spPr bwMode="auto">
            <a:xfrm>
              <a:off x="381000" y="5867400"/>
              <a:ext cx="752475" cy="755650"/>
            </a:xfrm>
            <a:prstGeom prst="rect">
              <a:avLst/>
            </a:prstGeom>
            <a:noFill/>
            <a:ln w="9525">
              <a:noFill/>
              <a:miter lim="800000"/>
              <a:headEnd/>
              <a:tailEnd/>
            </a:ln>
          </p:spPr>
        </p:pic>
        <p:sp>
          <p:nvSpPr>
            <p:cNvPr id="7" name="TextBox 6"/>
            <p:cNvSpPr txBox="1"/>
            <p:nvPr/>
          </p:nvSpPr>
          <p:spPr>
            <a:xfrm>
              <a:off x="1216152" y="6007608"/>
              <a:ext cx="1298448" cy="523220"/>
            </a:xfrm>
            <a:prstGeom prst="rect">
              <a:avLst/>
            </a:prstGeom>
            <a:noFill/>
          </p:spPr>
          <p:txBody>
            <a:bodyPr wrap="square" rtlCol="0">
              <a:spAutoFit/>
            </a:bodyPr>
            <a:lstStyle/>
            <a:p>
              <a:r>
                <a:rPr lang="en-US" sz="2800" b="1" i="1" dirty="0" smtClean="0"/>
                <a:t>ISHLT</a:t>
              </a:r>
              <a:endParaRPr lang="en-US" sz="2800" b="1" i="1" dirty="0"/>
            </a:p>
          </p:txBody>
        </p:sp>
        <p:sp>
          <p:nvSpPr>
            <p:cNvPr id="8" name="TextBox 7"/>
            <p:cNvSpPr txBox="1"/>
            <p:nvPr/>
          </p:nvSpPr>
          <p:spPr>
            <a:xfrm>
              <a:off x="4191000" y="6172200"/>
              <a:ext cx="762000" cy="400110"/>
            </a:xfrm>
            <a:prstGeom prst="rect">
              <a:avLst/>
            </a:prstGeom>
            <a:noFill/>
          </p:spPr>
          <p:txBody>
            <a:bodyPr wrap="square" rtlCol="0">
              <a:spAutoFit/>
            </a:bodyPr>
            <a:lstStyle/>
            <a:p>
              <a:r>
                <a:rPr lang="en-US" sz="2000" dirty="0" smtClean="0">
                  <a:solidFill>
                    <a:srgbClr val="FFFF00"/>
                  </a:solidFill>
                </a:rPr>
                <a:t>2012</a:t>
              </a:r>
              <a:endParaRPr lang="en-US" sz="2000" dirty="0">
                <a:solidFill>
                  <a:srgbClr val="FFFF00"/>
                </a:solidFill>
              </a:endParaRPr>
            </a:p>
          </p:txBody>
        </p:sp>
      </p:grpSp>
      <p:graphicFrame>
        <p:nvGraphicFramePr>
          <p:cNvPr id="10" name="Content Placeholder 9"/>
          <p:cNvGraphicFramePr>
            <a:graphicFrameLocks noGrp="1"/>
          </p:cNvGraphicFramePr>
          <p:nvPr>
            <p:ph idx="1"/>
          </p:nvPr>
        </p:nvGraphicFramePr>
        <p:xfrm>
          <a:off x="381000" y="1066800"/>
          <a:ext cx="8382000" cy="4724400"/>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p:cNvSpPr txBox="1"/>
          <p:nvPr/>
        </p:nvSpPr>
        <p:spPr>
          <a:xfrm>
            <a:off x="2286000" y="5791200"/>
            <a:ext cx="4876800" cy="307777"/>
          </a:xfrm>
          <a:prstGeom prst="rect">
            <a:avLst/>
          </a:prstGeom>
          <a:noFill/>
        </p:spPr>
        <p:txBody>
          <a:bodyPr wrap="square" rtlCol="0">
            <a:spAutoFit/>
          </a:bodyPr>
          <a:lstStyle/>
          <a:p>
            <a:r>
              <a:rPr lang="en-US" sz="1400" b="1" dirty="0" smtClean="0">
                <a:solidFill>
                  <a:srgbClr val="FFFF00"/>
                </a:solidFill>
              </a:rPr>
              <a:t>“Other” includes OB (non-</a:t>
            </a:r>
            <a:r>
              <a:rPr lang="en-US" sz="1400" b="1" dirty="0" err="1" smtClean="0">
                <a:solidFill>
                  <a:srgbClr val="FFFF00"/>
                </a:solidFill>
              </a:rPr>
              <a:t>ReTX</a:t>
            </a:r>
            <a:r>
              <a:rPr lang="en-US" sz="1400" b="1" dirty="0" smtClean="0">
                <a:solidFill>
                  <a:srgbClr val="FFFF00"/>
                </a:solidFill>
              </a:rPr>
              <a:t>) and </a:t>
            </a:r>
            <a:r>
              <a:rPr lang="en-US" sz="1400" b="1" dirty="0" err="1" smtClean="0">
                <a:solidFill>
                  <a:srgbClr val="FFFF00"/>
                </a:solidFill>
              </a:rPr>
              <a:t>Bronchiectasis</a:t>
            </a:r>
            <a:endParaRPr lang="en-US" sz="1400" b="1" dirty="0" smtClean="0">
              <a:solidFill>
                <a:srgbClr val="FFFF00"/>
              </a:solidFill>
            </a:endParaRPr>
          </a:p>
        </p:txBody>
      </p:sp>
      <p:sp>
        <p:nvSpPr>
          <p:cNvPr id="11" name="TextBox 10"/>
          <p:cNvSpPr txBox="1"/>
          <p:nvPr/>
        </p:nvSpPr>
        <p:spPr>
          <a:xfrm>
            <a:off x="914400" y="6477000"/>
            <a:ext cx="4876800" cy="307777"/>
          </a:xfrm>
          <a:prstGeom prst="rect">
            <a:avLst/>
          </a:prstGeom>
          <a:noFill/>
        </p:spPr>
        <p:txBody>
          <a:bodyPr wrap="square" rtlCol="0">
            <a:spAutoFit/>
          </a:bodyPr>
          <a:lstStyle/>
          <a:p>
            <a:r>
              <a:rPr lang="en-US" sz="1400" b="1" dirty="0" smtClean="0">
                <a:solidFill>
                  <a:srgbClr val="FFFF00"/>
                </a:solidFill>
              </a:rPr>
              <a:t>J Heart Lung Transplant.  2012 Oct; 31(10): 1045-1095</a:t>
            </a:r>
            <a:endParaRPr lang="en-US" sz="1400" b="1" dirty="0">
              <a:solidFill>
                <a:srgbClr val="FFFF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9F1888A67B08347AB72B1A336AD4062" ma:contentTypeVersion="4" ma:contentTypeDescription="Create a new document." ma:contentTypeScope="" ma:versionID="5af7a05520683203a0a53d42a3817b35">
  <xsd:schema xmlns:xsd="http://www.w3.org/2001/XMLSchema" xmlns:p="http://schemas.microsoft.com/office/2006/metadata/properties" xmlns:ns2="f5f82c5e-0c74-4764-aa18-b9ea25529750" targetNamespace="http://schemas.microsoft.com/office/2006/metadata/properties" ma:root="true" ma:fieldsID="f0880058f2ba474784fc5b8a56266c17" ns2:_="">
    <xsd:import namespace="f5f82c5e-0c74-4764-aa18-b9ea25529750"/>
    <xsd:element name="properties">
      <xsd:complexType>
        <xsd:sequence>
          <xsd:element name="documentManagement">
            <xsd:complexType>
              <xsd:all>
                <xsd:element ref="ns2:Brief_x0020_Description" minOccurs="0"/>
                <xsd:element ref="ns2:DateCreated" minOccurs="0"/>
                <xsd:element ref="ns2:Author0" minOccurs="0"/>
                <xsd:element ref="ns2:Target_x0020_Audience" minOccurs="0"/>
              </xsd:all>
            </xsd:complexType>
          </xsd:element>
        </xsd:sequence>
      </xsd:complexType>
    </xsd:element>
  </xsd:schema>
  <xsd:schema xmlns:xsd="http://www.w3.org/2001/XMLSchema" xmlns:dms="http://schemas.microsoft.com/office/2006/documentManagement/types" targetNamespace="f5f82c5e-0c74-4764-aa18-b9ea25529750" elementFormDefault="qualified">
    <xsd:import namespace="http://schemas.microsoft.com/office/2006/documentManagement/types"/>
    <xsd:element name="Brief_x0020_Description" ma:index="8" nillable="true" ma:displayName="Brief Description" ma:internalName="Brief_x0020_Description">
      <xsd:simpleType>
        <xsd:restriction base="dms:Note"/>
      </xsd:simpleType>
    </xsd:element>
    <xsd:element name="DateCreated" ma:index="9" nillable="true" ma:displayName="DateCreated" ma:format="DateOnly" ma:internalName="DateCreated">
      <xsd:simpleType>
        <xsd:restriction base="dms:DateTime"/>
      </xsd:simpleType>
    </xsd:element>
    <xsd:element name="Author0" ma:index="10" nillable="true" ma:displayName="Author" ma:internalName="Author0">
      <xsd:simpleType>
        <xsd:restriction base="dms:Text">
          <xsd:maxLength value="255"/>
        </xsd:restriction>
      </xsd:simpleType>
    </xsd:element>
    <xsd:element name="Target_x0020_Audience" ma:index="11" nillable="true" ma:displayName="Target Audience" ma:internalName="Target_x0020_Audience">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p:properties xmlns:p="http://schemas.microsoft.com/office/2006/metadata/properties" xmlns:xsi="http://www.w3.org/2001/XMLSchema-instance">
  <documentManagement>
    <Author0 xmlns="f5f82c5e-0c74-4764-aa18-b9ea25529750">UNOS</Author0>
    <DateCreated xmlns="f5f82c5e-0c74-4764-aa18-b9ea25529750">2006-01-01T05:00:00+00:00</DateCreated>
    <Brief_x0020_Description xmlns="f5f82c5e-0c74-4764-aa18-b9ea25529750">This is the blank UNOS slide template. It has the UNOS logo at the bottom. </Brief_x0020_Description>
    <Target_x0020_Audience xmlns="f5f82c5e-0c74-4764-aa18-b9ea25529750"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B0E37F9-AFE8-4A12-A93D-93C2D8F10CB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f82c5e-0c74-4764-aa18-b9ea25529750"/>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C91805D6-AC72-435D-A51A-1C2C01D7BD28}">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f5f82c5e-0c74-4764-aa18-b9ea25529750"/>
    <ds:schemaRef ds:uri="http://schemas.openxmlformats.org/package/2006/metadata/core-properties"/>
  </ds:schemaRefs>
</ds:datastoreItem>
</file>

<file path=customXml/itemProps3.xml><?xml version="1.0" encoding="utf-8"?>
<ds:datastoreItem xmlns:ds="http://schemas.openxmlformats.org/officeDocument/2006/customXml" ds:itemID="{867B47CE-0255-4774-B4EC-289B3F01EA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UNOSTemplate</Template>
  <TotalTime>1719</TotalTime>
  <Words>4960</Words>
  <Application>Microsoft Office PowerPoint</Application>
  <PresentationFormat>On-screen Show (4:3)</PresentationFormat>
  <Paragraphs>827</Paragraphs>
  <Slides>55</Slides>
  <Notes>52</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UNOSTemplate</vt:lpstr>
      <vt:lpstr>HEART-LUNG TRANSPLANTATION</vt:lpstr>
      <vt:lpstr>NUMBER OF HEART-LUNG TRANSPLANTS REPORTED BY YEAR</vt:lpstr>
      <vt:lpstr>AVERAGE CENTER VOLUME Heart-Lung Transplants: January 1, 2000 - June 30, 2011</vt:lpstr>
      <vt:lpstr>DISTRIBUTION OF HEART-LUNG TRANSPLANTS BY LUNG CENTER VOLUME Heart-Lung Transplants: January 1, 2000 - June 30, 2011</vt:lpstr>
      <vt:lpstr>HEART-LUNG TRANSPLANTATION  Kaplan-Meier Survival for All Ages (Transplants: January 1982 - June 2010)</vt:lpstr>
      <vt:lpstr>HEART-LUNG TRANSPLANTATION</vt:lpstr>
      <vt:lpstr>DIAGNOSIS IN ADULT HEART-LUNG TRANSPLANTS (Transplants: January 1982 - June 2011)</vt:lpstr>
      <vt:lpstr>DIAGNOSIS IN ADULT HEART-LUNG TRANSPLANTS  (Transplants: January 1982 - June 2011)</vt:lpstr>
      <vt:lpstr>DIAGNOSIS IN ADULT HEART-LUNG TRANSPLANTS BY ERA  (Transplants: January 1982 - June 2011)</vt:lpstr>
      <vt:lpstr>ADULT HEART-LUNG TRANSPLANTS Major Indications By Year (%)</vt:lpstr>
      <vt:lpstr>ADULT HEART-LUNG TRANSPLANTS Major Indications By Year (Number)</vt:lpstr>
      <vt:lpstr>ADULT HEART-LUNG TRANSPLANTS Age Distribution By Location   (Transplants: January 2000 - June 2011)</vt:lpstr>
      <vt:lpstr>ADULT HEART-LUNG TRANSPLANTS Diagnosis Distribution By Location (Transplants: January 2000 - June 2011)</vt:lpstr>
      <vt:lpstr>ADULT HEART-LUNG TRANSPLANTS  Donor Age Distribution By Location (Transplants: January 2000 - June 2011)</vt:lpstr>
      <vt:lpstr>ADULT HEART-LUNG TRANSPLANTS  Kaplan-Meier Survival  (Transplants: January 1982 - June 2010)</vt:lpstr>
      <vt:lpstr>ADULT HEART-LUNG TRANSPLANTS  Kaplan-Meier Survival by Era  (Transplants: January 1982 - June 2010)</vt:lpstr>
      <vt:lpstr>ADULT HEART-LUNG TRANSPLANTS Kaplan-Meier Survival By Diagnosis   (Transplants: January 1990 - June 2010)</vt:lpstr>
      <vt:lpstr>ADULT HEART-LUNG TRANSPLANTS Kaplan-Meier Survival By Diagnosis Conditional on Survival to 1 Year  (Transplants: January 1990 - June 2010)</vt:lpstr>
      <vt:lpstr>ADULT HEART-LUNG RECIPIENTS  Cross-Sectional Analysis   Functional Status of Surviving Recipients  (Follow-ups: April 1994 – June 2011)</vt:lpstr>
      <vt:lpstr>ADULT HEART-LUNG RECIPIENTS  Functional Status of Surviving Recipients  US Recipients Only (Follow-ups: March 2005 – June 2011)</vt:lpstr>
      <vt:lpstr>ADULT HEART-LUNG RECIPIENTS  Employment Status of Surviving Recipients (Follow-ups: April 1994 – June 2011)</vt:lpstr>
      <vt:lpstr>ADULT HEART-LUNG RECIPIENTS  Rehospitalization Post-transplant of Surviving Recipients  (Follow-ups: April 1994 – June 2011)</vt:lpstr>
      <vt:lpstr>ADULT HEART-LUNG RECIPIENTS  Induction Immunosuppression (Transplants: January 2001 – June 2011) </vt:lpstr>
      <vt:lpstr>ADULT HEART-LUNG RECIPIENTS  Induction Immunosuppression (Transplants: January 2000 –  December 2010) </vt:lpstr>
      <vt:lpstr>ADULT HEART-LUNG RECIPIENTS  Induction Immunosuppression (Transplants: January 2000 – December 2010) </vt:lpstr>
      <vt:lpstr>ADULT HEART-LUNG RECIPIENTS   Maintenance Immunosuppression at Time of Follow-up  (Follow-ups: January 2001 – June 2011) </vt:lpstr>
      <vt:lpstr>ADULT HEART-LUNG RECIPIENTS   Maintenance Immunosuppression Drug Combinations at Time of Follow-up (Follow-ups: January 2001 – June 2011)</vt:lpstr>
      <vt:lpstr>POST-HEART-LUNG TRANSPLANT MORBIDITY FOR ADULTS Cumulative Morbidity Rates in Survivors within 1 Year Post-Transplant (Follow-ups: April 1994 - June 2011)</vt:lpstr>
      <vt:lpstr>POST-HEART-LUNG TRANSPLANT MORBIDITY FOR ADULTS Cumulative Morbidity Rates in Survivors within 5 Years Post-Transplant (Follow-ups: April 1994 - June 2011)</vt:lpstr>
      <vt:lpstr>Freedom from Coronary Artery Vasculopathy and Bronchiolitis Obliterans Syndrome For Adult Heart-Lung Recipients (Follow-ups: April 1994 – June 2011)</vt:lpstr>
      <vt:lpstr>Freedom from Coronary Artery Vasculopathy  For Adult Heart-Lung Recipients By Diagnosis Type  (Follow-ups: April 1994 – June 2011)</vt:lpstr>
      <vt:lpstr>Freedom from Bronchiolitis Obliterans Syndrome For Adult Heart-Lung Recipients By Diagnosis Type  (Follow-ups: April 1994 – June 2011)</vt:lpstr>
      <vt:lpstr>Freedom from Severe Renal Dysfunction* For Adult Heart-Lung Recipients (Follow-ups: April 1994 – June 2011)</vt:lpstr>
      <vt:lpstr>MALIGNANCY POST-HEART-LUNG TRANSPLANT  FOR ADULTS Cumulative Morbidity Rates in Survivors (Follow-ups: April 1994 – June 2011)</vt:lpstr>
      <vt:lpstr>Freedom from Malignancy For Adult Heart-Lung Recipients (Follow-ups: April 1994 – June 2011)</vt:lpstr>
      <vt:lpstr>ADULT HEART-LUNG TRANSPLANT RECIPIENTS Cause of Death (Deaths: January 1992 – June 2011)</vt:lpstr>
      <vt:lpstr>ADULT HEART-LUNG TRANSPLANT RECIPIENTS  Relative Incidence of Leading Causes of Death (Deaths: January 1992 – June 2011)</vt:lpstr>
      <vt:lpstr>HEART-LUNG TRANSPLANTATION</vt:lpstr>
      <vt:lpstr>AGE DISTRIBUTION OF PEDIATRIC HEART-LUNG RECIPIENTS (Transplants: January 1982 - June 2011)</vt:lpstr>
      <vt:lpstr>AGE DISTRIBUTION FOR DONORS OF PEDIATRIC HEART-LUNG RECIPIENTS Transplants: January 1982 - June 2011</vt:lpstr>
      <vt:lpstr>AGE DISTRIBUTION OF PEDIATRIC HEART-LUNG RECIPIENTS BY YEAR </vt:lpstr>
      <vt:lpstr>AGE DISTRIBUTION OF PEDIATRIC HEART-LUNG RECIPIENTS BY ERA OF TRANSPLANT</vt:lpstr>
      <vt:lpstr>NUMBER OF CENTERS REPORTING  PEDIATRIC HEART-LUNG TRANSPLANTS</vt:lpstr>
      <vt:lpstr>NUMBER OF CENTERS REPORTING  PEDIATRIC HEART-LUNG TRANSPLANTS  Stratified by center volume</vt:lpstr>
      <vt:lpstr>DIAGNOSIS IN PEDIATRIC HEART-LUNG TRANSPLANT RECIPIENTS (Transplants: 1986-2010)</vt:lpstr>
      <vt:lpstr>PEDIATRIC HEART-LUNG TRANSPLANTS Age Distribution By Location   (Transplants: January 2000 – June 2011)</vt:lpstr>
      <vt:lpstr>PEDIATRIC HEART-LUNG TRANSPLANTS Diagnosis Distribution By Location (Transplants: January 2000 – June 2011)</vt:lpstr>
      <vt:lpstr>PEDIATRIC HEART-LUNG TRANSPLANTS  Donor Age Distribution By Location (Transplants: January 2000 – June 2011)</vt:lpstr>
      <vt:lpstr>PEDIATRIC HEART-LUNG TRANSPLANTS Kaplan-Meier Survival By Diagnosis   (Transplants: January 1990 - June 2010)</vt:lpstr>
      <vt:lpstr>PEDIATRIC HEART-LUNG TRANSPLANTS Kaplan-Meier Survival (Transplants: January 1982 - June 2010)</vt:lpstr>
      <vt:lpstr>PEDIATRIC HEART-LUNG TRANSPLANTS Kaplan-Meier Survival by Era (Transplants: January 1982 - June 2010)</vt:lpstr>
      <vt:lpstr>PEDIATRIC HEART-LUNG TRANSPLANTS Kaplan-Meier Survival by Era (Transplants: January 1982 - June 2010) Conditional on Survival to 1 Year</vt:lpstr>
      <vt:lpstr>PEDIATRIC HEART-LUNG TRANSPLANT RECIPIENTS Cause of Death (Deaths: January 1992 – June 2011)</vt:lpstr>
      <vt:lpstr>PEDIATRIC HEART-LUNG TRANSPLANT RECIPIENTS Cause of Death (Deaths: April 1994 – June 2011)</vt:lpstr>
      <vt:lpstr>PEDIATRIC HEART-LUNG TRANSPLANT RECIPIENTS  Relative Incidence of Leading Causes of Death (Deaths: April 1994 – June 2011)</vt:lpstr>
    </vt:vector>
  </TitlesOfParts>
  <Company>UNOS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UNOS Slide Template</dc:title>
  <dc:creator>Manny Carwile</dc:creator>
  <cp:lastModifiedBy>Anna Kucheryavaya</cp:lastModifiedBy>
  <cp:revision>595</cp:revision>
  <dcterms:created xsi:type="dcterms:W3CDTF">2009-06-30T12:53:17Z</dcterms:created>
  <dcterms:modified xsi:type="dcterms:W3CDTF">2012-09-27T19:25:34Z</dcterms:modified>
  <cp:contentType>Document</cp:contentTyp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0x010100B9F1888A67B08347AB72B1A336AD4062</vt:lpwstr>
  </property>
</Properties>
</file>